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58"/>
  </p:notesMasterIdLst>
  <p:sldIdLst>
    <p:sldId id="257" r:id="rId2"/>
    <p:sldId id="4565" r:id="rId3"/>
    <p:sldId id="4566" r:id="rId4"/>
    <p:sldId id="2644" r:id="rId5"/>
    <p:sldId id="4814" r:id="rId6"/>
    <p:sldId id="4815" r:id="rId7"/>
    <p:sldId id="4816" r:id="rId8"/>
    <p:sldId id="4817" r:id="rId9"/>
    <p:sldId id="4818" r:id="rId10"/>
    <p:sldId id="2641" r:id="rId11"/>
    <p:sldId id="2695" r:id="rId12"/>
    <p:sldId id="2698" r:id="rId13"/>
    <p:sldId id="4460" r:id="rId14"/>
    <p:sldId id="4805" r:id="rId15"/>
    <p:sldId id="4819" r:id="rId16"/>
    <p:sldId id="4459" r:id="rId17"/>
    <p:sldId id="4512" r:id="rId18"/>
    <p:sldId id="4469" r:id="rId19"/>
    <p:sldId id="4462" r:id="rId20"/>
    <p:sldId id="4511" r:id="rId21"/>
    <p:sldId id="4463" r:id="rId22"/>
    <p:sldId id="2847" r:id="rId23"/>
    <p:sldId id="280" r:id="rId24"/>
    <p:sldId id="4461" r:id="rId25"/>
    <p:sldId id="279" r:id="rId26"/>
    <p:sldId id="310" r:id="rId27"/>
    <p:sldId id="4489" r:id="rId28"/>
    <p:sldId id="4558" r:id="rId29"/>
    <p:sldId id="4474" r:id="rId30"/>
    <p:sldId id="284" r:id="rId31"/>
    <p:sldId id="4820" r:id="rId32"/>
    <p:sldId id="2883" r:id="rId33"/>
    <p:sldId id="4467" r:id="rId34"/>
    <p:sldId id="4506" r:id="rId35"/>
    <p:sldId id="4821" r:id="rId36"/>
    <p:sldId id="455" r:id="rId37"/>
    <p:sldId id="304" r:id="rId38"/>
    <p:sldId id="4822" r:id="rId39"/>
    <p:sldId id="309" r:id="rId40"/>
    <p:sldId id="4584" r:id="rId41"/>
    <p:sldId id="4585" r:id="rId42"/>
    <p:sldId id="4785" r:id="rId43"/>
    <p:sldId id="4595" r:id="rId44"/>
    <p:sldId id="4823" r:id="rId45"/>
    <p:sldId id="4443" r:id="rId46"/>
    <p:sldId id="452" r:id="rId47"/>
    <p:sldId id="4588" r:id="rId48"/>
    <p:sldId id="4442" r:id="rId49"/>
    <p:sldId id="2701" r:id="rId50"/>
    <p:sldId id="2669" r:id="rId51"/>
    <p:sldId id="2649" r:id="rId52"/>
    <p:sldId id="2659" r:id="rId53"/>
    <p:sldId id="4825" r:id="rId54"/>
    <p:sldId id="4826" r:id="rId55"/>
    <p:sldId id="451" r:id="rId56"/>
    <p:sldId id="4807" r:id="rId57"/>
    <p:sldId id="4508" r:id="rId58"/>
    <p:sldId id="313" r:id="rId59"/>
    <p:sldId id="301" r:id="rId60"/>
    <p:sldId id="302" r:id="rId61"/>
    <p:sldId id="4583" r:id="rId62"/>
    <p:sldId id="4793" r:id="rId63"/>
    <p:sldId id="4827" r:id="rId64"/>
    <p:sldId id="458" r:id="rId65"/>
    <p:sldId id="457" r:id="rId66"/>
    <p:sldId id="456" r:id="rId67"/>
    <p:sldId id="2772" r:id="rId68"/>
    <p:sldId id="4581" r:id="rId69"/>
    <p:sldId id="4582" r:id="rId70"/>
    <p:sldId id="4481" r:id="rId71"/>
    <p:sldId id="4552" r:id="rId72"/>
    <p:sldId id="4794" r:id="rId73"/>
    <p:sldId id="4550" r:id="rId74"/>
    <p:sldId id="4828" r:id="rId75"/>
    <p:sldId id="2844" r:id="rId76"/>
    <p:sldId id="4505" r:id="rId77"/>
    <p:sldId id="3519" r:id="rId78"/>
    <p:sldId id="299" r:id="rId79"/>
    <p:sldId id="4568" r:id="rId80"/>
    <p:sldId id="465" r:id="rId81"/>
    <p:sldId id="463" r:id="rId82"/>
    <p:sldId id="4569" r:id="rId83"/>
    <p:sldId id="4578" r:id="rId84"/>
    <p:sldId id="4579" r:id="rId85"/>
    <p:sldId id="4600" r:id="rId86"/>
    <p:sldId id="4572" r:id="rId87"/>
    <p:sldId id="4573" r:id="rId88"/>
    <p:sldId id="4574" r:id="rId89"/>
    <p:sldId id="4575" r:id="rId90"/>
    <p:sldId id="462" r:id="rId91"/>
    <p:sldId id="281" r:id="rId92"/>
    <p:sldId id="4580" r:id="rId93"/>
    <p:sldId id="461" r:id="rId94"/>
    <p:sldId id="278" r:id="rId95"/>
    <p:sldId id="261" r:id="rId96"/>
    <p:sldId id="4761" r:id="rId97"/>
    <p:sldId id="4563" r:id="rId98"/>
    <p:sldId id="264" r:id="rId99"/>
    <p:sldId id="403" r:id="rId100"/>
    <p:sldId id="404" r:id="rId101"/>
    <p:sldId id="4813" r:id="rId102"/>
    <p:sldId id="443" r:id="rId103"/>
    <p:sldId id="4564" r:id="rId104"/>
    <p:sldId id="485" r:id="rId105"/>
    <p:sldId id="286" r:id="rId106"/>
    <p:sldId id="2642" r:id="rId107"/>
    <p:sldId id="2737" r:id="rId108"/>
    <p:sldId id="2749" r:id="rId109"/>
    <p:sldId id="2748" r:id="rId110"/>
    <p:sldId id="2764" r:id="rId111"/>
    <p:sldId id="2758" r:id="rId112"/>
    <p:sldId id="2757" r:id="rId113"/>
    <p:sldId id="2648" r:id="rId114"/>
    <p:sldId id="2827" r:id="rId115"/>
    <p:sldId id="2877" r:id="rId116"/>
    <p:sldId id="2878" r:id="rId117"/>
    <p:sldId id="2736" r:id="rId118"/>
    <p:sldId id="2747" r:id="rId119"/>
    <p:sldId id="2755" r:id="rId120"/>
    <p:sldId id="4470" r:id="rId121"/>
    <p:sldId id="2886" r:id="rId122"/>
    <p:sldId id="2656" r:id="rId123"/>
    <p:sldId id="4557" r:id="rId124"/>
    <p:sldId id="4567" r:id="rId125"/>
    <p:sldId id="4551" r:id="rId126"/>
    <p:sldId id="808" r:id="rId127"/>
    <p:sldId id="4786" r:id="rId128"/>
    <p:sldId id="438" r:id="rId129"/>
    <p:sldId id="470" r:id="rId130"/>
    <p:sldId id="4829" r:id="rId131"/>
    <p:sldId id="4830" r:id="rId132"/>
    <p:sldId id="330" r:id="rId133"/>
    <p:sldId id="4496" r:id="rId134"/>
    <p:sldId id="4498" r:id="rId135"/>
    <p:sldId id="4499" r:id="rId136"/>
    <p:sldId id="4500" r:id="rId137"/>
    <p:sldId id="4503" r:id="rId138"/>
    <p:sldId id="4642" r:id="rId139"/>
    <p:sldId id="4644" r:id="rId140"/>
    <p:sldId id="4544" r:id="rId141"/>
    <p:sldId id="4548" r:id="rId142"/>
    <p:sldId id="4549" r:id="rId143"/>
    <p:sldId id="4504" r:id="rId144"/>
    <p:sldId id="4509" r:id="rId145"/>
    <p:sldId id="296" r:id="rId146"/>
    <p:sldId id="4491" r:id="rId147"/>
    <p:sldId id="2716" r:id="rId148"/>
    <p:sldId id="4501" r:id="rId149"/>
    <p:sldId id="406" r:id="rId150"/>
    <p:sldId id="466" r:id="rId151"/>
    <p:sldId id="323" r:id="rId152"/>
    <p:sldId id="479" r:id="rId153"/>
    <p:sldId id="444" r:id="rId154"/>
    <p:sldId id="331" r:id="rId155"/>
    <p:sldId id="4599" r:id="rId156"/>
    <p:sldId id="332" r:id="rId157"/>
  </p:sldIdLst>
  <p:sldSz cx="9144000" cy="5143500" type="screen16x9"/>
  <p:notesSz cx="6858000" cy="9144000"/>
  <p:defaultTextStyle>
    <a:defPPr>
      <a:defRPr lang="ru-RU"/>
    </a:defPPr>
    <a:lvl1pPr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169" userDrawn="1">
          <p15:clr>
            <a:srgbClr val="A4A3A4"/>
          </p15:clr>
        </p15:guide>
        <p15:guide id="2" pos="158" userDrawn="1">
          <p15:clr>
            <a:srgbClr val="A4A3A4"/>
          </p15:clr>
        </p15:guide>
        <p15:guide id="3" orient="horz" pos="3072" userDrawn="1">
          <p15:clr>
            <a:srgbClr val="A4A3A4"/>
          </p15:clr>
        </p15:guide>
        <p15:guide id="6" pos="612" userDrawn="1">
          <p15:clr>
            <a:srgbClr val="A4A3A4"/>
          </p15:clr>
        </p15:guide>
        <p15:guide id="7" pos="1020" userDrawn="1">
          <p15:clr>
            <a:srgbClr val="A4A3A4"/>
          </p15:clr>
        </p15:guide>
        <p15:guide id="8" pos="1066" userDrawn="1">
          <p15:clr>
            <a:srgbClr val="A4A3A4"/>
          </p15:clr>
        </p15:guide>
        <p15:guide id="9" pos="1474" userDrawn="1">
          <p15:clr>
            <a:srgbClr val="A4A3A4"/>
          </p15:clr>
        </p15:guide>
        <p15:guide id="10" pos="1519" userDrawn="1">
          <p15:clr>
            <a:srgbClr val="A4A3A4"/>
          </p15:clr>
        </p15:guide>
        <p15:guide id="11" pos="1927" userDrawn="1">
          <p15:clr>
            <a:srgbClr val="A4A3A4"/>
          </p15:clr>
        </p15:guide>
        <p15:guide id="12" pos="1973" userDrawn="1">
          <p15:clr>
            <a:srgbClr val="A4A3A4"/>
          </p15:clr>
        </p15:guide>
        <p15:guide id="13" pos="2381" userDrawn="1">
          <p15:clr>
            <a:srgbClr val="A4A3A4"/>
          </p15:clr>
        </p15:guide>
        <p15:guide id="14" pos="2426" userDrawn="1">
          <p15:clr>
            <a:srgbClr val="A4A3A4"/>
          </p15:clr>
        </p15:guide>
        <p15:guide id="15" pos="2835" userDrawn="1">
          <p15:clr>
            <a:srgbClr val="A4A3A4"/>
          </p15:clr>
        </p15:guide>
        <p15:guide id="16" pos="2880" userDrawn="1">
          <p15:clr>
            <a:srgbClr val="A4A3A4"/>
          </p15:clr>
        </p15:guide>
        <p15:guide id="17" pos="3288" userDrawn="1">
          <p15:clr>
            <a:srgbClr val="A4A3A4"/>
          </p15:clr>
        </p15:guide>
        <p15:guide id="18" pos="3334" userDrawn="1">
          <p15:clr>
            <a:srgbClr val="A4A3A4"/>
          </p15:clr>
        </p15:guide>
        <p15:guide id="19" pos="3742" userDrawn="1">
          <p15:clr>
            <a:srgbClr val="A4A3A4"/>
          </p15:clr>
        </p15:guide>
        <p15:guide id="20" pos="3787" userDrawn="1">
          <p15:clr>
            <a:srgbClr val="A4A3A4"/>
          </p15:clr>
        </p15:guide>
        <p15:guide id="21" pos="4195" userDrawn="1">
          <p15:clr>
            <a:srgbClr val="A4A3A4"/>
          </p15:clr>
        </p15:guide>
        <p15:guide id="22" pos="4241" userDrawn="1">
          <p15:clr>
            <a:srgbClr val="A4A3A4"/>
          </p15:clr>
        </p15:guide>
        <p15:guide id="23" pos="4649" userDrawn="1">
          <p15:clr>
            <a:srgbClr val="A4A3A4"/>
          </p15:clr>
        </p15:guide>
        <p15:guide id="24" pos="4694" userDrawn="1">
          <p15:clr>
            <a:srgbClr val="A4A3A4"/>
          </p15:clr>
        </p15:guide>
        <p15:guide id="25" pos="5103" userDrawn="1">
          <p15:clr>
            <a:srgbClr val="A4A3A4"/>
          </p15:clr>
        </p15:guide>
        <p15:guide id="26" pos="5239" userDrawn="1">
          <p15:clr>
            <a:srgbClr val="A4A3A4"/>
          </p15:clr>
        </p15:guide>
        <p15:guide id="27" pos="55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фвьшт" initials="ф" lastIdx="53" clrIdx="0"/>
  <p:cmAuthor id="2" name="Гнатенко Елена Анатольевна" initials="ГЕА" lastIdx="23"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1F1F1"/>
    <a:srgbClr val="4CA2AE"/>
    <a:srgbClr val="D45448"/>
    <a:srgbClr val="EB5C26"/>
    <a:srgbClr val="003E6C"/>
    <a:srgbClr val="923931"/>
    <a:srgbClr val="967200"/>
    <a:srgbClr val="F5AE03"/>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5794" autoAdjust="0"/>
  </p:normalViewPr>
  <p:slideViewPr>
    <p:cSldViewPr>
      <p:cViewPr>
        <p:scale>
          <a:sx n="200" d="100"/>
          <a:sy n="200" d="100"/>
        </p:scale>
        <p:origin x="-3516" y="-222"/>
      </p:cViewPr>
      <p:guideLst>
        <p:guide orient="horz" pos="169"/>
        <p:guide orient="horz" pos="3072"/>
        <p:guide pos="158"/>
        <p:guide pos="612"/>
        <p:guide pos="1020"/>
        <p:guide pos="1066"/>
        <p:guide pos="1474"/>
        <p:guide pos="1519"/>
        <p:guide pos="1927"/>
        <p:guide pos="1973"/>
        <p:guide pos="2381"/>
        <p:guide pos="2426"/>
        <p:guide pos="2835"/>
        <p:guide pos="2880"/>
        <p:guide pos="3288"/>
        <p:guide pos="3334"/>
        <p:guide pos="3742"/>
        <p:guide pos="3787"/>
        <p:guide pos="4195"/>
        <p:guide pos="4241"/>
        <p:guide pos="4649"/>
        <p:guide pos="4694"/>
        <p:guide pos="5103"/>
        <p:guide pos="5239"/>
        <p:guide pos="5556"/>
      </p:guideLst>
    </p:cSldViewPr>
  </p:slideViewPr>
  <p:outlineViewPr>
    <p:cViewPr>
      <p:scale>
        <a:sx n="33" d="100"/>
        <a:sy n="33" d="100"/>
      </p:scale>
      <p:origin x="0" y="-4144"/>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18694300414145"/>
          <c:y val="1.7404966395688851E-3"/>
          <c:w val="0.51514267728480279"/>
          <c:h val="0.78588606173803432"/>
        </c:manualLayout>
      </c:layout>
      <c:doughnutChart>
        <c:varyColors val="1"/>
        <c:ser>
          <c:idx val="0"/>
          <c:order val="0"/>
          <c:tx>
            <c:strRef>
              <c:f>Лист1!$B$1</c:f>
              <c:strCache>
                <c:ptCount val="1"/>
                <c:pt idx="0">
                  <c:v>Продажи</c:v>
                </c:pt>
              </c:strCache>
            </c:strRef>
          </c:tx>
          <c:dPt>
            <c:idx val="0"/>
            <c:bubble3D val="0"/>
            <c:spPr>
              <a:solidFill>
                <a:srgbClr val="E9A69F"/>
              </a:solidFill>
              <a:ln w="19050">
                <a:solidFill>
                  <a:schemeClr val="lt1"/>
                </a:solidFill>
              </a:ln>
              <a:effectLst/>
            </c:spPr>
            <c:extLst xmlns:c16r2="http://schemas.microsoft.com/office/drawing/2015/06/chart">
              <c:ext xmlns:c16="http://schemas.microsoft.com/office/drawing/2014/chart" uri="{C3380CC4-5D6E-409C-BE32-E72D297353CC}">
                <c16:uniqueId val="{00000003-9996-4173-8B1F-58D9A1A35AE7}"/>
              </c:ext>
            </c:extLst>
          </c:dPt>
          <c:dPt>
            <c:idx val="1"/>
            <c:bubble3D val="0"/>
            <c:spPr>
              <a:solidFill>
                <a:schemeClr val="accent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9996-4173-8B1F-58D9A1A35AE7}"/>
              </c:ext>
            </c:extLst>
          </c:dPt>
          <c:dPt>
            <c:idx val="2"/>
            <c:bubble3D val="0"/>
            <c:spPr>
              <a:solidFill>
                <a:srgbClr val="960000"/>
              </a:solidFill>
              <a:ln w="19050">
                <a:solidFill>
                  <a:schemeClr val="lt1"/>
                </a:solidFill>
              </a:ln>
              <a:effectLst/>
            </c:spPr>
            <c:extLst xmlns:c16r2="http://schemas.microsoft.com/office/drawing/2015/06/chart">
              <c:ext xmlns:c16="http://schemas.microsoft.com/office/drawing/2014/chart" uri="{C3380CC4-5D6E-409C-BE32-E72D297353CC}">
                <c16:uniqueId val="{00000004-9996-4173-8B1F-58D9A1A35AE7}"/>
              </c:ext>
            </c:extLst>
          </c:dPt>
          <c:dPt>
            <c:idx val="3"/>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5-9996-4173-8B1F-58D9A1A35AE7}"/>
              </c:ext>
            </c:extLst>
          </c:dPt>
          <c:dPt>
            <c:idx val="4"/>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6-9996-4173-8B1F-58D9A1A35AE7}"/>
              </c:ext>
            </c:extLst>
          </c:dPt>
          <c:dPt>
            <c:idx val="5"/>
            <c:bubble3D val="0"/>
            <c:spPr>
              <a:solidFill>
                <a:schemeClr val="accent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996-4173-8B1F-58D9A1A35AE7}"/>
              </c:ext>
            </c:extLst>
          </c:dPt>
          <c:dPt>
            <c:idx val="6"/>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8-9996-4173-8B1F-58D9A1A35AE7}"/>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3F53-446C-B554-C7E1E91C43D2}"/>
              </c:ext>
            </c:extLst>
          </c:dPt>
          <c:dLbls>
            <c:dLbl>
              <c:idx val="1"/>
              <c:layout>
                <c:manualLayout>
                  <c:x val="2.6551612466881045E-3"/>
                  <c:y val="0"/>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996-4173-8B1F-58D9A1A35AE7}"/>
                </c:ext>
              </c:extLst>
            </c:dLbl>
            <c:dLbl>
              <c:idx val="2"/>
              <c:layout>
                <c:manualLayout>
                  <c:x val="-5.3103224933762089E-3"/>
                  <c:y val="8.1012671147241491E-3"/>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996-4173-8B1F-58D9A1A35AE7}"/>
                </c:ext>
              </c:extLst>
            </c:dLbl>
            <c:dLbl>
              <c:idx val="3"/>
              <c:layout>
                <c:manualLayout>
                  <c:x val="1.3275806233440523E-2"/>
                  <c:y val="0"/>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996-4173-8B1F-58D9A1A35AE7}"/>
                </c:ext>
              </c:extLst>
            </c:dLbl>
            <c:dLbl>
              <c:idx val="5"/>
              <c:layout>
                <c:manualLayout>
                  <c:x val="-4.8677393863874195E-17"/>
                  <c:y val="-7.4260757351698855E-17"/>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996-4173-8B1F-58D9A1A35AE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Arial" panose="020B0604020202020204" pitchFamily="34" charset="0"/>
                    <a:ea typeface="+mn-ea"/>
                    <a:cs typeface="Arial" panose="020B0604020202020204" pitchFamily="34" charset="0"/>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Лист1!$A$2:$A$9</c:f>
              <c:strCache>
                <c:ptCount val="4"/>
                <c:pt idx="0">
                  <c:v>Кв. 1</c:v>
                </c:pt>
                <c:pt idx="1">
                  <c:v>Кв. 2</c:v>
                </c:pt>
                <c:pt idx="2">
                  <c:v>Кв. 3</c:v>
                </c:pt>
                <c:pt idx="3">
                  <c:v>Кв. 4</c:v>
                </c:pt>
              </c:strCache>
            </c:strRef>
          </c:cat>
          <c:val>
            <c:numRef>
              <c:f>Лист1!$B$2:$B$9</c:f>
              <c:numCache>
                <c:formatCode>0%</c:formatCode>
                <c:ptCount val="8"/>
                <c:pt idx="0">
                  <c:v>0.04</c:v>
                </c:pt>
                <c:pt idx="1">
                  <c:v>0.25</c:v>
                </c:pt>
                <c:pt idx="2">
                  <c:v>0.15</c:v>
                </c:pt>
                <c:pt idx="3">
                  <c:v>0.14000000000000001</c:v>
                </c:pt>
                <c:pt idx="4">
                  <c:v>0.12</c:v>
                </c:pt>
                <c:pt idx="5">
                  <c:v>0.12</c:v>
                </c:pt>
                <c:pt idx="6">
                  <c:v>0.09</c:v>
                </c:pt>
                <c:pt idx="7">
                  <c:v>0.09</c:v>
                </c:pt>
              </c:numCache>
            </c:numRef>
          </c:val>
          <c:extLst xmlns:c16r2="http://schemas.microsoft.com/office/drawing/2015/06/chart">
            <c:ext xmlns:c16="http://schemas.microsoft.com/office/drawing/2014/chart" uri="{C3380CC4-5D6E-409C-BE32-E72D297353CC}">
              <c16:uniqueId val="{00000000-9996-4173-8B1F-58D9A1A35AE7}"/>
            </c:ext>
          </c:extLst>
        </c:ser>
        <c:dLbls>
          <c:showLegendKey val="0"/>
          <c:showVal val="0"/>
          <c:showCatName val="1"/>
          <c:showSerName val="0"/>
          <c:showPercent val="1"/>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AE48AA-05AB-4170-BB84-9160AD4E176C}" type="doc">
      <dgm:prSet loTypeId="urn:microsoft.com/office/officeart/2005/8/layout/matrix1" loCatId="matrix" qsTypeId="urn:microsoft.com/office/officeart/2005/8/quickstyle/simple1" qsCatId="simple" csTypeId="urn:microsoft.com/office/officeart/2005/8/colors/accent6_3" csCatId="accent6" phldr="1"/>
      <dgm:spPr/>
      <dgm:t>
        <a:bodyPr/>
        <a:lstStyle/>
        <a:p>
          <a:endParaRPr lang="ru-RU"/>
        </a:p>
      </dgm:t>
    </dgm:pt>
    <dgm:pt modelId="{43517950-0446-4D54-A26C-B768CBA9078E}">
      <dgm:prSet phldrT="[Текст]" custT="1">
        <dgm:style>
          <a:lnRef idx="0">
            <a:schemeClr val="accent2"/>
          </a:lnRef>
          <a:fillRef idx="3">
            <a:schemeClr val="accent2"/>
          </a:fillRef>
          <a:effectRef idx="3">
            <a:schemeClr val="accent2"/>
          </a:effectRef>
          <a:fontRef idx="minor">
            <a:schemeClr val="lt1"/>
          </a:fontRef>
        </dgm:style>
      </dgm:prSet>
      <dgm:spPr>
        <a:solidFill>
          <a:srgbClr val="D71920"/>
        </a:solidFill>
        <a:ln/>
        <a:effectLst/>
        <a:scene3d>
          <a:camera prst="orthographicFront">
            <a:rot lat="0" lon="0" rev="0"/>
          </a:camera>
          <a:lightRig rig="threePt" dir="t">
            <a:rot lat="0" lon="0" rev="0"/>
          </a:lightRig>
        </a:scene3d>
        <a:sp3d>
          <a:bevelT w="0" h="11430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spcFirstLastPara="0" vert="horz" wrap="square" lIns="90000" tIns="46800" rIns="90000" bIns="46800" numCol="1" spcCol="1270" rtlCol="0"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Pct val="120000"/>
            <a:buNone/>
            <a:tabLst/>
          </a:pPr>
          <a:r>
            <a:rPr lang="ru-RU" sz="1400" b="0" kern="1200" dirty="0">
              <a:solidFill>
                <a:srgbClr val="FFFFFF"/>
              </a:solidFill>
              <a:latin typeface="Arial" panose="020B0604020202020204" pitchFamily="34" charset="0"/>
              <a:ea typeface="+mn-ea"/>
              <a:cs typeface="+mn-cs"/>
            </a:rPr>
            <a:t>Существенный </a:t>
          </a:r>
          <a:r>
            <a:rPr lang="ru-RU" sz="1400" b="0" kern="1200" dirty="0">
              <a:solidFill>
                <a:prstClr val="white"/>
              </a:solidFill>
              <a:latin typeface="Arial" panose="020B0604020202020204" pitchFamily="34" charset="0"/>
              <a:ea typeface="+mn-ea"/>
              <a:cs typeface="+mn-cs"/>
            </a:rPr>
            <a:t>экономический</a:t>
          </a:r>
          <a:r>
            <a:rPr lang="ru-RU" sz="1400" b="0" kern="1200" dirty="0">
              <a:solidFill>
                <a:srgbClr val="FFFFFF"/>
              </a:solidFill>
              <a:latin typeface="Arial" panose="020B0604020202020204" pitchFamily="34" charset="0"/>
              <a:ea typeface="+mn-ea"/>
              <a:cs typeface="+mn-cs"/>
            </a:rPr>
            <a:t> эффект*</a:t>
          </a:r>
        </a:p>
      </dgm:t>
    </dgm:pt>
    <dgm:pt modelId="{2C54A7EC-47B8-43BB-9446-C1CF3D74E107}" type="parTrans" cxnId="{DF64DA6E-B095-4CA1-944D-98C92A2383B2}">
      <dgm:prSet/>
      <dgm:spPr/>
      <dgm:t>
        <a:bodyPr/>
        <a:lstStyle/>
        <a:p>
          <a:endParaRPr lang="ru-RU"/>
        </a:p>
      </dgm:t>
    </dgm:pt>
    <dgm:pt modelId="{0E0AAB96-B41F-4DF5-9A83-B0F70ADAB0A5}" type="sibTrans" cxnId="{DF64DA6E-B095-4CA1-944D-98C92A2383B2}">
      <dgm:prSet/>
      <dgm:spPr/>
      <dgm:t>
        <a:bodyPr/>
        <a:lstStyle/>
        <a:p>
          <a:endParaRPr lang="ru-RU"/>
        </a:p>
      </dgm:t>
    </dgm:pt>
    <dgm:pt modelId="{4885E45D-512E-4171-85C3-7BF995B71C88}">
      <dgm:prSet phldrT="[Текст]" custT="1">
        <dgm:style>
          <a:lnRef idx="0">
            <a:schemeClr val="accent2"/>
          </a:lnRef>
          <a:fillRef idx="3">
            <a:schemeClr val="accent2"/>
          </a:fillRef>
          <a:effectRef idx="3">
            <a:schemeClr val="accent2"/>
          </a:effectRef>
          <a:fontRef idx="minor">
            <a:schemeClr val="lt1"/>
          </a:fontRef>
        </dgm:style>
      </dgm:prSet>
      <dgm:spPr>
        <a:solidFill>
          <a:schemeClr val="bg1">
            <a:lumMod val="50000"/>
          </a:schemeClr>
        </a:solid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spcFirstLastPara="0" vert="horz" wrap="square" lIns="90000" tIns="46800" rIns="90000" bIns="46800" numCol="1" spcCol="1270" rtlCol="0" anchor="ctr" anchorCtr="0" compatLnSpc="1">
          <a:prstTxWarp prst="textNoShape">
            <a:avLst/>
          </a:prstTxWarp>
        </a:bodyPr>
        <a:lstStyle/>
        <a:p>
          <a:pPr marL="0" marR="0" lvl="0" algn="ctr" defTabSz="914400" rtl="0" eaLnBrk="1" fontAlgn="base" latinLnBrk="0" hangingPunct="1">
            <a:lnSpc>
              <a:spcPct val="85000"/>
            </a:lnSpc>
            <a:spcBef>
              <a:spcPts val="600"/>
            </a:spcBef>
            <a:spcAft>
              <a:spcPct val="0"/>
            </a:spcAft>
            <a:buClrTx/>
            <a:buSzPct val="120000"/>
            <a:buNone/>
            <a:tabLst/>
          </a:pPr>
          <a:endParaRPr lang="ru-RU" sz="2100" b="0" kern="600" baseline="0" dirty="0">
            <a:solidFill>
              <a:schemeClr val="bg1"/>
            </a:solidFill>
            <a:latin typeface="Arial" panose="020B0604020202020204" pitchFamily="34" charset="0"/>
            <a:ea typeface="+mn-ea"/>
            <a:cs typeface="+mn-cs"/>
          </a:endParaRPr>
        </a:p>
      </dgm:t>
    </dgm:pt>
    <dgm:pt modelId="{C0BAC654-DB0C-405E-8912-9E4B85510994}" type="parTrans" cxnId="{E8A47B26-C8F6-4A82-AEB6-EB33361945C0}">
      <dgm:prSet/>
      <dgm:spPr/>
      <dgm:t>
        <a:bodyPr/>
        <a:lstStyle/>
        <a:p>
          <a:endParaRPr lang="ru-RU"/>
        </a:p>
      </dgm:t>
    </dgm:pt>
    <dgm:pt modelId="{88730E0B-05F3-4A3E-ACE3-19186E6F908B}" type="sibTrans" cxnId="{E8A47B26-C8F6-4A82-AEB6-EB33361945C0}">
      <dgm:prSet/>
      <dgm:spPr/>
      <dgm:t>
        <a:bodyPr/>
        <a:lstStyle/>
        <a:p>
          <a:endParaRPr lang="ru-RU"/>
        </a:p>
      </dgm:t>
    </dgm:pt>
    <dgm:pt modelId="{BD45E85A-1517-473F-8970-EB47EA59E7F3}">
      <dgm:prSet phldrT="[Текст]" custT="1">
        <dgm:style>
          <a:lnRef idx="0">
            <a:schemeClr val="accent2"/>
          </a:lnRef>
          <a:fillRef idx="3">
            <a:schemeClr val="accent2"/>
          </a:fillRef>
          <a:effectRef idx="3">
            <a:schemeClr val="accent2"/>
          </a:effectRef>
          <a:fontRef idx="minor">
            <a:schemeClr val="lt1"/>
          </a:fontRef>
        </dgm:style>
      </dgm:prSet>
      <dgm:spPr>
        <a:solidFill>
          <a:srgbClr val="FFDD00"/>
        </a:solid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spcFirstLastPara="0" vert="horz" wrap="square" lIns="90000" tIns="46800" rIns="90000" bIns="46800" numCol="1" spcCol="1270" rtlCol="0" anchor="ctr" anchorCtr="0" compatLnSpc="1">
          <a:prstTxWarp prst="textNoShape">
            <a:avLst/>
          </a:prstTxWarp>
        </a:bodyPr>
        <a:lstStyle/>
        <a:p>
          <a:pPr marL="0" marR="0" lvl="0" indent="0" algn="ctr" defTabSz="914400" rtl="0" eaLnBrk="1" fontAlgn="base" latinLnBrk="0" hangingPunct="1">
            <a:lnSpc>
              <a:spcPct val="85000"/>
            </a:lnSpc>
            <a:spcBef>
              <a:spcPct val="50000"/>
            </a:spcBef>
            <a:spcAft>
              <a:spcPct val="0"/>
            </a:spcAft>
            <a:buClrTx/>
            <a:buSzPct val="120000"/>
            <a:buNone/>
            <a:tabLst/>
          </a:pPr>
          <a:endParaRPr lang="ru-RU" sz="2100" b="0" kern="1200" dirty="0">
            <a:solidFill>
              <a:schemeClr val="bg1"/>
            </a:solidFill>
            <a:latin typeface="Arial" panose="020B0604020202020204" pitchFamily="34" charset="0"/>
            <a:ea typeface="+mn-ea"/>
            <a:cs typeface="+mn-cs"/>
          </a:endParaRPr>
        </a:p>
      </dgm:t>
    </dgm:pt>
    <dgm:pt modelId="{35E442DC-DE31-4B51-84DB-D24A91D72009}" type="parTrans" cxnId="{B5CC1377-1068-4F11-9288-7555CB019BD9}">
      <dgm:prSet/>
      <dgm:spPr/>
      <dgm:t>
        <a:bodyPr/>
        <a:lstStyle/>
        <a:p>
          <a:endParaRPr lang="ru-RU"/>
        </a:p>
      </dgm:t>
    </dgm:pt>
    <dgm:pt modelId="{92637A9D-259B-48DE-AA15-44A8C840B300}" type="sibTrans" cxnId="{B5CC1377-1068-4F11-9288-7555CB019BD9}">
      <dgm:prSet/>
      <dgm:spPr/>
      <dgm:t>
        <a:bodyPr/>
        <a:lstStyle/>
        <a:p>
          <a:endParaRPr lang="ru-RU"/>
        </a:p>
      </dgm:t>
    </dgm:pt>
    <dgm:pt modelId="{61856D24-FC1F-4CEF-95D6-FE6465D037EE}">
      <dgm:prSet phldrT="[Текст]" custT="1">
        <dgm:style>
          <a:lnRef idx="0">
            <a:schemeClr val="accent2"/>
          </a:lnRef>
          <a:fillRef idx="3">
            <a:schemeClr val="accent2"/>
          </a:fillRef>
          <a:effectRef idx="3">
            <a:schemeClr val="accent2"/>
          </a:effectRef>
          <a:fontRef idx="minor">
            <a:schemeClr val="lt1"/>
          </a:fontRef>
        </dgm:style>
      </dgm:prSet>
      <dgm:spPr>
        <a:solidFill>
          <a:srgbClr val="FCAF17"/>
        </a:solid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vert="horz" wrap="square" lIns="90000" tIns="46800" rIns="90000" bIns="46800" numCol="1" rtlCol="0" anchor="t" anchorCtr="0" compatLnSpc="1">
          <a:prstTxWarp prst="textNoShape">
            <a:avLst/>
          </a:prstTxWarp>
        </a:bodyPr>
        <a:lstStyle/>
        <a:p>
          <a:pPr marR="0" algn="ctr" defTabSz="0" rtl="0" eaLnBrk="1" fontAlgn="base" latinLnBrk="0" hangingPunct="1">
            <a:lnSpc>
              <a:spcPct val="85000"/>
            </a:lnSpc>
            <a:spcBef>
              <a:spcPts val="600"/>
            </a:spcBef>
            <a:spcAft>
              <a:spcPct val="0"/>
            </a:spcAft>
            <a:buClrTx/>
            <a:buSzPct val="120000"/>
            <a:tabLst/>
          </a:pPr>
          <a:endParaRPr lang="ru-RU" sz="2100" b="0" kern="0" baseline="0" dirty="0">
            <a:solidFill>
              <a:schemeClr val="bg1"/>
            </a:solidFill>
            <a:latin typeface="Arial" panose="020B0604020202020204" pitchFamily="34" charset="0"/>
            <a:ea typeface="+mn-ea"/>
            <a:cs typeface="+mn-cs"/>
          </a:endParaRPr>
        </a:p>
      </dgm:t>
    </dgm:pt>
    <dgm:pt modelId="{399EFB53-232E-4316-8CDC-DE1E4DBFDDB2}" type="parTrans" cxnId="{A8232F94-FC32-410A-9543-73D6B660228D}">
      <dgm:prSet/>
      <dgm:spPr/>
      <dgm:t>
        <a:bodyPr/>
        <a:lstStyle/>
        <a:p>
          <a:endParaRPr lang="ru-RU"/>
        </a:p>
      </dgm:t>
    </dgm:pt>
    <dgm:pt modelId="{DFA9A04A-AA48-4249-B88F-05FB61AB31DF}" type="sibTrans" cxnId="{A8232F94-FC32-410A-9543-73D6B660228D}">
      <dgm:prSet/>
      <dgm:spPr/>
      <dgm:t>
        <a:bodyPr/>
        <a:lstStyle/>
        <a:p>
          <a:endParaRPr lang="ru-RU"/>
        </a:p>
      </dgm:t>
    </dgm:pt>
    <dgm:pt modelId="{F873771A-29FB-4534-88B0-3F895DE3BE58}">
      <dgm:prSet phldrT="[Текст]" custT="1">
        <dgm:style>
          <a:lnRef idx="0">
            <a:schemeClr val="accent2"/>
          </a:lnRef>
          <a:fillRef idx="3">
            <a:schemeClr val="accent2"/>
          </a:fillRef>
          <a:effectRef idx="3">
            <a:schemeClr val="accent2"/>
          </a:effectRef>
          <a:fontRef idx="minor">
            <a:schemeClr val="lt1"/>
          </a:fontRef>
        </dgm:style>
      </dgm:prSet>
      <dgm:spPr>
        <a:solidFill>
          <a:schemeClr val="bg1">
            <a:lumMod val="75000"/>
          </a:schemeClr>
        </a:solidFill>
        <a:ln/>
        <a:effectLst/>
        <a:scene3d>
          <a:camera prst="orthographicFront"/>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vert="horz" wrap="square" lIns="90000" tIns="46800" rIns="90000" bIns="46800" numCol="1" rtlCol="0" anchor="ctr" anchorCtr="0" compatLnSpc="1">
          <a:prstTxWarp prst="textNoShape">
            <a:avLst/>
          </a:prstTxWarp>
        </a:bodyPr>
        <a:lstStyle/>
        <a:p>
          <a:pPr marR="0" algn="ctr" defTabSz="914400" rtl="0" eaLnBrk="1" fontAlgn="base" latinLnBrk="0" hangingPunct="1">
            <a:lnSpc>
              <a:spcPct val="85000"/>
            </a:lnSpc>
            <a:spcBef>
              <a:spcPct val="50000"/>
            </a:spcBef>
            <a:spcAft>
              <a:spcPct val="0"/>
            </a:spcAft>
            <a:buClrTx/>
            <a:buSzPct val="120000"/>
            <a:tabLst/>
          </a:pPr>
          <a:endParaRPr lang="ru-RU" sz="2100" b="0" kern="1200" dirty="0">
            <a:solidFill>
              <a:schemeClr val="bg1"/>
            </a:solidFill>
            <a:latin typeface="Arial" panose="020B0604020202020204" pitchFamily="34" charset="0"/>
            <a:ea typeface="+mn-ea"/>
            <a:cs typeface="+mn-cs"/>
          </a:endParaRPr>
        </a:p>
      </dgm:t>
    </dgm:pt>
    <dgm:pt modelId="{5F264833-2DF2-4E01-A779-1D7044C930DE}" type="parTrans" cxnId="{4793ED94-7B7C-45E2-A840-AD9367860AD8}">
      <dgm:prSet/>
      <dgm:spPr/>
      <dgm:t>
        <a:bodyPr/>
        <a:lstStyle/>
        <a:p>
          <a:endParaRPr lang="ru-RU"/>
        </a:p>
      </dgm:t>
    </dgm:pt>
    <dgm:pt modelId="{208D2234-6220-4B31-916A-21421F1932BF}" type="sibTrans" cxnId="{4793ED94-7B7C-45E2-A840-AD9367860AD8}">
      <dgm:prSet/>
      <dgm:spPr/>
      <dgm:t>
        <a:bodyPr/>
        <a:lstStyle/>
        <a:p>
          <a:endParaRPr lang="ru-RU"/>
        </a:p>
      </dgm:t>
    </dgm:pt>
    <dgm:pt modelId="{FF497C6E-B5A6-445C-A78A-DB98021DFF22}" type="pres">
      <dgm:prSet presAssocID="{3FAE48AA-05AB-4170-BB84-9160AD4E176C}" presName="diagram" presStyleCnt="0">
        <dgm:presLayoutVars>
          <dgm:chMax val="1"/>
          <dgm:dir/>
          <dgm:animLvl val="ctr"/>
          <dgm:resizeHandles val="exact"/>
        </dgm:presLayoutVars>
      </dgm:prSet>
      <dgm:spPr/>
      <dgm:t>
        <a:bodyPr/>
        <a:lstStyle/>
        <a:p>
          <a:endParaRPr lang="ru-RU"/>
        </a:p>
      </dgm:t>
    </dgm:pt>
    <dgm:pt modelId="{E0371006-ED22-49A1-B226-0C11643C053C}" type="pres">
      <dgm:prSet presAssocID="{3FAE48AA-05AB-4170-BB84-9160AD4E176C}" presName="matrix" presStyleCnt="0"/>
      <dgm:spPr/>
    </dgm:pt>
    <dgm:pt modelId="{65503EC5-4D87-4483-9EEF-104138FE5F70}" type="pres">
      <dgm:prSet presAssocID="{3FAE48AA-05AB-4170-BB84-9160AD4E176C}" presName="tile1" presStyleLbl="node1" presStyleIdx="0" presStyleCnt="4" custLinFactNeighborX="-1253" custLinFactNeighborY="-675"/>
      <dgm:spPr>
        <a:xfrm rot="16200000">
          <a:off x="640115" y="-640115"/>
          <a:ext cx="2560461" cy="3840691"/>
        </a:xfrm>
        <a:prstGeom prst="round1Rect">
          <a:avLst/>
        </a:prstGeom>
      </dgm:spPr>
      <dgm:t>
        <a:bodyPr/>
        <a:lstStyle/>
        <a:p>
          <a:endParaRPr lang="ru-RU"/>
        </a:p>
      </dgm:t>
    </dgm:pt>
    <dgm:pt modelId="{4447B3CC-1271-49F2-99BD-DCC3D39BEFA3}" type="pres">
      <dgm:prSet presAssocID="{3FAE48AA-05AB-4170-BB84-9160AD4E176C}" presName="tile1text" presStyleLbl="node1" presStyleIdx="0" presStyleCnt="4">
        <dgm:presLayoutVars>
          <dgm:chMax val="0"/>
          <dgm:chPref val="0"/>
          <dgm:bulletEnabled val="1"/>
        </dgm:presLayoutVars>
      </dgm:prSet>
      <dgm:spPr/>
      <dgm:t>
        <a:bodyPr/>
        <a:lstStyle/>
        <a:p>
          <a:endParaRPr lang="ru-RU"/>
        </a:p>
      </dgm:t>
    </dgm:pt>
    <dgm:pt modelId="{0EEE1CA1-72DA-467C-B215-1B3DAF91D802}" type="pres">
      <dgm:prSet presAssocID="{3FAE48AA-05AB-4170-BB84-9160AD4E176C}" presName="tile2" presStyleLbl="node1" presStyleIdx="1" presStyleCnt="4" custLinFactNeighborX="-193" custLinFactNeighborY="-1399"/>
      <dgm:spPr>
        <a:xfrm>
          <a:off x="3840691" y="0"/>
          <a:ext cx="3840691" cy="2560461"/>
        </a:xfrm>
        <a:prstGeom prst="round1Rect">
          <a:avLst/>
        </a:prstGeom>
      </dgm:spPr>
      <dgm:t>
        <a:bodyPr/>
        <a:lstStyle/>
        <a:p>
          <a:endParaRPr lang="ru-RU"/>
        </a:p>
      </dgm:t>
    </dgm:pt>
    <dgm:pt modelId="{12CEEECE-5498-4756-9B2F-FBD4D874115F}" type="pres">
      <dgm:prSet presAssocID="{3FAE48AA-05AB-4170-BB84-9160AD4E176C}" presName="tile2text" presStyleLbl="node1" presStyleIdx="1" presStyleCnt="4">
        <dgm:presLayoutVars>
          <dgm:chMax val="0"/>
          <dgm:chPref val="0"/>
          <dgm:bulletEnabled val="1"/>
        </dgm:presLayoutVars>
      </dgm:prSet>
      <dgm:spPr/>
      <dgm:t>
        <a:bodyPr/>
        <a:lstStyle/>
        <a:p>
          <a:endParaRPr lang="ru-RU"/>
        </a:p>
      </dgm:t>
    </dgm:pt>
    <dgm:pt modelId="{C118C3D2-2066-47DF-A82A-7D8E1E1BCBB4}" type="pres">
      <dgm:prSet presAssocID="{3FAE48AA-05AB-4170-BB84-9160AD4E176C}" presName="tile3" presStyleLbl="node1" presStyleIdx="2" presStyleCnt="4" custLinFactNeighborY="3467"/>
      <dgm:spPr>
        <a:xfrm rot="10800000">
          <a:off x="0" y="2560461"/>
          <a:ext cx="3840691" cy="2560461"/>
        </a:xfrm>
        <a:prstGeom prst="round1Rect">
          <a:avLst/>
        </a:prstGeom>
      </dgm:spPr>
      <dgm:t>
        <a:bodyPr/>
        <a:lstStyle/>
        <a:p>
          <a:endParaRPr lang="ru-RU"/>
        </a:p>
      </dgm:t>
    </dgm:pt>
    <dgm:pt modelId="{201B9FAB-79B0-483D-8F8E-2E2A0E2CE52D}" type="pres">
      <dgm:prSet presAssocID="{3FAE48AA-05AB-4170-BB84-9160AD4E176C}" presName="tile3text" presStyleLbl="node1" presStyleIdx="2" presStyleCnt="4">
        <dgm:presLayoutVars>
          <dgm:chMax val="0"/>
          <dgm:chPref val="0"/>
          <dgm:bulletEnabled val="1"/>
        </dgm:presLayoutVars>
      </dgm:prSet>
      <dgm:spPr/>
      <dgm:t>
        <a:bodyPr/>
        <a:lstStyle/>
        <a:p>
          <a:endParaRPr lang="ru-RU"/>
        </a:p>
      </dgm:t>
    </dgm:pt>
    <dgm:pt modelId="{44CA0B4E-29E7-450B-9C16-C6B1229B6FF4}" type="pres">
      <dgm:prSet presAssocID="{3FAE48AA-05AB-4170-BB84-9160AD4E176C}" presName="tile4" presStyleLbl="node1" presStyleIdx="3" presStyleCnt="4"/>
      <dgm:spPr>
        <a:xfrm rot="5400000">
          <a:off x="4480806" y="1920345"/>
          <a:ext cx="2560461" cy="3840691"/>
        </a:xfrm>
        <a:prstGeom prst="round1Rect">
          <a:avLst/>
        </a:prstGeom>
      </dgm:spPr>
      <dgm:t>
        <a:bodyPr/>
        <a:lstStyle/>
        <a:p>
          <a:endParaRPr lang="ru-RU"/>
        </a:p>
      </dgm:t>
    </dgm:pt>
    <dgm:pt modelId="{2C0EE8A5-1A04-4664-B80C-DF844D06BAED}" type="pres">
      <dgm:prSet presAssocID="{3FAE48AA-05AB-4170-BB84-9160AD4E176C}" presName="tile4text" presStyleLbl="node1" presStyleIdx="3" presStyleCnt="4">
        <dgm:presLayoutVars>
          <dgm:chMax val="0"/>
          <dgm:chPref val="0"/>
          <dgm:bulletEnabled val="1"/>
        </dgm:presLayoutVars>
      </dgm:prSet>
      <dgm:spPr/>
      <dgm:t>
        <a:bodyPr/>
        <a:lstStyle/>
        <a:p>
          <a:endParaRPr lang="ru-RU"/>
        </a:p>
      </dgm:t>
    </dgm:pt>
    <dgm:pt modelId="{67B8EEF4-9D62-4B2A-8ECD-1DBE81DF4EF4}" type="pres">
      <dgm:prSet presAssocID="{3FAE48AA-05AB-4170-BB84-9160AD4E176C}" presName="centerTile" presStyleLbl="fgShp" presStyleIdx="0" presStyleCnt="1" custScaleX="224260" custScaleY="62523" custLinFactNeighborY="-671">
        <dgm:presLayoutVars>
          <dgm:chMax val="0"/>
          <dgm:chPref val="0"/>
        </dgm:presLayoutVars>
      </dgm:prSet>
      <dgm:spPr>
        <a:xfrm>
          <a:off x="2285847" y="1577202"/>
          <a:ext cx="1561575" cy="635233"/>
        </a:xfrm>
        <a:prstGeom prst="roundRect">
          <a:avLst/>
        </a:prstGeom>
      </dgm:spPr>
      <dgm:t>
        <a:bodyPr/>
        <a:lstStyle/>
        <a:p>
          <a:endParaRPr lang="ru-RU"/>
        </a:p>
      </dgm:t>
    </dgm:pt>
  </dgm:ptLst>
  <dgm:cxnLst>
    <dgm:cxn modelId="{845B79DB-CE7B-4452-AA41-1306C73DF5ED}" type="presOf" srcId="{4885E45D-512E-4171-85C3-7BF995B71C88}" destId="{65503EC5-4D87-4483-9EEF-104138FE5F70}" srcOrd="0" destOrd="0" presId="urn:microsoft.com/office/officeart/2005/8/layout/matrix1"/>
    <dgm:cxn modelId="{F8F6DB81-CF18-483B-9DF4-2DC22100F81B}" type="presOf" srcId="{3FAE48AA-05AB-4170-BB84-9160AD4E176C}" destId="{FF497C6E-B5A6-445C-A78A-DB98021DFF22}" srcOrd="0" destOrd="0" presId="urn:microsoft.com/office/officeart/2005/8/layout/matrix1"/>
    <dgm:cxn modelId="{A2A1A43D-9BE7-48B0-9187-98F9E06CE96F}" type="presOf" srcId="{43517950-0446-4D54-A26C-B768CBA9078E}" destId="{67B8EEF4-9D62-4B2A-8ECD-1DBE81DF4EF4}" srcOrd="0" destOrd="0" presId="urn:microsoft.com/office/officeart/2005/8/layout/matrix1"/>
    <dgm:cxn modelId="{B5CC1377-1068-4F11-9288-7555CB019BD9}" srcId="{43517950-0446-4D54-A26C-B768CBA9078E}" destId="{BD45E85A-1517-473F-8970-EB47EA59E7F3}" srcOrd="1" destOrd="0" parTransId="{35E442DC-DE31-4B51-84DB-D24A91D72009}" sibTransId="{92637A9D-259B-48DE-AA15-44A8C840B300}"/>
    <dgm:cxn modelId="{E2A2C3B6-FAB6-47D8-959E-C7C73E45AB7A}" type="presOf" srcId="{BD45E85A-1517-473F-8970-EB47EA59E7F3}" destId="{0EEE1CA1-72DA-467C-B215-1B3DAF91D802}" srcOrd="0" destOrd="0" presId="urn:microsoft.com/office/officeart/2005/8/layout/matrix1"/>
    <dgm:cxn modelId="{E8A47B26-C8F6-4A82-AEB6-EB33361945C0}" srcId="{43517950-0446-4D54-A26C-B768CBA9078E}" destId="{4885E45D-512E-4171-85C3-7BF995B71C88}" srcOrd="0" destOrd="0" parTransId="{C0BAC654-DB0C-405E-8912-9E4B85510994}" sibTransId="{88730E0B-05F3-4A3E-ACE3-19186E6F908B}"/>
    <dgm:cxn modelId="{A8232F94-FC32-410A-9543-73D6B660228D}" srcId="{43517950-0446-4D54-A26C-B768CBA9078E}" destId="{61856D24-FC1F-4CEF-95D6-FE6465D037EE}" srcOrd="2" destOrd="0" parTransId="{399EFB53-232E-4316-8CDC-DE1E4DBFDDB2}" sibTransId="{DFA9A04A-AA48-4249-B88F-05FB61AB31DF}"/>
    <dgm:cxn modelId="{DF64DA6E-B095-4CA1-944D-98C92A2383B2}" srcId="{3FAE48AA-05AB-4170-BB84-9160AD4E176C}" destId="{43517950-0446-4D54-A26C-B768CBA9078E}" srcOrd="0" destOrd="0" parTransId="{2C54A7EC-47B8-43BB-9446-C1CF3D74E107}" sibTransId="{0E0AAB96-B41F-4DF5-9A83-B0F70ADAB0A5}"/>
    <dgm:cxn modelId="{4793ED94-7B7C-45E2-A840-AD9367860AD8}" srcId="{43517950-0446-4D54-A26C-B768CBA9078E}" destId="{F873771A-29FB-4534-88B0-3F895DE3BE58}" srcOrd="3" destOrd="0" parTransId="{5F264833-2DF2-4E01-A779-1D7044C930DE}" sibTransId="{208D2234-6220-4B31-916A-21421F1932BF}"/>
    <dgm:cxn modelId="{963EE9C2-CB84-43AC-9794-D5E2F5197597}" type="presOf" srcId="{F873771A-29FB-4534-88B0-3F895DE3BE58}" destId="{44CA0B4E-29E7-450B-9C16-C6B1229B6FF4}" srcOrd="0" destOrd="0" presId="urn:microsoft.com/office/officeart/2005/8/layout/matrix1"/>
    <dgm:cxn modelId="{F59CE2F1-8934-4676-81B4-741FC77093F5}" type="presOf" srcId="{61856D24-FC1F-4CEF-95D6-FE6465D037EE}" destId="{201B9FAB-79B0-483D-8F8E-2E2A0E2CE52D}" srcOrd="1" destOrd="0" presId="urn:microsoft.com/office/officeart/2005/8/layout/matrix1"/>
    <dgm:cxn modelId="{2ED0AC63-1B6E-445E-AEED-64D9A2E678AA}" type="presOf" srcId="{4885E45D-512E-4171-85C3-7BF995B71C88}" destId="{4447B3CC-1271-49F2-99BD-DCC3D39BEFA3}" srcOrd="1" destOrd="0" presId="urn:microsoft.com/office/officeart/2005/8/layout/matrix1"/>
    <dgm:cxn modelId="{DC5138C1-003D-4C0B-9992-414B017114A9}" type="presOf" srcId="{F873771A-29FB-4534-88B0-3F895DE3BE58}" destId="{2C0EE8A5-1A04-4664-B80C-DF844D06BAED}" srcOrd="1" destOrd="0" presId="urn:microsoft.com/office/officeart/2005/8/layout/matrix1"/>
    <dgm:cxn modelId="{C64BD249-CF40-4B4A-9D2C-7EA801396F58}" type="presOf" srcId="{BD45E85A-1517-473F-8970-EB47EA59E7F3}" destId="{12CEEECE-5498-4756-9B2F-FBD4D874115F}" srcOrd="1" destOrd="0" presId="urn:microsoft.com/office/officeart/2005/8/layout/matrix1"/>
    <dgm:cxn modelId="{F72CCE6F-7BA9-4B9A-8C5E-C47120C36692}" type="presOf" srcId="{61856D24-FC1F-4CEF-95D6-FE6465D037EE}" destId="{C118C3D2-2066-47DF-A82A-7D8E1E1BCBB4}" srcOrd="0" destOrd="0" presId="urn:microsoft.com/office/officeart/2005/8/layout/matrix1"/>
    <dgm:cxn modelId="{CFCFA7BE-A7AE-4066-BA31-5D0D496A38EB}" type="presParOf" srcId="{FF497C6E-B5A6-445C-A78A-DB98021DFF22}" destId="{E0371006-ED22-49A1-B226-0C11643C053C}" srcOrd="0" destOrd="0" presId="urn:microsoft.com/office/officeart/2005/8/layout/matrix1"/>
    <dgm:cxn modelId="{3564D6FE-02A2-42F6-BECD-6967DB9EA2F8}" type="presParOf" srcId="{E0371006-ED22-49A1-B226-0C11643C053C}" destId="{65503EC5-4D87-4483-9EEF-104138FE5F70}" srcOrd="0" destOrd="0" presId="urn:microsoft.com/office/officeart/2005/8/layout/matrix1"/>
    <dgm:cxn modelId="{C3144D7F-37D3-4CC0-A01E-A3AB7B6096B2}" type="presParOf" srcId="{E0371006-ED22-49A1-B226-0C11643C053C}" destId="{4447B3CC-1271-49F2-99BD-DCC3D39BEFA3}" srcOrd="1" destOrd="0" presId="urn:microsoft.com/office/officeart/2005/8/layout/matrix1"/>
    <dgm:cxn modelId="{2D44143A-F70D-4C9E-A57D-6A3DC3F6DC3E}" type="presParOf" srcId="{E0371006-ED22-49A1-B226-0C11643C053C}" destId="{0EEE1CA1-72DA-467C-B215-1B3DAF91D802}" srcOrd="2" destOrd="0" presId="urn:microsoft.com/office/officeart/2005/8/layout/matrix1"/>
    <dgm:cxn modelId="{7C309E65-F963-4C4E-8E23-5C20CAB6942A}" type="presParOf" srcId="{E0371006-ED22-49A1-B226-0C11643C053C}" destId="{12CEEECE-5498-4756-9B2F-FBD4D874115F}" srcOrd="3" destOrd="0" presId="urn:microsoft.com/office/officeart/2005/8/layout/matrix1"/>
    <dgm:cxn modelId="{EDD39E48-4D46-45A8-93BE-F90A0F317706}" type="presParOf" srcId="{E0371006-ED22-49A1-B226-0C11643C053C}" destId="{C118C3D2-2066-47DF-A82A-7D8E1E1BCBB4}" srcOrd="4" destOrd="0" presId="urn:microsoft.com/office/officeart/2005/8/layout/matrix1"/>
    <dgm:cxn modelId="{8165CB72-80B1-4AF9-B4B2-E3B11FB5D112}" type="presParOf" srcId="{E0371006-ED22-49A1-B226-0C11643C053C}" destId="{201B9FAB-79B0-483D-8F8E-2E2A0E2CE52D}" srcOrd="5" destOrd="0" presId="urn:microsoft.com/office/officeart/2005/8/layout/matrix1"/>
    <dgm:cxn modelId="{37D0CF3E-D38C-4C41-871E-BBF8FC372119}" type="presParOf" srcId="{E0371006-ED22-49A1-B226-0C11643C053C}" destId="{44CA0B4E-29E7-450B-9C16-C6B1229B6FF4}" srcOrd="6" destOrd="0" presId="urn:microsoft.com/office/officeart/2005/8/layout/matrix1"/>
    <dgm:cxn modelId="{D5381B5F-3C79-4125-A79A-F1B0903414A3}" type="presParOf" srcId="{E0371006-ED22-49A1-B226-0C11643C053C}" destId="{2C0EE8A5-1A04-4664-B80C-DF844D06BAED}" srcOrd="7" destOrd="0" presId="urn:microsoft.com/office/officeart/2005/8/layout/matrix1"/>
    <dgm:cxn modelId="{C4A2B3C5-3A7F-4B49-BDA8-7863CCEECE0A}" type="presParOf" srcId="{FF497C6E-B5A6-445C-A78A-DB98021DFF22}" destId="{67B8EEF4-9D62-4B2A-8ECD-1DBE81DF4EF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AE48AA-05AB-4170-BB84-9160AD4E176C}" type="doc">
      <dgm:prSet loTypeId="urn:microsoft.com/office/officeart/2005/8/layout/matrix1" loCatId="matrix" qsTypeId="urn:microsoft.com/office/officeart/2005/8/quickstyle/simple1" qsCatId="simple" csTypeId="urn:microsoft.com/office/officeart/2005/8/colors/accent6_3" csCatId="accent6" phldr="1"/>
      <dgm:spPr/>
      <dgm:t>
        <a:bodyPr/>
        <a:lstStyle/>
        <a:p>
          <a:endParaRPr lang="ru-RU"/>
        </a:p>
      </dgm:t>
    </dgm:pt>
    <dgm:pt modelId="{43517950-0446-4D54-A26C-B768CBA9078E}">
      <dgm:prSet phldrT="[Текст]" custT="1">
        <dgm:style>
          <a:lnRef idx="0">
            <a:schemeClr val="accent2"/>
          </a:lnRef>
          <a:fillRef idx="3">
            <a:schemeClr val="accent2"/>
          </a:fillRef>
          <a:effectRef idx="3">
            <a:schemeClr val="accent2"/>
          </a:effectRef>
          <a:fontRef idx="minor">
            <a:schemeClr val="lt1"/>
          </a:fontRef>
        </dgm:style>
      </dgm:prSet>
      <dgm:spPr>
        <a:solidFill>
          <a:srgbClr val="D71920"/>
        </a:solidFill>
        <a:ln/>
        <a:effectLst/>
        <a:scene3d>
          <a:camera prst="orthographicFront">
            <a:rot lat="0" lon="0" rev="0"/>
          </a:camera>
          <a:lightRig rig="threePt" dir="t">
            <a:rot lat="0" lon="0" rev="0"/>
          </a:lightRig>
        </a:scene3d>
        <a:sp3d>
          <a:bevelT w="0" h="11430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spcFirstLastPara="0" vert="horz" wrap="square" lIns="90000" tIns="46800" rIns="90000" bIns="46800" numCol="1" spcCol="1270" rtlCol="0"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Pct val="120000"/>
            <a:buNone/>
            <a:tabLst/>
          </a:pPr>
          <a:r>
            <a:rPr lang="ru-RU" sz="1400" b="0" kern="1200" dirty="0">
              <a:solidFill>
                <a:srgbClr val="FFFFFF"/>
              </a:solidFill>
              <a:latin typeface="Arial" panose="020B0604020202020204" pitchFamily="34" charset="0"/>
              <a:ea typeface="+mn-ea"/>
              <a:cs typeface="+mn-cs"/>
            </a:rPr>
            <a:t>Фундамент для цифровизации и развития бизнеса*</a:t>
          </a:r>
        </a:p>
      </dgm:t>
    </dgm:pt>
    <dgm:pt modelId="{2C54A7EC-47B8-43BB-9446-C1CF3D74E107}" type="parTrans" cxnId="{DF64DA6E-B095-4CA1-944D-98C92A2383B2}">
      <dgm:prSet/>
      <dgm:spPr/>
      <dgm:t>
        <a:bodyPr/>
        <a:lstStyle/>
        <a:p>
          <a:endParaRPr lang="ru-RU"/>
        </a:p>
      </dgm:t>
    </dgm:pt>
    <dgm:pt modelId="{0E0AAB96-B41F-4DF5-9A83-B0F70ADAB0A5}" type="sibTrans" cxnId="{DF64DA6E-B095-4CA1-944D-98C92A2383B2}">
      <dgm:prSet/>
      <dgm:spPr/>
      <dgm:t>
        <a:bodyPr/>
        <a:lstStyle/>
        <a:p>
          <a:endParaRPr lang="ru-RU"/>
        </a:p>
      </dgm:t>
    </dgm:pt>
    <dgm:pt modelId="{4885E45D-512E-4171-85C3-7BF995B71C88}">
      <dgm:prSet phldrT="[Текст]" custT="1">
        <dgm:style>
          <a:lnRef idx="0">
            <a:schemeClr val="accent2"/>
          </a:lnRef>
          <a:fillRef idx="3">
            <a:schemeClr val="accent2"/>
          </a:fillRef>
          <a:effectRef idx="3">
            <a:schemeClr val="accent2"/>
          </a:effectRef>
          <a:fontRef idx="minor">
            <a:schemeClr val="lt1"/>
          </a:fontRef>
        </dgm:style>
      </dgm:prSet>
      <dgm:spPr>
        <a:solidFill>
          <a:schemeClr val="bg1">
            <a:lumMod val="50000"/>
          </a:schemeClr>
        </a:solid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spcFirstLastPara="0" vert="horz" wrap="square" lIns="90000" tIns="46800" rIns="90000" bIns="46800" numCol="1" spcCol="1270" rtlCol="0" anchor="ctr" anchorCtr="0" compatLnSpc="1">
          <a:prstTxWarp prst="textNoShape">
            <a:avLst/>
          </a:prstTxWarp>
        </a:bodyPr>
        <a:lstStyle/>
        <a:p>
          <a:pPr marL="0" marR="0" lvl="0" algn="ctr" defTabSz="914400" rtl="0" eaLnBrk="1" fontAlgn="base" latinLnBrk="0" hangingPunct="1">
            <a:lnSpc>
              <a:spcPct val="85000"/>
            </a:lnSpc>
            <a:spcBef>
              <a:spcPts val="600"/>
            </a:spcBef>
            <a:spcAft>
              <a:spcPct val="0"/>
            </a:spcAft>
            <a:buClrTx/>
            <a:buSzPct val="120000"/>
            <a:buNone/>
            <a:tabLst/>
          </a:pPr>
          <a:endParaRPr lang="ru-RU" sz="2100" b="0" kern="600" baseline="0" dirty="0">
            <a:solidFill>
              <a:schemeClr val="bg1"/>
            </a:solidFill>
            <a:latin typeface="Arial" panose="020B0604020202020204" pitchFamily="34" charset="0"/>
            <a:ea typeface="+mn-ea"/>
            <a:cs typeface="+mn-cs"/>
          </a:endParaRPr>
        </a:p>
      </dgm:t>
    </dgm:pt>
    <dgm:pt modelId="{C0BAC654-DB0C-405E-8912-9E4B85510994}" type="parTrans" cxnId="{E8A47B26-C8F6-4A82-AEB6-EB33361945C0}">
      <dgm:prSet/>
      <dgm:spPr/>
      <dgm:t>
        <a:bodyPr/>
        <a:lstStyle/>
        <a:p>
          <a:endParaRPr lang="ru-RU"/>
        </a:p>
      </dgm:t>
    </dgm:pt>
    <dgm:pt modelId="{88730E0B-05F3-4A3E-ACE3-19186E6F908B}" type="sibTrans" cxnId="{E8A47B26-C8F6-4A82-AEB6-EB33361945C0}">
      <dgm:prSet/>
      <dgm:spPr/>
      <dgm:t>
        <a:bodyPr/>
        <a:lstStyle/>
        <a:p>
          <a:endParaRPr lang="ru-RU"/>
        </a:p>
      </dgm:t>
    </dgm:pt>
    <dgm:pt modelId="{BD45E85A-1517-473F-8970-EB47EA59E7F3}">
      <dgm:prSet phldrT="[Текст]" custT="1">
        <dgm:style>
          <a:lnRef idx="0">
            <a:schemeClr val="accent2"/>
          </a:lnRef>
          <a:fillRef idx="3">
            <a:schemeClr val="accent2"/>
          </a:fillRef>
          <a:effectRef idx="3">
            <a:schemeClr val="accent2"/>
          </a:effectRef>
          <a:fontRef idx="minor">
            <a:schemeClr val="lt1"/>
          </a:fontRef>
        </dgm:style>
      </dgm:prSet>
      <dgm:spPr>
        <a:solidFill>
          <a:srgbClr val="FFDD00"/>
        </a:solid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spcFirstLastPara="0" vert="horz" wrap="square" lIns="90000" tIns="46800" rIns="90000" bIns="46800" numCol="1" spcCol="1270" rtlCol="0" anchor="ctr" anchorCtr="0" compatLnSpc="1">
          <a:prstTxWarp prst="textNoShape">
            <a:avLst/>
          </a:prstTxWarp>
        </a:bodyPr>
        <a:lstStyle/>
        <a:p>
          <a:pPr marL="0" marR="0" lvl="0" indent="0" algn="ctr" defTabSz="914400" rtl="0" eaLnBrk="1" fontAlgn="base" latinLnBrk="0" hangingPunct="1">
            <a:lnSpc>
              <a:spcPct val="85000"/>
            </a:lnSpc>
            <a:spcBef>
              <a:spcPct val="50000"/>
            </a:spcBef>
            <a:spcAft>
              <a:spcPct val="0"/>
            </a:spcAft>
            <a:buClrTx/>
            <a:buSzPct val="120000"/>
            <a:buNone/>
            <a:tabLst/>
          </a:pPr>
          <a:endParaRPr lang="ru-RU" sz="2100" b="0" kern="1200" dirty="0">
            <a:solidFill>
              <a:schemeClr val="bg1"/>
            </a:solidFill>
            <a:latin typeface="Arial" panose="020B0604020202020204" pitchFamily="34" charset="0"/>
            <a:ea typeface="+mn-ea"/>
            <a:cs typeface="+mn-cs"/>
          </a:endParaRPr>
        </a:p>
      </dgm:t>
    </dgm:pt>
    <dgm:pt modelId="{35E442DC-DE31-4B51-84DB-D24A91D72009}" type="parTrans" cxnId="{B5CC1377-1068-4F11-9288-7555CB019BD9}">
      <dgm:prSet/>
      <dgm:spPr/>
      <dgm:t>
        <a:bodyPr/>
        <a:lstStyle/>
        <a:p>
          <a:endParaRPr lang="ru-RU"/>
        </a:p>
      </dgm:t>
    </dgm:pt>
    <dgm:pt modelId="{92637A9D-259B-48DE-AA15-44A8C840B300}" type="sibTrans" cxnId="{B5CC1377-1068-4F11-9288-7555CB019BD9}">
      <dgm:prSet/>
      <dgm:spPr/>
      <dgm:t>
        <a:bodyPr/>
        <a:lstStyle/>
        <a:p>
          <a:endParaRPr lang="ru-RU"/>
        </a:p>
      </dgm:t>
    </dgm:pt>
    <dgm:pt modelId="{61856D24-FC1F-4CEF-95D6-FE6465D037EE}">
      <dgm:prSet phldrT="[Текст]" custT="1">
        <dgm:style>
          <a:lnRef idx="0">
            <a:schemeClr val="accent2"/>
          </a:lnRef>
          <a:fillRef idx="3">
            <a:schemeClr val="accent2"/>
          </a:fillRef>
          <a:effectRef idx="3">
            <a:schemeClr val="accent2"/>
          </a:effectRef>
          <a:fontRef idx="minor">
            <a:schemeClr val="lt1"/>
          </a:fontRef>
        </dgm:style>
      </dgm:prSet>
      <dgm:spPr>
        <a:solidFill>
          <a:srgbClr val="FCAF17"/>
        </a:solid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vert="horz" wrap="square" lIns="90000" tIns="46800" rIns="90000" bIns="46800" numCol="1" rtlCol="0" anchor="t" anchorCtr="0" compatLnSpc="1">
          <a:prstTxWarp prst="textNoShape">
            <a:avLst/>
          </a:prstTxWarp>
        </a:bodyPr>
        <a:lstStyle/>
        <a:p>
          <a:pPr marR="0" algn="ctr" defTabSz="0" rtl="0" eaLnBrk="1" fontAlgn="base" latinLnBrk="0" hangingPunct="1">
            <a:lnSpc>
              <a:spcPct val="85000"/>
            </a:lnSpc>
            <a:spcBef>
              <a:spcPts val="600"/>
            </a:spcBef>
            <a:spcAft>
              <a:spcPct val="0"/>
            </a:spcAft>
            <a:buClrTx/>
            <a:buSzPct val="120000"/>
            <a:tabLst/>
          </a:pPr>
          <a:endParaRPr lang="ru-RU" sz="2100" b="0" kern="0" baseline="0" dirty="0">
            <a:solidFill>
              <a:schemeClr val="bg1"/>
            </a:solidFill>
            <a:latin typeface="Arial" panose="020B0604020202020204" pitchFamily="34" charset="0"/>
            <a:ea typeface="+mn-ea"/>
            <a:cs typeface="+mn-cs"/>
          </a:endParaRPr>
        </a:p>
      </dgm:t>
    </dgm:pt>
    <dgm:pt modelId="{399EFB53-232E-4316-8CDC-DE1E4DBFDDB2}" type="parTrans" cxnId="{A8232F94-FC32-410A-9543-73D6B660228D}">
      <dgm:prSet/>
      <dgm:spPr/>
      <dgm:t>
        <a:bodyPr/>
        <a:lstStyle/>
        <a:p>
          <a:endParaRPr lang="ru-RU"/>
        </a:p>
      </dgm:t>
    </dgm:pt>
    <dgm:pt modelId="{DFA9A04A-AA48-4249-B88F-05FB61AB31DF}" type="sibTrans" cxnId="{A8232F94-FC32-410A-9543-73D6B660228D}">
      <dgm:prSet/>
      <dgm:spPr/>
      <dgm:t>
        <a:bodyPr/>
        <a:lstStyle/>
        <a:p>
          <a:endParaRPr lang="ru-RU"/>
        </a:p>
      </dgm:t>
    </dgm:pt>
    <dgm:pt modelId="{F873771A-29FB-4534-88B0-3F895DE3BE58}">
      <dgm:prSet phldrT="[Текст]" custT="1">
        <dgm:style>
          <a:lnRef idx="0">
            <a:schemeClr val="accent2"/>
          </a:lnRef>
          <a:fillRef idx="3">
            <a:schemeClr val="accent2"/>
          </a:fillRef>
          <a:effectRef idx="3">
            <a:schemeClr val="accent2"/>
          </a:effectRef>
          <a:fontRef idx="minor">
            <a:schemeClr val="lt1"/>
          </a:fontRef>
        </dgm:style>
      </dgm:prSet>
      <dgm:spPr>
        <a:solidFill>
          <a:schemeClr val="bg1">
            <a:lumMod val="75000"/>
          </a:schemeClr>
        </a:solidFill>
        <a:ln/>
        <a:effectLst/>
        <a:scene3d>
          <a:camera prst="orthographicFront"/>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gm:spPr>
      <dgm:t>
        <a:bodyPr vert="horz" wrap="square" lIns="90000" tIns="46800" rIns="90000" bIns="46800" numCol="1" rtlCol="0" anchor="ctr" anchorCtr="0" compatLnSpc="1">
          <a:prstTxWarp prst="textNoShape">
            <a:avLst/>
          </a:prstTxWarp>
        </a:bodyPr>
        <a:lstStyle/>
        <a:p>
          <a:pPr marR="0" algn="ctr" defTabSz="914400" rtl="0" eaLnBrk="1" fontAlgn="base" latinLnBrk="0" hangingPunct="1">
            <a:lnSpc>
              <a:spcPct val="85000"/>
            </a:lnSpc>
            <a:spcBef>
              <a:spcPct val="50000"/>
            </a:spcBef>
            <a:spcAft>
              <a:spcPct val="0"/>
            </a:spcAft>
            <a:buClrTx/>
            <a:buSzPct val="120000"/>
            <a:tabLst/>
          </a:pPr>
          <a:endParaRPr lang="ru-RU" sz="2100" b="0" kern="1200" dirty="0">
            <a:solidFill>
              <a:schemeClr val="bg1"/>
            </a:solidFill>
            <a:latin typeface="Arial" panose="020B0604020202020204" pitchFamily="34" charset="0"/>
            <a:ea typeface="+mn-ea"/>
            <a:cs typeface="+mn-cs"/>
          </a:endParaRPr>
        </a:p>
      </dgm:t>
    </dgm:pt>
    <dgm:pt modelId="{5F264833-2DF2-4E01-A779-1D7044C930DE}" type="parTrans" cxnId="{4793ED94-7B7C-45E2-A840-AD9367860AD8}">
      <dgm:prSet/>
      <dgm:spPr/>
      <dgm:t>
        <a:bodyPr/>
        <a:lstStyle/>
        <a:p>
          <a:endParaRPr lang="ru-RU"/>
        </a:p>
      </dgm:t>
    </dgm:pt>
    <dgm:pt modelId="{208D2234-6220-4B31-916A-21421F1932BF}" type="sibTrans" cxnId="{4793ED94-7B7C-45E2-A840-AD9367860AD8}">
      <dgm:prSet/>
      <dgm:spPr/>
      <dgm:t>
        <a:bodyPr/>
        <a:lstStyle/>
        <a:p>
          <a:endParaRPr lang="ru-RU"/>
        </a:p>
      </dgm:t>
    </dgm:pt>
    <dgm:pt modelId="{FF497C6E-B5A6-445C-A78A-DB98021DFF22}" type="pres">
      <dgm:prSet presAssocID="{3FAE48AA-05AB-4170-BB84-9160AD4E176C}" presName="diagram" presStyleCnt="0">
        <dgm:presLayoutVars>
          <dgm:chMax val="1"/>
          <dgm:dir/>
          <dgm:animLvl val="ctr"/>
          <dgm:resizeHandles val="exact"/>
        </dgm:presLayoutVars>
      </dgm:prSet>
      <dgm:spPr/>
      <dgm:t>
        <a:bodyPr/>
        <a:lstStyle/>
        <a:p>
          <a:endParaRPr lang="ru-RU"/>
        </a:p>
      </dgm:t>
    </dgm:pt>
    <dgm:pt modelId="{E0371006-ED22-49A1-B226-0C11643C053C}" type="pres">
      <dgm:prSet presAssocID="{3FAE48AA-05AB-4170-BB84-9160AD4E176C}" presName="matrix" presStyleCnt="0"/>
      <dgm:spPr/>
    </dgm:pt>
    <dgm:pt modelId="{65503EC5-4D87-4483-9EEF-104138FE5F70}" type="pres">
      <dgm:prSet presAssocID="{3FAE48AA-05AB-4170-BB84-9160AD4E176C}" presName="tile1" presStyleLbl="node1" presStyleIdx="0" presStyleCnt="4" custLinFactNeighborX="-1253" custLinFactNeighborY="-675"/>
      <dgm:spPr>
        <a:xfrm rot="16200000">
          <a:off x="640115" y="-640115"/>
          <a:ext cx="2560461" cy="3840691"/>
        </a:xfrm>
        <a:prstGeom prst="round1Rect">
          <a:avLst/>
        </a:prstGeom>
      </dgm:spPr>
      <dgm:t>
        <a:bodyPr/>
        <a:lstStyle/>
        <a:p>
          <a:endParaRPr lang="ru-RU"/>
        </a:p>
      </dgm:t>
    </dgm:pt>
    <dgm:pt modelId="{4447B3CC-1271-49F2-99BD-DCC3D39BEFA3}" type="pres">
      <dgm:prSet presAssocID="{3FAE48AA-05AB-4170-BB84-9160AD4E176C}" presName="tile1text" presStyleLbl="node1" presStyleIdx="0" presStyleCnt="4">
        <dgm:presLayoutVars>
          <dgm:chMax val="0"/>
          <dgm:chPref val="0"/>
          <dgm:bulletEnabled val="1"/>
        </dgm:presLayoutVars>
      </dgm:prSet>
      <dgm:spPr/>
      <dgm:t>
        <a:bodyPr/>
        <a:lstStyle/>
        <a:p>
          <a:endParaRPr lang="ru-RU"/>
        </a:p>
      </dgm:t>
    </dgm:pt>
    <dgm:pt modelId="{0EEE1CA1-72DA-467C-B215-1B3DAF91D802}" type="pres">
      <dgm:prSet presAssocID="{3FAE48AA-05AB-4170-BB84-9160AD4E176C}" presName="tile2" presStyleLbl="node1" presStyleIdx="1" presStyleCnt="4" custLinFactNeighborX="-193" custLinFactNeighborY="-1399"/>
      <dgm:spPr>
        <a:xfrm>
          <a:off x="3840691" y="0"/>
          <a:ext cx="3840691" cy="2560461"/>
        </a:xfrm>
        <a:prstGeom prst="round1Rect">
          <a:avLst/>
        </a:prstGeom>
      </dgm:spPr>
      <dgm:t>
        <a:bodyPr/>
        <a:lstStyle/>
        <a:p>
          <a:endParaRPr lang="ru-RU"/>
        </a:p>
      </dgm:t>
    </dgm:pt>
    <dgm:pt modelId="{12CEEECE-5498-4756-9B2F-FBD4D874115F}" type="pres">
      <dgm:prSet presAssocID="{3FAE48AA-05AB-4170-BB84-9160AD4E176C}" presName="tile2text" presStyleLbl="node1" presStyleIdx="1" presStyleCnt="4">
        <dgm:presLayoutVars>
          <dgm:chMax val="0"/>
          <dgm:chPref val="0"/>
          <dgm:bulletEnabled val="1"/>
        </dgm:presLayoutVars>
      </dgm:prSet>
      <dgm:spPr/>
      <dgm:t>
        <a:bodyPr/>
        <a:lstStyle/>
        <a:p>
          <a:endParaRPr lang="ru-RU"/>
        </a:p>
      </dgm:t>
    </dgm:pt>
    <dgm:pt modelId="{C118C3D2-2066-47DF-A82A-7D8E1E1BCBB4}" type="pres">
      <dgm:prSet presAssocID="{3FAE48AA-05AB-4170-BB84-9160AD4E176C}" presName="tile3" presStyleLbl="node1" presStyleIdx="2" presStyleCnt="4" custLinFactNeighborY="3467"/>
      <dgm:spPr>
        <a:xfrm rot="10800000">
          <a:off x="0" y="2560461"/>
          <a:ext cx="3840691" cy="2560461"/>
        </a:xfrm>
        <a:prstGeom prst="round1Rect">
          <a:avLst/>
        </a:prstGeom>
      </dgm:spPr>
      <dgm:t>
        <a:bodyPr/>
        <a:lstStyle/>
        <a:p>
          <a:endParaRPr lang="ru-RU"/>
        </a:p>
      </dgm:t>
    </dgm:pt>
    <dgm:pt modelId="{201B9FAB-79B0-483D-8F8E-2E2A0E2CE52D}" type="pres">
      <dgm:prSet presAssocID="{3FAE48AA-05AB-4170-BB84-9160AD4E176C}" presName="tile3text" presStyleLbl="node1" presStyleIdx="2" presStyleCnt="4">
        <dgm:presLayoutVars>
          <dgm:chMax val="0"/>
          <dgm:chPref val="0"/>
          <dgm:bulletEnabled val="1"/>
        </dgm:presLayoutVars>
      </dgm:prSet>
      <dgm:spPr/>
      <dgm:t>
        <a:bodyPr/>
        <a:lstStyle/>
        <a:p>
          <a:endParaRPr lang="ru-RU"/>
        </a:p>
      </dgm:t>
    </dgm:pt>
    <dgm:pt modelId="{44CA0B4E-29E7-450B-9C16-C6B1229B6FF4}" type="pres">
      <dgm:prSet presAssocID="{3FAE48AA-05AB-4170-BB84-9160AD4E176C}" presName="tile4" presStyleLbl="node1" presStyleIdx="3" presStyleCnt="4"/>
      <dgm:spPr>
        <a:xfrm rot="5400000">
          <a:off x="4480806" y="1920345"/>
          <a:ext cx="2560461" cy="3840691"/>
        </a:xfrm>
        <a:prstGeom prst="round1Rect">
          <a:avLst/>
        </a:prstGeom>
      </dgm:spPr>
      <dgm:t>
        <a:bodyPr/>
        <a:lstStyle/>
        <a:p>
          <a:endParaRPr lang="ru-RU"/>
        </a:p>
      </dgm:t>
    </dgm:pt>
    <dgm:pt modelId="{2C0EE8A5-1A04-4664-B80C-DF844D06BAED}" type="pres">
      <dgm:prSet presAssocID="{3FAE48AA-05AB-4170-BB84-9160AD4E176C}" presName="tile4text" presStyleLbl="node1" presStyleIdx="3" presStyleCnt="4">
        <dgm:presLayoutVars>
          <dgm:chMax val="0"/>
          <dgm:chPref val="0"/>
          <dgm:bulletEnabled val="1"/>
        </dgm:presLayoutVars>
      </dgm:prSet>
      <dgm:spPr/>
      <dgm:t>
        <a:bodyPr/>
        <a:lstStyle/>
        <a:p>
          <a:endParaRPr lang="ru-RU"/>
        </a:p>
      </dgm:t>
    </dgm:pt>
    <dgm:pt modelId="{67B8EEF4-9D62-4B2A-8ECD-1DBE81DF4EF4}" type="pres">
      <dgm:prSet presAssocID="{3FAE48AA-05AB-4170-BB84-9160AD4E176C}" presName="centerTile" presStyleLbl="fgShp" presStyleIdx="0" presStyleCnt="1" custScaleX="224260" custScaleY="62523" custLinFactNeighborY="-671">
        <dgm:presLayoutVars>
          <dgm:chMax val="0"/>
          <dgm:chPref val="0"/>
        </dgm:presLayoutVars>
      </dgm:prSet>
      <dgm:spPr>
        <a:xfrm>
          <a:off x="2285847" y="1577202"/>
          <a:ext cx="1561575" cy="635233"/>
        </a:xfrm>
        <a:prstGeom prst="roundRect">
          <a:avLst/>
        </a:prstGeom>
      </dgm:spPr>
      <dgm:t>
        <a:bodyPr/>
        <a:lstStyle/>
        <a:p>
          <a:endParaRPr lang="ru-RU"/>
        </a:p>
      </dgm:t>
    </dgm:pt>
  </dgm:ptLst>
  <dgm:cxnLst>
    <dgm:cxn modelId="{845B79DB-CE7B-4452-AA41-1306C73DF5ED}" type="presOf" srcId="{4885E45D-512E-4171-85C3-7BF995B71C88}" destId="{65503EC5-4D87-4483-9EEF-104138FE5F70}" srcOrd="0" destOrd="0" presId="urn:microsoft.com/office/officeart/2005/8/layout/matrix1"/>
    <dgm:cxn modelId="{F8F6DB81-CF18-483B-9DF4-2DC22100F81B}" type="presOf" srcId="{3FAE48AA-05AB-4170-BB84-9160AD4E176C}" destId="{FF497C6E-B5A6-445C-A78A-DB98021DFF22}" srcOrd="0" destOrd="0" presId="urn:microsoft.com/office/officeart/2005/8/layout/matrix1"/>
    <dgm:cxn modelId="{A2A1A43D-9BE7-48B0-9187-98F9E06CE96F}" type="presOf" srcId="{43517950-0446-4D54-A26C-B768CBA9078E}" destId="{67B8EEF4-9D62-4B2A-8ECD-1DBE81DF4EF4}" srcOrd="0" destOrd="0" presId="urn:microsoft.com/office/officeart/2005/8/layout/matrix1"/>
    <dgm:cxn modelId="{B5CC1377-1068-4F11-9288-7555CB019BD9}" srcId="{43517950-0446-4D54-A26C-B768CBA9078E}" destId="{BD45E85A-1517-473F-8970-EB47EA59E7F3}" srcOrd="1" destOrd="0" parTransId="{35E442DC-DE31-4B51-84DB-D24A91D72009}" sibTransId="{92637A9D-259B-48DE-AA15-44A8C840B300}"/>
    <dgm:cxn modelId="{E2A2C3B6-FAB6-47D8-959E-C7C73E45AB7A}" type="presOf" srcId="{BD45E85A-1517-473F-8970-EB47EA59E7F3}" destId="{0EEE1CA1-72DA-467C-B215-1B3DAF91D802}" srcOrd="0" destOrd="0" presId="urn:microsoft.com/office/officeart/2005/8/layout/matrix1"/>
    <dgm:cxn modelId="{E8A47B26-C8F6-4A82-AEB6-EB33361945C0}" srcId="{43517950-0446-4D54-A26C-B768CBA9078E}" destId="{4885E45D-512E-4171-85C3-7BF995B71C88}" srcOrd="0" destOrd="0" parTransId="{C0BAC654-DB0C-405E-8912-9E4B85510994}" sibTransId="{88730E0B-05F3-4A3E-ACE3-19186E6F908B}"/>
    <dgm:cxn modelId="{A8232F94-FC32-410A-9543-73D6B660228D}" srcId="{43517950-0446-4D54-A26C-B768CBA9078E}" destId="{61856D24-FC1F-4CEF-95D6-FE6465D037EE}" srcOrd="2" destOrd="0" parTransId="{399EFB53-232E-4316-8CDC-DE1E4DBFDDB2}" sibTransId="{DFA9A04A-AA48-4249-B88F-05FB61AB31DF}"/>
    <dgm:cxn modelId="{DF64DA6E-B095-4CA1-944D-98C92A2383B2}" srcId="{3FAE48AA-05AB-4170-BB84-9160AD4E176C}" destId="{43517950-0446-4D54-A26C-B768CBA9078E}" srcOrd="0" destOrd="0" parTransId="{2C54A7EC-47B8-43BB-9446-C1CF3D74E107}" sibTransId="{0E0AAB96-B41F-4DF5-9A83-B0F70ADAB0A5}"/>
    <dgm:cxn modelId="{4793ED94-7B7C-45E2-A840-AD9367860AD8}" srcId="{43517950-0446-4D54-A26C-B768CBA9078E}" destId="{F873771A-29FB-4534-88B0-3F895DE3BE58}" srcOrd="3" destOrd="0" parTransId="{5F264833-2DF2-4E01-A779-1D7044C930DE}" sibTransId="{208D2234-6220-4B31-916A-21421F1932BF}"/>
    <dgm:cxn modelId="{963EE9C2-CB84-43AC-9794-D5E2F5197597}" type="presOf" srcId="{F873771A-29FB-4534-88B0-3F895DE3BE58}" destId="{44CA0B4E-29E7-450B-9C16-C6B1229B6FF4}" srcOrd="0" destOrd="0" presId="urn:microsoft.com/office/officeart/2005/8/layout/matrix1"/>
    <dgm:cxn modelId="{F59CE2F1-8934-4676-81B4-741FC77093F5}" type="presOf" srcId="{61856D24-FC1F-4CEF-95D6-FE6465D037EE}" destId="{201B9FAB-79B0-483D-8F8E-2E2A0E2CE52D}" srcOrd="1" destOrd="0" presId="urn:microsoft.com/office/officeart/2005/8/layout/matrix1"/>
    <dgm:cxn modelId="{2ED0AC63-1B6E-445E-AEED-64D9A2E678AA}" type="presOf" srcId="{4885E45D-512E-4171-85C3-7BF995B71C88}" destId="{4447B3CC-1271-49F2-99BD-DCC3D39BEFA3}" srcOrd="1" destOrd="0" presId="urn:microsoft.com/office/officeart/2005/8/layout/matrix1"/>
    <dgm:cxn modelId="{DC5138C1-003D-4C0B-9992-414B017114A9}" type="presOf" srcId="{F873771A-29FB-4534-88B0-3F895DE3BE58}" destId="{2C0EE8A5-1A04-4664-B80C-DF844D06BAED}" srcOrd="1" destOrd="0" presId="urn:microsoft.com/office/officeart/2005/8/layout/matrix1"/>
    <dgm:cxn modelId="{C64BD249-CF40-4B4A-9D2C-7EA801396F58}" type="presOf" srcId="{BD45E85A-1517-473F-8970-EB47EA59E7F3}" destId="{12CEEECE-5498-4756-9B2F-FBD4D874115F}" srcOrd="1" destOrd="0" presId="urn:microsoft.com/office/officeart/2005/8/layout/matrix1"/>
    <dgm:cxn modelId="{F72CCE6F-7BA9-4B9A-8C5E-C47120C36692}" type="presOf" srcId="{61856D24-FC1F-4CEF-95D6-FE6465D037EE}" destId="{C118C3D2-2066-47DF-A82A-7D8E1E1BCBB4}" srcOrd="0" destOrd="0" presId="urn:microsoft.com/office/officeart/2005/8/layout/matrix1"/>
    <dgm:cxn modelId="{CFCFA7BE-A7AE-4066-BA31-5D0D496A38EB}" type="presParOf" srcId="{FF497C6E-B5A6-445C-A78A-DB98021DFF22}" destId="{E0371006-ED22-49A1-B226-0C11643C053C}" srcOrd="0" destOrd="0" presId="urn:microsoft.com/office/officeart/2005/8/layout/matrix1"/>
    <dgm:cxn modelId="{3564D6FE-02A2-42F6-BECD-6967DB9EA2F8}" type="presParOf" srcId="{E0371006-ED22-49A1-B226-0C11643C053C}" destId="{65503EC5-4D87-4483-9EEF-104138FE5F70}" srcOrd="0" destOrd="0" presId="urn:microsoft.com/office/officeart/2005/8/layout/matrix1"/>
    <dgm:cxn modelId="{C3144D7F-37D3-4CC0-A01E-A3AB7B6096B2}" type="presParOf" srcId="{E0371006-ED22-49A1-B226-0C11643C053C}" destId="{4447B3CC-1271-49F2-99BD-DCC3D39BEFA3}" srcOrd="1" destOrd="0" presId="urn:microsoft.com/office/officeart/2005/8/layout/matrix1"/>
    <dgm:cxn modelId="{2D44143A-F70D-4C9E-A57D-6A3DC3F6DC3E}" type="presParOf" srcId="{E0371006-ED22-49A1-B226-0C11643C053C}" destId="{0EEE1CA1-72DA-467C-B215-1B3DAF91D802}" srcOrd="2" destOrd="0" presId="urn:microsoft.com/office/officeart/2005/8/layout/matrix1"/>
    <dgm:cxn modelId="{7C309E65-F963-4C4E-8E23-5C20CAB6942A}" type="presParOf" srcId="{E0371006-ED22-49A1-B226-0C11643C053C}" destId="{12CEEECE-5498-4756-9B2F-FBD4D874115F}" srcOrd="3" destOrd="0" presId="urn:microsoft.com/office/officeart/2005/8/layout/matrix1"/>
    <dgm:cxn modelId="{EDD39E48-4D46-45A8-93BE-F90A0F317706}" type="presParOf" srcId="{E0371006-ED22-49A1-B226-0C11643C053C}" destId="{C118C3D2-2066-47DF-A82A-7D8E1E1BCBB4}" srcOrd="4" destOrd="0" presId="urn:microsoft.com/office/officeart/2005/8/layout/matrix1"/>
    <dgm:cxn modelId="{8165CB72-80B1-4AF9-B4B2-E3B11FB5D112}" type="presParOf" srcId="{E0371006-ED22-49A1-B226-0C11643C053C}" destId="{201B9FAB-79B0-483D-8F8E-2E2A0E2CE52D}" srcOrd="5" destOrd="0" presId="urn:microsoft.com/office/officeart/2005/8/layout/matrix1"/>
    <dgm:cxn modelId="{37D0CF3E-D38C-4C41-871E-BBF8FC372119}" type="presParOf" srcId="{E0371006-ED22-49A1-B226-0C11643C053C}" destId="{44CA0B4E-29E7-450B-9C16-C6B1229B6FF4}" srcOrd="6" destOrd="0" presId="urn:microsoft.com/office/officeart/2005/8/layout/matrix1"/>
    <dgm:cxn modelId="{D5381B5F-3C79-4125-A79A-F1B0903414A3}" type="presParOf" srcId="{E0371006-ED22-49A1-B226-0C11643C053C}" destId="{2C0EE8A5-1A04-4664-B80C-DF844D06BAED}" srcOrd="7" destOrd="0" presId="urn:microsoft.com/office/officeart/2005/8/layout/matrix1"/>
    <dgm:cxn modelId="{C4A2B3C5-3A7F-4B49-BDA8-7863CCEECE0A}" type="presParOf" srcId="{FF497C6E-B5A6-445C-A78A-DB98021DFF22}" destId="{67B8EEF4-9D62-4B2A-8ECD-1DBE81DF4EF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5A687F-2553-46B6-9B0D-62D93A3FA371}"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ru-RU"/>
        </a:p>
      </dgm:t>
    </dgm:pt>
    <dgm:pt modelId="{F1E41F46-AAD9-4A05-A6CC-0560E0D09440}">
      <dgm:prSet phldrT="[Текст]" custT="1"/>
      <dgm:spPr>
        <a:solidFill>
          <a:schemeClr val="accent2">
            <a:lumMod val="75000"/>
          </a:schemeClr>
        </a:solidFill>
        <a:ln w="12700" cap="flat" cmpd="sng" algn="ctr">
          <a:solidFill>
            <a:sysClr val="window" lastClr="FFFFFF">
              <a:hueOff val="0"/>
              <a:satOff val="0"/>
              <a:lumOff val="0"/>
              <a:alphaOff val="0"/>
            </a:sysClr>
          </a:solidFill>
          <a:prstDash val="solid"/>
          <a:miter lim="800000"/>
        </a:ln>
        <a:effectLst/>
      </dgm:spPr>
      <dgm:t>
        <a:bodyPr spcFirstLastPara="0" vert="horz" wrap="square" lIns="30480" tIns="30480" rIns="30480" bIns="30480" numCol="1" spcCol="1270" anchor="ctr" anchorCtr="0"/>
        <a:lstStyle/>
        <a:p>
          <a:pPr marL="0" lvl="0" indent="0" algn="ctr" defTabSz="533400">
            <a:lnSpc>
              <a:spcPct val="90000"/>
            </a:lnSpc>
            <a:spcBef>
              <a:spcPct val="0"/>
            </a:spcBef>
            <a:spcAft>
              <a:spcPct val="35000"/>
            </a:spcAft>
            <a:buNone/>
          </a:pPr>
          <a:r>
            <a:rPr lang="ru-RU" sz="1200" b="0" kern="1200" dirty="0">
              <a:solidFill>
                <a:sysClr val="window" lastClr="FFFFFF"/>
              </a:solidFill>
              <a:latin typeface="Arial" panose="020B0604020202020204" pitchFamily="34" charset="0"/>
              <a:ea typeface="+mn-ea"/>
              <a:cs typeface="Arial" panose="020B0604020202020204" pitchFamily="34" charset="0"/>
            </a:rPr>
            <a:t>Повышение эффективности управления денежными средствами</a:t>
          </a:r>
        </a:p>
      </dgm:t>
    </dgm:pt>
    <dgm:pt modelId="{4F5B2613-0DFB-47DC-8289-E13CF20B2E5A}" type="parTrans" cxnId="{651C1F74-1CF4-4623-8771-A7F3FACA4CF0}">
      <dgm:prSet/>
      <dgm:spPr/>
      <dgm:t>
        <a:bodyPr/>
        <a:lstStyle/>
        <a:p>
          <a:endParaRPr lang="ru-RU"/>
        </a:p>
      </dgm:t>
    </dgm:pt>
    <dgm:pt modelId="{4E15A0E1-9CFF-48E2-B981-8CBD73948B30}" type="sibTrans" cxnId="{651C1F74-1CF4-4623-8771-A7F3FACA4CF0}">
      <dgm:prSet/>
      <dgm:spPr/>
      <dgm:t>
        <a:bodyPr/>
        <a:lstStyle/>
        <a:p>
          <a:endParaRPr lang="ru-RU"/>
        </a:p>
      </dgm:t>
    </dgm:pt>
    <dgm:pt modelId="{70D1EB72-8E84-4914-990D-F9DBE020648A}">
      <dgm:prSet phldrT="[Текст]" custT="1"/>
      <dgm:spPr>
        <a:xfrm>
          <a:off x="2645921" y="275447"/>
          <a:ext cx="2388364" cy="1029147"/>
        </a:xfrm>
        <a:prstGeom prst="round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ru-RU" sz="1200" b="0" dirty="0">
              <a:solidFill>
                <a:sysClr val="window" lastClr="FFFFFF"/>
              </a:solidFill>
              <a:latin typeface="Arial" panose="020B0604020202020204" pitchFamily="34" charset="0"/>
              <a:ea typeface="+mn-ea"/>
              <a:cs typeface="Arial" panose="020B0604020202020204" pitchFamily="34" charset="0"/>
            </a:rPr>
            <a:t>Централизованное казначейство</a:t>
          </a:r>
        </a:p>
      </dgm:t>
    </dgm:pt>
    <dgm:pt modelId="{EC0648F0-801D-4BC0-9EB3-DA12F27E9AB5}" type="parTrans" cxnId="{7F3DD551-BB31-405B-889A-2C16C966BEC9}">
      <dgm:prSet/>
      <dgm:spPr>
        <a:xfrm rot="16200000">
          <a:off x="3515367" y="1629331"/>
          <a:ext cx="649471" cy="0"/>
        </a:xfrm>
        <a:custGeom>
          <a:avLst/>
          <a:gdLst/>
          <a:ahLst/>
          <a:cxnLst/>
          <a:rect l="0" t="0" r="0" b="0"/>
          <a:pathLst>
            <a:path>
              <a:moveTo>
                <a:pt x="0" y="0"/>
              </a:moveTo>
              <a:lnTo>
                <a:pt x="649471" y="0"/>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ru-RU"/>
        </a:p>
      </dgm:t>
    </dgm:pt>
    <dgm:pt modelId="{22663BCC-29F0-4664-A68E-9D01AAA88C7B}" type="sibTrans" cxnId="{7F3DD551-BB31-405B-889A-2C16C966BEC9}">
      <dgm:prSet/>
      <dgm:spPr/>
      <dgm:t>
        <a:bodyPr/>
        <a:lstStyle/>
        <a:p>
          <a:endParaRPr lang="ru-RU"/>
        </a:p>
      </dgm:t>
    </dgm:pt>
    <dgm:pt modelId="{16927406-D7A3-415D-B180-ECEDF170E04F}">
      <dgm:prSet phldrT="[Текст]" custT="1"/>
      <dgm:spPr>
        <a:xfrm>
          <a:off x="4889724" y="3815543"/>
          <a:ext cx="1988509" cy="1029147"/>
        </a:xfrm>
        <a:prstGeom prst="roundRect">
          <a:avLst/>
        </a:prstGeom>
        <a:solidFill>
          <a:srgbClr val="923931"/>
        </a:solidFill>
        <a:ln w="12700" cap="flat" cmpd="sng" algn="ctr">
          <a:solidFill>
            <a:sysClr val="window" lastClr="FFFFFF">
              <a:hueOff val="0"/>
              <a:satOff val="0"/>
              <a:lumOff val="0"/>
              <a:alphaOff val="0"/>
            </a:sysClr>
          </a:solidFill>
          <a:prstDash val="solid"/>
          <a:miter lim="800000"/>
        </a:ln>
        <a:effectLst/>
      </dgm:spPr>
      <dgm:t>
        <a:bodyPr/>
        <a:lstStyle/>
        <a:p>
          <a:pPr>
            <a:buNone/>
          </a:pPr>
          <a:r>
            <a:rPr lang="ru-RU" sz="1200" b="0" dirty="0">
              <a:solidFill>
                <a:sysClr val="window" lastClr="FFFFFF"/>
              </a:solidFill>
              <a:latin typeface="Arial" panose="020B0604020202020204" pitchFamily="34" charset="0"/>
              <a:ea typeface="+mn-ea"/>
              <a:cs typeface="Arial" panose="020B0604020202020204" pitchFamily="34" charset="0"/>
            </a:rPr>
            <a:t>Фабрика платежей</a:t>
          </a:r>
        </a:p>
      </dgm:t>
    </dgm:pt>
    <dgm:pt modelId="{E800B54B-0D22-4E1E-BE5D-567FF4E56257}" type="parTrans" cxnId="{F3628EAC-A928-4165-B44A-ADEDE9BFB385}">
      <dgm:prSet/>
      <dgm:spPr>
        <a:xfrm rot="2206651">
          <a:off x="4907626" y="3719819"/>
          <a:ext cx="319766" cy="0"/>
        </a:xfrm>
        <a:custGeom>
          <a:avLst/>
          <a:gdLst/>
          <a:ahLst/>
          <a:cxnLst/>
          <a:rect l="0" t="0" r="0" b="0"/>
          <a:pathLst>
            <a:path>
              <a:moveTo>
                <a:pt x="0" y="0"/>
              </a:moveTo>
              <a:lnTo>
                <a:pt x="319766" y="0"/>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ru-RU"/>
        </a:p>
      </dgm:t>
    </dgm:pt>
    <dgm:pt modelId="{AA1299FA-989B-4277-9F07-DACF9492BE29}" type="sibTrans" cxnId="{F3628EAC-A928-4165-B44A-ADEDE9BFB385}">
      <dgm:prSet/>
      <dgm:spPr/>
      <dgm:t>
        <a:bodyPr/>
        <a:lstStyle/>
        <a:p>
          <a:endParaRPr lang="ru-RU"/>
        </a:p>
      </dgm:t>
    </dgm:pt>
    <dgm:pt modelId="{B052838F-CA33-4275-85F4-610DE1A789FC}">
      <dgm:prSet phldrT="[Текст]" custT="1"/>
      <dgm:spPr>
        <a:solidFill>
          <a:srgbClr val="4CA2AE"/>
        </a:solidFill>
        <a:ln w="12700" cap="flat" cmpd="sng" algn="ctr">
          <a:solidFill>
            <a:sysClr val="window" lastClr="FFFFFF">
              <a:hueOff val="0"/>
              <a:satOff val="0"/>
              <a:lumOff val="0"/>
              <a:alphaOff val="0"/>
            </a:sysClr>
          </a:solidFill>
          <a:prstDash val="solid"/>
          <a:miter lim="800000"/>
        </a:ln>
        <a:effectLst/>
      </dgm:spPr>
      <dgm:t>
        <a:bodyPr spcFirstLastPara="0" vert="horz" wrap="square" lIns="30480" tIns="30480" rIns="30480" bIns="30480" numCol="1" spcCol="1270" anchor="ctr" anchorCtr="0"/>
        <a:lstStyle/>
        <a:p>
          <a:pPr marL="0" lvl="0" indent="0" algn="ctr" defTabSz="533400">
            <a:lnSpc>
              <a:spcPct val="90000"/>
            </a:lnSpc>
            <a:spcBef>
              <a:spcPct val="0"/>
            </a:spcBef>
            <a:spcAft>
              <a:spcPct val="35000"/>
            </a:spcAft>
            <a:buNone/>
          </a:pPr>
          <a:r>
            <a:rPr lang="ru-RU" sz="1200" b="0" kern="1200" dirty="0">
              <a:solidFill>
                <a:sysClr val="window" lastClr="FFFFFF"/>
              </a:solidFill>
              <a:latin typeface="Arial" panose="020B0604020202020204" pitchFamily="34" charset="0"/>
              <a:ea typeface="+mn-ea"/>
              <a:cs typeface="Arial" panose="020B0604020202020204" pitchFamily="34" charset="0"/>
            </a:rPr>
            <a:t>Регламентация и стандартизация</a:t>
          </a:r>
        </a:p>
      </dgm:t>
    </dgm:pt>
    <dgm:pt modelId="{5702C3BA-D942-474D-8FB5-ED545B274F71}" type="parTrans" cxnId="{6F12A331-2C04-448E-860B-8599C4D74076}">
      <dgm:prSet/>
      <dgm:spPr>
        <a:xfrm rot="8593349">
          <a:off x="2452814" y="3719819"/>
          <a:ext cx="319766" cy="0"/>
        </a:xfrm>
        <a:custGeom>
          <a:avLst/>
          <a:gdLst/>
          <a:ahLst/>
          <a:cxnLst/>
          <a:rect l="0" t="0" r="0" b="0"/>
          <a:pathLst>
            <a:path>
              <a:moveTo>
                <a:pt x="0" y="0"/>
              </a:moveTo>
              <a:lnTo>
                <a:pt x="319766" y="0"/>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ru-RU"/>
        </a:p>
      </dgm:t>
    </dgm:pt>
    <dgm:pt modelId="{DF88586A-8C12-47E5-AC71-0E3CEDF8885E}" type="sibTrans" cxnId="{6F12A331-2C04-448E-860B-8599C4D74076}">
      <dgm:prSet/>
      <dgm:spPr/>
      <dgm:t>
        <a:bodyPr/>
        <a:lstStyle/>
        <a:p>
          <a:endParaRPr lang="ru-RU"/>
        </a:p>
      </dgm:t>
    </dgm:pt>
    <dgm:pt modelId="{A1E36FC1-D69F-4B32-9162-1857BCCBF763}" type="pres">
      <dgm:prSet presAssocID="{645A687F-2553-46B6-9B0D-62D93A3FA371}" presName="Name0" presStyleCnt="0">
        <dgm:presLayoutVars>
          <dgm:chMax val="1"/>
          <dgm:chPref val="1"/>
          <dgm:dir/>
          <dgm:animOne val="branch"/>
          <dgm:animLvl val="lvl"/>
        </dgm:presLayoutVars>
      </dgm:prSet>
      <dgm:spPr/>
      <dgm:t>
        <a:bodyPr/>
        <a:lstStyle/>
        <a:p>
          <a:endParaRPr lang="ru-RU"/>
        </a:p>
      </dgm:t>
    </dgm:pt>
    <dgm:pt modelId="{EFFA9B0E-0822-4036-B339-B9FE5A9B1282}" type="pres">
      <dgm:prSet presAssocID="{F1E41F46-AAD9-4A05-A6CC-0560E0D09440}" presName="singleCycle" presStyleCnt="0"/>
      <dgm:spPr/>
    </dgm:pt>
    <dgm:pt modelId="{04A7C6BB-B728-4B89-9E36-C4E8211CB3FE}" type="pres">
      <dgm:prSet presAssocID="{F1E41F46-AAD9-4A05-A6CC-0560E0D09440}" presName="singleCenter" presStyleLbl="node1" presStyleIdx="0" presStyleCnt="4" custScaleX="143140" custScaleY="110451" custLinFactNeighborY="-7367">
        <dgm:presLayoutVars>
          <dgm:chMax val="7"/>
          <dgm:chPref val="7"/>
        </dgm:presLayoutVars>
      </dgm:prSet>
      <dgm:spPr>
        <a:xfrm>
          <a:off x="2175085" y="1550761"/>
          <a:ext cx="1744895" cy="1346412"/>
        </a:xfrm>
        <a:prstGeom prst="roundRect">
          <a:avLst/>
        </a:prstGeom>
      </dgm:spPr>
      <dgm:t>
        <a:bodyPr/>
        <a:lstStyle/>
        <a:p>
          <a:endParaRPr lang="ru-RU"/>
        </a:p>
      </dgm:t>
    </dgm:pt>
    <dgm:pt modelId="{D48F282B-B76C-45FD-B037-3988EC65B66F}" type="pres">
      <dgm:prSet presAssocID="{EC0648F0-801D-4BC0-9EB3-DA12F27E9AB5}" presName="Name56" presStyleLbl="parChTrans1D2" presStyleIdx="0" presStyleCnt="3"/>
      <dgm:spPr/>
      <dgm:t>
        <a:bodyPr/>
        <a:lstStyle/>
        <a:p>
          <a:endParaRPr lang="ru-RU"/>
        </a:p>
      </dgm:t>
    </dgm:pt>
    <dgm:pt modelId="{FAAA4114-606F-486D-8536-C93181D96CC6}" type="pres">
      <dgm:prSet presAssocID="{70D1EB72-8E84-4914-990D-F9DBE020648A}" presName="text0" presStyleLbl="node1" presStyleIdx="1" presStyleCnt="4" custScaleX="232072">
        <dgm:presLayoutVars>
          <dgm:bulletEnabled val="1"/>
        </dgm:presLayoutVars>
      </dgm:prSet>
      <dgm:spPr/>
      <dgm:t>
        <a:bodyPr/>
        <a:lstStyle/>
        <a:p>
          <a:endParaRPr lang="ru-RU"/>
        </a:p>
      </dgm:t>
    </dgm:pt>
    <dgm:pt modelId="{A6669865-B029-469A-B467-289A523BD4A2}" type="pres">
      <dgm:prSet presAssocID="{E800B54B-0D22-4E1E-BE5D-567FF4E56257}" presName="Name56" presStyleLbl="parChTrans1D2" presStyleIdx="1" presStyleCnt="3"/>
      <dgm:spPr/>
      <dgm:t>
        <a:bodyPr/>
        <a:lstStyle/>
        <a:p>
          <a:endParaRPr lang="ru-RU"/>
        </a:p>
      </dgm:t>
    </dgm:pt>
    <dgm:pt modelId="{9D302369-6AF6-4E49-843F-572EFFA15269}" type="pres">
      <dgm:prSet presAssocID="{16927406-D7A3-415D-B180-ECEDF170E04F}" presName="text0" presStyleLbl="node1" presStyleIdx="2" presStyleCnt="4" custScaleX="193219">
        <dgm:presLayoutVars>
          <dgm:bulletEnabled val="1"/>
        </dgm:presLayoutVars>
      </dgm:prSet>
      <dgm:spPr/>
      <dgm:t>
        <a:bodyPr/>
        <a:lstStyle/>
        <a:p>
          <a:endParaRPr lang="ru-RU"/>
        </a:p>
      </dgm:t>
    </dgm:pt>
    <dgm:pt modelId="{9D778BC5-D9CB-46FD-AC98-6C1D9C13D084}" type="pres">
      <dgm:prSet presAssocID="{5702C3BA-D942-474D-8FB5-ED545B274F71}" presName="Name56" presStyleLbl="parChTrans1D2" presStyleIdx="2" presStyleCnt="3"/>
      <dgm:spPr/>
      <dgm:t>
        <a:bodyPr/>
        <a:lstStyle/>
        <a:p>
          <a:endParaRPr lang="ru-RU"/>
        </a:p>
      </dgm:t>
    </dgm:pt>
    <dgm:pt modelId="{BCACDB74-B6A5-43C8-9BEC-1AEDE602E79C}" type="pres">
      <dgm:prSet presAssocID="{B052838F-CA33-4275-85F4-610DE1A789FC}" presName="text0" presStyleLbl="node1" presStyleIdx="3" presStyleCnt="4" custScaleX="193219">
        <dgm:presLayoutVars>
          <dgm:bulletEnabled val="1"/>
        </dgm:presLayoutVars>
      </dgm:prSet>
      <dgm:spPr>
        <a:xfrm>
          <a:off x="636451" y="3028041"/>
          <a:ext cx="1578094" cy="816738"/>
        </a:xfrm>
        <a:prstGeom prst="roundRect">
          <a:avLst/>
        </a:prstGeom>
      </dgm:spPr>
      <dgm:t>
        <a:bodyPr/>
        <a:lstStyle/>
        <a:p>
          <a:endParaRPr lang="ru-RU"/>
        </a:p>
      </dgm:t>
    </dgm:pt>
  </dgm:ptLst>
  <dgm:cxnLst>
    <dgm:cxn modelId="{7F3DD551-BB31-405B-889A-2C16C966BEC9}" srcId="{F1E41F46-AAD9-4A05-A6CC-0560E0D09440}" destId="{70D1EB72-8E84-4914-990D-F9DBE020648A}" srcOrd="0" destOrd="0" parTransId="{EC0648F0-801D-4BC0-9EB3-DA12F27E9AB5}" sibTransId="{22663BCC-29F0-4664-A68E-9D01AAA88C7B}"/>
    <dgm:cxn modelId="{651C1F74-1CF4-4623-8771-A7F3FACA4CF0}" srcId="{645A687F-2553-46B6-9B0D-62D93A3FA371}" destId="{F1E41F46-AAD9-4A05-A6CC-0560E0D09440}" srcOrd="0" destOrd="0" parTransId="{4F5B2613-0DFB-47DC-8289-E13CF20B2E5A}" sibTransId="{4E15A0E1-9CFF-48E2-B981-8CBD73948B30}"/>
    <dgm:cxn modelId="{1E134152-53C2-4B7B-9E50-BBA84C81E0CE}" type="presOf" srcId="{EC0648F0-801D-4BC0-9EB3-DA12F27E9AB5}" destId="{D48F282B-B76C-45FD-B037-3988EC65B66F}" srcOrd="0" destOrd="0" presId="urn:microsoft.com/office/officeart/2008/layout/RadialCluster"/>
    <dgm:cxn modelId="{E284880C-5A7E-460F-B669-7808C83F1D37}" type="presOf" srcId="{E800B54B-0D22-4E1E-BE5D-567FF4E56257}" destId="{A6669865-B029-469A-B467-289A523BD4A2}" srcOrd="0" destOrd="0" presId="urn:microsoft.com/office/officeart/2008/layout/RadialCluster"/>
    <dgm:cxn modelId="{98E87D49-30AD-445A-ADCA-F2C54BD5729E}" type="presOf" srcId="{70D1EB72-8E84-4914-990D-F9DBE020648A}" destId="{FAAA4114-606F-486D-8536-C93181D96CC6}" srcOrd="0" destOrd="0" presId="urn:microsoft.com/office/officeart/2008/layout/RadialCluster"/>
    <dgm:cxn modelId="{7A4F4751-CBF7-4501-BA7B-1646C274128A}" type="presOf" srcId="{F1E41F46-AAD9-4A05-A6CC-0560E0D09440}" destId="{04A7C6BB-B728-4B89-9E36-C4E8211CB3FE}" srcOrd="0" destOrd="0" presId="urn:microsoft.com/office/officeart/2008/layout/RadialCluster"/>
    <dgm:cxn modelId="{F3628EAC-A928-4165-B44A-ADEDE9BFB385}" srcId="{F1E41F46-AAD9-4A05-A6CC-0560E0D09440}" destId="{16927406-D7A3-415D-B180-ECEDF170E04F}" srcOrd="1" destOrd="0" parTransId="{E800B54B-0D22-4E1E-BE5D-567FF4E56257}" sibTransId="{AA1299FA-989B-4277-9F07-DACF9492BE29}"/>
    <dgm:cxn modelId="{EB25900D-ADD2-4310-8DEF-745C44600101}" type="presOf" srcId="{5702C3BA-D942-474D-8FB5-ED545B274F71}" destId="{9D778BC5-D9CB-46FD-AC98-6C1D9C13D084}" srcOrd="0" destOrd="0" presId="urn:microsoft.com/office/officeart/2008/layout/RadialCluster"/>
    <dgm:cxn modelId="{6F12A331-2C04-448E-860B-8599C4D74076}" srcId="{F1E41F46-AAD9-4A05-A6CC-0560E0D09440}" destId="{B052838F-CA33-4275-85F4-610DE1A789FC}" srcOrd="2" destOrd="0" parTransId="{5702C3BA-D942-474D-8FB5-ED545B274F71}" sibTransId="{DF88586A-8C12-47E5-AC71-0E3CEDF8885E}"/>
    <dgm:cxn modelId="{80F14C1B-F35C-4C7A-8C3E-D29DAD5CAAC7}" type="presOf" srcId="{B052838F-CA33-4275-85F4-610DE1A789FC}" destId="{BCACDB74-B6A5-43C8-9BEC-1AEDE602E79C}" srcOrd="0" destOrd="0" presId="urn:microsoft.com/office/officeart/2008/layout/RadialCluster"/>
    <dgm:cxn modelId="{E1E635C9-3187-4DBD-B068-3E9FEE524AE4}" type="presOf" srcId="{16927406-D7A3-415D-B180-ECEDF170E04F}" destId="{9D302369-6AF6-4E49-843F-572EFFA15269}" srcOrd="0" destOrd="0" presId="urn:microsoft.com/office/officeart/2008/layout/RadialCluster"/>
    <dgm:cxn modelId="{830AFA7F-BA96-4F20-8227-E06ABA34C398}" type="presOf" srcId="{645A687F-2553-46B6-9B0D-62D93A3FA371}" destId="{A1E36FC1-D69F-4B32-9162-1857BCCBF763}" srcOrd="0" destOrd="0" presId="urn:microsoft.com/office/officeart/2008/layout/RadialCluster"/>
    <dgm:cxn modelId="{73BF9096-6DFD-4E59-8A33-8CCAA885EFF4}" type="presParOf" srcId="{A1E36FC1-D69F-4B32-9162-1857BCCBF763}" destId="{EFFA9B0E-0822-4036-B339-B9FE5A9B1282}" srcOrd="0" destOrd="0" presId="urn:microsoft.com/office/officeart/2008/layout/RadialCluster"/>
    <dgm:cxn modelId="{68664CDA-4696-41F4-97E0-8DD1DD7E8C27}" type="presParOf" srcId="{EFFA9B0E-0822-4036-B339-B9FE5A9B1282}" destId="{04A7C6BB-B728-4B89-9E36-C4E8211CB3FE}" srcOrd="0" destOrd="0" presId="urn:microsoft.com/office/officeart/2008/layout/RadialCluster"/>
    <dgm:cxn modelId="{5B7BF719-0065-4A4C-A736-C950184DE6FC}" type="presParOf" srcId="{EFFA9B0E-0822-4036-B339-B9FE5A9B1282}" destId="{D48F282B-B76C-45FD-B037-3988EC65B66F}" srcOrd="1" destOrd="0" presId="urn:microsoft.com/office/officeart/2008/layout/RadialCluster"/>
    <dgm:cxn modelId="{795CF455-E51E-4280-AB8C-8725557E4B2F}" type="presParOf" srcId="{EFFA9B0E-0822-4036-B339-B9FE5A9B1282}" destId="{FAAA4114-606F-486D-8536-C93181D96CC6}" srcOrd="2" destOrd="0" presId="urn:microsoft.com/office/officeart/2008/layout/RadialCluster"/>
    <dgm:cxn modelId="{4A011E8D-CC3C-4FEE-B8DB-219524F5E13F}" type="presParOf" srcId="{EFFA9B0E-0822-4036-B339-B9FE5A9B1282}" destId="{A6669865-B029-469A-B467-289A523BD4A2}" srcOrd="3" destOrd="0" presId="urn:microsoft.com/office/officeart/2008/layout/RadialCluster"/>
    <dgm:cxn modelId="{EDEB1DB8-8620-4478-A98A-D4F34408076D}" type="presParOf" srcId="{EFFA9B0E-0822-4036-B339-B9FE5A9B1282}" destId="{9D302369-6AF6-4E49-843F-572EFFA15269}" srcOrd="4" destOrd="0" presId="urn:microsoft.com/office/officeart/2008/layout/RadialCluster"/>
    <dgm:cxn modelId="{072C43E2-6998-489E-9CD0-91173868CFB6}" type="presParOf" srcId="{EFFA9B0E-0822-4036-B339-B9FE5A9B1282}" destId="{9D778BC5-D9CB-46FD-AC98-6C1D9C13D084}" srcOrd="5" destOrd="0" presId="urn:microsoft.com/office/officeart/2008/layout/RadialCluster"/>
    <dgm:cxn modelId="{CB237106-21AC-4261-A4FA-102049EEA178}" type="presParOf" srcId="{EFFA9B0E-0822-4036-B339-B9FE5A9B1282}" destId="{BCACDB74-B6A5-43C8-9BEC-1AEDE602E79C}"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6FFCB3-EDE1-4EF6-90DD-FD479477735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3D2DF993-E7BA-4771-896B-8D002AA5FF57}">
      <dgm:prSet phldrT="[Текст]" custT="1"/>
      <dgm:spPr>
        <a:solidFill>
          <a:srgbClr val="A65600"/>
        </a:solidFill>
      </dgm:spPr>
      <dgm:t>
        <a:bodyPr/>
        <a:lstStyle/>
        <a:p>
          <a:r>
            <a:rPr lang="ru-RU" sz="1800" dirty="0"/>
            <a:t>1С:УХ</a:t>
          </a:r>
        </a:p>
      </dgm:t>
    </dgm:pt>
    <dgm:pt modelId="{A516F2FF-0F89-4006-84D8-3AABCBEA5C02}" type="parTrans" cxnId="{74D530F0-124E-498E-AD32-283523BB044F}">
      <dgm:prSet/>
      <dgm:spPr/>
      <dgm:t>
        <a:bodyPr/>
        <a:lstStyle/>
        <a:p>
          <a:endParaRPr lang="ru-RU"/>
        </a:p>
      </dgm:t>
    </dgm:pt>
    <dgm:pt modelId="{A00E6F9A-26B8-4825-93CE-216A42054177}" type="sibTrans" cxnId="{74D530F0-124E-498E-AD32-283523BB044F}">
      <dgm:prSet/>
      <dgm:spPr/>
      <dgm:t>
        <a:bodyPr/>
        <a:lstStyle/>
        <a:p>
          <a:endParaRPr lang="ru-RU"/>
        </a:p>
      </dgm:t>
    </dgm:pt>
    <dgm:pt modelId="{75A77AC5-7B91-4C04-9388-F29D18FFE6BC}" type="asst">
      <dgm:prSet phldrT="[Текст]" custT="1"/>
      <dgm:spPr>
        <a:solidFill>
          <a:srgbClr val="A65600"/>
        </a:solidFill>
      </dgm:spPr>
      <dgm:t>
        <a:bodyPr/>
        <a:lstStyle/>
        <a:p>
          <a:r>
            <a:rPr lang="en-US" sz="1800" dirty="0"/>
            <a:t>1C:</a:t>
          </a:r>
          <a:r>
            <a:rPr lang="ru-RU" sz="1800" dirty="0"/>
            <a:t>УХ</a:t>
          </a:r>
        </a:p>
      </dgm:t>
    </dgm:pt>
    <dgm:pt modelId="{06019586-93D2-444F-BAAE-E7DB1EA2F9DD}" type="parTrans" cxnId="{EB15F6A2-94AA-4153-8686-C6CEA31EE387}">
      <dgm:prSet/>
      <dgm:spPr/>
      <dgm:t>
        <a:bodyPr/>
        <a:lstStyle/>
        <a:p>
          <a:endParaRPr lang="ru-RU"/>
        </a:p>
      </dgm:t>
    </dgm:pt>
    <dgm:pt modelId="{F4E004B7-69E8-4C7D-9FF7-D02244AA555D}" type="sibTrans" cxnId="{EB15F6A2-94AA-4153-8686-C6CEA31EE387}">
      <dgm:prSet/>
      <dgm:spPr/>
      <dgm:t>
        <a:bodyPr/>
        <a:lstStyle/>
        <a:p>
          <a:endParaRPr lang="ru-RU"/>
        </a:p>
      </dgm:t>
    </dgm:pt>
    <dgm:pt modelId="{1C183B27-3560-4BE7-9469-15D2D83B30CD}">
      <dgm:prSet phldrT="[Текст]" custT="1"/>
      <dgm:spPr>
        <a:solidFill>
          <a:srgbClr val="FFA340"/>
        </a:solidFill>
      </dgm:spPr>
      <dgm:t>
        <a:bodyPr/>
        <a:lstStyle/>
        <a:p>
          <a:r>
            <a:rPr lang="en-US" sz="1800" dirty="0"/>
            <a:t>1C</a:t>
          </a:r>
          <a:r>
            <a:rPr lang="ru-RU" sz="1800" dirty="0"/>
            <a:t>:</a:t>
          </a:r>
          <a:r>
            <a:rPr lang="en-US" sz="1800" dirty="0"/>
            <a:t>ERP</a:t>
          </a:r>
          <a:endParaRPr lang="ru-RU" sz="1800" dirty="0"/>
        </a:p>
      </dgm:t>
    </dgm:pt>
    <dgm:pt modelId="{B85647DC-2E66-4661-A666-B726F41F1FE5}" type="parTrans" cxnId="{BE9C906F-039A-401B-A731-D1721114AF07}">
      <dgm:prSet/>
      <dgm:spPr/>
      <dgm:t>
        <a:bodyPr/>
        <a:lstStyle/>
        <a:p>
          <a:endParaRPr lang="ru-RU"/>
        </a:p>
      </dgm:t>
    </dgm:pt>
    <dgm:pt modelId="{CBC08E64-C828-4472-8CE0-A36EC86E1100}" type="sibTrans" cxnId="{BE9C906F-039A-401B-A731-D1721114AF07}">
      <dgm:prSet/>
      <dgm:spPr/>
      <dgm:t>
        <a:bodyPr/>
        <a:lstStyle/>
        <a:p>
          <a:endParaRPr lang="ru-RU"/>
        </a:p>
      </dgm:t>
    </dgm:pt>
    <dgm:pt modelId="{E2DF9004-B0A7-4849-B34C-0E44D08247E8}">
      <dgm:prSet phldrT="[Текст]" custT="1"/>
      <dgm:spPr>
        <a:solidFill>
          <a:srgbClr val="FFA340"/>
        </a:solidFill>
      </dgm:spPr>
      <dgm:t>
        <a:bodyPr/>
        <a:lstStyle/>
        <a:p>
          <a:r>
            <a:rPr lang="ru-RU" sz="1800" dirty="0"/>
            <a:t>1С:</a:t>
          </a:r>
          <a:r>
            <a:rPr lang="en-US" sz="1800" dirty="0"/>
            <a:t>ERP</a:t>
          </a:r>
          <a:endParaRPr lang="ru-RU" sz="1800" dirty="0"/>
        </a:p>
      </dgm:t>
    </dgm:pt>
    <dgm:pt modelId="{DFF434F6-A95A-4F25-AD90-E4E29AC5BA61}" type="parTrans" cxnId="{E907E00B-FE4E-4343-9E72-F508943D7A8D}">
      <dgm:prSet/>
      <dgm:spPr/>
      <dgm:t>
        <a:bodyPr/>
        <a:lstStyle/>
        <a:p>
          <a:endParaRPr lang="ru-RU"/>
        </a:p>
      </dgm:t>
    </dgm:pt>
    <dgm:pt modelId="{3F5ED9C9-461B-4BBE-AE9F-2E792A58305A}" type="sibTrans" cxnId="{E907E00B-FE4E-4343-9E72-F508943D7A8D}">
      <dgm:prSet/>
      <dgm:spPr/>
      <dgm:t>
        <a:bodyPr/>
        <a:lstStyle/>
        <a:p>
          <a:endParaRPr lang="ru-RU"/>
        </a:p>
      </dgm:t>
    </dgm:pt>
    <dgm:pt modelId="{E6C499E8-7A85-4FCB-A5C1-50194BF75053}">
      <dgm:prSet phldrT="[Текст]" custT="1"/>
      <dgm:spPr>
        <a:solidFill>
          <a:schemeClr val="bg1">
            <a:lumMod val="85000"/>
          </a:schemeClr>
        </a:solidFill>
      </dgm:spPr>
      <dgm:t>
        <a:bodyPr/>
        <a:lstStyle/>
        <a:p>
          <a:r>
            <a:rPr lang="ru-RU" sz="1800" dirty="0"/>
            <a:t>Не 1С</a:t>
          </a:r>
        </a:p>
      </dgm:t>
    </dgm:pt>
    <dgm:pt modelId="{DE367D69-4C96-4CCA-BF45-06D0736444E3}" type="parTrans" cxnId="{DED6A3AB-20CC-41F0-A7E4-183B4546BEEA}">
      <dgm:prSet/>
      <dgm:spPr/>
      <dgm:t>
        <a:bodyPr/>
        <a:lstStyle/>
        <a:p>
          <a:endParaRPr lang="ru-RU"/>
        </a:p>
      </dgm:t>
    </dgm:pt>
    <dgm:pt modelId="{B81E0C04-878B-4036-9675-21AA6F72EDC1}" type="sibTrans" cxnId="{DED6A3AB-20CC-41F0-A7E4-183B4546BEEA}">
      <dgm:prSet/>
      <dgm:spPr/>
      <dgm:t>
        <a:bodyPr/>
        <a:lstStyle/>
        <a:p>
          <a:endParaRPr lang="ru-RU"/>
        </a:p>
      </dgm:t>
    </dgm:pt>
    <dgm:pt modelId="{84B5D46D-AAA1-4163-8769-49A88FF1C2B8}">
      <dgm:prSet custT="1"/>
      <dgm:spPr>
        <a:solidFill>
          <a:schemeClr val="accent1">
            <a:lumMod val="75000"/>
          </a:schemeClr>
        </a:solidFill>
      </dgm:spPr>
      <dgm:t>
        <a:bodyPr/>
        <a:lstStyle/>
        <a:p>
          <a:r>
            <a:rPr lang="en-US" sz="1800" dirty="0"/>
            <a:t>1C</a:t>
          </a:r>
          <a:r>
            <a:rPr lang="ru-RU" sz="1800" dirty="0"/>
            <a:t>:УТ</a:t>
          </a:r>
        </a:p>
      </dgm:t>
    </dgm:pt>
    <dgm:pt modelId="{FE547E37-B56F-41F6-8DAC-F92D520DF5C6}" type="parTrans" cxnId="{2D82827B-3792-41FD-B5AF-F38258DFEF59}">
      <dgm:prSet/>
      <dgm:spPr/>
      <dgm:t>
        <a:bodyPr/>
        <a:lstStyle/>
        <a:p>
          <a:endParaRPr lang="ru-RU"/>
        </a:p>
      </dgm:t>
    </dgm:pt>
    <dgm:pt modelId="{6DEF9324-6294-4C9E-977D-D0AEF131CBF3}" type="sibTrans" cxnId="{2D82827B-3792-41FD-B5AF-F38258DFEF59}">
      <dgm:prSet/>
      <dgm:spPr/>
      <dgm:t>
        <a:bodyPr/>
        <a:lstStyle/>
        <a:p>
          <a:endParaRPr lang="ru-RU"/>
        </a:p>
      </dgm:t>
    </dgm:pt>
    <dgm:pt modelId="{92590C44-3862-4DB8-8ABF-BE5F1B437209}">
      <dgm:prSet custT="1"/>
      <dgm:spPr>
        <a:solidFill>
          <a:schemeClr val="accent1">
            <a:lumMod val="75000"/>
          </a:schemeClr>
        </a:solidFill>
      </dgm:spPr>
      <dgm:t>
        <a:bodyPr/>
        <a:lstStyle/>
        <a:p>
          <a:r>
            <a:rPr lang="en-US" sz="1800" dirty="0"/>
            <a:t>1C</a:t>
          </a:r>
          <a:r>
            <a:rPr lang="ru-RU" sz="1800" dirty="0"/>
            <a:t>:УТ</a:t>
          </a:r>
        </a:p>
      </dgm:t>
    </dgm:pt>
    <dgm:pt modelId="{DFC6DE8B-971C-49BE-87D7-C62C0F747062}" type="parTrans" cxnId="{D905993D-241F-4F23-AAF5-48783AB570FE}">
      <dgm:prSet/>
      <dgm:spPr/>
      <dgm:t>
        <a:bodyPr/>
        <a:lstStyle/>
        <a:p>
          <a:endParaRPr lang="ru-RU"/>
        </a:p>
      </dgm:t>
    </dgm:pt>
    <dgm:pt modelId="{76AFF162-EAAA-43BD-BFDC-1B3F1F0B9CC0}" type="sibTrans" cxnId="{D905993D-241F-4F23-AAF5-48783AB570FE}">
      <dgm:prSet/>
      <dgm:spPr/>
      <dgm:t>
        <a:bodyPr/>
        <a:lstStyle/>
        <a:p>
          <a:endParaRPr lang="ru-RU"/>
        </a:p>
      </dgm:t>
    </dgm:pt>
    <dgm:pt modelId="{1248E70C-92A7-4C26-92D2-0BC40DB581B1}">
      <dgm:prSet custT="1"/>
      <dgm:spPr>
        <a:solidFill>
          <a:srgbClr val="FFA340"/>
        </a:solidFill>
      </dgm:spPr>
      <dgm:t>
        <a:bodyPr/>
        <a:lstStyle/>
        <a:p>
          <a:r>
            <a:rPr lang="en-US" sz="1800" dirty="0"/>
            <a:t>1C</a:t>
          </a:r>
          <a:r>
            <a:rPr lang="ru-RU" sz="1800" dirty="0"/>
            <a:t>:</a:t>
          </a:r>
          <a:r>
            <a:rPr lang="en-US" sz="1800" dirty="0"/>
            <a:t>ERP</a:t>
          </a:r>
          <a:endParaRPr lang="ru-RU" sz="1800" dirty="0"/>
        </a:p>
      </dgm:t>
    </dgm:pt>
    <dgm:pt modelId="{B570A0FF-15B5-4557-8B8E-272F11D515F8}" type="parTrans" cxnId="{865170A5-FBAD-4F59-9C97-71023068CCAF}">
      <dgm:prSet/>
      <dgm:spPr/>
      <dgm:t>
        <a:bodyPr/>
        <a:lstStyle/>
        <a:p>
          <a:endParaRPr lang="ru-RU"/>
        </a:p>
      </dgm:t>
    </dgm:pt>
    <dgm:pt modelId="{27F96C14-E121-4B4D-B2B9-4810BDDD9FD1}" type="sibTrans" cxnId="{865170A5-FBAD-4F59-9C97-71023068CCAF}">
      <dgm:prSet/>
      <dgm:spPr/>
      <dgm:t>
        <a:bodyPr/>
        <a:lstStyle/>
        <a:p>
          <a:endParaRPr lang="ru-RU"/>
        </a:p>
      </dgm:t>
    </dgm:pt>
    <dgm:pt modelId="{7F6B9810-AA2A-48DB-B819-675E2BAB5C4A}">
      <dgm:prSet custT="1"/>
      <dgm:spPr>
        <a:solidFill>
          <a:srgbClr val="FFA340"/>
        </a:solidFill>
      </dgm:spPr>
      <dgm:t>
        <a:bodyPr/>
        <a:lstStyle/>
        <a:p>
          <a:r>
            <a:rPr lang="en-US" sz="1800" dirty="0"/>
            <a:t>1C:ERP</a:t>
          </a:r>
          <a:endParaRPr lang="ru-RU" sz="1800" dirty="0"/>
        </a:p>
      </dgm:t>
    </dgm:pt>
    <dgm:pt modelId="{569039AE-91D0-4D93-A52E-16EE91CA1FD0}" type="parTrans" cxnId="{3680C96C-7B75-47B3-829A-86609414C55D}">
      <dgm:prSet/>
      <dgm:spPr/>
      <dgm:t>
        <a:bodyPr/>
        <a:lstStyle/>
        <a:p>
          <a:endParaRPr lang="ru-RU"/>
        </a:p>
      </dgm:t>
    </dgm:pt>
    <dgm:pt modelId="{B55904F6-82A4-49EB-A41A-607B3DEE6FF0}" type="sibTrans" cxnId="{3680C96C-7B75-47B3-829A-86609414C55D}">
      <dgm:prSet/>
      <dgm:spPr/>
      <dgm:t>
        <a:bodyPr/>
        <a:lstStyle/>
        <a:p>
          <a:endParaRPr lang="ru-RU"/>
        </a:p>
      </dgm:t>
    </dgm:pt>
    <dgm:pt modelId="{DCFAD584-0936-445A-944F-C6645BC2368A}">
      <dgm:prSet custT="1"/>
      <dgm:spPr>
        <a:solidFill>
          <a:srgbClr val="FFA340"/>
        </a:solidFill>
      </dgm:spPr>
      <dgm:t>
        <a:bodyPr/>
        <a:lstStyle/>
        <a:p>
          <a:r>
            <a:rPr lang="en-US" sz="1800" dirty="0"/>
            <a:t>1C</a:t>
          </a:r>
          <a:r>
            <a:rPr lang="ru-RU" sz="1800" dirty="0"/>
            <a:t>:</a:t>
          </a:r>
          <a:r>
            <a:rPr lang="en-US" sz="1800" dirty="0"/>
            <a:t>ERP</a:t>
          </a:r>
          <a:endParaRPr lang="ru-RU" sz="1800" dirty="0"/>
        </a:p>
      </dgm:t>
    </dgm:pt>
    <dgm:pt modelId="{499F97CD-C158-4B71-BD6F-7314B906CEBC}" type="parTrans" cxnId="{A782628B-5543-44FB-A9E8-B65B6483C25E}">
      <dgm:prSet/>
      <dgm:spPr/>
      <dgm:t>
        <a:bodyPr/>
        <a:lstStyle/>
        <a:p>
          <a:endParaRPr lang="ru-RU"/>
        </a:p>
      </dgm:t>
    </dgm:pt>
    <dgm:pt modelId="{04CC04B3-DE2B-40BD-98BD-B8282E0D5AFA}" type="sibTrans" cxnId="{A782628B-5543-44FB-A9E8-B65B6483C25E}">
      <dgm:prSet/>
      <dgm:spPr/>
      <dgm:t>
        <a:bodyPr/>
        <a:lstStyle/>
        <a:p>
          <a:endParaRPr lang="ru-RU"/>
        </a:p>
      </dgm:t>
    </dgm:pt>
    <dgm:pt modelId="{15DE7B8A-691D-403E-9822-8C74F01BCBA8}" type="asst">
      <dgm:prSet custT="1"/>
      <dgm:spPr>
        <a:solidFill>
          <a:srgbClr val="FFA340"/>
        </a:solidFill>
      </dgm:spPr>
      <dgm:t>
        <a:bodyPr/>
        <a:lstStyle/>
        <a:p>
          <a:r>
            <a:rPr lang="en-US" sz="1800" dirty="0"/>
            <a:t>1C:ERP</a:t>
          </a:r>
          <a:endParaRPr lang="ru-RU" sz="1800" dirty="0"/>
        </a:p>
      </dgm:t>
    </dgm:pt>
    <dgm:pt modelId="{B6BFF1B0-8104-4BB4-B67E-E0A338DD4057}" type="parTrans" cxnId="{F4B58C61-2076-47A4-B539-BA58A67E1696}">
      <dgm:prSet/>
      <dgm:spPr/>
      <dgm:t>
        <a:bodyPr/>
        <a:lstStyle/>
        <a:p>
          <a:endParaRPr lang="ru-RU"/>
        </a:p>
      </dgm:t>
    </dgm:pt>
    <dgm:pt modelId="{E19126D6-016F-43FB-9240-B58AE9AA1BC4}" type="sibTrans" cxnId="{F4B58C61-2076-47A4-B539-BA58A67E1696}">
      <dgm:prSet/>
      <dgm:spPr/>
      <dgm:t>
        <a:bodyPr/>
        <a:lstStyle/>
        <a:p>
          <a:endParaRPr lang="ru-RU"/>
        </a:p>
      </dgm:t>
    </dgm:pt>
    <dgm:pt modelId="{BA69CE93-ED8B-4A74-A355-B7C1D5DDA550}">
      <dgm:prSet custT="1"/>
      <dgm:spPr>
        <a:solidFill>
          <a:srgbClr val="FFA340"/>
        </a:solidFill>
      </dgm:spPr>
      <dgm:t>
        <a:bodyPr/>
        <a:lstStyle/>
        <a:p>
          <a:r>
            <a:rPr lang="en-US" sz="1800" dirty="0"/>
            <a:t>1C</a:t>
          </a:r>
          <a:r>
            <a:rPr lang="ru-RU" sz="1800" dirty="0"/>
            <a:t>:</a:t>
          </a:r>
          <a:r>
            <a:rPr lang="en-US" sz="1800" dirty="0"/>
            <a:t>ERP</a:t>
          </a:r>
          <a:endParaRPr lang="ru-RU" sz="1800" dirty="0"/>
        </a:p>
      </dgm:t>
    </dgm:pt>
    <dgm:pt modelId="{7DE87CAC-612D-4112-B7BB-FA1032407B6C}" type="parTrans" cxnId="{1CEC388E-1E8F-481B-B6F4-C87C1FA96B15}">
      <dgm:prSet/>
      <dgm:spPr/>
      <dgm:t>
        <a:bodyPr/>
        <a:lstStyle/>
        <a:p>
          <a:endParaRPr lang="ru-RU"/>
        </a:p>
      </dgm:t>
    </dgm:pt>
    <dgm:pt modelId="{EE6B9A3A-5885-4540-ADF7-55A97C798C95}" type="sibTrans" cxnId="{1CEC388E-1E8F-481B-B6F4-C87C1FA96B15}">
      <dgm:prSet/>
      <dgm:spPr/>
      <dgm:t>
        <a:bodyPr/>
        <a:lstStyle/>
        <a:p>
          <a:endParaRPr lang="ru-RU"/>
        </a:p>
      </dgm:t>
    </dgm:pt>
    <dgm:pt modelId="{7A91BEC2-F897-4162-897E-38B3B6EAACE6}">
      <dgm:prSet custT="1"/>
      <dgm:spPr>
        <a:solidFill>
          <a:schemeClr val="bg1">
            <a:lumMod val="85000"/>
          </a:schemeClr>
        </a:solidFill>
      </dgm:spPr>
      <dgm:t>
        <a:bodyPr/>
        <a:lstStyle/>
        <a:p>
          <a:r>
            <a:rPr lang="ru-RU" sz="1800" dirty="0"/>
            <a:t>Не 1С</a:t>
          </a:r>
        </a:p>
      </dgm:t>
    </dgm:pt>
    <dgm:pt modelId="{1364F5BD-D410-4C91-A36F-97C7089C1EE0}" type="parTrans" cxnId="{C3BE0C80-F1E2-4760-8274-24D2E4F12742}">
      <dgm:prSet/>
      <dgm:spPr/>
      <dgm:t>
        <a:bodyPr/>
        <a:lstStyle/>
        <a:p>
          <a:endParaRPr lang="ru-RU"/>
        </a:p>
      </dgm:t>
    </dgm:pt>
    <dgm:pt modelId="{D557D8D1-D4C2-4214-80A4-C25376A52C86}" type="sibTrans" cxnId="{C3BE0C80-F1E2-4760-8274-24D2E4F12742}">
      <dgm:prSet/>
      <dgm:spPr/>
      <dgm:t>
        <a:bodyPr/>
        <a:lstStyle/>
        <a:p>
          <a:endParaRPr lang="ru-RU"/>
        </a:p>
      </dgm:t>
    </dgm:pt>
    <dgm:pt modelId="{7EE34F99-0321-42F6-B72A-D3A9E49869ED}">
      <dgm:prSet custT="1"/>
      <dgm:spPr>
        <a:solidFill>
          <a:schemeClr val="bg1">
            <a:lumMod val="85000"/>
          </a:schemeClr>
        </a:solidFill>
      </dgm:spPr>
      <dgm:t>
        <a:bodyPr/>
        <a:lstStyle/>
        <a:p>
          <a:r>
            <a:rPr lang="ru-RU" sz="1800" dirty="0"/>
            <a:t>Не 1С</a:t>
          </a:r>
        </a:p>
      </dgm:t>
    </dgm:pt>
    <dgm:pt modelId="{76404831-6583-4042-A19A-A6C2A6F75287}" type="parTrans" cxnId="{797128E3-AB77-4998-A1CF-1BD89E1FA345}">
      <dgm:prSet/>
      <dgm:spPr/>
      <dgm:t>
        <a:bodyPr/>
        <a:lstStyle/>
        <a:p>
          <a:endParaRPr lang="ru-RU"/>
        </a:p>
      </dgm:t>
    </dgm:pt>
    <dgm:pt modelId="{8FFDCA4E-E13C-4158-A2D0-D46D430BF033}" type="sibTrans" cxnId="{797128E3-AB77-4998-A1CF-1BD89E1FA345}">
      <dgm:prSet/>
      <dgm:spPr/>
      <dgm:t>
        <a:bodyPr/>
        <a:lstStyle/>
        <a:p>
          <a:endParaRPr lang="ru-RU"/>
        </a:p>
      </dgm:t>
    </dgm:pt>
    <dgm:pt modelId="{CD075A3C-866B-4DC2-B128-4D4603920445}">
      <dgm:prSet custT="1"/>
      <dgm:spPr>
        <a:solidFill>
          <a:schemeClr val="bg1">
            <a:lumMod val="85000"/>
          </a:schemeClr>
        </a:solidFill>
      </dgm:spPr>
      <dgm:t>
        <a:bodyPr/>
        <a:lstStyle/>
        <a:p>
          <a:r>
            <a:rPr lang="ru-RU" sz="1800" dirty="0"/>
            <a:t>Не 1С</a:t>
          </a:r>
        </a:p>
      </dgm:t>
    </dgm:pt>
    <dgm:pt modelId="{E14EF2A8-50B5-4B89-A79F-0B7D958B5531}" type="parTrans" cxnId="{88278DB4-8693-4904-A9C2-4B706F7D94C9}">
      <dgm:prSet/>
      <dgm:spPr/>
      <dgm:t>
        <a:bodyPr/>
        <a:lstStyle/>
        <a:p>
          <a:endParaRPr lang="ru-RU"/>
        </a:p>
      </dgm:t>
    </dgm:pt>
    <dgm:pt modelId="{47C6FCF3-BF6C-4088-9D75-6D71693128A3}" type="sibTrans" cxnId="{88278DB4-8693-4904-A9C2-4B706F7D94C9}">
      <dgm:prSet/>
      <dgm:spPr/>
      <dgm:t>
        <a:bodyPr/>
        <a:lstStyle/>
        <a:p>
          <a:endParaRPr lang="ru-RU"/>
        </a:p>
      </dgm:t>
    </dgm:pt>
    <dgm:pt modelId="{750C794E-8D1E-4972-B850-1283E43E35EB}">
      <dgm:prSet custT="1"/>
      <dgm:spPr>
        <a:solidFill>
          <a:schemeClr val="accent1">
            <a:lumMod val="75000"/>
          </a:schemeClr>
        </a:solidFill>
      </dgm:spPr>
      <dgm:t>
        <a:bodyPr/>
        <a:lstStyle/>
        <a:p>
          <a:r>
            <a:rPr lang="en-US" sz="1800" dirty="0"/>
            <a:t>1C</a:t>
          </a:r>
          <a:r>
            <a:rPr lang="ru-RU" sz="1800" dirty="0"/>
            <a:t>:УТ</a:t>
          </a:r>
        </a:p>
      </dgm:t>
    </dgm:pt>
    <dgm:pt modelId="{30307470-FA2B-469A-BF9D-AF3B534F3D51}" type="parTrans" cxnId="{795312BA-2071-4B5B-9AAD-FEF35D772145}">
      <dgm:prSet/>
      <dgm:spPr/>
      <dgm:t>
        <a:bodyPr/>
        <a:lstStyle/>
        <a:p>
          <a:endParaRPr lang="ru-RU"/>
        </a:p>
      </dgm:t>
    </dgm:pt>
    <dgm:pt modelId="{5E2CCB18-1642-4CFD-BE26-DB4D25025408}" type="sibTrans" cxnId="{795312BA-2071-4B5B-9AAD-FEF35D772145}">
      <dgm:prSet/>
      <dgm:spPr/>
      <dgm:t>
        <a:bodyPr/>
        <a:lstStyle/>
        <a:p>
          <a:endParaRPr lang="ru-RU"/>
        </a:p>
      </dgm:t>
    </dgm:pt>
    <dgm:pt modelId="{7D23D352-CF1B-4353-B7C5-7A9C16BF89AF}">
      <dgm:prSet custT="1"/>
      <dgm:spPr>
        <a:solidFill>
          <a:schemeClr val="accent1">
            <a:lumMod val="75000"/>
          </a:schemeClr>
        </a:solidFill>
      </dgm:spPr>
      <dgm:t>
        <a:bodyPr/>
        <a:lstStyle/>
        <a:p>
          <a:r>
            <a:rPr lang="en-US" sz="1800" dirty="0"/>
            <a:t>1C</a:t>
          </a:r>
          <a:r>
            <a:rPr lang="ru-RU" sz="1800" dirty="0"/>
            <a:t>:УТ</a:t>
          </a:r>
        </a:p>
      </dgm:t>
    </dgm:pt>
    <dgm:pt modelId="{BD6D08B2-44EC-453F-9C7B-0E4E6AD88931}" type="parTrans" cxnId="{41FBB4F8-2D37-46A4-A5CD-7364B78DF257}">
      <dgm:prSet/>
      <dgm:spPr/>
      <dgm:t>
        <a:bodyPr/>
        <a:lstStyle/>
        <a:p>
          <a:endParaRPr lang="ru-RU"/>
        </a:p>
      </dgm:t>
    </dgm:pt>
    <dgm:pt modelId="{19F51F0B-E3FC-471A-9375-586B50318B5F}" type="sibTrans" cxnId="{41FBB4F8-2D37-46A4-A5CD-7364B78DF257}">
      <dgm:prSet/>
      <dgm:spPr/>
      <dgm:t>
        <a:bodyPr/>
        <a:lstStyle/>
        <a:p>
          <a:endParaRPr lang="ru-RU"/>
        </a:p>
      </dgm:t>
    </dgm:pt>
    <dgm:pt modelId="{0AD3B562-7BBF-4B5C-AD65-0B9F69823BCB}">
      <dgm:prSet custT="1"/>
      <dgm:spPr>
        <a:solidFill>
          <a:schemeClr val="accent1">
            <a:lumMod val="75000"/>
          </a:schemeClr>
        </a:solidFill>
      </dgm:spPr>
      <dgm:t>
        <a:bodyPr/>
        <a:lstStyle/>
        <a:p>
          <a:r>
            <a:rPr lang="en-US" sz="1800" dirty="0"/>
            <a:t>1C</a:t>
          </a:r>
          <a:r>
            <a:rPr lang="ru-RU" sz="1800" dirty="0"/>
            <a:t>:УТ</a:t>
          </a:r>
        </a:p>
      </dgm:t>
    </dgm:pt>
    <dgm:pt modelId="{501E8936-5899-497D-95A4-BD37964A17D6}" type="parTrans" cxnId="{BF99BEA3-F821-4A35-BB57-2E86C4BF4F57}">
      <dgm:prSet/>
      <dgm:spPr/>
      <dgm:t>
        <a:bodyPr/>
        <a:lstStyle/>
        <a:p>
          <a:endParaRPr lang="ru-RU"/>
        </a:p>
      </dgm:t>
    </dgm:pt>
    <dgm:pt modelId="{BCDC0EFE-4048-428E-9D07-24F6200214B2}" type="sibTrans" cxnId="{BF99BEA3-F821-4A35-BB57-2E86C4BF4F57}">
      <dgm:prSet/>
      <dgm:spPr/>
      <dgm:t>
        <a:bodyPr/>
        <a:lstStyle/>
        <a:p>
          <a:endParaRPr lang="ru-RU"/>
        </a:p>
      </dgm:t>
    </dgm:pt>
    <dgm:pt modelId="{A12C32D0-2568-4C0B-860C-348DAF264FA4}" type="asst">
      <dgm:prSet custT="1"/>
      <dgm:spPr>
        <a:solidFill>
          <a:srgbClr val="A65600"/>
        </a:solidFill>
      </dgm:spPr>
      <dgm:t>
        <a:bodyPr/>
        <a:lstStyle/>
        <a:p>
          <a:r>
            <a:rPr lang="ru-RU" sz="1800" dirty="0"/>
            <a:t>1С:УХ</a:t>
          </a:r>
        </a:p>
      </dgm:t>
    </dgm:pt>
    <dgm:pt modelId="{AC0FE481-C0B2-45A3-8053-DF1EA3E652BC}" type="parTrans" cxnId="{AF37D6A3-496F-4B49-AE17-2C5341853B09}">
      <dgm:prSet/>
      <dgm:spPr/>
      <dgm:t>
        <a:bodyPr/>
        <a:lstStyle/>
        <a:p>
          <a:endParaRPr lang="ru-RU"/>
        </a:p>
      </dgm:t>
    </dgm:pt>
    <dgm:pt modelId="{36241E65-AD2F-4F90-84C1-F09572CA9754}" type="sibTrans" cxnId="{AF37D6A3-496F-4B49-AE17-2C5341853B09}">
      <dgm:prSet/>
      <dgm:spPr/>
      <dgm:t>
        <a:bodyPr/>
        <a:lstStyle/>
        <a:p>
          <a:endParaRPr lang="ru-RU"/>
        </a:p>
      </dgm:t>
    </dgm:pt>
    <dgm:pt modelId="{E6D88673-D641-478C-A254-D653744D3205}" type="pres">
      <dgm:prSet presAssocID="{AE6FFCB3-EDE1-4EF6-90DD-FD4794777355}" presName="hierChild1" presStyleCnt="0">
        <dgm:presLayoutVars>
          <dgm:orgChart val="1"/>
          <dgm:chPref val="1"/>
          <dgm:dir/>
          <dgm:animOne val="branch"/>
          <dgm:animLvl val="lvl"/>
          <dgm:resizeHandles/>
        </dgm:presLayoutVars>
      </dgm:prSet>
      <dgm:spPr/>
      <dgm:t>
        <a:bodyPr/>
        <a:lstStyle/>
        <a:p>
          <a:endParaRPr lang="ru-RU"/>
        </a:p>
      </dgm:t>
    </dgm:pt>
    <dgm:pt modelId="{B1475927-1466-491E-85B0-D29CC7949DBD}" type="pres">
      <dgm:prSet presAssocID="{3D2DF993-E7BA-4771-896B-8D002AA5FF57}" presName="hierRoot1" presStyleCnt="0">
        <dgm:presLayoutVars>
          <dgm:hierBranch val="init"/>
        </dgm:presLayoutVars>
      </dgm:prSet>
      <dgm:spPr/>
    </dgm:pt>
    <dgm:pt modelId="{0F9CF1B0-D938-474F-985A-47224CF885B7}" type="pres">
      <dgm:prSet presAssocID="{3D2DF993-E7BA-4771-896B-8D002AA5FF57}" presName="rootComposite1" presStyleCnt="0"/>
      <dgm:spPr/>
    </dgm:pt>
    <dgm:pt modelId="{58830C97-932C-4E47-992F-2FB1EDC81A7F}" type="pres">
      <dgm:prSet presAssocID="{3D2DF993-E7BA-4771-896B-8D002AA5FF57}" presName="rootText1" presStyleLbl="node0" presStyleIdx="0" presStyleCnt="1">
        <dgm:presLayoutVars>
          <dgm:chPref val="3"/>
        </dgm:presLayoutVars>
      </dgm:prSet>
      <dgm:spPr/>
      <dgm:t>
        <a:bodyPr/>
        <a:lstStyle/>
        <a:p>
          <a:endParaRPr lang="ru-RU"/>
        </a:p>
      </dgm:t>
    </dgm:pt>
    <dgm:pt modelId="{A0BB93A2-4388-4CB8-9FF6-1E367759FBFB}" type="pres">
      <dgm:prSet presAssocID="{3D2DF993-E7BA-4771-896B-8D002AA5FF57}" presName="rootConnector1" presStyleLbl="node1" presStyleIdx="0" presStyleCnt="0"/>
      <dgm:spPr/>
      <dgm:t>
        <a:bodyPr/>
        <a:lstStyle/>
        <a:p>
          <a:endParaRPr lang="ru-RU"/>
        </a:p>
      </dgm:t>
    </dgm:pt>
    <dgm:pt modelId="{EA86D056-902B-4457-9EB8-A4C6BE3CFE8B}" type="pres">
      <dgm:prSet presAssocID="{3D2DF993-E7BA-4771-896B-8D002AA5FF57}" presName="hierChild2" presStyleCnt="0"/>
      <dgm:spPr/>
    </dgm:pt>
    <dgm:pt modelId="{E12F1725-2E52-40DC-8446-9EFE28D43D8E}" type="pres">
      <dgm:prSet presAssocID="{B85647DC-2E66-4661-A666-B726F41F1FE5}" presName="Name37" presStyleLbl="parChTrans1D2" presStyleIdx="0" presStyleCnt="6"/>
      <dgm:spPr/>
      <dgm:t>
        <a:bodyPr/>
        <a:lstStyle/>
        <a:p>
          <a:endParaRPr lang="ru-RU"/>
        </a:p>
      </dgm:t>
    </dgm:pt>
    <dgm:pt modelId="{82A92896-2B7D-4DDF-849D-4555885DC433}" type="pres">
      <dgm:prSet presAssocID="{1C183B27-3560-4BE7-9469-15D2D83B30CD}" presName="hierRoot2" presStyleCnt="0">
        <dgm:presLayoutVars>
          <dgm:hierBranch val="init"/>
        </dgm:presLayoutVars>
      </dgm:prSet>
      <dgm:spPr/>
    </dgm:pt>
    <dgm:pt modelId="{17B0EC98-1B2E-47CC-B894-968BA70D6584}" type="pres">
      <dgm:prSet presAssocID="{1C183B27-3560-4BE7-9469-15D2D83B30CD}" presName="rootComposite" presStyleCnt="0"/>
      <dgm:spPr/>
    </dgm:pt>
    <dgm:pt modelId="{AC0FB376-57C8-4C81-96B2-0296FBF93921}" type="pres">
      <dgm:prSet presAssocID="{1C183B27-3560-4BE7-9469-15D2D83B30CD}" presName="rootText" presStyleLbl="node2" presStyleIdx="0" presStyleCnt="4">
        <dgm:presLayoutVars>
          <dgm:chPref val="3"/>
        </dgm:presLayoutVars>
      </dgm:prSet>
      <dgm:spPr/>
      <dgm:t>
        <a:bodyPr/>
        <a:lstStyle/>
        <a:p>
          <a:endParaRPr lang="ru-RU"/>
        </a:p>
      </dgm:t>
    </dgm:pt>
    <dgm:pt modelId="{7897A105-53A0-4248-8C7F-885428D07657}" type="pres">
      <dgm:prSet presAssocID="{1C183B27-3560-4BE7-9469-15D2D83B30CD}" presName="rootConnector" presStyleLbl="node2" presStyleIdx="0" presStyleCnt="4"/>
      <dgm:spPr/>
      <dgm:t>
        <a:bodyPr/>
        <a:lstStyle/>
        <a:p>
          <a:endParaRPr lang="ru-RU"/>
        </a:p>
      </dgm:t>
    </dgm:pt>
    <dgm:pt modelId="{372149E0-918C-4662-AF33-7C9B4A860610}" type="pres">
      <dgm:prSet presAssocID="{1C183B27-3560-4BE7-9469-15D2D83B30CD}" presName="hierChild4" presStyleCnt="0"/>
      <dgm:spPr/>
    </dgm:pt>
    <dgm:pt modelId="{DE641510-C1BE-4F67-BE6F-DE505C7A9EFB}" type="pres">
      <dgm:prSet presAssocID="{B570A0FF-15B5-4557-8B8E-272F11D515F8}" presName="Name37" presStyleLbl="parChTrans1D3" presStyleIdx="0" presStyleCnt="9"/>
      <dgm:spPr/>
      <dgm:t>
        <a:bodyPr/>
        <a:lstStyle/>
        <a:p>
          <a:endParaRPr lang="ru-RU"/>
        </a:p>
      </dgm:t>
    </dgm:pt>
    <dgm:pt modelId="{83AE3C1E-00C9-4301-B386-F8B654D341C4}" type="pres">
      <dgm:prSet presAssocID="{1248E70C-92A7-4C26-92D2-0BC40DB581B1}" presName="hierRoot2" presStyleCnt="0">
        <dgm:presLayoutVars>
          <dgm:hierBranch val="init"/>
        </dgm:presLayoutVars>
      </dgm:prSet>
      <dgm:spPr/>
    </dgm:pt>
    <dgm:pt modelId="{AF824C7B-F0F9-42E4-BE83-EFB49D5F938B}" type="pres">
      <dgm:prSet presAssocID="{1248E70C-92A7-4C26-92D2-0BC40DB581B1}" presName="rootComposite" presStyleCnt="0"/>
      <dgm:spPr/>
    </dgm:pt>
    <dgm:pt modelId="{45D0C050-847D-4F31-B189-C16C7C3FB792}" type="pres">
      <dgm:prSet presAssocID="{1248E70C-92A7-4C26-92D2-0BC40DB581B1}" presName="rootText" presStyleLbl="node3" presStyleIdx="0" presStyleCnt="8">
        <dgm:presLayoutVars>
          <dgm:chPref val="3"/>
        </dgm:presLayoutVars>
      </dgm:prSet>
      <dgm:spPr/>
      <dgm:t>
        <a:bodyPr/>
        <a:lstStyle/>
        <a:p>
          <a:endParaRPr lang="ru-RU"/>
        </a:p>
      </dgm:t>
    </dgm:pt>
    <dgm:pt modelId="{6C0F0D1B-5E87-4FC2-AA3C-F44348F0B422}" type="pres">
      <dgm:prSet presAssocID="{1248E70C-92A7-4C26-92D2-0BC40DB581B1}" presName="rootConnector" presStyleLbl="node3" presStyleIdx="0" presStyleCnt="8"/>
      <dgm:spPr/>
      <dgm:t>
        <a:bodyPr/>
        <a:lstStyle/>
        <a:p>
          <a:endParaRPr lang="ru-RU"/>
        </a:p>
      </dgm:t>
    </dgm:pt>
    <dgm:pt modelId="{1C044B30-8EED-49A5-82F6-33858C06400E}" type="pres">
      <dgm:prSet presAssocID="{1248E70C-92A7-4C26-92D2-0BC40DB581B1}" presName="hierChild4" presStyleCnt="0"/>
      <dgm:spPr/>
    </dgm:pt>
    <dgm:pt modelId="{82A95AEC-D85B-4BBF-BFEE-DE869F5A5C73}" type="pres">
      <dgm:prSet presAssocID="{7DE87CAC-612D-4112-B7BB-FA1032407B6C}" presName="Name37" presStyleLbl="parChTrans1D4" presStyleIdx="0" presStyleCnt="3"/>
      <dgm:spPr/>
      <dgm:t>
        <a:bodyPr/>
        <a:lstStyle/>
        <a:p>
          <a:endParaRPr lang="ru-RU"/>
        </a:p>
      </dgm:t>
    </dgm:pt>
    <dgm:pt modelId="{C855367A-B261-457E-9EC9-DD0AAD833F1C}" type="pres">
      <dgm:prSet presAssocID="{BA69CE93-ED8B-4A74-A355-B7C1D5DDA550}" presName="hierRoot2" presStyleCnt="0">
        <dgm:presLayoutVars>
          <dgm:hierBranch val="init"/>
        </dgm:presLayoutVars>
      </dgm:prSet>
      <dgm:spPr/>
    </dgm:pt>
    <dgm:pt modelId="{92AA29E8-5EE1-4F93-BA0B-72C2509BF9D5}" type="pres">
      <dgm:prSet presAssocID="{BA69CE93-ED8B-4A74-A355-B7C1D5DDA550}" presName="rootComposite" presStyleCnt="0"/>
      <dgm:spPr/>
    </dgm:pt>
    <dgm:pt modelId="{C5C22932-2647-4C0A-ABDA-C6562D6024D9}" type="pres">
      <dgm:prSet presAssocID="{BA69CE93-ED8B-4A74-A355-B7C1D5DDA550}" presName="rootText" presStyleLbl="node4" presStyleIdx="0" presStyleCnt="3">
        <dgm:presLayoutVars>
          <dgm:chPref val="3"/>
        </dgm:presLayoutVars>
      </dgm:prSet>
      <dgm:spPr/>
      <dgm:t>
        <a:bodyPr/>
        <a:lstStyle/>
        <a:p>
          <a:endParaRPr lang="ru-RU"/>
        </a:p>
      </dgm:t>
    </dgm:pt>
    <dgm:pt modelId="{AF14B04E-0835-4B92-8212-9E5DC0D8AECE}" type="pres">
      <dgm:prSet presAssocID="{BA69CE93-ED8B-4A74-A355-B7C1D5DDA550}" presName="rootConnector" presStyleLbl="node4" presStyleIdx="0" presStyleCnt="3"/>
      <dgm:spPr/>
      <dgm:t>
        <a:bodyPr/>
        <a:lstStyle/>
        <a:p>
          <a:endParaRPr lang="ru-RU"/>
        </a:p>
      </dgm:t>
    </dgm:pt>
    <dgm:pt modelId="{E9342CB1-517F-4ABB-A1A9-B5D7BE3A94E7}" type="pres">
      <dgm:prSet presAssocID="{BA69CE93-ED8B-4A74-A355-B7C1D5DDA550}" presName="hierChild4" presStyleCnt="0"/>
      <dgm:spPr/>
    </dgm:pt>
    <dgm:pt modelId="{A8BA7104-4E54-45D9-822D-0E6632AA43C7}" type="pres">
      <dgm:prSet presAssocID="{BA69CE93-ED8B-4A74-A355-B7C1D5DDA550}" presName="hierChild5" presStyleCnt="0"/>
      <dgm:spPr/>
    </dgm:pt>
    <dgm:pt modelId="{07D742F9-DF5F-4AF8-B9B2-F7E02EE04D81}" type="pres">
      <dgm:prSet presAssocID="{1248E70C-92A7-4C26-92D2-0BC40DB581B1}" presName="hierChild5" presStyleCnt="0"/>
      <dgm:spPr/>
    </dgm:pt>
    <dgm:pt modelId="{B4EFCA8A-3E84-41A7-A2BB-742F2DA8BAF9}" type="pres">
      <dgm:prSet presAssocID="{569039AE-91D0-4D93-A52E-16EE91CA1FD0}" presName="Name37" presStyleLbl="parChTrans1D3" presStyleIdx="1" presStyleCnt="9"/>
      <dgm:spPr/>
      <dgm:t>
        <a:bodyPr/>
        <a:lstStyle/>
        <a:p>
          <a:endParaRPr lang="ru-RU"/>
        </a:p>
      </dgm:t>
    </dgm:pt>
    <dgm:pt modelId="{A938B245-3DF8-4CAD-8C2D-F7900B21866B}" type="pres">
      <dgm:prSet presAssocID="{7F6B9810-AA2A-48DB-B819-675E2BAB5C4A}" presName="hierRoot2" presStyleCnt="0">
        <dgm:presLayoutVars>
          <dgm:hierBranch val="init"/>
        </dgm:presLayoutVars>
      </dgm:prSet>
      <dgm:spPr/>
    </dgm:pt>
    <dgm:pt modelId="{667D6EFC-0891-4A4F-A867-338CD8D66FF9}" type="pres">
      <dgm:prSet presAssocID="{7F6B9810-AA2A-48DB-B819-675E2BAB5C4A}" presName="rootComposite" presStyleCnt="0"/>
      <dgm:spPr/>
    </dgm:pt>
    <dgm:pt modelId="{B3339C7B-4714-42C3-8A4E-95380B0ADC75}" type="pres">
      <dgm:prSet presAssocID="{7F6B9810-AA2A-48DB-B819-675E2BAB5C4A}" presName="rootText" presStyleLbl="node3" presStyleIdx="1" presStyleCnt="8">
        <dgm:presLayoutVars>
          <dgm:chPref val="3"/>
        </dgm:presLayoutVars>
      </dgm:prSet>
      <dgm:spPr/>
      <dgm:t>
        <a:bodyPr/>
        <a:lstStyle/>
        <a:p>
          <a:endParaRPr lang="ru-RU"/>
        </a:p>
      </dgm:t>
    </dgm:pt>
    <dgm:pt modelId="{333DF1E4-DCA8-4A54-86FB-79F7CC33E03F}" type="pres">
      <dgm:prSet presAssocID="{7F6B9810-AA2A-48DB-B819-675E2BAB5C4A}" presName="rootConnector" presStyleLbl="node3" presStyleIdx="1" presStyleCnt="8"/>
      <dgm:spPr/>
      <dgm:t>
        <a:bodyPr/>
        <a:lstStyle/>
        <a:p>
          <a:endParaRPr lang="ru-RU"/>
        </a:p>
      </dgm:t>
    </dgm:pt>
    <dgm:pt modelId="{BA3CCEC9-9FB4-4B62-B55D-5F74F626A87A}" type="pres">
      <dgm:prSet presAssocID="{7F6B9810-AA2A-48DB-B819-675E2BAB5C4A}" presName="hierChild4" presStyleCnt="0"/>
      <dgm:spPr/>
    </dgm:pt>
    <dgm:pt modelId="{16409BC2-F12B-4993-B76E-B0194C1869E6}" type="pres">
      <dgm:prSet presAssocID="{7F6B9810-AA2A-48DB-B819-675E2BAB5C4A}" presName="hierChild5" presStyleCnt="0"/>
      <dgm:spPr/>
    </dgm:pt>
    <dgm:pt modelId="{97E4AFBD-E75B-410B-B3DD-EC958103DAFB}" type="pres">
      <dgm:prSet presAssocID="{499F97CD-C158-4B71-BD6F-7314B906CEBC}" presName="Name37" presStyleLbl="parChTrans1D3" presStyleIdx="2" presStyleCnt="9"/>
      <dgm:spPr/>
      <dgm:t>
        <a:bodyPr/>
        <a:lstStyle/>
        <a:p>
          <a:endParaRPr lang="ru-RU"/>
        </a:p>
      </dgm:t>
    </dgm:pt>
    <dgm:pt modelId="{FE1B1AEA-CD27-4F7F-927F-89837D5DC935}" type="pres">
      <dgm:prSet presAssocID="{DCFAD584-0936-445A-944F-C6645BC2368A}" presName="hierRoot2" presStyleCnt="0">
        <dgm:presLayoutVars>
          <dgm:hierBranch val="init"/>
        </dgm:presLayoutVars>
      </dgm:prSet>
      <dgm:spPr/>
    </dgm:pt>
    <dgm:pt modelId="{F36BD25B-6DDA-4A91-BC0C-18EF2AB14E97}" type="pres">
      <dgm:prSet presAssocID="{DCFAD584-0936-445A-944F-C6645BC2368A}" presName="rootComposite" presStyleCnt="0"/>
      <dgm:spPr/>
    </dgm:pt>
    <dgm:pt modelId="{75AA43F2-AD83-40C7-BD42-514DADDF4BC9}" type="pres">
      <dgm:prSet presAssocID="{DCFAD584-0936-445A-944F-C6645BC2368A}" presName="rootText" presStyleLbl="node3" presStyleIdx="2" presStyleCnt="8">
        <dgm:presLayoutVars>
          <dgm:chPref val="3"/>
        </dgm:presLayoutVars>
      </dgm:prSet>
      <dgm:spPr/>
      <dgm:t>
        <a:bodyPr/>
        <a:lstStyle/>
        <a:p>
          <a:endParaRPr lang="ru-RU"/>
        </a:p>
      </dgm:t>
    </dgm:pt>
    <dgm:pt modelId="{8F83207B-7E8C-4E68-B824-315AE7194245}" type="pres">
      <dgm:prSet presAssocID="{DCFAD584-0936-445A-944F-C6645BC2368A}" presName="rootConnector" presStyleLbl="node3" presStyleIdx="2" presStyleCnt="8"/>
      <dgm:spPr/>
      <dgm:t>
        <a:bodyPr/>
        <a:lstStyle/>
        <a:p>
          <a:endParaRPr lang="ru-RU"/>
        </a:p>
      </dgm:t>
    </dgm:pt>
    <dgm:pt modelId="{95F8107B-D865-4B1B-9ED9-784CE52907A8}" type="pres">
      <dgm:prSet presAssocID="{DCFAD584-0936-445A-944F-C6645BC2368A}" presName="hierChild4" presStyleCnt="0"/>
      <dgm:spPr/>
    </dgm:pt>
    <dgm:pt modelId="{405B852F-A403-4352-86BD-205FEDA20460}" type="pres">
      <dgm:prSet presAssocID="{DCFAD584-0936-445A-944F-C6645BC2368A}" presName="hierChild5" presStyleCnt="0"/>
      <dgm:spPr/>
    </dgm:pt>
    <dgm:pt modelId="{A1DE2CD8-A894-4E31-81CE-B1843D1CC2AA}" type="pres">
      <dgm:prSet presAssocID="{1C183B27-3560-4BE7-9469-15D2D83B30CD}" presName="hierChild5" presStyleCnt="0"/>
      <dgm:spPr/>
    </dgm:pt>
    <dgm:pt modelId="{F22E3676-9BA2-421E-8725-DC02749029A3}" type="pres">
      <dgm:prSet presAssocID="{B6BFF1B0-8104-4BB4-B67E-E0A338DD4057}" presName="Name111" presStyleLbl="parChTrans1D3" presStyleIdx="3" presStyleCnt="9"/>
      <dgm:spPr/>
      <dgm:t>
        <a:bodyPr/>
        <a:lstStyle/>
        <a:p>
          <a:endParaRPr lang="ru-RU"/>
        </a:p>
      </dgm:t>
    </dgm:pt>
    <dgm:pt modelId="{61D7008E-A431-4833-868E-D87E9D6E5F4E}" type="pres">
      <dgm:prSet presAssocID="{15DE7B8A-691D-403E-9822-8C74F01BCBA8}" presName="hierRoot3" presStyleCnt="0">
        <dgm:presLayoutVars>
          <dgm:hierBranch val="init"/>
        </dgm:presLayoutVars>
      </dgm:prSet>
      <dgm:spPr/>
    </dgm:pt>
    <dgm:pt modelId="{C02493B4-BF00-46CF-B18F-577AFCD69577}" type="pres">
      <dgm:prSet presAssocID="{15DE7B8A-691D-403E-9822-8C74F01BCBA8}" presName="rootComposite3" presStyleCnt="0"/>
      <dgm:spPr/>
    </dgm:pt>
    <dgm:pt modelId="{3EEC5233-30B3-464B-A20B-6F5BAA88F1EB}" type="pres">
      <dgm:prSet presAssocID="{15DE7B8A-691D-403E-9822-8C74F01BCBA8}" presName="rootText3" presStyleLbl="asst2" presStyleIdx="0" presStyleCnt="1">
        <dgm:presLayoutVars>
          <dgm:chPref val="3"/>
        </dgm:presLayoutVars>
      </dgm:prSet>
      <dgm:spPr/>
      <dgm:t>
        <a:bodyPr/>
        <a:lstStyle/>
        <a:p>
          <a:endParaRPr lang="ru-RU"/>
        </a:p>
      </dgm:t>
    </dgm:pt>
    <dgm:pt modelId="{031704EB-5B7A-4F15-BD21-B063A13CDDCB}" type="pres">
      <dgm:prSet presAssocID="{15DE7B8A-691D-403E-9822-8C74F01BCBA8}" presName="rootConnector3" presStyleLbl="asst2" presStyleIdx="0" presStyleCnt="1"/>
      <dgm:spPr/>
      <dgm:t>
        <a:bodyPr/>
        <a:lstStyle/>
        <a:p>
          <a:endParaRPr lang="ru-RU"/>
        </a:p>
      </dgm:t>
    </dgm:pt>
    <dgm:pt modelId="{56E6914F-BAC0-4978-B785-CFAD79F8E176}" type="pres">
      <dgm:prSet presAssocID="{15DE7B8A-691D-403E-9822-8C74F01BCBA8}" presName="hierChild6" presStyleCnt="0"/>
      <dgm:spPr/>
    </dgm:pt>
    <dgm:pt modelId="{E62B7E8E-1F4A-476A-9EFD-35846452486F}" type="pres">
      <dgm:prSet presAssocID="{15DE7B8A-691D-403E-9822-8C74F01BCBA8}" presName="hierChild7" presStyleCnt="0"/>
      <dgm:spPr/>
    </dgm:pt>
    <dgm:pt modelId="{EF4913D3-A0CD-4342-A812-EE3A445107B3}" type="pres">
      <dgm:prSet presAssocID="{DFF434F6-A95A-4F25-AD90-E4E29AC5BA61}" presName="Name37" presStyleLbl="parChTrans1D2" presStyleIdx="1" presStyleCnt="6"/>
      <dgm:spPr/>
      <dgm:t>
        <a:bodyPr/>
        <a:lstStyle/>
        <a:p>
          <a:endParaRPr lang="ru-RU"/>
        </a:p>
      </dgm:t>
    </dgm:pt>
    <dgm:pt modelId="{45429832-A117-40F1-A144-A70843223A95}" type="pres">
      <dgm:prSet presAssocID="{E2DF9004-B0A7-4849-B34C-0E44D08247E8}" presName="hierRoot2" presStyleCnt="0">
        <dgm:presLayoutVars>
          <dgm:hierBranch val="init"/>
        </dgm:presLayoutVars>
      </dgm:prSet>
      <dgm:spPr/>
    </dgm:pt>
    <dgm:pt modelId="{F89BCB44-3D2A-481A-824B-E30702315EAB}" type="pres">
      <dgm:prSet presAssocID="{E2DF9004-B0A7-4849-B34C-0E44D08247E8}" presName="rootComposite" presStyleCnt="0"/>
      <dgm:spPr/>
    </dgm:pt>
    <dgm:pt modelId="{E6B7DA50-7723-4810-BE2E-D0F0BB8A73C7}" type="pres">
      <dgm:prSet presAssocID="{E2DF9004-B0A7-4849-B34C-0E44D08247E8}" presName="rootText" presStyleLbl="node2" presStyleIdx="1" presStyleCnt="4">
        <dgm:presLayoutVars>
          <dgm:chPref val="3"/>
        </dgm:presLayoutVars>
      </dgm:prSet>
      <dgm:spPr/>
      <dgm:t>
        <a:bodyPr/>
        <a:lstStyle/>
        <a:p>
          <a:endParaRPr lang="ru-RU"/>
        </a:p>
      </dgm:t>
    </dgm:pt>
    <dgm:pt modelId="{FCC3C24C-4372-4D5D-91FB-5E6CCA444964}" type="pres">
      <dgm:prSet presAssocID="{E2DF9004-B0A7-4849-B34C-0E44D08247E8}" presName="rootConnector" presStyleLbl="node2" presStyleIdx="1" presStyleCnt="4"/>
      <dgm:spPr/>
      <dgm:t>
        <a:bodyPr/>
        <a:lstStyle/>
        <a:p>
          <a:endParaRPr lang="ru-RU"/>
        </a:p>
      </dgm:t>
    </dgm:pt>
    <dgm:pt modelId="{3EE5BE3D-2A82-4248-BF7D-DBA9F30F9C41}" type="pres">
      <dgm:prSet presAssocID="{E2DF9004-B0A7-4849-B34C-0E44D08247E8}" presName="hierChild4" presStyleCnt="0"/>
      <dgm:spPr/>
    </dgm:pt>
    <dgm:pt modelId="{F028479D-6941-400F-8002-A48B5787E160}" type="pres">
      <dgm:prSet presAssocID="{E2DF9004-B0A7-4849-B34C-0E44D08247E8}" presName="hierChild5" presStyleCnt="0"/>
      <dgm:spPr/>
    </dgm:pt>
    <dgm:pt modelId="{0C899245-8431-438E-9DF3-EA3D8045337E}" type="pres">
      <dgm:prSet presAssocID="{DE367D69-4C96-4CCA-BF45-06D0736444E3}" presName="Name37" presStyleLbl="parChTrans1D2" presStyleIdx="2" presStyleCnt="6"/>
      <dgm:spPr/>
      <dgm:t>
        <a:bodyPr/>
        <a:lstStyle/>
        <a:p>
          <a:endParaRPr lang="ru-RU"/>
        </a:p>
      </dgm:t>
    </dgm:pt>
    <dgm:pt modelId="{6B6C4C80-3F04-419B-9E2A-6ED89905292D}" type="pres">
      <dgm:prSet presAssocID="{E6C499E8-7A85-4FCB-A5C1-50194BF75053}" presName="hierRoot2" presStyleCnt="0">
        <dgm:presLayoutVars>
          <dgm:hierBranch val="init"/>
        </dgm:presLayoutVars>
      </dgm:prSet>
      <dgm:spPr/>
    </dgm:pt>
    <dgm:pt modelId="{07845A92-0221-4201-9B38-5DCA909DA366}" type="pres">
      <dgm:prSet presAssocID="{E6C499E8-7A85-4FCB-A5C1-50194BF75053}" presName="rootComposite" presStyleCnt="0"/>
      <dgm:spPr/>
    </dgm:pt>
    <dgm:pt modelId="{CAA04817-169E-489E-81D1-8FEC931FB968}" type="pres">
      <dgm:prSet presAssocID="{E6C499E8-7A85-4FCB-A5C1-50194BF75053}" presName="rootText" presStyleLbl="node2" presStyleIdx="2" presStyleCnt="4">
        <dgm:presLayoutVars>
          <dgm:chPref val="3"/>
        </dgm:presLayoutVars>
      </dgm:prSet>
      <dgm:spPr/>
      <dgm:t>
        <a:bodyPr/>
        <a:lstStyle/>
        <a:p>
          <a:endParaRPr lang="ru-RU"/>
        </a:p>
      </dgm:t>
    </dgm:pt>
    <dgm:pt modelId="{61548A25-EBF7-46A8-81F3-35554EAC0113}" type="pres">
      <dgm:prSet presAssocID="{E6C499E8-7A85-4FCB-A5C1-50194BF75053}" presName="rootConnector" presStyleLbl="node2" presStyleIdx="2" presStyleCnt="4"/>
      <dgm:spPr/>
      <dgm:t>
        <a:bodyPr/>
        <a:lstStyle/>
        <a:p>
          <a:endParaRPr lang="ru-RU"/>
        </a:p>
      </dgm:t>
    </dgm:pt>
    <dgm:pt modelId="{C479473B-A4FB-4FF9-9DEA-BBD8E0CAA8CD}" type="pres">
      <dgm:prSet presAssocID="{E6C499E8-7A85-4FCB-A5C1-50194BF75053}" presName="hierChild4" presStyleCnt="0"/>
      <dgm:spPr/>
    </dgm:pt>
    <dgm:pt modelId="{62773042-B4B3-4CEE-B781-EAF79CCDB8F3}" type="pres">
      <dgm:prSet presAssocID="{1364F5BD-D410-4C91-A36F-97C7089C1EE0}" presName="Name37" presStyleLbl="parChTrans1D3" presStyleIdx="4" presStyleCnt="9"/>
      <dgm:spPr/>
      <dgm:t>
        <a:bodyPr/>
        <a:lstStyle/>
        <a:p>
          <a:endParaRPr lang="ru-RU"/>
        </a:p>
      </dgm:t>
    </dgm:pt>
    <dgm:pt modelId="{C9CB7603-EFE2-47A1-86DB-32DDF278E977}" type="pres">
      <dgm:prSet presAssocID="{7A91BEC2-F897-4162-897E-38B3B6EAACE6}" presName="hierRoot2" presStyleCnt="0">
        <dgm:presLayoutVars>
          <dgm:hierBranch val="init"/>
        </dgm:presLayoutVars>
      </dgm:prSet>
      <dgm:spPr/>
    </dgm:pt>
    <dgm:pt modelId="{EC002BC7-CA78-4F2F-A783-FE08B91C49C0}" type="pres">
      <dgm:prSet presAssocID="{7A91BEC2-F897-4162-897E-38B3B6EAACE6}" presName="rootComposite" presStyleCnt="0"/>
      <dgm:spPr/>
    </dgm:pt>
    <dgm:pt modelId="{BB770ADF-6B28-4694-933B-6DD0E84B9834}" type="pres">
      <dgm:prSet presAssocID="{7A91BEC2-F897-4162-897E-38B3B6EAACE6}" presName="rootText" presStyleLbl="node3" presStyleIdx="3" presStyleCnt="8">
        <dgm:presLayoutVars>
          <dgm:chPref val="3"/>
        </dgm:presLayoutVars>
      </dgm:prSet>
      <dgm:spPr/>
      <dgm:t>
        <a:bodyPr/>
        <a:lstStyle/>
        <a:p>
          <a:endParaRPr lang="ru-RU"/>
        </a:p>
      </dgm:t>
    </dgm:pt>
    <dgm:pt modelId="{E9B0505A-5CFE-460D-A27C-69DFC1BD25DD}" type="pres">
      <dgm:prSet presAssocID="{7A91BEC2-F897-4162-897E-38B3B6EAACE6}" presName="rootConnector" presStyleLbl="node3" presStyleIdx="3" presStyleCnt="8"/>
      <dgm:spPr/>
      <dgm:t>
        <a:bodyPr/>
        <a:lstStyle/>
        <a:p>
          <a:endParaRPr lang="ru-RU"/>
        </a:p>
      </dgm:t>
    </dgm:pt>
    <dgm:pt modelId="{64255138-C8D4-4D83-B07A-5434EB318758}" type="pres">
      <dgm:prSet presAssocID="{7A91BEC2-F897-4162-897E-38B3B6EAACE6}" presName="hierChild4" presStyleCnt="0"/>
      <dgm:spPr/>
    </dgm:pt>
    <dgm:pt modelId="{DA07BEA8-490C-4E0B-9004-CCAD06CBB19F}" type="pres">
      <dgm:prSet presAssocID="{7A91BEC2-F897-4162-897E-38B3B6EAACE6}" presName="hierChild5" presStyleCnt="0"/>
      <dgm:spPr/>
    </dgm:pt>
    <dgm:pt modelId="{A5D008E6-D74D-43E6-99DF-FCCFBBDC4869}" type="pres">
      <dgm:prSet presAssocID="{E14EF2A8-50B5-4B89-A79F-0B7D958B5531}" presName="Name37" presStyleLbl="parChTrans1D3" presStyleIdx="5" presStyleCnt="9"/>
      <dgm:spPr/>
      <dgm:t>
        <a:bodyPr/>
        <a:lstStyle/>
        <a:p>
          <a:endParaRPr lang="ru-RU"/>
        </a:p>
      </dgm:t>
    </dgm:pt>
    <dgm:pt modelId="{0CC07438-A0E5-4A17-9DAE-DEB8BA69A640}" type="pres">
      <dgm:prSet presAssocID="{CD075A3C-866B-4DC2-B128-4D4603920445}" presName="hierRoot2" presStyleCnt="0">
        <dgm:presLayoutVars>
          <dgm:hierBranch val="init"/>
        </dgm:presLayoutVars>
      </dgm:prSet>
      <dgm:spPr/>
    </dgm:pt>
    <dgm:pt modelId="{D3E36C35-F913-4B8A-A393-0FF1676F3B32}" type="pres">
      <dgm:prSet presAssocID="{CD075A3C-866B-4DC2-B128-4D4603920445}" presName="rootComposite" presStyleCnt="0"/>
      <dgm:spPr/>
    </dgm:pt>
    <dgm:pt modelId="{AA70946F-D3A6-4D2D-9CBA-F15FD6E5E469}" type="pres">
      <dgm:prSet presAssocID="{CD075A3C-866B-4DC2-B128-4D4603920445}" presName="rootText" presStyleLbl="node3" presStyleIdx="4" presStyleCnt="8">
        <dgm:presLayoutVars>
          <dgm:chPref val="3"/>
        </dgm:presLayoutVars>
      </dgm:prSet>
      <dgm:spPr/>
      <dgm:t>
        <a:bodyPr/>
        <a:lstStyle/>
        <a:p>
          <a:endParaRPr lang="ru-RU"/>
        </a:p>
      </dgm:t>
    </dgm:pt>
    <dgm:pt modelId="{A83E4A4B-85ED-40F4-A9EC-FC1E4DB4651A}" type="pres">
      <dgm:prSet presAssocID="{CD075A3C-866B-4DC2-B128-4D4603920445}" presName="rootConnector" presStyleLbl="node3" presStyleIdx="4" presStyleCnt="8"/>
      <dgm:spPr/>
      <dgm:t>
        <a:bodyPr/>
        <a:lstStyle/>
        <a:p>
          <a:endParaRPr lang="ru-RU"/>
        </a:p>
      </dgm:t>
    </dgm:pt>
    <dgm:pt modelId="{D7504607-A2F0-4B36-BB01-540BDDDA893C}" type="pres">
      <dgm:prSet presAssocID="{CD075A3C-866B-4DC2-B128-4D4603920445}" presName="hierChild4" presStyleCnt="0"/>
      <dgm:spPr/>
    </dgm:pt>
    <dgm:pt modelId="{020A8E11-8D0F-46FA-8995-78F9BF93F538}" type="pres">
      <dgm:prSet presAssocID="{CD075A3C-866B-4DC2-B128-4D4603920445}" presName="hierChild5" presStyleCnt="0"/>
      <dgm:spPr/>
    </dgm:pt>
    <dgm:pt modelId="{51E0FC6B-040B-4185-9163-17F7070904D6}" type="pres">
      <dgm:prSet presAssocID="{76404831-6583-4042-A19A-A6C2A6F75287}" presName="Name37" presStyleLbl="parChTrans1D3" presStyleIdx="6" presStyleCnt="9"/>
      <dgm:spPr/>
      <dgm:t>
        <a:bodyPr/>
        <a:lstStyle/>
        <a:p>
          <a:endParaRPr lang="ru-RU"/>
        </a:p>
      </dgm:t>
    </dgm:pt>
    <dgm:pt modelId="{0F90B2FC-F901-4BE8-B05F-82D9D149EBA0}" type="pres">
      <dgm:prSet presAssocID="{7EE34F99-0321-42F6-B72A-D3A9E49869ED}" presName="hierRoot2" presStyleCnt="0">
        <dgm:presLayoutVars>
          <dgm:hierBranch val="init"/>
        </dgm:presLayoutVars>
      </dgm:prSet>
      <dgm:spPr/>
    </dgm:pt>
    <dgm:pt modelId="{640DFBFF-E948-4622-8236-D92C10375380}" type="pres">
      <dgm:prSet presAssocID="{7EE34F99-0321-42F6-B72A-D3A9E49869ED}" presName="rootComposite" presStyleCnt="0"/>
      <dgm:spPr/>
    </dgm:pt>
    <dgm:pt modelId="{41A18D23-F859-4215-9A7F-F3C678684A22}" type="pres">
      <dgm:prSet presAssocID="{7EE34F99-0321-42F6-B72A-D3A9E49869ED}" presName="rootText" presStyleLbl="node3" presStyleIdx="5" presStyleCnt="8">
        <dgm:presLayoutVars>
          <dgm:chPref val="3"/>
        </dgm:presLayoutVars>
      </dgm:prSet>
      <dgm:spPr/>
      <dgm:t>
        <a:bodyPr/>
        <a:lstStyle/>
        <a:p>
          <a:endParaRPr lang="ru-RU"/>
        </a:p>
      </dgm:t>
    </dgm:pt>
    <dgm:pt modelId="{70BB9052-C2B7-4FA3-8980-9A1C8BE8B943}" type="pres">
      <dgm:prSet presAssocID="{7EE34F99-0321-42F6-B72A-D3A9E49869ED}" presName="rootConnector" presStyleLbl="node3" presStyleIdx="5" presStyleCnt="8"/>
      <dgm:spPr/>
      <dgm:t>
        <a:bodyPr/>
        <a:lstStyle/>
        <a:p>
          <a:endParaRPr lang="ru-RU"/>
        </a:p>
      </dgm:t>
    </dgm:pt>
    <dgm:pt modelId="{0093754E-8094-4267-939F-29915BC78149}" type="pres">
      <dgm:prSet presAssocID="{7EE34F99-0321-42F6-B72A-D3A9E49869ED}" presName="hierChild4" presStyleCnt="0"/>
      <dgm:spPr/>
    </dgm:pt>
    <dgm:pt modelId="{EE0EB2C5-FA50-455A-9031-6360DF1D3089}" type="pres">
      <dgm:prSet presAssocID="{7EE34F99-0321-42F6-B72A-D3A9E49869ED}" presName="hierChild5" presStyleCnt="0"/>
      <dgm:spPr/>
    </dgm:pt>
    <dgm:pt modelId="{6D7112CF-37AB-40E9-A4BB-347EF986403D}" type="pres">
      <dgm:prSet presAssocID="{E6C499E8-7A85-4FCB-A5C1-50194BF75053}" presName="hierChild5" presStyleCnt="0"/>
      <dgm:spPr/>
    </dgm:pt>
    <dgm:pt modelId="{D71A6D21-A10D-4CB6-8EB6-FDF23A07748E}" type="pres">
      <dgm:prSet presAssocID="{FE547E37-B56F-41F6-8DAC-F92D520DF5C6}" presName="Name37" presStyleLbl="parChTrans1D2" presStyleIdx="3" presStyleCnt="6"/>
      <dgm:spPr/>
      <dgm:t>
        <a:bodyPr/>
        <a:lstStyle/>
        <a:p>
          <a:endParaRPr lang="ru-RU"/>
        </a:p>
      </dgm:t>
    </dgm:pt>
    <dgm:pt modelId="{FD9DBCA1-255B-47E0-B55E-1E22826AC9E4}" type="pres">
      <dgm:prSet presAssocID="{84B5D46D-AAA1-4163-8769-49A88FF1C2B8}" presName="hierRoot2" presStyleCnt="0">
        <dgm:presLayoutVars>
          <dgm:hierBranch val="init"/>
        </dgm:presLayoutVars>
      </dgm:prSet>
      <dgm:spPr/>
    </dgm:pt>
    <dgm:pt modelId="{33FF67C9-4916-40CE-BC35-CCC9F473D8BA}" type="pres">
      <dgm:prSet presAssocID="{84B5D46D-AAA1-4163-8769-49A88FF1C2B8}" presName="rootComposite" presStyleCnt="0"/>
      <dgm:spPr/>
    </dgm:pt>
    <dgm:pt modelId="{76D44E21-8727-4C59-95A0-9432257DA2DC}" type="pres">
      <dgm:prSet presAssocID="{84B5D46D-AAA1-4163-8769-49A88FF1C2B8}" presName="rootText" presStyleLbl="node2" presStyleIdx="3" presStyleCnt="4">
        <dgm:presLayoutVars>
          <dgm:chPref val="3"/>
        </dgm:presLayoutVars>
      </dgm:prSet>
      <dgm:spPr/>
      <dgm:t>
        <a:bodyPr/>
        <a:lstStyle/>
        <a:p>
          <a:endParaRPr lang="ru-RU"/>
        </a:p>
      </dgm:t>
    </dgm:pt>
    <dgm:pt modelId="{6C4BAA91-9511-4E56-9875-9D42B05D7B99}" type="pres">
      <dgm:prSet presAssocID="{84B5D46D-AAA1-4163-8769-49A88FF1C2B8}" presName="rootConnector" presStyleLbl="node2" presStyleIdx="3" presStyleCnt="4"/>
      <dgm:spPr/>
      <dgm:t>
        <a:bodyPr/>
        <a:lstStyle/>
        <a:p>
          <a:endParaRPr lang="ru-RU"/>
        </a:p>
      </dgm:t>
    </dgm:pt>
    <dgm:pt modelId="{EF1D7DBD-C6F9-48B2-9D28-C7A5162C29DB}" type="pres">
      <dgm:prSet presAssocID="{84B5D46D-AAA1-4163-8769-49A88FF1C2B8}" presName="hierChild4" presStyleCnt="0"/>
      <dgm:spPr/>
    </dgm:pt>
    <dgm:pt modelId="{2FC2FB40-B1C0-4A15-98EC-2865B35043F0}" type="pres">
      <dgm:prSet presAssocID="{DFC6DE8B-971C-49BE-87D7-C62C0F747062}" presName="Name37" presStyleLbl="parChTrans1D3" presStyleIdx="7" presStyleCnt="9"/>
      <dgm:spPr/>
      <dgm:t>
        <a:bodyPr/>
        <a:lstStyle/>
        <a:p>
          <a:endParaRPr lang="ru-RU"/>
        </a:p>
      </dgm:t>
    </dgm:pt>
    <dgm:pt modelId="{73AAC7AC-3B9F-4D61-BCE3-0772F646EBB3}" type="pres">
      <dgm:prSet presAssocID="{92590C44-3862-4DB8-8ABF-BE5F1B437209}" presName="hierRoot2" presStyleCnt="0">
        <dgm:presLayoutVars>
          <dgm:hierBranch val="init"/>
        </dgm:presLayoutVars>
      </dgm:prSet>
      <dgm:spPr/>
    </dgm:pt>
    <dgm:pt modelId="{A36EC79A-F0FC-4DD7-AAEE-8F2065427698}" type="pres">
      <dgm:prSet presAssocID="{92590C44-3862-4DB8-8ABF-BE5F1B437209}" presName="rootComposite" presStyleCnt="0"/>
      <dgm:spPr/>
    </dgm:pt>
    <dgm:pt modelId="{0FEDE344-FD6B-490F-9B8C-134C16E879CF}" type="pres">
      <dgm:prSet presAssocID="{92590C44-3862-4DB8-8ABF-BE5F1B437209}" presName="rootText" presStyleLbl="node3" presStyleIdx="6" presStyleCnt="8">
        <dgm:presLayoutVars>
          <dgm:chPref val="3"/>
        </dgm:presLayoutVars>
      </dgm:prSet>
      <dgm:spPr/>
      <dgm:t>
        <a:bodyPr/>
        <a:lstStyle/>
        <a:p>
          <a:endParaRPr lang="ru-RU"/>
        </a:p>
      </dgm:t>
    </dgm:pt>
    <dgm:pt modelId="{3538DE28-D8A7-4347-99BB-9E8B279EE1D4}" type="pres">
      <dgm:prSet presAssocID="{92590C44-3862-4DB8-8ABF-BE5F1B437209}" presName="rootConnector" presStyleLbl="node3" presStyleIdx="6" presStyleCnt="8"/>
      <dgm:spPr/>
      <dgm:t>
        <a:bodyPr/>
        <a:lstStyle/>
        <a:p>
          <a:endParaRPr lang="ru-RU"/>
        </a:p>
      </dgm:t>
    </dgm:pt>
    <dgm:pt modelId="{678B618B-1C63-4D5E-99FE-EEA69E218FD7}" type="pres">
      <dgm:prSet presAssocID="{92590C44-3862-4DB8-8ABF-BE5F1B437209}" presName="hierChild4" presStyleCnt="0"/>
      <dgm:spPr/>
    </dgm:pt>
    <dgm:pt modelId="{11F41D20-4E3E-4442-AB57-2CE1EE83F929}" type="pres">
      <dgm:prSet presAssocID="{92590C44-3862-4DB8-8ABF-BE5F1B437209}" presName="hierChild5" presStyleCnt="0"/>
      <dgm:spPr/>
    </dgm:pt>
    <dgm:pt modelId="{57EC12CE-97EB-4CA0-984C-1F9914A447FA}" type="pres">
      <dgm:prSet presAssocID="{30307470-FA2B-469A-BF9D-AF3B534F3D51}" presName="Name37" presStyleLbl="parChTrans1D3" presStyleIdx="8" presStyleCnt="9"/>
      <dgm:spPr/>
      <dgm:t>
        <a:bodyPr/>
        <a:lstStyle/>
        <a:p>
          <a:endParaRPr lang="ru-RU"/>
        </a:p>
      </dgm:t>
    </dgm:pt>
    <dgm:pt modelId="{54759B5C-C242-495D-9E58-34BA8980B5C0}" type="pres">
      <dgm:prSet presAssocID="{750C794E-8D1E-4972-B850-1283E43E35EB}" presName="hierRoot2" presStyleCnt="0">
        <dgm:presLayoutVars>
          <dgm:hierBranch val="init"/>
        </dgm:presLayoutVars>
      </dgm:prSet>
      <dgm:spPr/>
    </dgm:pt>
    <dgm:pt modelId="{484BAF28-FEA8-4627-B703-86932C46B932}" type="pres">
      <dgm:prSet presAssocID="{750C794E-8D1E-4972-B850-1283E43E35EB}" presName="rootComposite" presStyleCnt="0"/>
      <dgm:spPr/>
    </dgm:pt>
    <dgm:pt modelId="{7BF44F06-B760-4739-9675-21D5327241DD}" type="pres">
      <dgm:prSet presAssocID="{750C794E-8D1E-4972-B850-1283E43E35EB}" presName="rootText" presStyleLbl="node3" presStyleIdx="7" presStyleCnt="8">
        <dgm:presLayoutVars>
          <dgm:chPref val="3"/>
        </dgm:presLayoutVars>
      </dgm:prSet>
      <dgm:spPr/>
      <dgm:t>
        <a:bodyPr/>
        <a:lstStyle/>
        <a:p>
          <a:endParaRPr lang="ru-RU"/>
        </a:p>
      </dgm:t>
    </dgm:pt>
    <dgm:pt modelId="{626AF355-F8BE-4684-9F36-8E26517CC59D}" type="pres">
      <dgm:prSet presAssocID="{750C794E-8D1E-4972-B850-1283E43E35EB}" presName="rootConnector" presStyleLbl="node3" presStyleIdx="7" presStyleCnt="8"/>
      <dgm:spPr/>
      <dgm:t>
        <a:bodyPr/>
        <a:lstStyle/>
        <a:p>
          <a:endParaRPr lang="ru-RU"/>
        </a:p>
      </dgm:t>
    </dgm:pt>
    <dgm:pt modelId="{BAD8B96E-B3C7-4048-B050-9A20F77E6541}" type="pres">
      <dgm:prSet presAssocID="{750C794E-8D1E-4972-B850-1283E43E35EB}" presName="hierChild4" presStyleCnt="0"/>
      <dgm:spPr/>
    </dgm:pt>
    <dgm:pt modelId="{EEA8C848-6C0A-4428-BF09-4500696DD1B4}" type="pres">
      <dgm:prSet presAssocID="{BD6D08B2-44EC-453F-9C7B-0E4E6AD88931}" presName="Name37" presStyleLbl="parChTrans1D4" presStyleIdx="1" presStyleCnt="3"/>
      <dgm:spPr/>
      <dgm:t>
        <a:bodyPr/>
        <a:lstStyle/>
        <a:p>
          <a:endParaRPr lang="ru-RU"/>
        </a:p>
      </dgm:t>
    </dgm:pt>
    <dgm:pt modelId="{F5A6594E-105A-498B-8B70-D31BF0213921}" type="pres">
      <dgm:prSet presAssocID="{7D23D352-CF1B-4353-B7C5-7A9C16BF89AF}" presName="hierRoot2" presStyleCnt="0">
        <dgm:presLayoutVars>
          <dgm:hierBranch val="init"/>
        </dgm:presLayoutVars>
      </dgm:prSet>
      <dgm:spPr/>
    </dgm:pt>
    <dgm:pt modelId="{40F04203-CDF4-4689-8095-6FFC613306BA}" type="pres">
      <dgm:prSet presAssocID="{7D23D352-CF1B-4353-B7C5-7A9C16BF89AF}" presName="rootComposite" presStyleCnt="0"/>
      <dgm:spPr/>
    </dgm:pt>
    <dgm:pt modelId="{1DA2F852-69A0-4A61-9168-846CF00129AF}" type="pres">
      <dgm:prSet presAssocID="{7D23D352-CF1B-4353-B7C5-7A9C16BF89AF}" presName="rootText" presStyleLbl="node4" presStyleIdx="1" presStyleCnt="3">
        <dgm:presLayoutVars>
          <dgm:chPref val="3"/>
        </dgm:presLayoutVars>
      </dgm:prSet>
      <dgm:spPr/>
      <dgm:t>
        <a:bodyPr/>
        <a:lstStyle/>
        <a:p>
          <a:endParaRPr lang="ru-RU"/>
        </a:p>
      </dgm:t>
    </dgm:pt>
    <dgm:pt modelId="{0F53025A-3CBB-4191-8F4B-51D2EEBEC786}" type="pres">
      <dgm:prSet presAssocID="{7D23D352-CF1B-4353-B7C5-7A9C16BF89AF}" presName="rootConnector" presStyleLbl="node4" presStyleIdx="1" presStyleCnt="3"/>
      <dgm:spPr/>
      <dgm:t>
        <a:bodyPr/>
        <a:lstStyle/>
        <a:p>
          <a:endParaRPr lang="ru-RU"/>
        </a:p>
      </dgm:t>
    </dgm:pt>
    <dgm:pt modelId="{5BB2E0C8-F5A1-41B2-9235-834E4E8D3332}" type="pres">
      <dgm:prSet presAssocID="{7D23D352-CF1B-4353-B7C5-7A9C16BF89AF}" presName="hierChild4" presStyleCnt="0"/>
      <dgm:spPr/>
    </dgm:pt>
    <dgm:pt modelId="{6AF1EBE2-79E9-4350-8054-95EDB07DDC5B}" type="pres">
      <dgm:prSet presAssocID="{7D23D352-CF1B-4353-B7C5-7A9C16BF89AF}" presName="hierChild5" presStyleCnt="0"/>
      <dgm:spPr/>
    </dgm:pt>
    <dgm:pt modelId="{962EDB16-99B3-4025-81E2-4DE0ACE304F2}" type="pres">
      <dgm:prSet presAssocID="{501E8936-5899-497D-95A4-BD37964A17D6}" presName="Name37" presStyleLbl="parChTrans1D4" presStyleIdx="2" presStyleCnt="3"/>
      <dgm:spPr/>
      <dgm:t>
        <a:bodyPr/>
        <a:lstStyle/>
        <a:p>
          <a:endParaRPr lang="ru-RU"/>
        </a:p>
      </dgm:t>
    </dgm:pt>
    <dgm:pt modelId="{5F0FEB19-60E2-42F5-8AA7-9C98C1A028EA}" type="pres">
      <dgm:prSet presAssocID="{0AD3B562-7BBF-4B5C-AD65-0B9F69823BCB}" presName="hierRoot2" presStyleCnt="0">
        <dgm:presLayoutVars>
          <dgm:hierBranch val="init"/>
        </dgm:presLayoutVars>
      </dgm:prSet>
      <dgm:spPr/>
    </dgm:pt>
    <dgm:pt modelId="{EC4074D6-499E-4AB2-9440-7DC1AA01BF6C}" type="pres">
      <dgm:prSet presAssocID="{0AD3B562-7BBF-4B5C-AD65-0B9F69823BCB}" presName="rootComposite" presStyleCnt="0"/>
      <dgm:spPr/>
    </dgm:pt>
    <dgm:pt modelId="{3202E03C-E8CF-4D04-A9D7-6081D2021E8A}" type="pres">
      <dgm:prSet presAssocID="{0AD3B562-7BBF-4B5C-AD65-0B9F69823BCB}" presName="rootText" presStyleLbl="node4" presStyleIdx="2" presStyleCnt="3">
        <dgm:presLayoutVars>
          <dgm:chPref val="3"/>
        </dgm:presLayoutVars>
      </dgm:prSet>
      <dgm:spPr/>
      <dgm:t>
        <a:bodyPr/>
        <a:lstStyle/>
        <a:p>
          <a:endParaRPr lang="ru-RU"/>
        </a:p>
      </dgm:t>
    </dgm:pt>
    <dgm:pt modelId="{8D339269-355E-4CB6-AB37-20400ED3D438}" type="pres">
      <dgm:prSet presAssocID="{0AD3B562-7BBF-4B5C-AD65-0B9F69823BCB}" presName="rootConnector" presStyleLbl="node4" presStyleIdx="2" presStyleCnt="3"/>
      <dgm:spPr/>
      <dgm:t>
        <a:bodyPr/>
        <a:lstStyle/>
        <a:p>
          <a:endParaRPr lang="ru-RU"/>
        </a:p>
      </dgm:t>
    </dgm:pt>
    <dgm:pt modelId="{8E01C6EB-C221-4AB9-A24D-914C8CBF84CA}" type="pres">
      <dgm:prSet presAssocID="{0AD3B562-7BBF-4B5C-AD65-0B9F69823BCB}" presName="hierChild4" presStyleCnt="0"/>
      <dgm:spPr/>
    </dgm:pt>
    <dgm:pt modelId="{5A9A00AC-4C98-4277-9A55-EDFAD0DEABC2}" type="pres">
      <dgm:prSet presAssocID="{0AD3B562-7BBF-4B5C-AD65-0B9F69823BCB}" presName="hierChild5" presStyleCnt="0"/>
      <dgm:spPr/>
    </dgm:pt>
    <dgm:pt modelId="{C5015707-FB3E-4D70-A8E4-60D0BE587F18}" type="pres">
      <dgm:prSet presAssocID="{750C794E-8D1E-4972-B850-1283E43E35EB}" presName="hierChild5" presStyleCnt="0"/>
      <dgm:spPr/>
    </dgm:pt>
    <dgm:pt modelId="{240CF54F-19DE-4B96-B468-53AA3D0058B7}" type="pres">
      <dgm:prSet presAssocID="{84B5D46D-AAA1-4163-8769-49A88FF1C2B8}" presName="hierChild5" presStyleCnt="0"/>
      <dgm:spPr/>
    </dgm:pt>
    <dgm:pt modelId="{43EE41C4-1B95-4BB2-8C98-89C56C9E6A50}" type="pres">
      <dgm:prSet presAssocID="{3D2DF993-E7BA-4771-896B-8D002AA5FF57}" presName="hierChild3" presStyleCnt="0"/>
      <dgm:spPr/>
    </dgm:pt>
    <dgm:pt modelId="{99CF0B6A-907E-4636-8707-02512E2ABB7E}" type="pres">
      <dgm:prSet presAssocID="{06019586-93D2-444F-BAAE-E7DB1EA2F9DD}" presName="Name111" presStyleLbl="parChTrans1D2" presStyleIdx="4" presStyleCnt="6"/>
      <dgm:spPr/>
      <dgm:t>
        <a:bodyPr/>
        <a:lstStyle/>
        <a:p>
          <a:endParaRPr lang="ru-RU"/>
        </a:p>
      </dgm:t>
    </dgm:pt>
    <dgm:pt modelId="{70D2D604-C5CB-4C25-84B2-E5177112E62F}" type="pres">
      <dgm:prSet presAssocID="{75A77AC5-7B91-4C04-9388-F29D18FFE6BC}" presName="hierRoot3" presStyleCnt="0">
        <dgm:presLayoutVars>
          <dgm:hierBranch val="init"/>
        </dgm:presLayoutVars>
      </dgm:prSet>
      <dgm:spPr/>
    </dgm:pt>
    <dgm:pt modelId="{3B54F6CD-4D14-430E-A9EB-7BDDF73BB182}" type="pres">
      <dgm:prSet presAssocID="{75A77AC5-7B91-4C04-9388-F29D18FFE6BC}" presName="rootComposite3" presStyleCnt="0"/>
      <dgm:spPr/>
    </dgm:pt>
    <dgm:pt modelId="{4FA7C39D-B643-481A-82E3-46DCDB276229}" type="pres">
      <dgm:prSet presAssocID="{75A77AC5-7B91-4C04-9388-F29D18FFE6BC}" presName="rootText3" presStyleLbl="asst1" presStyleIdx="0" presStyleCnt="2">
        <dgm:presLayoutVars>
          <dgm:chPref val="3"/>
        </dgm:presLayoutVars>
      </dgm:prSet>
      <dgm:spPr/>
      <dgm:t>
        <a:bodyPr/>
        <a:lstStyle/>
        <a:p>
          <a:endParaRPr lang="ru-RU"/>
        </a:p>
      </dgm:t>
    </dgm:pt>
    <dgm:pt modelId="{EF4AB2E3-F84D-4EF1-B374-C24B46BCF0AD}" type="pres">
      <dgm:prSet presAssocID="{75A77AC5-7B91-4C04-9388-F29D18FFE6BC}" presName="rootConnector3" presStyleLbl="asst1" presStyleIdx="0" presStyleCnt="2"/>
      <dgm:spPr/>
      <dgm:t>
        <a:bodyPr/>
        <a:lstStyle/>
        <a:p>
          <a:endParaRPr lang="ru-RU"/>
        </a:p>
      </dgm:t>
    </dgm:pt>
    <dgm:pt modelId="{DEAEE5F3-0E61-46B4-A3D4-23D1AFB36CC4}" type="pres">
      <dgm:prSet presAssocID="{75A77AC5-7B91-4C04-9388-F29D18FFE6BC}" presName="hierChild6" presStyleCnt="0"/>
      <dgm:spPr/>
    </dgm:pt>
    <dgm:pt modelId="{66133EC4-E04B-4502-B662-37C6F51297B6}" type="pres">
      <dgm:prSet presAssocID="{75A77AC5-7B91-4C04-9388-F29D18FFE6BC}" presName="hierChild7" presStyleCnt="0"/>
      <dgm:spPr/>
    </dgm:pt>
    <dgm:pt modelId="{F7E0A530-B373-4A40-8BBD-76EA1EEB98B9}" type="pres">
      <dgm:prSet presAssocID="{AC0FE481-C0B2-45A3-8053-DF1EA3E652BC}" presName="Name111" presStyleLbl="parChTrans1D2" presStyleIdx="5" presStyleCnt="6"/>
      <dgm:spPr/>
      <dgm:t>
        <a:bodyPr/>
        <a:lstStyle/>
        <a:p>
          <a:endParaRPr lang="ru-RU"/>
        </a:p>
      </dgm:t>
    </dgm:pt>
    <dgm:pt modelId="{2F56A87D-8E96-4A3C-BA6C-5F6629BC4913}" type="pres">
      <dgm:prSet presAssocID="{A12C32D0-2568-4C0B-860C-348DAF264FA4}" presName="hierRoot3" presStyleCnt="0">
        <dgm:presLayoutVars>
          <dgm:hierBranch val="init"/>
        </dgm:presLayoutVars>
      </dgm:prSet>
      <dgm:spPr/>
    </dgm:pt>
    <dgm:pt modelId="{93DD4706-ABB2-4F12-A218-F9687D087E54}" type="pres">
      <dgm:prSet presAssocID="{A12C32D0-2568-4C0B-860C-348DAF264FA4}" presName="rootComposite3" presStyleCnt="0"/>
      <dgm:spPr/>
    </dgm:pt>
    <dgm:pt modelId="{1D3DB667-EE40-4445-A9D9-7EB134DB1ADD}" type="pres">
      <dgm:prSet presAssocID="{A12C32D0-2568-4C0B-860C-348DAF264FA4}" presName="rootText3" presStyleLbl="asst1" presStyleIdx="1" presStyleCnt="2">
        <dgm:presLayoutVars>
          <dgm:chPref val="3"/>
        </dgm:presLayoutVars>
      </dgm:prSet>
      <dgm:spPr/>
      <dgm:t>
        <a:bodyPr/>
        <a:lstStyle/>
        <a:p>
          <a:endParaRPr lang="ru-RU"/>
        </a:p>
      </dgm:t>
    </dgm:pt>
    <dgm:pt modelId="{DAA8E709-93BD-4360-818B-D9CE05C3D789}" type="pres">
      <dgm:prSet presAssocID="{A12C32D0-2568-4C0B-860C-348DAF264FA4}" presName="rootConnector3" presStyleLbl="asst1" presStyleIdx="1" presStyleCnt="2"/>
      <dgm:spPr/>
      <dgm:t>
        <a:bodyPr/>
        <a:lstStyle/>
        <a:p>
          <a:endParaRPr lang="ru-RU"/>
        </a:p>
      </dgm:t>
    </dgm:pt>
    <dgm:pt modelId="{A592CF65-AE69-40E8-9175-F29B9208155E}" type="pres">
      <dgm:prSet presAssocID="{A12C32D0-2568-4C0B-860C-348DAF264FA4}" presName="hierChild6" presStyleCnt="0"/>
      <dgm:spPr/>
    </dgm:pt>
    <dgm:pt modelId="{57AC4C80-652F-47D7-BE57-9EFDC07C9642}" type="pres">
      <dgm:prSet presAssocID="{A12C32D0-2568-4C0B-860C-348DAF264FA4}" presName="hierChild7" presStyleCnt="0"/>
      <dgm:spPr/>
    </dgm:pt>
  </dgm:ptLst>
  <dgm:cxnLst>
    <dgm:cxn modelId="{E39E9EB7-B06B-4DDD-B845-EE9077F81FE7}" type="presOf" srcId="{7DE87CAC-612D-4112-B7BB-FA1032407B6C}" destId="{82A95AEC-D85B-4BBF-BFEE-DE869F5A5C73}" srcOrd="0" destOrd="0" presId="urn:microsoft.com/office/officeart/2005/8/layout/orgChart1"/>
    <dgm:cxn modelId="{C3BE0C80-F1E2-4760-8274-24D2E4F12742}" srcId="{E6C499E8-7A85-4FCB-A5C1-50194BF75053}" destId="{7A91BEC2-F897-4162-897E-38B3B6EAACE6}" srcOrd="0" destOrd="0" parTransId="{1364F5BD-D410-4C91-A36F-97C7089C1EE0}" sibTransId="{D557D8D1-D4C2-4214-80A4-C25376A52C86}"/>
    <dgm:cxn modelId="{737BAF25-87F4-4EBD-BBA8-6DE3F440B251}" type="presOf" srcId="{DFF434F6-A95A-4F25-AD90-E4E29AC5BA61}" destId="{EF4913D3-A0CD-4342-A812-EE3A445107B3}" srcOrd="0" destOrd="0" presId="urn:microsoft.com/office/officeart/2005/8/layout/orgChart1"/>
    <dgm:cxn modelId="{F9D7D71E-2E40-457F-8393-73F0C4682AF6}" type="presOf" srcId="{DCFAD584-0936-445A-944F-C6645BC2368A}" destId="{75AA43F2-AD83-40C7-BD42-514DADDF4BC9}" srcOrd="0" destOrd="0" presId="urn:microsoft.com/office/officeart/2005/8/layout/orgChart1"/>
    <dgm:cxn modelId="{DED6A3AB-20CC-41F0-A7E4-183B4546BEEA}" srcId="{3D2DF993-E7BA-4771-896B-8D002AA5FF57}" destId="{E6C499E8-7A85-4FCB-A5C1-50194BF75053}" srcOrd="3" destOrd="0" parTransId="{DE367D69-4C96-4CCA-BF45-06D0736444E3}" sibTransId="{B81E0C04-878B-4036-9675-21AA6F72EDC1}"/>
    <dgm:cxn modelId="{6B666B0E-B2CC-4EDE-8A07-182FFAB1D98D}" type="presOf" srcId="{FE547E37-B56F-41F6-8DAC-F92D520DF5C6}" destId="{D71A6D21-A10D-4CB6-8EB6-FDF23A07748E}" srcOrd="0" destOrd="0" presId="urn:microsoft.com/office/officeart/2005/8/layout/orgChart1"/>
    <dgm:cxn modelId="{BA45168E-0EDC-40A9-971F-779220DB875E}" type="presOf" srcId="{84B5D46D-AAA1-4163-8769-49A88FF1C2B8}" destId="{6C4BAA91-9511-4E56-9875-9D42B05D7B99}" srcOrd="1" destOrd="0" presId="urn:microsoft.com/office/officeart/2005/8/layout/orgChart1"/>
    <dgm:cxn modelId="{F9D9CA01-1C53-42D7-A39D-7F08D50B8F77}" type="presOf" srcId="{BA69CE93-ED8B-4A74-A355-B7C1D5DDA550}" destId="{AF14B04E-0835-4B92-8212-9E5DC0D8AECE}" srcOrd="1" destOrd="0" presId="urn:microsoft.com/office/officeart/2005/8/layout/orgChart1"/>
    <dgm:cxn modelId="{D905993D-241F-4F23-AAF5-48783AB570FE}" srcId="{84B5D46D-AAA1-4163-8769-49A88FF1C2B8}" destId="{92590C44-3862-4DB8-8ABF-BE5F1B437209}" srcOrd="0" destOrd="0" parTransId="{DFC6DE8B-971C-49BE-87D7-C62C0F747062}" sibTransId="{76AFF162-EAAA-43BD-BFDC-1B3F1F0B9CC0}"/>
    <dgm:cxn modelId="{165CFEE7-4288-48C4-B395-1D9D60BD9603}" type="presOf" srcId="{92590C44-3862-4DB8-8ABF-BE5F1B437209}" destId="{0FEDE344-FD6B-490F-9B8C-134C16E879CF}" srcOrd="0" destOrd="0" presId="urn:microsoft.com/office/officeart/2005/8/layout/orgChart1"/>
    <dgm:cxn modelId="{2E0D5D85-7187-4732-898C-F20D0123A740}" type="presOf" srcId="{7A91BEC2-F897-4162-897E-38B3B6EAACE6}" destId="{BB770ADF-6B28-4694-933B-6DD0E84B9834}" srcOrd="0" destOrd="0" presId="urn:microsoft.com/office/officeart/2005/8/layout/orgChart1"/>
    <dgm:cxn modelId="{F4B58C61-2076-47A4-B539-BA58A67E1696}" srcId="{1C183B27-3560-4BE7-9469-15D2D83B30CD}" destId="{15DE7B8A-691D-403E-9822-8C74F01BCBA8}" srcOrd="3" destOrd="0" parTransId="{B6BFF1B0-8104-4BB4-B67E-E0A338DD4057}" sibTransId="{E19126D6-016F-43FB-9240-B58AE9AA1BC4}"/>
    <dgm:cxn modelId="{D6CC42A9-6705-4059-9533-2A4495BD71C0}" type="presOf" srcId="{1248E70C-92A7-4C26-92D2-0BC40DB581B1}" destId="{6C0F0D1B-5E87-4FC2-AA3C-F44348F0B422}" srcOrd="1" destOrd="0" presId="urn:microsoft.com/office/officeart/2005/8/layout/orgChart1"/>
    <dgm:cxn modelId="{1883978C-5725-4B42-96B3-D17F0DDE934D}" type="presOf" srcId="{A12C32D0-2568-4C0B-860C-348DAF264FA4}" destId="{1D3DB667-EE40-4445-A9D9-7EB134DB1ADD}" srcOrd="0" destOrd="0" presId="urn:microsoft.com/office/officeart/2005/8/layout/orgChart1"/>
    <dgm:cxn modelId="{883BFC1D-6AF4-4B5C-BE80-9345F554362D}" type="presOf" srcId="{84B5D46D-AAA1-4163-8769-49A88FF1C2B8}" destId="{76D44E21-8727-4C59-95A0-9432257DA2DC}" srcOrd="0" destOrd="0" presId="urn:microsoft.com/office/officeart/2005/8/layout/orgChart1"/>
    <dgm:cxn modelId="{1CEC388E-1E8F-481B-B6F4-C87C1FA96B15}" srcId="{1248E70C-92A7-4C26-92D2-0BC40DB581B1}" destId="{BA69CE93-ED8B-4A74-A355-B7C1D5DDA550}" srcOrd="0" destOrd="0" parTransId="{7DE87CAC-612D-4112-B7BB-FA1032407B6C}" sibTransId="{EE6B9A3A-5885-4540-ADF7-55A97C798C95}"/>
    <dgm:cxn modelId="{795312BA-2071-4B5B-9AAD-FEF35D772145}" srcId="{84B5D46D-AAA1-4163-8769-49A88FF1C2B8}" destId="{750C794E-8D1E-4972-B850-1283E43E35EB}" srcOrd="1" destOrd="0" parTransId="{30307470-FA2B-469A-BF9D-AF3B534F3D51}" sibTransId="{5E2CCB18-1642-4CFD-BE26-DB4D25025408}"/>
    <dgm:cxn modelId="{D42DAFC5-D5D4-4B26-AA72-A4991D870DB5}" type="presOf" srcId="{B6BFF1B0-8104-4BB4-B67E-E0A338DD4057}" destId="{F22E3676-9BA2-421E-8725-DC02749029A3}" srcOrd="0" destOrd="0" presId="urn:microsoft.com/office/officeart/2005/8/layout/orgChart1"/>
    <dgm:cxn modelId="{F037DE3C-7173-4E9D-A423-157B707D66FB}" type="presOf" srcId="{1C183B27-3560-4BE7-9469-15D2D83B30CD}" destId="{7897A105-53A0-4248-8C7F-885428D07657}" srcOrd="1" destOrd="0" presId="urn:microsoft.com/office/officeart/2005/8/layout/orgChart1"/>
    <dgm:cxn modelId="{C3B154D4-3A09-4EEF-BFFB-86DD5756C842}" type="presOf" srcId="{92590C44-3862-4DB8-8ABF-BE5F1B437209}" destId="{3538DE28-D8A7-4347-99BB-9E8B279EE1D4}" srcOrd="1" destOrd="0" presId="urn:microsoft.com/office/officeart/2005/8/layout/orgChart1"/>
    <dgm:cxn modelId="{74D530F0-124E-498E-AD32-283523BB044F}" srcId="{AE6FFCB3-EDE1-4EF6-90DD-FD4794777355}" destId="{3D2DF993-E7BA-4771-896B-8D002AA5FF57}" srcOrd="0" destOrd="0" parTransId="{A516F2FF-0F89-4006-84D8-3AABCBEA5C02}" sibTransId="{A00E6F9A-26B8-4825-93CE-216A42054177}"/>
    <dgm:cxn modelId="{A40D6554-4E64-49C2-B0A3-5A34250272B6}" type="presOf" srcId="{75A77AC5-7B91-4C04-9388-F29D18FFE6BC}" destId="{EF4AB2E3-F84D-4EF1-B374-C24B46BCF0AD}" srcOrd="1" destOrd="0" presId="urn:microsoft.com/office/officeart/2005/8/layout/orgChart1"/>
    <dgm:cxn modelId="{E65A22B3-3CF3-4C27-A73C-E775441C24FF}" type="presOf" srcId="{B570A0FF-15B5-4557-8B8E-272F11D515F8}" destId="{DE641510-C1BE-4F67-BE6F-DE505C7A9EFB}" srcOrd="0" destOrd="0" presId="urn:microsoft.com/office/officeart/2005/8/layout/orgChart1"/>
    <dgm:cxn modelId="{38A0B365-300A-4B7D-B5A6-9E9B47E2F456}" type="presOf" srcId="{7F6B9810-AA2A-48DB-B819-675E2BAB5C4A}" destId="{333DF1E4-DCA8-4A54-86FB-79F7CC33E03F}" srcOrd="1" destOrd="0" presId="urn:microsoft.com/office/officeart/2005/8/layout/orgChart1"/>
    <dgm:cxn modelId="{5DDBACAB-F8CA-42A7-A191-40E3A3288E09}" type="presOf" srcId="{1364F5BD-D410-4C91-A36F-97C7089C1EE0}" destId="{62773042-B4B3-4CEE-B781-EAF79CCDB8F3}" srcOrd="0" destOrd="0" presId="urn:microsoft.com/office/officeart/2005/8/layout/orgChart1"/>
    <dgm:cxn modelId="{1D7AABB2-FDFC-4BD2-98AF-49ECFDCA92CA}" type="presOf" srcId="{569039AE-91D0-4D93-A52E-16EE91CA1FD0}" destId="{B4EFCA8A-3E84-41A7-A2BB-742F2DA8BAF9}" srcOrd="0" destOrd="0" presId="urn:microsoft.com/office/officeart/2005/8/layout/orgChart1"/>
    <dgm:cxn modelId="{2D82827B-3792-41FD-B5AF-F38258DFEF59}" srcId="{3D2DF993-E7BA-4771-896B-8D002AA5FF57}" destId="{84B5D46D-AAA1-4163-8769-49A88FF1C2B8}" srcOrd="4" destOrd="0" parTransId="{FE547E37-B56F-41F6-8DAC-F92D520DF5C6}" sibTransId="{6DEF9324-6294-4C9E-977D-D0AEF131CBF3}"/>
    <dgm:cxn modelId="{072768DF-F56C-4FCE-BDDA-AC7C057757F5}" type="presOf" srcId="{75A77AC5-7B91-4C04-9388-F29D18FFE6BC}" destId="{4FA7C39D-B643-481A-82E3-46DCDB276229}" srcOrd="0" destOrd="0" presId="urn:microsoft.com/office/officeart/2005/8/layout/orgChart1"/>
    <dgm:cxn modelId="{BC3B2EAF-3858-442E-A121-FF9805C4B8CF}" type="presOf" srcId="{DE367D69-4C96-4CCA-BF45-06D0736444E3}" destId="{0C899245-8431-438E-9DF3-EA3D8045337E}" srcOrd="0" destOrd="0" presId="urn:microsoft.com/office/officeart/2005/8/layout/orgChart1"/>
    <dgm:cxn modelId="{1C91018D-5AFC-43C9-9309-4B5579E8C77D}" type="presOf" srcId="{E2DF9004-B0A7-4849-B34C-0E44D08247E8}" destId="{E6B7DA50-7723-4810-BE2E-D0F0BB8A73C7}" srcOrd="0" destOrd="0" presId="urn:microsoft.com/office/officeart/2005/8/layout/orgChart1"/>
    <dgm:cxn modelId="{F6D859DD-5C47-4CF2-B55B-F3390FEBE3F8}" type="presOf" srcId="{1C183B27-3560-4BE7-9469-15D2D83B30CD}" destId="{AC0FB376-57C8-4C81-96B2-0296FBF93921}" srcOrd="0" destOrd="0" presId="urn:microsoft.com/office/officeart/2005/8/layout/orgChart1"/>
    <dgm:cxn modelId="{D0F6247E-0518-4E4A-B2CA-2C99BB44783A}" type="presOf" srcId="{B85647DC-2E66-4661-A666-B726F41F1FE5}" destId="{E12F1725-2E52-40DC-8446-9EFE28D43D8E}" srcOrd="0" destOrd="0" presId="urn:microsoft.com/office/officeart/2005/8/layout/orgChart1"/>
    <dgm:cxn modelId="{C0AA1F2D-EF05-4843-8B50-1F02F0B2EED9}" type="presOf" srcId="{AC0FE481-C0B2-45A3-8053-DF1EA3E652BC}" destId="{F7E0A530-B373-4A40-8BBD-76EA1EEB98B9}" srcOrd="0" destOrd="0" presId="urn:microsoft.com/office/officeart/2005/8/layout/orgChart1"/>
    <dgm:cxn modelId="{865170A5-FBAD-4F59-9C97-71023068CCAF}" srcId="{1C183B27-3560-4BE7-9469-15D2D83B30CD}" destId="{1248E70C-92A7-4C26-92D2-0BC40DB581B1}" srcOrd="0" destOrd="0" parTransId="{B570A0FF-15B5-4557-8B8E-272F11D515F8}" sibTransId="{27F96C14-E121-4B4D-B2B9-4810BDDD9FD1}"/>
    <dgm:cxn modelId="{BE9C906F-039A-401B-A731-D1721114AF07}" srcId="{3D2DF993-E7BA-4771-896B-8D002AA5FF57}" destId="{1C183B27-3560-4BE7-9469-15D2D83B30CD}" srcOrd="1" destOrd="0" parTransId="{B85647DC-2E66-4661-A666-B726F41F1FE5}" sibTransId="{CBC08E64-C828-4472-8CE0-A36EC86E1100}"/>
    <dgm:cxn modelId="{16DAD258-BC1C-49E5-B9AD-DBA59F0DFBDF}" type="presOf" srcId="{76404831-6583-4042-A19A-A6C2A6F75287}" destId="{51E0FC6B-040B-4185-9163-17F7070904D6}" srcOrd="0" destOrd="0" presId="urn:microsoft.com/office/officeart/2005/8/layout/orgChart1"/>
    <dgm:cxn modelId="{4150CFE7-C5AD-47E3-A4FB-381442E666B3}" type="presOf" srcId="{750C794E-8D1E-4972-B850-1283E43E35EB}" destId="{7BF44F06-B760-4739-9675-21D5327241DD}" srcOrd="0" destOrd="0" presId="urn:microsoft.com/office/officeart/2005/8/layout/orgChart1"/>
    <dgm:cxn modelId="{BF99BEA3-F821-4A35-BB57-2E86C4BF4F57}" srcId="{750C794E-8D1E-4972-B850-1283E43E35EB}" destId="{0AD3B562-7BBF-4B5C-AD65-0B9F69823BCB}" srcOrd="1" destOrd="0" parTransId="{501E8936-5899-497D-95A4-BD37964A17D6}" sibTransId="{BCDC0EFE-4048-428E-9D07-24F6200214B2}"/>
    <dgm:cxn modelId="{21C4467A-7C77-4A25-814F-127F482D264C}" type="presOf" srcId="{BD6D08B2-44EC-453F-9C7B-0E4E6AD88931}" destId="{EEA8C848-6C0A-4428-BF09-4500696DD1B4}" srcOrd="0" destOrd="0" presId="urn:microsoft.com/office/officeart/2005/8/layout/orgChart1"/>
    <dgm:cxn modelId="{C88E2654-5BA2-43EF-AF27-EFE1AE496089}" type="presOf" srcId="{0AD3B562-7BBF-4B5C-AD65-0B9F69823BCB}" destId="{3202E03C-E8CF-4D04-A9D7-6081D2021E8A}" srcOrd="0" destOrd="0" presId="urn:microsoft.com/office/officeart/2005/8/layout/orgChart1"/>
    <dgm:cxn modelId="{2ED36A8E-F9E5-4EEC-848F-0F3C71D029DC}" type="presOf" srcId="{E6C499E8-7A85-4FCB-A5C1-50194BF75053}" destId="{61548A25-EBF7-46A8-81F3-35554EAC0113}" srcOrd="1" destOrd="0" presId="urn:microsoft.com/office/officeart/2005/8/layout/orgChart1"/>
    <dgm:cxn modelId="{C137042E-FB5D-4332-8006-F9BC77BF35BF}" type="presOf" srcId="{15DE7B8A-691D-403E-9822-8C74F01BCBA8}" destId="{031704EB-5B7A-4F15-BD21-B063A13CDDCB}" srcOrd="1" destOrd="0" presId="urn:microsoft.com/office/officeart/2005/8/layout/orgChart1"/>
    <dgm:cxn modelId="{31FCD066-936F-497D-A3F9-2B6DCB8E44EF}" type="presOf" srcId="{750C794E-8D1E-4972-B850-1283E43E35EB}" destId="{626AF355-F8BE-4684-9F36-8E26517CC59D}" srcOrd="1" destOrd="0" presId="urn:microsoft.com/office/officeart/2005/8/layout/orgChart1"/>
    <dgm:cxn modelId="{1F02AD08-B5AE-4557-B3C2-0BA527E6743F}" type="presOf" srcId="{A12C32D0-2568-4C0B-860C-348DAF264FA4}" destId="{DAA8E709-93BD-4360-818B-D9CE05C3D789}" srcOrd="1" destOrd="0" presId="urn:microsoft.com/office/officeart/2005/8/layout/orgChart1"/>
    <dgm:cxn modelId="{2604744B-B07B-4277-A99A-A0A927C2892A}" type="presOf" srcId="{06019586-93D2-444F-BAAE-E7DB1EA2F9DD}" destId="{99CF0B6A-907E-4636-8707-02512E2ABB7E}" srcOrd="0" destOrd="0" presId="urn:microsoft.com/office/officeart/2005/8/layout/orgChart1"/>
    <dgm:cxn modelId="{CBAA3ADE-3559-4575-AD06-7977DCDDD319}" type="presOf" srcId="{7EE34F99-0321-42F6-B72A-D3A9E49869ED}" destId="{41A18D23-F859-4215-9A7F-F3C678684A22}" srcOrd="0" destOrd="0" presId="urn:microsoft.com/office/officeart/2005/8/layout/orgChart1"/>
    <dgm:cxn modelId="{4DD5C453-D10C-4090-A969-C7EF2A190B84}" type="presOf" srcId="{DCFAD584-0936-445A-944F-C6645BC2368A}" destId="{8F83207B-7E8C-4E68-B824-315AE7194245}" srcOrd="1" destOrd="0" presId="urn:microsoft.com/office/officeart/2005/8/layout/orgChart1"/>
    <dgm:cxn modelId="{AF37D6A3-496F-4B49-AE17-2C5341853B09}" srcId="{3D2DF993-E7BA-4771-896B-8D002AA5FF57}" destId="{A12C32D0-2568-4C0B-860C-348DAF264FA4}" srcOrd="5" destOrd="0" parTransId="{AC0FE481-C0B2-45A3-8053-DF1EA3E652BC}" sibTransId="{36241E65-AD2F-4F90-84C1-F09572CA9754}"/>
    <dgm:cxn modelId="{4EC8AF17-7876-4693-B3B7-294DC29ED86D}" type="presOf" srcId="{BA69CE93-ED8B-4A74-A355-B7C1D5DDA550}" destId="{C5C22932-2647-4C0A-ABDA-C6562D6024D9}" srcOrd="0" destOrd="0" presId="urn:microsoft.com/office/officeart/2005/8/layout/orgChart1"/>
    <dgm:cxn modelId="{0B203552-70DC-49DA-872C-43028ACB89EA}" type="presOf" srcId="{7A91BEC2-F897-4162-897E-38B3B6EAACE6}" destId="{E9B0505A-5CFE-460D-A27C-69DFC1BD25DD}" srcOrd="1" destOrd="0" presId="urn:microsoft.com/office/officeart/2005/8/layout/orgChart1"/>
    <dgm:cxn modelId="{AE2BBA9C-CF05-4D28-AAC9-D0A804A60775}" type="presOf" srcId="{3D2DF993-E7BA-4771-896B-8D002AA5FF57}" destId="{A0BB93A2-4388-4CB8-9FF6-1E367759FBFB}" srcOrd="1" destOrd="0" presId="urn:microsoft.com/office/officeart/2005/8/layout/orgChart1"/>
    <dgm:cxn modelId="{1D50832E-3393-49CA-9C72-DD26797EEE68}" type="presOf" srcId="{AE6FFCB3-EDE1-4EF6-90DD-FD4794777355}" destId="{E6D88673-D641-478C-A254-D653744D3205}" srcOrd="0" destOrd="0" presId="urn:microsoft.com/office/officeart/2005/8/layout/orgChart1"/>
    <dgm:cxn modelId="{88278DB4-8693-4904-A9C2-4B706F7D94C9}" srcId="{E6C499E8-7A85-4FCB-A5C1-50194BF75053}" destId="{CD075A3C-866B-4DC2-B128-4D4603920445}" srcOrd="1" destOrd="0" parTransId="{E14EF2A8-50B5-4B89-A79F-0B7D958B5531}" sibTransId="{47C6FCF3-BF6C-4088-9D75-6D71693128A3}"/>
    <dgm:cxn modelId="{33109561-1987-4CD0-B189-326CA81CCE6C}" type="presOf" srcId="{E6C499E8-7A85-4FCB-A5C1-50194BF75053}" destId="{CAA04817-169E-489E-81D1-8FEC931FB968}" srcOrd="0" destOrd="0" presId="urn:microsoft.com/office/officeart/2005/8/layout/orgChart1"/>
    <dgm:cxn modelId="{E907E00B-FE4E-4343-9E72-F508943D7A8D}" srcId="{3D2DF993-E7BA-4771-896B-8D002AA5FF57}" destId="{E2DF9004-B0A7-4849-B34C-0E44D08247E8}" srcOrd="2" destOrd="0" parTransId="{DFF434F6-A95A-4F25-AD90-E4E29AC5BA61}" sibTransId="{3F5ED9C9-461B-4BBE-AE9F-2E792A58305A}"/>
    <dgm:cxn modelId="{575CF943-7BC1-450A-A376-0FA6983C8D33}" type="presOf" srcId="{0AD3B562-7BBF-4B5C-AD65-0B9F69823BCB}" destId="{8D339269-355E-4CB6-AB37-20400ED3D438}" srcOrd="1" destOrd="0" presId="urn:microsoft.com/office/officeart/2005/8/layout/orgChart1"/>
    <dgm:cxn modelId="{3680C96C-7B75-47B3-829A-86609414C55D}" srcId="{1C183B27-3560-4BE7-9469-15D2D83B30CD}" destId="{7F6B9810-AA2A-48DB-B819-675E2BAB5C4A}" srcOrd="1" destOrd="0" parTransId="{569039AE-91D0-4D93-A52E-16EE91CA1FD0}" sibTransId="{B55904F6-82A4-49EB-A41A-607B3DEE6FF0}"/>
    <dgm:cxn modelId="{B90D78E4-6FB8-4BBE-8E70-4D04E9FA79AD}" type="presOf" srcId="{7D23D352-CF1B-4353-B7C5-7A9C16BF89AF}" destId="{1DA2F852-69A0-4A61-9168-846CF00129AF}" srcOrd="0" destOrd="0" presId="urn:microsoft.com/office/officeart/2005/8/layout/orgChart1"/>
    <dgm:cxn modelId="{160B846E-FF56-4AC3-8C21-0A1D82A6C476}" type="presOf" srcId="{1248E70C-92A7-4C26-92D2-0BC40DB581B1}" destId="{45D0C050-847D-4F31-B189-C16C7C3FB792}" srcOrd="0" destOrd="0" presId="urn:microsoft.com/office/officeart/2005/8/layout/orgChart1"/>
    <dgm:cxn modelId="{330A2952-FDCA-4F30-A1DD-B2B2164C06BA}" type="presOf" srcId="{7D23D352-CF1B-4353-B7C5-7A9C16BF89AF}" destId="{0F53025A-3CBB-4191-8F4B-51D2EEBEC786}" srcOrd="1" destOrd="0" presId="urn:microsoft.com/office/officeart/2005/8/layout/orgChart1"/>
    <dgm:cxn modelId="{A666FF95-962A-4399-9D5E-499A3956C891}" type="presOf" srcId="{7EE34F99-0321-42F6-B72A-D3A9E49869ED}" destId="{70BB9052-C2B7-4FA3-8980-9A1C8BE8B943}" srcOrd="1" destOrd="0" presId="urn:microsoft.com/office/officeart/2005/8/layout/orgChart1"/>
    <dgm:cxn modelId="{41FBB4F8-2D37-46A4-A5CD-7364B78DF257}" srcId="{750C794E-8D1E-4972-B850-1283E43E35EB}" destId="{7D23D352-CF1B-4353-B7C5-7A9C16BF89AF}" srcOrd="0" destOrd="0" parTransId="{BD6D08B2-44EC-453F-9C7B-0E4E6AD88931}" sibTransId="{19F51F0B-E3FC-471A-9375-586B50318B5F}"/>
    <dgm:cxn modelId="{0BBC970A-D09F-49A0-87AF-30EFB51ED04E}" type="presOf" srcId="{7F6B9810-AA2A-48DB-B819-675E2BAB5C4A}" destId="{B3339C7B-4714-42C3-8A4E-95380B0ADC75}" srcOrd="0" destOrd="0" presId="urn:microsoft.com/office/officeart/2005/8/layout/orgChart1"/>
    <dgm:cxn modelId="{D49DEA39-F200-4C8D-A103-D5C95F7506B7}" type="presOf" srcId="{E14EF2A8-50B5-4B89-A79F-0B7D958B5531}" destId="{A5D008E6-D74D-43E6-99DF-FCCFBBDC4869}" srcOrd="0" destOrd="0" presId="urn:microsoft.com/office/officeart/2005/8/layout/orgChart1"/>
    <dgm:cxn modelId="{797128E3-AB77-4998-A1CF-1BD89E1FA345}" srcId="{E6C499E8-7A85-4FCB-A5C1-50194BF75053}" destId="{7EE34F99-0321-42F6-B72A-D3A9E49869ED}" srcOrd="2" destOrd="0" parTransId="{76404831-6583-4042-A19A-A6C2A6F75287}" sibTransId="{8FFDCA4E-E13C-4158-A2D0-D46D430BF033}"/>
    <dgm:cxn modelId="{4A75CF8E-EFAF-4424-B09C-2BE050A89D92}" type="presOf" srcId="{CD075A3C-866B-4DC2-B128-4D4603920445}" destId="{A83E4A4B-85ED-40F4-A9EC-FC1E4DB4651A}" srcOrd="1" destOrd="0" presId="urn:microsoft.com/office/officeart/2005/8/layout/orgChart1"/>
    <dgm:cxn modelId="{2308E79E-C135-453F-8C7E-C6572F5F7EE6}" type="presOf" srcId="{499F97CD-C158-4B71-BD6F-7314B906CEBC}" destId="{97E4AFBD-E75B-410B-B3DD-EC958103DAFB}" srcOrd="0" destOrd="0" presId="urn:microsoft.com/office/officeart/2005/8/layout/orgChart1"/>
    <dgm:cxn modelId="{3ECC10BB-7831-4486-A49E-A4FC794AD12F}" type="presOf" srcId="{30307470-FA2B-469A-BF9D-AF3B534F3D51}" destId="{57EC12CE-97EB-4CA0-984C-1F9914A447FA}" srcOrd="0" destOrd="0" presId="urn:microsoft.com/office/officeart/2005/8/layout/orgChart1"/>
    <dgm:cxn modelId="{A782628B-5543-44FB-A9E8-B65B6483C25E}" srcId="{1C183B27-3560-4BE7-9469-15D2D83B30CD}" destId="{DCFAD584-0936-445A-944F-C6645BC2368A}" srcOrd="2" destOrd="0" parTransId="{499F97CD-C158-4B71-BD6F-7314B906CEBC}" sibTransId="{04CC04B3-DE2B-40BD-98BD-B8282E0D5AFA}"/>
    <dgm:cxn modelId="{060AE84A-6F23-41FD-9CF5-76A87E01EAF8}" type="presOf" srcId="{15DE7B8A-691D-403E-9822-8C74F01BCBA8}" destId="{3EEC5233-30B3-464B-A20B-6F5BAA88F1EB}" srcOrd="0" destOrd="0" presId="urn:microsoft.com/office/officeart/2005/8/layout/orgChart1"/>
    <dgm:cxn modelId="{1CB1AD9B-737B-4F9B-8932-DD2D0AE37302}" type="presOf" srcId="{3D2DF993-E7BA-4771-896B-8D002AA5FF57}" destId="{58830C97-932C-4E47-992F-2FB1EDC81A7F}" srcOrd="0" destOrd="0" presId="urn:microsoft.com/office/officeart/2005/8/layout/orgChart1"/>
    <dgm:cxn modelId="{EB15F6A2-94AA-4153-8686-C6CEA31EE387}" srcId="{3D2DF993-E7BA-4771-896B-8D002AA5FF57}" destId="{75A77AC5-7B91-4C04-9388-F29D18FFE6BC}" srcOrd="0" destOrd="0" parTransId="{06019586-93D2-444F-BAAE-E7DB1EA2F9DD}" sibTransId="{F4E004B7-69E8-4C7D-9FF7-D02244AA555D}"/>
    <dgm:cxn modelId="{3FE81DD8-949E-4AF9-935C-A4BF96BCB4B7}" type="presOf" srcId="{DFC6DE8B-971C-49BE-87D7-C62C0F747062}" destId="{2FC2FB40-B1C0-4A15-98EC-2865B35043F0}" srcOrd="0" destOrd="0" presId="urn:microsoft.com/office/officeart/2005/8/layout/orgChart1"/>
    <dgm:cxn modelId="{D72731B9-21B2-406B-B7FE-86B7D1348B6D}" type="presOf" srcId="{E2DF9004-B0A7-4849-B34C-0E44D08247E8}" destId="{FCC3C24C-4372-4D5D-91FB-5E6CCA444964}" srcOrd="1" destOrd="0" presId="urn:microsoft.com/office/officeart/2005/8/layout/orgChart1"/>
    <dgm:cxn modelId="{5A486BCE-FB69-44FD-B57A-C088272620E8}" type="presOf" srcId="{501E8936-5899-497D-95A4-BD37964A17D6}" destId="{962EDB16-99B3-4025-81E2-4DE0ACE304F2}" srcOrd="0" destOrd="0" presId="urn:microsoft.com/office/officeart/2005/8/layout/orgChart1"/>
    <dgm:cxn modelId="{5A151CC6-4F29-4327-B8B0-18BB7100B968}" type="presOf" srcId="{CD075A3C-866B-4DC2-B128-4D4603920445}" destId="{AA70946F-D3A6-4D2D-9CBA-F15FD6E5E469}" srcOrd="0" destOrd="0" presId="urn:microsoft.com/office/officeart/2005/8/layout/orgChart1"/>
    <dgm:cxn modelId="{EBD016FF-C315-4E6D-B884-F936A9413350}" type="presParOf" srcId="{E6D88673-D641-478C-A254-D653744D3205}" destId="{B1475927-1466-491E-85B0-D29CC7949DBD}" srcOrd="0" destOrd="0" presId="urn:microsoft.com/office/officeart/2005/8/layout/orgChart1"/>
    <dgm:cxn modelId="{0948704E-EE46-4DD1-B4A4-EE1297FC5F8A}" type="presParOf" srcId="{B1475927-1466-491E-85B0-D29CC7949DBD}" destId="{0F9CF1B0-D938-474F-985A-47224CF885B7}" srcOrd="0" destOrd="0" presId="urn:microsoft.com/office/officeart/2005/8/layout/orgChart1"/>
    <dgm:cxn modelId="{8D63816A-FF6B-4A95-9C78-A727B0EB196C}" type="presParOf" srcId="{0F9CF1B0-D938-474F-985A-47224CF885B7}" destId="{58830C97-932C-4E47-992F-2FB1EDC81A7F}" srcOrd="0" destOrd="0" presId="urn:microsoft.com/office/officeart/2005/8/layout/orgChart1"/>
    <dgm:cxn modelId="{DD8522F3-C6B4-40D4-B1FE-97D5C177E3C5}" type="presParOf" srcId="{0F9CF1B0-D938-474F-985A-47224CF885B7}" destId="{A0BB93A2-4388-4CB8-9FF6-1E367759FBFB}" srcOrd="1" destOrd="0" presId="urn:microsoft.com/office/officeart/2005/8/layout/orgChart1"/>
    <dgm:cxn modelId="{A66CD66D-A76E-4BBE-982B-DCA9A9D21169}" type="presParOf" srcId="{B1475927-1466-491E-85B0-D29CC7949DBD}" destId="{EA86D056-902B-4457-9EB8-A4C6BE3CFE8B}" srcOrd="1" destOrd="0" presId="urn:microsoft.com/office/officeart/2005/8/layout/orgChart1"/>
    <dgm:cxn modelId="{1B6F0D61-DF52-44F4-90B7-2D833D5F525F}" type="presParOf" srcId="{EA86D056-902B-4457-9EB8-A4C6BE3CFE8B}" destId="{E12F1725-2E52-40DC-8446-9EFE28D43D8E}" srcOrd="0" destOrd="0" presId="urn:microsoft.com/office/officeart/2005/8/layout/orgChart1"/>
    <dgm:cxn modelId="{81E04D24-9DF5-4D1B-8489-76640047562F}" type="presParOf" srcId="{EA86D056-902B-4457-9EB8-A4C6BE3CFE8B}" destId="{82A92896-2B7D-4DDF-849D-4555885DC433}" srcOrd="1" destOrd="0" presId="urn:microsoft.com/office/officeart/2005/8/layout/orgChart1"/>
    <dgm:cxn modelId="{5538BEC3-77EF-4BC9-8958-D56AC682083B}" type="presParOf" srcId="{82A92896-2B7D-4DDF-849D-4555885DC433}" destId="{17B0EC98-1B2E-47CC-B894-968BA70D6584}" srcOrd="0" destOrd="0" presId="urn:microsoft.com/office/officeart/2005/8/layout/orgChart1"/>
    <dgm:cxn modelId="{D52FEADC-0F83-444B-A41A-3B2BF59B01BC}" type="presParOf" srcId="{17B0EC98-1B2E-47CC-B894-968BA70D6584}" destId="{AC0FB376-57C8-4C81-96B2-0296FBF93921}" srcOrd="0" destOrd="0" presId="urn:microsoft.com/office/officeart/2005/8/layout/orgChart1"/>
    <dgm:cxn modelId="{2AF5EABE-187F-4F59-B044-2DF08B1B47CC}" type="presParOf" srcId="{17B0EC98-1B2E-47CC-B894-968BA70D6584}" destId="{7897A105-53A0-4248-8C7F-885428D07657}" srcOrd="1" destOrd="0" presId="urn:microsoft.com/office/officeart/2005/8/layout/orgChart1"/>
    <dgm:cxn modelId="{101D61EF-35DE-420E-A0A8-55FD48A8741B}" type="presParOf" srcId="{82A92896-2B7D-4DDF-849D-4555885DC433}" destId="{372149E0-918C-4662-AF33-7C9B4A860610}" srcOrd="1" destOrd="0" presId="urn:microsoft.com/office/officeart/2005/8/layout/orgChart1"/>
    <dgm:cxn modelId="{94433E98-FA19-4997-8069-6A24352C7200}" type="presParOf" srcId="{372149E0-918C-4662-AF33-7C9B4A860610}" destId="{DE641510-C1BE-4F67-BE6F-DE505C7A9EFB}" srcOrd="0" destOrd="0" presId="urn:microsoft.com/office/officeart/2005/8/layout/orgChart1"/>
    <dgm:cxn modelId="{10DCEA1D-6937-4D1E-9392-08EB89CA4A51}" type="presParOf" srcId="{372149E0-918C-4662-AF33-7C9B4A860610}" destId="{83AE3C1E-00C9-4301-B386-F8B654D341C4}" srcOrd="1" destOrd="0" presId="urn:microsoft.com/office/officeart/2005/8/layout/orgChart1"/>
    <dgm:cxn modelId="{436C22F2-262E-4C18-8A2D-2DB7C7BE1ADA}" type="presParOf" srcId="{83AE3C1E-00C9-4301-B386-F8B654D341C4}" destId="{AF824C7B-F0F9-42E4-BE83-EFB49D5F938B}" srcOrd="0" destOrd="0" presId="urn:microsoft.com/office/officeart/2005/8/layout/orgChart1"/>
    <dgm:cxn modelId="{1AA6756C-915E-4A6F-89F9-2572229364E1}" type="presParOf" srcId="{AF824C7B-F0F9-42E4-BE83-EFB49D5F938B}" destId="{45D0C050-847D-4F31-B189-C16C7C3FB792}" srcOrd="0" destOrd="0" presId="urn:microsoft.com/office/officeart/2005/8/layout/orgChart1"/>
    <dgm:cxn modelId="{AAEA61DB-57E8-4382-95EF-3CD775608E86}" type="presParOf" srcId="{AF824C7B-F0F9-42E4-BE83-EFB49D5F938B}" destId="{6C0F0D1B-5E87-4FC2-AA3C-F44348F0B422}" srcOrd="1" destOrd="0" presId="urn:microsoft.com/office/officeart/2005/8/layout/orgChart1"/>
    <dgm:cxn modelId="{2AF6E560-B78E-4475-8A0A-4F9017F121A7}" type="presParOf" srcId="{83AE3C1E-00C9-4301-B386-F8B654D341C4}" destId="{1C044B30-8EED-49A5-82F6-33858C06400E}" srcOrd="1" destOrd="0" presId="urn:microsoft.com/office/officeart/2005/8/layout/orgChart1"/>
    <dgm:cxn modelId="{0ECAC52F-76BC-486F-BA87-8D8E2A8476E3}" type="presParOf" srcId="{1C044B30-8EED-49A5-82F6-33858C06400E}" destId="{82A95AEC-D85B-4BBF-BFEE-DE869F5A5C73}" srcOrd="0" destOrd="0" presId="urn:microsoft.com/office/officeart/2005/8/layout/orgChart1"/>
    <dgm:cxn modelId="{A6C55848-6E6C-4610-A095-A9C3A6E5AECD}" type="presParOf" srcId="{1C044B30-8EED-49A5-82F6-33858C06400E}" destId="{C855367A-B261-457E-9EC9-DD0AAD833F1C}" srcOrd="1" destOrd="0" presId="urn:microsoft.com/office/officeart/2005/8/layout/orgChart1"/>
    <dgm:cxn modelId="{80C24DAB-98A8-443A-9EBA-69AD52F11713}" type="presParOf" srcId="{C855367A-B261-457E-9EC9-DD0AAD833F1C}" destId="{92AA29E8-5EE1-4F93-BA0B-72C2509BF9D5}" srcOrd="0" destOrd="0" presId="urn:microsoft.com/office/officeart/2005/8/layout/orgChart1"/>
    <dgm:cxn modelId="{FB2E4855-4D8B-4FCC-A4EA-60D957038A00}" type="presParOf" srcId="{92AA29E8-5EE1-4F93-BA0B-72C2509BF9D5}" destId="{C5C22932-2647-4C0A-ABDA-C6562D6024D9}" srcOrd="0" destOrd="0" presId="urn:microsoft.com/office/officeart/2005/8/layout/orgChart1"/>
    <dgm:cxn modelId="{F0E468E0-6A75-4CE4-B385-5329503F01EA}" type="presParOf" srcId="{92AA29E8-5EE1-4F93-BA0B-72C2509BF9D5}" destId="{AF14B04E-0835-4B92-8212-9E5DC0D8AECE}" srcOrd="1" destOrd="0" presId="urn:microsoft.com/office/officeart/2005/8/layout/orgChart1"/>
    <dgm:cxn modelId="{B089FDB2-FCBD-46D1-9931-11724BBD8355}" type="presParOf" srcId="{C855367A-B261-457E-9EC9-DD0AAD833F1C}" destId="{E9342CB1-517F-4ABB-A1A9-B5D7BE3A94E7}" srcOrd="1" destOrd="0" presId="urn:microsoft.com/office/officeart/2005/8/layout/orgChart1"/>
    <dgm:cxn modelId="{DD409BDD-3C92-4583-8858-3F3AC32FDA37}" type="presParOf" srcId="{C855367A-B261-457E-9EC9-DD0AAD833F1C}" destId="{A8BA7104-4E54-45D9-822D-0E6632AA43C7}" srcOrd="2" destOrd="0" presId="urn:microsoft.com/office/officeart/2005/8/layout/orgChart1"/>
    <dgm:cxn modelId="{830B4590-2BD5-46E4-B3A8-9DF6BEBE817B}" type="presParOf" srcId="{83AE3C1E-00C9-4301-B386-F8B654D341C4}" destId="{07D742F9-DF5F-4AF8-B9B2-F7E02EE04D81}" srcOrd="2" destOrd="0" presId="urn:microsoft.com/office/officeart/2005/8/layout/orgChart1"/>
    <dgm:cxn modelId="{3BD5FAE9-5CAA-408D-8C73-9652467E0A6B}" type="presParOf" srcId="{372149E0-918C-4662-AF33-7C9B4A860610}" destId="{B4EFCA8A-3E84-41A7-A2BB-742F2DA8BAF9}" srcOrd="2" destOrd="0" presId="urn:microsoft.com/office/officeart/2005/8/layout/orgChart1"/>
    <dgm:cxn modelId="{C4387D09-F1F8-4F68-B8A5-974E61D925F0}" type="presParOf" srcId="{372149E0-918C-4662-AF33-7C9B4A860610}" destId="{A938B245-3DF8-4CAD-8C2D-F7900B21866B}" srcOrd="3" destOrd="0" presId="urn:microsoft.com/office/officeart/2005/8/layout/orgChart1"/>
    <dgm:cxn modelId="{157695FC-F7C4-4CF7-9FD9-B10AFC963FB1}" type="presParOf" srcId="{A938B245-3DF8-4CAD-8C2D-F7900B21866B}" destId="{667D6EFC-0891-4A4F-A867-338CD8D66FF9}" srcOrd="0" destOrd="0" presId="urn:microsoft.com/office/officeart/2005/8/layout/orgChart1"/>
    <dgm:cxn modelId="{34E17D5F-FAE2-4B97-B2EA-D73DE3B9C454}" type="presParOf" srcId="{667D6EFC-0891-4A4F-A867-338CD8D66FF9}" destId="{B3339C7B-4714-42C3-8A4E-95380B0ADC75}" srcOrd="0" destOrd="0" presId="urn:microsoft.com/office/officeart/2005/8/layout/orgChart1"/>
    <dgm:cxn modelId="{D8EC6C87-AF09-432E-9472-FCB8C992A03A}" type="presParOf" srcId="{667D6EFC-0891-4A4F-A867-338CD8D66FF9}" destId="{333DF1E4-DCA8-4A54-86FB-79F7CC33E03F}" srcOrd="1" destOrd="0" presId="urn:microsoft.com/office/officeart/2005/8/layout/orgChart1"/>
    <dgm:cxn modelId="{E93E086F-1CCA-44D4-B29E-4052E0F07CC5}" type="presParOf" srcId="{A938B245-3DF8-4CAD-8C2D-F7900B21866B}" destId="{BA3CCEC9-9FB4-4B62-B55D-5F74F626A87A}" srcOrd="1" destOrd="0" presId="urn:microsoft.com/office/officeart/2005/8/layout/orgChart1"/>
    <dgm:cxn modelId="{9B9A4003-48FA-4A32-BE58-60BD0F9D3417}" type="presParOf" srcId="{A938B245-3DF8-4CAD-8C2D-F7900B21866B}" destId="{16409BC2-F12B-4993-B76E-B0194C1869E6}" srcOrd="2" destOrd="0" presId="urn:microsoft.com/office/officeart/2005/8/layout/orgChart1"/>
    <dgm:cxn modelId="{63E03AAA-597E-4E7E-A9E0-5E0125A7BDEA}" type="presParOf" srcId="{372149E0-918C-4662-AF33-7C9B4A860610}" destId="{97E4AFBD-E75B-410B-B3DD-EC958103DAFB}" srcOrd="4" destOrd="0" presId="urn:microsoft.com/office/officeart/2005/8/layout/orgChart1"/>
    <dgm:cxn modelId="{048D3A20-8D72-4710-A7FC-4441DC814A56}" type="presParOf" srcId="{372149E0-918C-4662-AF33-7C9B4A860610}" destId="{FE1B1AEA-CD27-4F7F-927F-89837D5DC935}" srcOrd="5" destOrd="0" presId="urn:microsoft.com/office/officeart/2005/8/layout/orgChart1"/>
    <dgm:cxn modelId="{B2134134-A928-4485-9155-93ACBD06F770}" type="presParOf" srcId="{FE1B1AEA-CD27-4F7F-927F-89837D5DC935}" destId="{F36BD25B-6DDA-4A91-BC0C-18EF2AB14E97}" srcOrd="0" destOrd="0" presId="urn:microsoft.com/office/officeart/2005/8/layout/orgChart1"/>
    <dgm:cxn modelId="{D15811AE-AD6B-4706-A56C-AE2F33C3EBDE}" type="presParOf" srcId="{F36BD25B-6DDA-4A91-BC0C-18EF2AB14E97}" destId="{75AA43F2-AD83-40C7-BD42-514DADDF4BC9}" srcOrd="0" destOrd="0" presId="urn:microsoft.com/office/officeart/2005/8/layout/orgChart1"/>
    <dgm:cxn modelId="{79B12690-52F5-4AAB-9627-B84FF6C94B3F}" type="presParOf" srcId="{F36BD25B-6DDA-4A91-BC0C-18EF2AB14E97}" destId="{8F83207B-7E8C-4E68-B824-315AE7194245}" srcOrd="1" destOrd="0" presId="urn:microsoft.com/office/officeart/2005/8/layout/orgChart1"/>
    <dgm:cxn modelId="{3C1FC756-CCF7-4912-BA96-B12500FDD4B9}" type="presParOf" srcId="{FE1B1AEA-CD27-4F7F-927F-89837D5DC935}" destId="{95F8107B-D865-4B1B-9ED9-784CE52907A8}" srcOrd="1" destOrd="0" presId="urn:microsoft.com/office/officeart/2005/8/layout/orgChart1"/>
    <dgm:cxn modelId="{0AD17182-E2CF-4E91-84AA-0EDE16F46A3C}" type="presParOf" srcId="{FE1B1AEA-CD27-4F7F-927F-89837D5DC935}" destId="{405B852F-A403-4352-86BD-205FEDA20460}" srcOrd="2" destOrd="0" presId="urn:microsoft.com/office/officeart/2005/8/layout/orgChart1"/>
    <dgm:cxn modelId="{A1DD67B1-B190-4446-932D-5FA2D8D6850D}" type="presParOf" srcId="{82A92896-2B7D-4DDF-849D-4555885DC433}" destId="{A1DE2CD8-A894-4E31-81CE-B1843D1CC2AA}" srcOrd="2" destOrd="0" presId="urn:microsoft.com/office/officeart/2005/8/layout/orgChart1"/>
    <dgm:cxn modelId="{6C4E7490-FA9B-40BF-8078-9787088413C1}" type="presParOf" srcId="{A1DE2CD8-A894-4E31-81CE-B1843D1CC2AA}" destId="{F22E3676-9BA2-421E-8725-DC02749029A3}" srcOrd="0" destOrd="0" presId="urn:microsoft.com/office/officeart/2005/8/layout/orgChart1"/>
    <dgm:cxn modelId="{A81F8921-BF25-42FB-84FC-38A65D50D7DC}" type="presParOf" srcId="{A1DE2CD8-A894-4E31-81CE-B1843D1CC2AA}" destId="{61D7008E-A431-4833-868E-D87E9D6E5F4E}" srcOrd="1" destOrd="0" presId="urn:microsoft.com/office/officeart/2005/8/layout/orgChart1"/>
    <dgm:cxn modelId="{CD4D778F-9FA8-4692-A854-88379058DDF6}" type="presParOf" srcId="{61D7008E-A431-4833-868E-D87E9D6E5F4E}" destId="{C02493B4-BF00-46CF-B18F-577AFCD69577}" srcOrd="0" destOrd="0" presId="urn:microsoft.com/office/officeart/2005/8/layout/orgChart1"/>
    <dgm:cxn modelId="{CE1CF637-84B2-40C1-B1F4-83C09067418E}" type="presParOf" srcId="{C02493B4-BF00-46CF-B18F-577AFCD69577}" destId="{3EEC5233-30B3-464B-A20B-6F5BAA88F1EB}" srcOrd="0" destOrd="0" presId="urn:microsoft.com/office/officeart/2005/8/layout/orgChart1"/>
    <dgm:cxn modelId="{FE52C9CF-D2B3-4699-A5EE-5DC0CAFC2369}" type="presParOf" srcId="{C02493B4-BF00-46CF-B18F-577AFCD69577}" destId="{031704EB-5B7A-4F15-BD21-B063A13CDDCB}" srcOrd="1" destOrd="0" presId="urn:microsoft.com/office/officeart/2005/8/layout/orgChart1"/>
    <dgm:cxn modelId="{25D0CBE8-AFC2-496A-8790-FD3EE4439D56}" type="presParOf" srcId="{61D7008E-A431-4833-868E-D87E9D6E5F4E}" destId="{56E6914F-BAC0-4978-B785-CFAD79F8E176}" srcOrd="1" destOrd="0" presId="urn:microsoft.com/office/officeart/2005/8/layout/orgChart1"/>
    <dgm:cxn modelId="{223F9E9F-FE5F-4160-A29E-E8A0738C2155}" type="presParOf" srcId="{61D7008E-A431-4833-868E-D87E9D6E5F4E}" destId="{E62B7E8E-1F4A-476A-9EFD-35846452486F}" srcOrd="2" destOrd="0" presId="urn:microsoft.com/office/officeart/2005/8/layout/orgChart1"/>
    <dgm:cxn modelId="{A40ECEE3-FAEF-4BBB-9AD5-639E526E0D4D}" type="presParOf" srcId="{EA86D056-902B-4457-9EB8-A4C6BE3CFE8B}" destId="{EF4913D3-A0CD-4342-A812-EE3A445107B3}" srcOrd="2" destOrd="0" presId="urn:microsoft.com/office/officeart/2005/8/layout/orgChart1"/>
    <dgm:cxn modelId="{3EC8C723-F8D5-4353-8C49-D01428303188}" type="presParOf" srcId="{EA86D056-902B-4457-9EB8-A4C6BE3CFE8B}" destId="{45429832-A117-40F1-A144-A70843223A95}" srcOrd="3" destOrd="0" presId="urn:microsoft.com/office/officeart/2005/8/layout/orgChart1"/>
    <dgm:cxn modelId="{266F7BB7-07B0-4BC4-B0DC-16F4D65E8AE0}" type="presParOf" srcId="{45429832-A117-40F1-A144-A70843223A95}" destId="{F89BCB44-3D2A-481A-824B-E30702315EAB}" srcOrd="0" destOrd="0" presId="urn:microsoft.com/office/officeart/2005/8/layout/orgChart1"/>
    <dgm:cxn modelId="{5937C122-BDF9-4FD7-B7C3-544197E45BDB}" type="presParOf" srcId="{F89BCB44-3D2A-481A-824B-E30702315EAB}" destId="{E6B7DA50-7723-4810-BE2E-D0F0BB8A73C7}" srcOrd="0" destOrd="0" presId="urn:microsoft.com/office/officeart/2005/8/layout/orgChart1"/>
    <dgm:cxn modelId="{7F125866-3082-4517-A738-297DD3DC6096}" type="presParOf" srcId="{F89BCB44-3D2A-481A-824B-E30702315EAB}" destId="{FCC3C24C-4372-4D5D-91FB-5E6CCA444964}" srcOrd="1" destOrd="0" presId="urn:microsoft.com/office/officeart/2005/8/layout/orgChart1"/>
    <dgm:cxn modelId="{D146117C-47AB-47F4-84F1-4957B698995B}" type="presParOf" srcId="{45429832-A117-40F1-A144-A70843223A95}" destId="{3EE5BE3D-2A82-4248-BF7D-DBA9F30F9C41}" srcOrd="1" destOrd="0" presId="urn:microsoft.com/office/officeart/2005/8/layout/orgChart1"/>
    <dgm:cxn modelId="{2F269732-8715-4F7A-BADC-D113E810E5FE}" type="presParOf" srcId="{45429832-A117-40F1-A144-A70843223A95}" destId="{F028479D-6941-400F-8002-A48B5787E160}" srcOrd="2" destOrd="0" presId="urn:microsoft.com/office/officeart/2005/8/layout/orgChart1"/>
    <dgm:cxn modelId="{BA9A96FF-45D3-45DE-B045-DF9FA2F145A4}" type="presParOf" srcId="{EA86D056-902B-4457-9EB8-A4C6BE3CFE8B}" destId="{0C899245-8431-438E-9DF3-EA3D8045337E}" srcOrd="4" destOrd="0" presId="urn:microsoft.com/office/officeart/2005/8/layout/orgChart1"/>
    <dgm:cxn modelId="{F69AA443-1DF4-47FB-A3F7-8645BCFF672E}" type="presParOf" srcId="{EA86D056-902B-4457-9EB8-A4C6BE3CFE8B}" destId="{6B6C4C80-3F04-419B-9E2A-6ED89905292D}" srcOrd="5" destOrd="0" presId="urn:microsoft.com/office/officeart/2005/8/layout/orgChart1"/>
    <dgm:cxn modelId="{D39C1B33-4717-4AB6-A29A-9EC52FB3E990}" type="presParOf" srcId="{6B6C4C80-3F04-419B-9E2A-6ED89905292D}" destId="{07845A92-0221-4201-9B38-5DCA909DA366}" srcOrd="0" destOrd="0" presId="urn:microsoft.com/office/officeart/2005/8/layout/orgChart1"/>
    <dgm:cxn modelId="{0629B0AE-6A30-4D97-89E9-84D6C46DD86D}" type="presParOf" srcId="{07845A92-0221-4201-9B38-5DCA909DA366}" destId="{CAA04817-169E-489E-81D1-8FEC931FB968}" srcOrd="0" destOrd="0" presId="urn:microsoft.com/office/officeart/2005/8/layout/orgChart1"/>
    <dgm:cxn modelId="{02D38849-125F-4161-BE22-046B97BCA12B}" type="presParOf" srcId="{07845A92-0221-4201-9B38-5DCA909DA366}" destId="{61548A25-EBF7-46A8-81F3-35554EAC0113}" srcOrd="1" destOrd="0" presId="urn:microsoft.com/office/officeart/2005/8/layout/orgChart1"/>
    <dgm:cxn modelId="{29947843-DFA4-40B9-AB1E-4E074479FF8F}" type="presParOf" srcId="{6B6C4C80-3F04-419B-9E2A-6ED89905292D}" destId="{C479473B-A4FB-4FF9-9DEA-BBD8E0CAA8CD}" srcOrd="1" destOrd="0" presId="urn:microsoft.com/office/officeart/2005/8/layout/orgChart1"/>
    <dgm:cxn modelId="{29AA21AB-667A-4F15-BCB9-537A075D5758}" type="presParOf" srcId="{C479473B-A4FB-4FF9-9DEA-BBD8E0CAA8CD}" destId="{62773042-B4B3-4CEE-B781-EAF79CCDB8F3}" srcOrd="0" destOrd="0" presId="urn:microsoft.com/office/officeart/2005/8/layout/orgChart1"/>
    <dgm:cxn modelId="{565BDCB9-3A2E-48F9-A55B-AC7181989619}" type="presParOf" srcId="{C479473B-A4FB-4FF9-9DEA-BBD8E0CAA8CD}" destId="{C9CB7603-EFE2-47A1-86DB-32DDF278E977}" srcOrd="1" destOrd="0" presId="urn:microsoft.com/office/officeart/2005/8/layout/orgChart1"/>
    <dgm:cxn modelId="{5DDAC956-44F8-4540-8CE6-9A01B5D31670}" type="presParOf" srcId="{C9CB7603-EFE2-47A1-86DB-32DDF278E977}" destId="{EC002BC7-CA78-4F2F-A783-FE08B91C49C0}" srcOrd="0" destOrd="0" presId="urn:microsoft.com/office/officeart/2005/8/layout/orgChart1"/>
    <dgm:cxn modelId="{2DBCF4C6-8E30-4DBD-983F-372B4098950E}" type="presParOf" srcId="{EC002BC7-CA78-4F2F-A783-FE08B91C49C0}" destId="{BB770ADF-6B28-4694-933B-6DD0E84B9834}" srcOrd="0" destOrd="0" presId="urn:microsoft.com/office/officeart/2005/8/layout/orgChart1"/>
    <dgm:cxn modelId="{8A7EA47E-2515-4AF4-A6C5-F721802FA354}" type="presParOf" srcId="{EC002BC7-CA78-4F2F-A783-FE08B91C49C0}" destId="{E9B0505A-5CFE-460D-A27C-69DFC1BD25DD}" srcOrd="1" destOrd="0" presId="urn:microsoft.com/office/officeart/2005/8/layout/orgChart1"/>
    <dgm:cxn modelId="{BFD730E7-858F-4B2C-BF83-A13A5AC6C564}" type="presParOf" srcId="{C9CB7603-EFE2-47A1-86DB-32DDF278E977}" destId="{64255138-C8D4-4D83-B07A-5434EB318758}" srcOrd="1" destOrd="0" presId="urn:microsoft.com/office/officeart/2005/8/layout/orgChart1"/>
    <dgm:cxn modelId="{0148148C-DA27-4FF1-9C87-D6D6E358CFCD}" type="presParOf" srcId="{C9CB7603-EFE2-47A1-86DB-32DDF278E977}" destId="{DA07BEA8-490C-4E0B-9004-CCAD06CBB19F}" srcOrd="2" destOrd="0" presId="urn:microsoft.com/office/officeart/2005/8/layout/orgChart1"/>
    <dgm:cxn modelId="{E36EB466-B178-43C7-BD0A-08895B654BDB}" type="presParOf" srcId="{C479473B-A4FB-4FF9-9DEA-BBD8E0CAA8CD}" destId="{A5D008E6-D74D-43E6-99DF-FCCFBBDC4869}" srcOrd="2" destOrd="0" presId="urn:microsoft.com/office/officeart/2005/8/layout/orgChart1"/>
    <dgm:cxn modelId="{825085D6-6A24-4489-8A33-8F0FD65664AD}" type="presParOf" srcId="{C479473B-A4FB-4FF9-9DEA-BBD8E0CAA8CD}" destId="{0CC07438-A0E5-4A17-9DAE-DEB8BA69A640}" srcOrd="3" destOrd="0" presId="urn:microsoft.com/office/officeart/2005/8/layout/orgChart1"/>
    <dgm:cxn modelId="{69348C09-2EA3-4FC1-A326-2009FF921A51}" type="presParOf" srcId="{0CC07438-A0E5-4A17-9DAE-DEB8BA69A640}" destId="{D3E36C35-F913-4B8A-A393-0FF1676F3B32}" srcOrd="0" destOrd="0" presId="urn:microsoft.com/office/officeart/2005/8/layout/orgChart1"/>
    <dgm:cxn modelId="{C4553DAB-DC47-460D-898C-192A78CE160C}" type="presParOf" srcId="{D3E36C35-F913-4B8A-A393-0FF1676F3B32}" destId="{AA70946F-D3A6-4D2D-9CBA-F15FD6E5E469}" srcOrd="0" destOrd="0" presId="urn:microsoft.com/office/officeart/2005/8/layout/orgChart1"/>
    <dgm:cxn modelId="{BD22A7CF-C930-40E0-9E65-9B83059125EC}" type="presParOf" srcId="{D3E36C35-F913-4B8A-A393-0FF1676F3B32}" destId="{A83E4A4B-85ED-40F4-A9EC-FC1E4DB4651A}" srcOrd="1" destOrd="0" presId="urn:microsoft.com/office/officeart/2005/8/layout/orgChart1"/>
    <dgm:cxn modelId="{2A16D3C9-A829-46CA-BD09-5A2C48C41D00}" type="presParOf" srcId="{0CC07438-A0E5-4A17-9DAE-DEB8BA69A640}" destId="{D7504607-A2F0-4B36-BB01-540BDDDA893C}" srcOrd="1" destOrd="0" presId="urn:microsoft.com/office/officeart/2005/8/layout/orgChart1"/>
    <dgm:cxn modelId="{942D1E3D-BD18-44D6-BC6D-FBC830F2032B}" type="presParOf" srcId="{0CC07438-A0E5-4A17-9DAE-DEB8BA69A640}" destId="{020A8E11-8D0F-46FA-8995-78F9BF93F538}" srcOrd="2" destOrd="0" presId="urn:microsoft.com/office/officeart/2005/8/layout/orgChart1"/>
    <dgm:cxn modelId="{1158B793-1A4D-40B3-B25F-3D817C930E66}" type="presParOf" srcId="{C479473B-A4FB-4FF9-9DEA-BBD8E0CAA8CD}" destId="{51E0FC6B-040B-4185-9163-17F7070904D6}" srcOrd="4" destOrd="0" presId="urn:microsoft.com/office/officeart/2005/8/layout/orgChart1"/>
    <dgm:cxn modelId="{49394B55-D565-4DCC-BAFA-4D07717A0131}" type="presParOf" srcId="{C479473B-A4FB-4FF9-9DEA-BBD8E0CAA8CD}" destId="{0F90B2FC-F901-4BE8-B05F-82D9D149EBA0}" srcOrd="5" destOrd="0" presId="urn:microsoft.com/office/officeart/2005/8/layout/orgChart1"/>
    <dgm:cxn modelId="{444F3AB8-E593-4EED-ABBE-E8F23E063BA7}" type="presParOf" srcId="{0F90B2FC-F901-4BE8-B05F-82D9D149EBA0}" destId="{640DFBFF-E948-4622-8236-D92C10375380}" srcOrd="0" destOrd="0" presId="urn:microsoft.com/office/officeart/2005/8/layout/orgChart1"/>
    <dgm:cxn modelId="{9EDF38A9-ACC0-4278-ADA8-836FD229B761}" type="presParOf" srcId="{640DFBFF-E948-4622-8236-D92C10375380}" destId="{41A18D23-F859-4215-9A7F-F3C678684A22}" srcOrd="0" destOrd="0" presId="urn:microsoft.com/office/officeart/2005/8/layout/orgChart1"/>
    <dgm:cxn modelId="{C6806B2C-9328-4780-B5CE-24971A1F80BF}" type="presParOf" srcId="{640DFBFF-E948-4622-8236-D92C10375380}" destId="{70BB9052-C2B7-4FA3-8980-9A1C8BE8B943}" srcOrd="1" destOrd="0" presId="urn:microsoft.com/office/officeart/2005/8/layout/orgChart1"/>
    <dgm:cxn modelId="{5278FAC2-3866-4F46-9753-D6EBF6B2E1C1}" type="presParOf" srcId="{0F90B2FC-F901-4BE8-B05F-82D9D149EBA0}" destId="{0093754E-8094-4267-939F-29915BC78149}" srcOrd="1" destOrd="0" presId="urn:microsoft.com/office/officeart/2005/8/layout/orgChart1"/>
    <dgm:cxn modelId="{F5277131-D753-4F72-B520-D7EC5CBF4E31}" type="presParOf" srcId="{0F90B2FC-F901-4BE8-B05F-82D9D149EBA0}" destId="{EE0EB2C5-FA50-455A-9031-6360DF1D3089}" srcOrd="2" destOrd="0" presId="urn:microsoft.com/office/officeart/2005/8/layout/orgChart1"/>
    <dgm:cxn modelId="{49B8EF27-1365-4842-AA00-D02F3D2FA57A}" type="presParOf" srcId="{6B6C4C80-3F04-419B-9E2A-6ED89905292D}" destId="{6D7112CF-37AB-40E9-A4BB-347EF986403D}" srcOrd="2" destOrd="0" presId="urn:microsoft.com/office/officeart/2005/8/layout/orgChart1"/>
    <dgm:cxn modelId="{1678E151-5795-4BD0-8CDF-7C9B466FDF7E}" type="presParOf" srcId="{EA86D056-902B-4457-9EB8-A4C6BE3CFE8B}" destId="{D71A6D21-A10D-4CB6-8EB6-FDF23A07748E}" srcOrd="6" destOrd="0" presId="urn:microsoft.com/office/officeart/2005/8/layout/orgChart1"/>
    <dgm:cxn modelId="{469CEC95-E1BE-4F6F-AAA8-39E08E0DBAAB}" type="presParOf" srcId="{EA86D056-902B-4457-9EB8-A4C6BE3CFE8B}" destId="{FD9DBCA1-255B-47E0-B55E-1E22826AC9E4}" srcOrd="7" destOrd="0" presId="urn:microsoft.com/office/officeart/2005/8/layout/orgChart1"/>
    <dgm:cxn modelId="{08A85FCA-609E-4708-9931-FE8EA4842A41}" type="presParOf" srcId="{FD9DBCA1-255B-47E0-B55E-1E22826AC9E4}" destId="{33FF67C9-4916-40CE-BC35-CCC9F473D8BA}" srcOrd="0" destOrd="0" presId="urn:microsoft.com/office/officeart/2005/8/layout/orgChart1"/>
    <dgm:cxn modelId="{C171B8C3-BFFD-4480-8007-A873A6596D27}" type="presParOf" srcId="{33FF67C9-4916-40CE-BC35-CCC9F473D8BA}" destId="{76D44E21-8727-4C59-95A0-9432257DA2DC}" srcOrd="0" destOrd="0" presId="urn:microsoft.com/office/officeart/2005/8/layout/orgChart1"/>
    <dgm:cxn modelId="{26C0FFB8-BD93-4597-B8FF-49EFAD2F991E}" type="presParOf" srcId="{33FF67C9-4916-40CE-BC35-CCC9F473D8BA}" destId="{6C4BAA91-9511-4E56-9875-9D42B05D7B99}" srcOrd="1" destOrd="0" presId="urn:microsoft.com/office/officeart/2005/8/layout/orgChart1"/>
    <dgm:cxn modelId="{ED87B94C-3C7D-439E-81B2-2B77D9A7EE92}" type="presParOf" srcId="{FD9DBCA1-255B-47E0-B55E-1E22826AC9E4}" destId="{EF1D7DBD-C6F9-48B2-9D28-C7A5162C29DB}" srcOrd="1" destOrd="0" presId="urn:microsoft.com/office/officeart/2005/8/layout/orgChart1"/>
    <dgm:cxn modelId="{2694A268-3929-4FC8-B81C-A6D50E205805}" type="presParOf" srcId="{EF1D7DBD-C6F9-48B2-9D28-C7A5162C29DB}" destId="{2FC2FB40-B1C0-4A15-98EC-2865B35043F0}" srcOrd="0" destOrd="0" presId="urn:microsoft.com/office/officeart/2005/8/layout/orgChart1"/>
    <dgm:cxn modelId="{17FF62B3-2F9D-4083-90F4-B885122EEEC0}" type="presParOf" srcId="{EF1D7DBD-C6F9-48B2-9D28-C7A5162C29DB}" destId="{73AAC7AC-3B9F-4D61-BCE3-0772F646EBB3}" srcOrd="1" destOrd="0" presId="urn:microsoft.com/office/officeart/2005/8/layout/orgChart1"/>
    <dgm:cxn modelId="{827E685A-0243-47F6-90EF-81F20ABE39B2}" type="presParOf" srcId="{73AAC7AC-3B9F-4D61-BCE3-0772F646EBB3}" destId="{A36EC79A-F0FC-4DD7-AAEE-8F2065427698}" srcOrd="0" destOrd="0" presId="urn:microsoft.com/office/officeart/2005/8/layout/orgChart1"/>
    <dgm:cxn modelId="{C9620F06-B257-423E-AB8A-AC8DD19FF757}" type="presParOf" srcId="{A36EC79A-F0FC-4DD7-AAEE-8F2065427698}" destId="{0FEDE344-FD6B-490F-9B8C-134C16E879CF}" srcOrd="0" destOrd="0" presId="urn:microsoft.com/office/officeart/2005/8/layout/orgChart1"/>
    <dgm:cxn modelId="{AAB2BBF2-D404-4783-A35D-514192D586D2}" type="presParOf" srcId="{A36EC79A-F0FC-4DD7-AAEE-8F2065427698}" destId="{3538DE28-D8A7-4347-99BB-9E8B279EE1D4}" srcOrd="1" destOrd="0" presId="urn:microsoft.com/office/officeart/2005/8/layout/orgChart1"/>
    <dgm:cxn modelId="{ABE4C171-AB9B-4397-B7FD-168AE258B7D4}" type="presParOf" srcId="{73AAC7AC-3B9F-4D61-BCE3-0772F646EBB3}" destId="{678B618B-1C63-4D5E-99FE-EEA69E218FD7}" srcOrd="1" destOrd="0" presId="urn:microsoft.com/office/officeart/2005/8/layout/orgChart1"/>
    <dgm:cxn modelId="{F5CD17EA-A677-4943-A7F0-75AD7A9F5AA3}" type="presParOf" srcId="{73AAC7AC-3B9F-4D61-BCE3-0772F646EBB3}" destId="{11F41D20-4E3E-4442-AB57-2CE1EE83F929}" srcOrd="2" destOrd="0" presId="urn:microsoft.com/office/officeart/2005/8/layout/orgChart1"/>
    <dgm:cxn modelId="{C6297143-3337-47A5-A4F7-EB38BBB0B0B3}" type="presParOf" srcId="{EF1D7DBD-C6F9-48B2-9D28-C7A5162C29DB}" destId="{57EC12CE-97EB-4CA0-984C-1F9914A447FA}" srcOrd="2" destOrd="0" presId="urn:microsoft.com/office/officeart/2005/8/layout/orgChart1"/>
    <dgm:cxn modelId="{B0D3DD20-69B0-467F-8E5D-AFEA1159551A}" type="presParOf" srcId="{EF1D7DBD-C6F9-48B2-9D28-C7A5162C29DB}" destId="{54759B5C-C242-495D-9E58-34BA8980B5C0}" srcOrd="3" destOrd="0" presId="urn:microsoft.com/office/officeart/2005/8/layout/orgChart1"/>
    <dgm:cxn modelId="{E3C345D5-6A14-4C70-81DC-8A4735694100}" type="presParOf" srcId="{54759B5C-C242-495D-9E58-34BA8980B5C0}" destId="{484BAF28-FEA8-4627-B703-86932C46B932}" srcOrd="0" destOrd="0" presId="urn:microsoft.com/office/officeart/2005/8/layout/orgChart1"/>
    <dgm:cxn modelId="{8D736272-8C23-4E64-9510-E1470322FA5F}" type="presParOf" srcId="{484BAF28-FEA8-4627-B703-86932C46B932}" destId="{7BF44F06-B760-4739-9675-21D5327241DD}" srcOrd="0" destOrd="0" presId="urn:microsoft.com/office/officeart/2005/8/layout/orgChart1"/>
    <dgm:cxn modelId="{B1809A6C-1D48-4470-82B6-8063ED7C4E4A}" type="presParOf" srcId="{484BAF28-FEA8-4627-B703-86932C46B932}" destId="{626AF355-F8BE-4684-9F36-8E26517CC59D}" srcOrd="1" destOrd="0" presId="urn:microsoft.com/office/officeart/2005/8/layout/orgChart1"/>
    <dgm:cxn modelId="{9E539577-10B0-4AD6-B912-5DA0E3F9A396}" type="presParOf" srcId="{54759B5C-C242-495D-9E58-34BA8980B5C0}" destId="{BAD8B96E-B3C7-4048-B050-9A20F77E6541}" srcOrd="1" destOrd="0" presId="urn:microsoft.com/office/officeart/2005/8/layout/orgChart1"/>
    <dgm:cxn modelId="{1D007E6C-FB4C-49C2-A96B-23F230AFB6C8}" type="presParOf" srcId="{BAD8B96E-B3C7-4048-B050-9A20F77E6541}" destId="{EEA8C848-6C0A-4428-BF09-4500696DD1B4}" srcOrd="0" destOrd="0" presId="urn:microsoft.com/office/officeart/2005/8/layout/orgChart1"/>
    <dgm:cxn modelId="{CEADFFA0-8F24-4A6C-8519-5D59C5FC491D}" type="presParOf" srcId="{BAD8B96E-B3C7-4048-B050-9A20F77E6541}" destId="{F5A6594E-105A-498B-8B70-D31BF0213921}" srcOrd="1" destOrd="0" presId="urn:microsoft.com/office/officeart/2005/8/layout/orgChart1"/>
    <dgm:cxn modelId="{2FD51D2F-42E2-446B-810F-7B29C75743DD}" type="presParOf" srcId="{F5A6594E-105A-498B-8B70-D31BF0213921}" destId="{40F04203-CDF4-4689-8095-6FFC613306BA}" srcOrd="0" destOrd="0" presId="urn:microsoft.com/office/officeart/2005/8/layout/orgChart1"/>
    <dgm:cxn modelId="{F5AD82D4-3C83-4937-86BF-8A584533D81B}" type="presParOf" srcId="{40F04203-CDF4-4689-8095-6FFC613306BA}" destId="{1DA2F852-69A0-4A61-9168-846CF00129AF}" srcOrd="0" destOrd="0" presId="urn:microsoft.com/office/officeart/2005/8/layout/orgChart1"/>
    <dgm:cxn modelId="{2942C611-880C-4EE6-8A51-B8150A514BBF}" type="presParOf" srcId="{40F04203-CDF4-4689-8095-6FFC613306BA}" destId="{0F53025A-3CBB-4191-8F4B-51D2EEBEC786}" srcOrd="1" destOrd="0" presId="urn:microsoft.com/office/officeart/2005/8/layout/orgChart1"/>
    <dgm:cxn modelId="{A0DEB679-0371-4210-8509-4E3BBC68D888}" type="presParOf" srcId="{F5A6594E-105A-498B-8B70-D31BF0213921}" destId="{5BB2E0C8-F5A1-41B2-9235-834E4E8D3332}" srcOrd="1" destOrd="0" presId="urn:microsoft.com/office/officeart/2005/8/layout/orgChart1"/>
    <dgm:cxn modelId="{B906A261-A41D-4EF5-B026-40A0FF7F7877}" type="presParOf" srcId="{F5A6594E-105A-498B-8B70-D31BF0213921}" destId="{6AF1EBE2-79E9-4350-8054-95EDB07DDC5B}" srcOrd="2" destOrd="0" presId="urn:microsoft.com/office/officeart/2005/8/layout/orgChart1"/>
    <dgm:cxn modelId="{5199BB9F-A2E4-48AF-A680-1BB9908848A9}" type="presParOf" srcId="{BAD8B96E-B3C7-4048-B050-9A20F77E6541}" destId="{962EDB16-99B3-4025-81E2-4DE0ACE304F2}" srcOrd="2" destOrd="0" presId="urn:microsoft.com/office/officeart/2005/8/layout/orgChart1"/>
    <dgm:cxn modelId="{94516B73-B1F2-4F65-90FD-5AB738CD4E92}" type="presParOf" srcId="{BAD8B96E-B3C7-4048-B050-9A20F77E6541}" destId="{5F0FEB19-60E2-42F5-8AA7-9C98C1A028EA}" srcOrd="3" destOrd="0" presId="urn:microsoft.com/office/officeart/2005/8/layout/orgChart1"/>
    <dgm:cxn modelId="{869041DD-2DD6-43D9-8E1B-00FF83722D54}" type="presParOf" srcId="{5F0FEB19-60E2-42F5-8AA7-9C98C1A028EA}" destId="{EC4074D6-499E-4AB2-9440-7DC1AA01BF6C}" srcOrd="0" destOrd="0" presId="urn:microsoft.com/office/officeart/2005/8/layout/orgChart1"/>
    <dgm:cxn modelId="{FA16E95F-D220-459D-A6EA-A941853BBA41}" type="presParOf" srcId="{EC4074D6-499E-4AB2-9440-7DC1AA01BF6C}" destId="{3202E03C-E8CF-4D04-A9D7-6081D2021E8A}" srcOrd="0" destOrd="0" presId="urn:microsoft.com/office/officeart/2005/8/layout/orgChart1"/>
    <dgm:cxn modelId="{EDBCB0E1-C284-43A6-BE6A-EB5FCA9A0218}" type="presParOf" srcId="{EC4074D6-499E-4AB2-9440-7DC1AA01BF6C}" destId="{8D339269-355E-4CB6-AB37-20400ED3D438}" srcOrd="1" destOrd="0" presId="urn:microsoft.com/office/officeart/2005/8/layout/orgChart1"/>
    <dgm:cxn modelId="{F348BAB7-270C-42C1-BFCF-0D438464B9F8}" type="presParOf" srcId="{5F0FEB19-60E2-42F5-8AA7-9C98C1A028EA}" destId="{8E01C6EB-C221-4AB9-A24D-914C8CBF84CA}" srcOrd="1" destOrd="0" presId="urn:microsoft.com/office/officeart/2005/8/layout/orgChart1"/>
    <dgm:cxn modelId="{E48CE976-E36E-4D14-9164-09947C654A4A}" type="presParOf" srcId="{5F0FEB19-60E2-42F5-8AA7-9C98C1A028EA}" destId="{5A9A00AC-4C98-4277-9A55-EDFAD0DEABC2}" srcOrd="2" destOrd="0" presId="urn:microsoft.com/office/officeart/2005/8/layout/orgChart1"/>
    <dgm:cxn modelId="{33F53393-2233-4F60-B672-9DF4F9DDB1E3}" type="presParOf" srcId="{54759B5C-C242-495D-9E58-34BA8980B5C0}" destId="{C5015707-FB3E-4D70-A8E4-60D0BE587F18}" srcOrd="2" destOrd="0" presId="urn:microsoft.com/office/officeart/2005/8/layout/orgChart1"/>
    <dgm:cxn modelId="{A5B80969-976A-4FF3-BD96-4435C4DE5237}" type="presParOf" srcId="{FD9DBCA1-255B-47E0-B55E-1E22826AC9E4}" destId="{240CF54F-19DE-4B96-B468-53AA3D0058B7}" srcOrd="2" destOrd="0" presId="urn:microsoft.com/office/officeart/2005/8/layout/orgChart1"/>
    <dgm:cxn modelId="{672C6A06-1BC9-474B-A547-49BF2D5C8D7B}" type="presParOf" srcId="{B1475927-1466-491E-85B0-D29CC7949DBD}" destId="{43EE41C4-1B95-4BB2-8C98-89C56C9E6A50}" srcOrd="2" destOrd="0" presId="urn:microsoft.com/office/officeart/2005/8/layout/orgChart1"/>
    <dgm:cxn modelId="{A378EAEF-3F84-4045-8B24-B7ED257BF24B}" type="presParOf" srcId="{43EE41C4-1B95-4BB2-8C98-89C56C9E6A50}" destId="{99CF0B6A-907E-4636-8707-02512E2ABB7E}" srcOrd="0" destOrd="0" presId="urn:microsoft.com/office/officeart/2005/8/layout/orgChart1"/>
    <dgm:cxn modelId="{ABB10D55-A0BA-4B92-8F37-E1002D39BD69}" type="presParOf" srcId="{43EE41C4-1B95-4BB2-8C98-89C56C9E6A50}" destId="{70D2D604-C5CB-4C25-84B2-E5177112E62F}" srcOrd="1" destOrd="0" presId="urn:microsoft.com/office/officeart/2005/8/layout/orgChart1"/>
    <dgm:cxn modelId="{CA684A27-53DD-4549-BCFB-B7117A7FDAA1}" type="presParOf" srcId="{70D2D604-C5CB-4C25-84B2-E5177112E62F}" destId="{3B54F6CD-4D14-430E-A9EB-7BDDF73BB182}" srcOrd="0" destOrd="0" presId="urn:microsoft.com/office/officeart/2005/8/layout/orgChart1"/>
    <dgm:cxn modelId="{1D136064-0F35-482D-8E17-D2E142FCABFB}" type="presParOf" srcId="{3B54F6CD-4D14-430E-A9EB-7BDDF73BB182}" destId="{4FA7C39D-B643-481A-82E3-46DCDB276229}" srcOrd="0" destOrd="0" presId="urn:microsoft.com/office/officeart/2005/8/layout/orgChart1"/>
    <dgm:cxn modelId="{1280E796-8577-458D-852E-3960FA58E1E1}" type="presParOf" srcId="{3B54F6CD-4D14-430E-A9EB-7BDDF73BB182}" destId="{EF4AB2E3-F84D-4EF1-B374-C24B46BCF0AD}" srcOrd="1" destOrd="0" presId="urn:microsoft.com/office/officeart/2005/8/layout/orgChart1"/>
    <dgm:cxn modelId="{AA0C9049-0D28-453E-BF14-67A6F5E412F7}" type="presParOf" srcId="{70D2D604-C5CB-4C25-84B2-E5177112E62F}" destId="{DEAEE5F3-0E61-46B4-A3D4-23D1AFB36CC4}" srcOrd="1" destOrd="0" presId="urn:microsoft.com/office/officeart/2005/8/layout/orgChart1"/>
    <dgm:cxn modelId="{47CDFFAD-0C99-4E82-A0A9-16BC384540BC}" type="presParOf" srcId="{70D2D604-C5CB-4C25-84B2-E5177112E62F}" destId="{66133EC4-E04B-4502-B662-37C6F51297B6}" srcOrd="2" destOrd="0" presId="urn:microsoft.com/office/officeart/2005/8/layout/orgChart1"/>
    <dgm:cxn modelId="{5B4CCCD1-4DDE-4306-88AB-2CF19E5CE165}" type="presParOf" srcId="{43EE41C4-1B95-4BB2-8C98-89C56C9E6A50}" destId="{F7E0A530-B373-4A40-8BBD-76EA1EEB98B9}" srcOrd="2" destOrd="0" presId="urn:microsoft.com/office/officeart/2005/8/layout/orgChart1"/>
    <dgm:cxn modelId="{385737C7-E1EC-426D-A1C3-4F99690F7E4C}" type="presParOf" srcId="{43EE41C4-1B95-4BB2-8C98-89C56C9E6A50}" destId="{2F56A87D-8E96-4A3C-BA6C-5F6629BC4913}" srcOrd="3" destOrd="0" presId="urn:microsoft.com/office/officeart/2005/8/layout/orgChart1"/>
    <dgm:cxn modelId="{8D55BFF1-B534-4EBE-A2CB-BC40B453DB4B}" type="presParOf" srcId="{2F56A87D-8E96-4A3C-BA6C-5F6629BC4913}" destId="{93DD4706-ABB2-4F12-A218-F9687D087E54}" srcOrd="0" destOrd="0" presId="urn:microsoft.com/office/officeart/2005/8/layout/orgChart1"/>
    <dgm:cxn modelId="{B288BE50-EB30-49F0-9A30-0C307F634392}" type="presParOf" srcId="{93DD4706-ABB2-4F12-A218-F9687D087E54}" destId="{1D3DB667-EE40-4445-A9D9-7EB134DB1ADD}" srcOrd="0" destOrd="0" presId="urn:microsoft.com/office/officeart/2005/8/layout/orgChart1"/>
    <dgm:cxn modelId="{B32F4621-36AF-42B9-8FAE-3E7C4D17470A}" type="presParOf" srcId="{93DD4706-ABB2-4F12-A218-F9687D087E54}" destId="{DAA8E709-93BD-4360-818B-D9CE05C3D789}" srcOrd="1" destOrd="0" presId="urn:microsoft.com/office/officeart/2005/8/layout/orgChart1"/>
    <dgm:cxn modelId="{D50FFD0A-6200-4EE2-9DAA-7D8C63C8D519}" type="presParOf" srcId="{2F56A87D-8E96-4A3C-BA6C-5F6629BC4913}" destId="{A592CF65-AE69-40E8-9175-F29B9208155E}" srcOrd="1" destOrd="0" presId="urn:microsoft.com/office/officeart/2005/8/layout/orgChart1"/>
    <dgm:cxn modelId="{CA8ABE9F-03CE-45C1-8263-B0F6B390C018}" type="presParOf" srcId="{2F56A87D-8E96-4A3C-BA6C-5F6629BC4913}" destId="{57AC4C80-652F-47D7-BE57-9EFDC07C964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50860F-C923-475C-A63F-8DBE1D469598}"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ru-RU"/>
        </a:p>
      </dgm:t>
    </dgm:pt>
    <dgm:pt modelId="{13677747-8F14-4732-AE36-05E01185807C}">
      <dgm:prSet phldrT="[Текст]" custT="1">
        <dgm:style>
          <a:lnRef idx="2">
            <a:schemeClr val="accent2">
              <a:shade val="50000"/>
            </a:schemeClr>
          </a:lnRef>
          <a:fillRef idx="1">
            <a:schemeClr val="accent2"/>
          </a:fillRef>
          <a:effectRef idx="0">
            <a:schemeClr val="accent2"/>
          </a:effectRef>
          <a:fontRef idx="minor">
            <a:schemeClr val="lt1"/>
          </a:fontRef>
        </dgm:style>
      </dgm:prSet>
      <dgm:spPr>
        <a:solidFill>
          <a:srgbClr val="003366"/>
        </a:solidFill>
      </dgm:spPr>
      <dgm:t>
        <a:bodyPr/>
        <a:lstStyle/>
        <a:p>
          <a:r>
            <a:rPr lang="ru-RU" sz="900" b="0" dirty="0">
              <a:latin typeface="Arial" panose="020B0604020202020204" pitchFamily="34" charset="0"/>
              <a:cs typeface="Arial" panose="020B0604020202020204" pitchFamily="34" charset="0"/>
            </a:rPr>
            <a:t>Задачи 1С:Аналитики</a:t>
          </a:r>
        </a:p>
      </dgm:t>
    </dgm:pt>
    <dgm:pt modelId="{0C439FC1-AA87-4A22-AB80-F7712DB2C0FC}" type="parTrans" cxnId="{AD01364B-5EE2-4BD9-A844-E39F08F889C9}">
      <dgm:prSet/>
      <dgm:spPr/>
      <dgm:t>
        <a:bodyPr/>
        <a:lstStyle/>
        <a:p>
          <a:endParaRPr lang="ru-RU"/>
        </a:p>
      </dgm:t>
    </dgm:pt>
    <dgm:pt modelId="{556B6A6A-943F-430B-A8D7-EDEE0AC34EBA}" type="sibTrans" cxnId="{AD01364B-5EE2-4BD9-A844-E39F08F889C9}">
      <dgm:prSet/>
      <dgm:spPr/>
      <dgm:t>
        <a:bodyPr/>
        <a:lstStyle/>
        <a:p>
          <a:endParaRPr lang="ru-RU"/>
        </a:p>
      </dgm:t>
    </dgm:pt>
    <dgm:pt modelId="{A7182904-09BE-4901-B901-30996FC452B5}">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r>
            <a:rPr lang="ru-RU" sz="900" b="0" dirty="0">
              <a:latin typeface="Arial" panose="020B0604020202020204" pitchFamily="34" charset="0"/>
              <a:cs typeface="Arial" panose="020B0604020202020204" pitchFamily="34" charset="0"/>
            </a:rPr>
            <a:t>Увеличение эффективности управления компанией</a:t>
          </a:r>
        </a:p>
      </dgm:t>
    </dgm:pt>
    <dgm:pt modelId="{F875EDF5-DC00-4028-8922-E685A2945186}" type="parTrans" cxnId="{C5D5F867-8EDE-4559-9D2A-9F7D8EE06A43}">
      <dgm:prSet/>
      <dgm:spPr>
        <a:ln w="38100">
          <a:solidFill>
            <a:srgbClr val="003366"/>
          </a:solidFill>
        </a:ln>
      </dgm:spPr>
      <dgm:t>
        <a:bodyPr/>
        <a:lstStyle/>
        <a:p>
          <a:endParaRPr lang="ru-RU"/>
        </a:p>
      </dgm:t>
    </dgm:pt>
    <dgm:pt modelId="{F62D96C0-6F59-46C9-8118-B446675C5BCE}" type="sibTrans" cxnId="{C5D5F867-8EDE-4559-9D2A-9F7D8EE06A43}">
      <dgm:prSet/>
      <dgm:spPr/>
      <dgm:t>
        <a:bodyPr/>
        <a:lstStyle/>
        <a:p>
          <a:endParaRPr lang="ru-RU"/>
        </a:p>
      </dgm:t>
    </dgm:pt>
    <dgm:pt modelId="{3C94C6AB-3997-4E60-A05E-3AA598F9F033}">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pPr>
            <a:buFontTx/>
            <a:buNone/>
          </a:pPr>
          <a:r>
            <a:rPr lang="ru-RU" sz="900" dirty="0">
              <a:latin typeface="Arial" panose="020B0604020202020204" pitchFamily="34" charset="0"/>
              <a:cs typeface="Arial" panose="020B0604020202020204" pitchFamily="34" charset="0"/>
            </a:rPr>
            <a:t>Снижение управлен-</a:t>
          </a:r>
          <a:br>
            <a:rPr lang="ru-RU" sz="900" dirty="0">
              <a:latin typeface="Arial" panose="020B0604020202020204" pitchFamily="34" charset="0"/>
              <a:cs typeface="Arial" panose="020B0604020202020204" pitchFamily="34" charset="0"/>
            </a:rPr>
          </a:br>
          <a:r>
            <a:rPr lang="ru-RU" sz="900" dirty="0">
              <a:latin typeface="Arial" panose="020B0604020202020204" pitchFamily="34" charset="0"/>
              <a:cs typeface="Arial" panose="020B0604020202020204" pitchFamily="34" charset="0"/>
            </a:rPr>
            <a:t>ческих рисков </a:t>
          </a:r>
        </a:p>
      </dgm:t>
    </dgm:pt>
    <dgm:pt modelId="{AC0D6352-15F7-4D8E-B5D3-5FCE9024F4F7}" type="parTrans" cxnId="{8BDEE446-5EAA-4B3D-8A79-3320FB44CAC7}">
      <dgm:prSet/>
      <dgm:spPr>
        <a:ln w="38100">
          <a:solidFill>
            <a:srgbClr val="003366"/>
          </a:solidFill>
        </a:ln>
      </dgm:spPr>
      <dgm:t>
        <a:bodyPr/>
        <a:lstStyle/>
        <a:p>
          <a:endParaRPr lang="ru-RU"/>
        </a:p>
      </dgm:t>
    </dgm:pt>
    <dgm:pt modelId="{1CD4D322-A29F-4F37-8088-707CDCD7B029}" type="sibTrans" cxnId="{8BDEE446-5EAA-4B3D-8A79-3320FB44CAC7}">
      <dgm:prSet/>
      <dgm:spPr/>
      <dgm:t>
        <a:bodyPr/>
        <a:lstStyle/>
        <a:p>
          <a:endParaRPr lang="ru-RU"/>
        </a:p>
      </dgm:t>
    </dgm:pt>
    <dgm:pt modelId="{A62CBD12-683D-4663-A33B-D853A1574D2B}">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pPr>
            <a:buFontTx/>
            <a:buNone/>
          </a:pPr>
          <a:r>
            <a:rPr lang="ru-RU" sz="900" dirty="0">
              <a:latin typeface="Arial" panose="020B0604020202020204" pitchFamily="34" charset="0"/>
              <a:cs typeface="Arial" panose="020B0604020202020204" pitchFamily="34" charset="0"/>
            </a:rPr>
            <a:t>Помощь </a:t>
          </a:r>
          <a:br>
            <a:rPr lang="ru-RU" sz="900" dirty="0">
              <a:latin typeface="Arial" panose="020B0604020202020204" pitchFamily="34" charset="0"/>
              <a:cs typeface="Arial" panose="020B0604020202020204" pitchFamily="34" charset="0"/>
            </a:rPr>
          </a:br>
          <a:r>
            <a:rPr lang="ru-RU" sz="900" dirty="0">
              <a:latin typeface="Arial" panose="020B0604020202020204" pitchFamily="34" charset="0"/>
              <a:cs typeface="Arial" panose="020B0604020202020204" pitchFamily="34" charset="0"/>
            </a:rPr>
            <a:t>в принятии стратегических решений </a:t>
          </a:r>
        </a:p>
      </dgm:t>
    </dgm:pt>
    <dgm:pt modelId="{76CF1518-D9B6-486F-93AE-0BD3C4EA68EB}" type="parTrans" cxnId="{F2D2CF7C-047C-4F22-B152-2021A42F73E0}">
      <dgm:prSet/>
      <dgm:spPr>
        <a:ln w="38100">
          <a:solidFill>
            <a:srgbClr val="003366"/>
          </a:solidFill>
        </a:ln>
      </dgm:spPr>
      <dgm:t>
        <a:bodyPr/>
        <a:lstStyle/>
        <a:p>
          <a:endParaRPr lang="ru-RU"/>
        </a:p>
      </dgm:t>
    </dgm:pt>
    <dgm:pt modelId="{A227B572-90D9-4A15-977B-24692988A6E6}" type="sibTrans" cxnId="{F2D2CF7C-047C-4F22-B152-2021A42F73E0}">
      <dgm:prSet/>
      <dgm:spPr/>
      <dgm:t>
        <a:bodyPr/>
        <a:lstStyle/>
        <a:p>
          <a:endParaRPr lang="ru-RU"/>
        </a:p>
      </dgm:t>
    </dgm:pt>
    <dgm:pt modelId="{D6790AFD-A862-4109-9434-FD34D434B9C0}">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pPr>
            <a:buFontTx/>
            <a:buNone/>
          </a:pPr>
          <a:r>
            <a:rPr lang="ru-RU" sz="900" b="0" dirty="0">
              <a:latin typeface="Arial" panose="020B0604020202020204" pitchFamily="34" charset="0"/>
              <a:cs typeface="Arial" panose="020B0604020202020204" pitchFamily="34" charset="0"/>
            </a:rPr>
            <a:t>Контроль издержек</a:t>
          </a:r>
        </a:p>
      </dgm:t>
    </dgm:pt>
    <dgm:pt modelId="{F12D5B80-ABD5-4138-BC1D-1247966B10C3}" type="parTrans" cxnId="{2F9AD984-AB42-441E-8CE5-0A7E07A9D81B}">
      <dgm:prSet/>
      <dgm:spPr>
        <a:ln w="38100">
          <a:solidFill>
            <a:srgbClr val="003366"/>
          </a:solidFill>
        </a:ln>
      </dgm:spPr>
      <dgm:t>
        <a:bodyPr/>
        <a:lstStyle/>
        <a:p>
          <a:endParaRPr lang="ru-RU"/>
        </a:p>
      </dgm:t>
    </dgm:pt>
    <dgm:pt modelId="{BB8D7C53-21C4-4879-9173-1B0EA88E9BDA}" type="sibTrans" cxnId="{2F9AD984-AB42-441E-8CE5-0A7E07A9D81B}">
      <dgm:prSet/>
      <dgm:spPr/>
      <dgm:t>
        <a:bodyPr/>
        <a:lstStyle/>
        <a:p>
          <a:endParaRPr lang="ru-RU"/>
        </a:p>
      </dgm:t>
    </dgm:pt>
    <dgm:pt modelId="{998FBAA6-1105-400C-B95D-2A11D827C005}" type="pres">
      <dgm:prSet presAssocID="{8450860F-C923-475C-A63F-8DBE1D469598}" presName="cycle" presStyleCnt="0">
        <dgm:presLayoutVars>
          <dgm:chMax val="1"/>
          <dgm:dir/>
          <dgm:animLvl val="ctr"/>
          <dgm:resizeHandles val="exact"/>
        </dgm:presLayoutVars>
      </dgm:prSet>
      <dgm:spPr/>
      <dgm:t>
        <a:bodyPr/>
        <a:lstStyle/>
        <a:p>
          <a:endParaRPr lang="ru-RU"/>
        </a:p>
      </dgm:t>
    </dgm:pt>
    <dgm:pt modelId="{2AA127E8-CAA6-4FE8-8F28-CE95DC8EF52D}" type="pres">
      <dgm:prSet presAssocID="{13677747-8F14-4732-AE36-05E01185807C}" presName="centerShape" presStyleLbl="node0" presStyleIdx="0" presStyleCnt="1" custScaleX="121477" custScaleY="121477"/>
      <dgm:spPr/>
      <dgm:t>
        <a:bodyPr/>
        <a:lstStyle/>
        <a:p>
          <a:endParaRPr lang="ru-RU"/>
        </a:p>
      </dgm:t>
    </dgm:pt>
    <dgm:pt modelId="{C5CB9E1B-53FD-4515-90C0-F18E03522CD2}" type="pres">
      <dgm:prSet presAssocID="{F875EDF5-DC00-4028-8922-E685A2945186}" presName="Name9" presStyleLbl="parChTrans1D2" presStyleIdx="0" presStyleCnt="4"/>
      <dgm:spPr/>
      <dgm:t>
        <a:bodyPr/>
        <a:lstStyle/>
        <a:p>
          <a:endParaRPr lang="ru-RU"/>
        </a:p>
      </dgm:t>
    </dgm:pt>
    <dgm:pt modelId="{C8C63EEE-9B51-4AAC-A747-1CDEE7619A79}" type="pres">
      <dgm:prSet presAssocID="{F875EDF5-DC00-4028-8922-E685A2945186}" presName="connTx" presStyleLbl="parChTrans1D2" presStyleIdx="0" presStyleCnt="4"/>
      <dgm:spPr/>
      <dgm:t>
        <a:bodyPr/>
        <a:lstStyle/>
        <a:p>
          <a:endParaRPr lang="ru-RU"/>
        </a:p>
      </dgm:t>
    </dgm:pt>
    <dgm:pt modelId="{E6F1F9FC-CF96-4FC5-BCC1-283F098BEF82}" type="pres">
      <dgm:prSet presAssocID="{A7182904-09BE-4901-B901-30996FC452B5}" presName="node" presStyleLbl="node1" presStyleIdx="0" presStyleCnt="4" custScaleX="115403" custScaleY="115403">
        <dgm:presLayoutVars>
          <dgm:bulletEnabled val="1"/>
        </dgm:presLayoutVars>
      </dgm:prSet>
      <dgm:spPr/>
      <dgm:t>
        <a:bodyPr/>
        <a:lstStyle/>
        <a:p>
          <a:endParaRPr lang="ru-RU"/>
        </a:p>
      </dgm:t>
    </dgm:pt>
    <dgm:pt modelId="{E9C3C5B6-A0A3-4053-9B31-BC7BBCEE174C}" type="pres">
      <dgm:prSet presAssocID="{AC0D6352-15F7-4D8E-B5D3-5FCE9024F4F7}" presName="Name9" presStyleLbl="parChTrans1D2" presStyleIdx="1" presStyleCnt="4"/>
      <dgm:spPr/>
      <dgm:t>
        <a:bodyPr/>
        <a:lstStyle/>
        <a:p>
          <a:endParaRPr lang="ru-RU"/>
        </a:p>
      </dgm:t>
    </dgm:pt>
    <dgm:pt modelId="{A116D32B-BB2C-4419-ACA9-5AB526F15A5A}" type="pres">
      <dgm:prSet presAssocID="{AC0D6352-15F7-4D8E-B5D3-5FCE9024F4F7}" presName="connTx" presStyleLbl="parChTrans1D2" presStyleIdx="1" presStyleCnt="4"/>
      <dgm:spPr/>
      <dgm:t>
        <a:bodyPr/>
        <a:lstStyle/>
        <a:p>
          <a:endParaRPr lang="ru-RU"/>
        </a:p>
      </dgm:t>
    </dgm:pt>
    <dgm:pt modelId="{B3B4B144-44E4-4FA1-8FBF-6204C3B412D6}" type="pres">
      <dgm:prSet presAssocID="{3C94C6AB-3997-4E60-A05E-3AA598F9F033}" presName="node" presStyleLbl="node1" presStyleIdx="1" presStyleCnt="4" custScaleX="115403" custScaleY="115403">
        <dgm:presLayoutVars>
          <dgm:bulletEnabled val="1"/>
        </dgm:presLayoutVars>
      </dgm:prSet>
      <dgm:spPr/>
      <dgm:t>
        <a:bodyPr/>
        <a:lstStyle/>
        <a:p>
          <a:endParaRPr lang="ru-RU"/>
        </a:p>
      </dgm:t>
    </dgm:pt>
    <dgm:pt modelId="{951A2C5C-36E6-4D9F-B1F7-19D0420FEB4F}" type="pres">
      <dgm:prSet presAssocID="{76CF1518-D9B6-486F-93AE-0BD3C4EA68EB}" presName="Name9" presStyleLbl="parChTrans1D2" presStyleIdx="2" presStyleCnt="4"/>
      <dgm:spPr/>
      <dgm:t>
        <a:bodyPr/>
        <a:lstStyle/>
        <a:p>
          <a:endParaRPr lang="ru-RU"/>
        </a:p>
      </dgm:t>
    </dgm:pt>
    <dgm:pt modelId="{8D225C7C-54A0-43ED-B308-C95B6541EFF6}" type="pres">
      <dgm:prSet presAssocID="{76CF1518-D9B6-486F-93AE-0BD3C4EA68EB}" presName="connTx" presStyleLbl="parChTrans1D2" presStyleIdx="2" presStyleCnt="4"/>
      <dgm:spPr/>
      <dgm:t>
        <a:bodyPr/>
        <a:lstStyle/>
        <a:p>
          <a:endParaRPr lang="ru-RU"/>
        </a:p>
      </dgm:t>
    </dgm:pt>
    <dgm:pt modelId="{2324EAF4-AB44-47DD-A2C6-CAA9E750128F}" type="pres">
      <dgm:prSet presAssocID="{A62CBD12-683D-4663-A33B-D853A1574D2B}" presName="node" presStyleLbl="node1" presStyleIdx="2" presStyleCnt="4" custScaleX="115403" custScaleY="115403">
        <dgm:presLayoutVars>
          <dgm:bulletEnabled val="1"/>
        </dgm:presLayoutVars>
      </dgm:prSet>
      <dgm:spPr/>
      <dgm:t>
        <a:bodyPr/>
        <a:lstStyle/>
        <a:p>
          <a:endParaRPr lang="ru-RU"/>
        </a:p>
      </dgm:t>
    </dgm:pt>
    <dgm:pt modelId="{7D83DA7B-9B54-45A0-9310-44EA0C07A643}" type="pres">
      <dgm:prSet presAssocID="{F12D5B80-ABD5-4138-BC1D-1247966B10C3}" presName="Name9" presStyleLbl="parChTrans1D2" presStyleIdx="3" presStyleCnt="4"/>
      <dgm:spPr/>
      <dgm:t>
        <a:bodyPr/>
        <a:lstStyle/>
        <a:p>
          <a:endParaRPr lang="ru-RU"/>
        </a:p>
      </dgm:t>
    </dgm:pt>
    <dgm:pt modelId="{268276EC-DAA0-4E6D-B17D-709560CEBDCA}" type="pres">
      <dgm:prSet presAssocID="{F12D5B80-ABD5-4138-BC1D-1247966B10C3}" presName="connTx" presStyleLbl="parChTrans1D2" presStyleIdx="3" presStyleCnt="4"/>
      <dgm:spPr/>
      <dgm:t>
        <a:bodyPr/>
        <a:lstStyle/>
        <a:p>
          <a:endParaRPr lang="ru-RU"/>
        </a:p>
      </dgm:t>
    </dgm:pt>
    <dgm:pt modelId="{566EC5FC-EC4F-4BCB-BF7B-3E69B4C4BADD}" type="pres">
      <dgm:prSet presAssocID="{D6790AFD-A862-4109-9434-FD34D434B9C0}" presName="node" presStyleLbl="node1" presStyleIdx="3" presStyleCnt="4" custScaleX="115403" custScaleY="115403">
        <dgm:presLayoutVars>
          <dgm:bulletEnabled val="1"/>
        </dgm:presLayoutVars>
      </dgm:prSet>
      <dgm:spPr/>
      <dgm:t>
        <a:bodyPr/>
        <a:lstStyle/>
        <a:p>
          <a:endParaRPr lang="ru-RU"/>
        </a:p>
      </dgm:t>
    </dgm:pt>
  </dgm:ptLst>
  <dgm:cxnLst>
    <dgm:cxn modelId="{C5D5F867-8EDE-4559-9D2A-9F7D8EE06A43}" srcId="{13677747-8F14-4732-AE36-05E01185807C}" destId="{A7182904-09BE-4901-B901-30996FC452B5}" srcOrd="0" destOrd="0" parTransId="{F875EDF5-DC00-4028-8922-E685A2945186}" sibTransId="{F62D96C0-6F59-46C9-8118-B446675C5BCE}"/>
    <dgm:cxn modelId="{66EFF332-9281-456E-BD25-30BB54D11FF7}" type="presOf" srcId="{13677747-8F14-4732-AE36-05E01185807C}" destId="{2AA127E8-CAA6-4FE8-8F28-CE95DC8EF52D}" srcOrd="0" destOrd="0" presId="urn:microsoft.com/office/officeart/2005/8/layout/radial1"/>
    <dgm:cxn modelId="{AD01364B-5EE2-4BD9-A844-E39F08F889C9}" srcId="{8450860F-C923-475C-A63F-8DBE1D469598}" destId="{13677747-8F14-4732-AE36-05E01185807C}" srcOrd="0" destOrd="0" parTransId="{0C439FC1-AA87-4A22-AB80-F7712DB2C0FC}" sibTransId="{556B6A6A-943F-430B-A8D7-EDEE0AC34EBA}"/>
    <dgm:cxn modelId="{AA9D8265-786E-4D45-A195-D5D9D495F5FA}" type="presOf" srcId="{76CF1518-D9B6-486F-93AE-0BD3C4EA68EB}" destId="{951A2C5C-36E6-4D9F-B1F7-19D0420FEB4F}" srcOrd="0" destOrd="0" presId="urn:microsoft.com/office/officeart/2005/8/layout/radial1"/>
    <dgm:cxn modelId="{ED7A1EC7-C2FD-4DFB-BF24-FABF1C16DC91}" type="presOf" srcId="{AC0D6352-15F7-4D8E-B5D3-5FCE9024F4F7}" destId="{E9C3C5B6-A0A3-4053-9B31-BC7BBCEE174C}" srcOrd="0" destOrd="0" presId="urn:microsoft.com/office/officeart/2005/8/layout/radial1"/>
    <dgm:cxn modelId="{1CE52531-6DDD-4F85-A957-55E9BC2DA6E7}" type="presOf" srcId="{F12D5B80-ABD5-4138-BC1D-1247966B10C3}" destId="{7D83DA7B-9B54-45A0-9310-44EA0C07A643}" srcOrd="0" destOrd="0" presId="urn:microsoft.com/office/officeart/2005/8/layout/radial1"/>
    <dgm:cxn modelId="{E035326F-85B7-4944-AFCF-56B017E0D59D}" type="presOf" srcId="{3C94C6AB-3997-4E60-A05E-3AA598F9F033}" destId="{B3B4B144-44E4-4FA1-8FBF-6204C3B412D6}" srcOrd="0" destOrd="0" presId="urn:microsoft.com/office/officeart/2005/8/layout/radial1"/>
    <dgm:cxn modelId="{C69B2A26-9B2F-4EAD-A299-C44A512BC67C}" type="presOf" srcId="{76CF1518-D9B6-486F-93AE-0BD3C4EA68EB}" destId="{8D225C7C-54A0-43ED-B308-C95B6541EFF6}" srcOrd="1" destOrd="0" presId="urn:microsoft.com/office/officeart/2005/8/layout/radial1"/>
    <dgm:cxn modelId="{2F9AD984-AB42-441E-8CE5-0A7E07A9D81B}" srcId="{13677747-8F14-4732-AE36-05E01185807C}" destId="{D6790AFD-A862-4109-9434-FD34D434B9C0}" srcOrd="3" destOrd="0" parTransId="{F12D5B80-ABD5-4138-BC1D-1247966B10C3}" sibTransId="{BB8D7C53-21C4-4879-9173-1B0EA88E9BDA}"/>
    <dgm:cxn modelId="{0578D536-C8CB-48A8-8418-FF1B11AAAE74}" type="presOf" srcId="{A62CBD12-683D-4663-A33B-D853A1574D2B}" destId="{2324EAF4-AB44-47DD-A2C6-CAA9E750128F}" srcOrd="0" destOrd="0" presId="urn:microsoft.com/office/officeart/2005/8/layout/radial1"/>
    <dgm:cxn modelId="{4F33923C-C534-43DC-9EE7-FE7011E8F4AA}" type="presOf" srcId="{AC0D6352-15F7-4D8E-B5D3-5FCE9024F4F7}" destId="{A116D32B-BB2C-4419-ACA9-5AB526F15A5A}" srcOrd="1" destOrd="0" presId="urn:microsoft.com/office/officeart/2005/8/layout/radial1"/>
    <dgm:cxn modelId="{D3E0ECD9-EB41-424B-A23E-AD690B1695BD}" type="presOf" srcId="{F875EDF5-DC00-4028-8922-E685A2945186}" destId="{C8C63EEE-9B51-4AAC-A747-1CDEE7619A79}" srcOrd="1" destOrd="0" presId="urn:microsoft.com/office/officeart/2005/8/layout/radial1"/>
    <dgm:cxn modelId="{40C2D10B-D354-4028-8401-75511D08E9B8}" type="presOf" srcId="{A7182904-09BE-4901-B901-30996FC452B5}" destId="{E6F1F9FC-CF96-4FC5-BCC1-283F098BEF82}" srcOrd="0" destOrd="0" presId="urn:microsoft.com/office/officeart/2005/8/layout/radial1"/>
    <dgm:cxn modelId="{613B8AF6-8457-4111-AFF7-BBE26CB4A06D}" type="presOf" srcId="{F12D5B80-ABD5-4138-BC1D-1247966B10C3}" destId="{268276EC-DAA0-4E6D-B17D-709560CEBDCA}" srcOrd="1" destOrd="0" presId="urn:microsoft.com/office/officeart/2005/8/layout/radial1"/>
    <dgm:cxn modelId="{F2D2CF7C-047C-4F22-B152-2021A42F73E0}" srcId="{13677747-8F14-4732-AE36-05E01185807C}" destId="{A62CBD12-683D-4663-A33B-D853A1574D2B}" srcOrd="2" destOrd="0" parTransId="{76CF1518-D9B6-486F-93AE-0BD3C4EA68EB}" sibTransId="{A227B572-90D9-4A15-977B-24692988A6E6}"/>
    <dgm:cxn modelId="{0023D66C-FB2E-4AC4-AE15-788260F245F8}" type="presOf" srcId="{D6790AFD-A862-4109-9434-FD34D434B9C0}" destId="{566EC5FC-EC4F-4BCB-BF7B-3E69B4C4BADD}" srcOrd="0" destOrd="0" presId="urn:microsoft.com/office/officeart/2005/8/layout/radial1"/>
    <dgm:cxn modelId="{8BDEE446-5EAA-4B3D-8A79-3320FB44CAC7}" srcId="{13677747-8F14-4732-AE36-05E01185807C}" destId="{3C94C6AB-3997-4E60-A05E-3AA598F9F033}" srcOrd="1" destOrd="0" parTransId="{AC0D6352-15F7-4D8E-B5D3-5FCE9024F4F7}" sibTransId="{1CD4D322-A29F-4F37-8088-707CDCD7B029}"/>
    <dgm:cxn modelId="{58FD6F7F-7031-4FEF-B736-D6B7E43C72FC}" type="presOf" srcId="{8450860F-C923-475C-A63F-8DBE1D469598}" destId="{998FBAA6-1105-400C-B95D-2A11D827C005}" srcOrd="0" destOrd="0" presId="urn:microsoft.com/office/officeart/2005/8/layout/radial1"/>
    <dgm:cxn modelId="{A9F73C5F-8D0C-478D-8F25-7A8AFD0FAC1C}" type="presOf" srcId="{F875EDF5-DC00-4028-8922-E685A2945186}" destId="{C5CB9E1B-53FD-4515-90C0-F18E03522CD2}" srcOrd="0" destOrd="0" presId="urn:microsoft.com/office/officeart/2005/8/layout/radial1"/>
    <dgm:cxn modelId="{980E0F2D-2744-46F7-9670-C57D57A1D93B}" type="presParOf" srcId="{998FBAA6-1105-400C-B95D-2A11D827C005}" destId="{2AA127E8-CAA6-4FE8-8F28-CE95DC8EF52D}" srcOrd="0" destOrd="0" presId="urn:microsoft.com/office/officeart/2005/8/layout/radial1"/>
    <dgm:cxn modelId="{9C2A5F3B-8C1F-445C-B594-20BBE52F67DB}" type="presParOf" srcId="{998FBAA6-1105-400C-B95D-2A11D827C005}" destId="{C5CB9E1B-53FD-4515-90C0-F18E03522CD2}" srcOrd="1" destOrd="0" presId="urn:microsoft.com/office/officeart/2005/8/layout/radial1"/>
    <dgm:cxn modelId="{D449E997-1604-40F7-9F49-28092BC0AA9A}" type="presParOf" srcId="{C5CB9E1B-53FD-4515-90C0-F18E03522CD2}" destId="{C8C63EEE-9B51-4AAC-A747-1CDEE7619A79}" srcOrd="0" destOrd="0" presId="urn:microsoft.com/office/officeart/2005/8/layout/radial1"/>
    <dgm:cxn modelId="{920DFD31-6BE7-4913-BF8E-C37F7F0B0C21}" type="presParOf" srcId="{998FBAA6-1105-400C-B95D-2A11D827C005}" destId="{E6F1F9FC-CF96-4FC5-BCC1-283F098BEF82}" srcOrd="2" destOrd="0" presId="urn:microsoft.com/office/officeart/2005/8/layout/radial1"/>
    <dgm:cxn modelId="{DEC23716-B3A9-4316-A6FB-37B74868F44E}" type="presParOf" srcId="{998FBAA6-1105-400C-B95D-2A11D827C005}" destId="{E9C3C5B6-A0A3-4053-9B31-BC7BBCEE174C}" srcOrd="3" destOrd="0" presId="urn:microsoft.com/office/officeart/2005/8/layout/radial1"/>
    <dgm:cxn modelId="{DAA8D25F-C05C-4B81-B3C1-D0A23B998924}" type="presParOf" srcId="{E9C3C5B6-A0A3-4053-9B31-BC7BBCEE174C}" destId="{A116D32B-BB2C-4419-ACA9-5AB526F15A5A}" srcOrd="0" destOrd="0" presId="urn:microsoft.com/office/officeart/2005/8/layout/radial1"/>
    <dgm:cxn modelId="{8DDF7A65-4B3C-4C9F-98F6-4F1127FE52F7}" type="presParOf" srcId="{998FBAA6-1105-400C-B95D-2A11D827C005}" destId="{B3B4B144-44E4-4FA1-8FBF-6204C3B412D6}" srcOrd="4" destOrd="0" presId="urn:microsoft.com/office/officeart/2005/8/layout/radial1"/>
    <dgm:cxn modelId="{B402BB31-C3F5-4FA2-80AA-2B7F4C3CBB09}" type="presParOf" srcId="{998FBAA6-1105-400C-B95D-2A11D827C005}" destId="{951A2C5C-36E6-4D9F-B1F7-19D0420FEB4F}" srcOrd="5" destOrd="0" presId="urn:microsoft.com/office/officeart/2005/8/layout/radial1"/>
    <dgm:cxn modelId="{43F05383-E80F-4676-B6C4-B16752E54947}" type="presParOf" srcId="{951A2C5C-36E6-4D9F-B1F7-19D0420FEB4F}" destId="{8D225C7C-54A0-43ED-B308-C95B6541EFF6}" srcOrd="0" destOrd="0" presId="urn:microsoft.com/office/officeart/2005/8/layout/radial1"/>
    <dgm:cxn modelId="{6BB07155-2D3B-47B9-97F7-9B11FB8FFC88}" type="presParOf" srcId="{998FBAA6-1105-400C-B95D-2A11D827C005}" destId="{2324EAF4-AB44-47DD-A2C6-CAA9E750128F}" srcOrd="6" destOrd="0" presId="urn:microsoft.com/office/officeart/2005/8/layout/radial1"/>
    <dgm:cxn modelId="{55E5AD1A-D761-4200-BDEB-8D7AAE9F2BC5}" type="presParOf" srcId="{998FBAA6-1105-400C-B95D-2A11D827C005}" destId="{7D83DA7B-9B54-45A0-9310-44EA0C07A643}" srcOrd="7" destOrd="0" presId="urn:microsoft.com/office/officeart/2005/8/layout/radial1"/>
    <dgm:cxn modelId="{F7FA3A0A-DB4D-4383-9856-783EE2DCCC38}" type="presParOf" srcId="{7D83DA7B-9B54-45A0-9310-44EA0C07A643}" destId="{268276EC-DAA0-4E6D-B17D-709560CEBDCA}" srcOrd="0" destOrd="0" presId="urn:microsoft.com/office/officeart/2005/8/layout/radial1"/>
    <dgm:cxn modelId="{C1FC9CE8-EABC-41AD-A0A8-F869FC61BDEE}" type="presParOf" srcId="{998FBAA6-1105-400C-B95D-2A11D827C005}" destId="{566EC5FC-EC4F-4BCB-BF7B-3E69B4C4BADD}"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729C93-53F5-4C4B-973D-21E1616739A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ru-RU"/>
        </a:p>
      </dgm:t>
    </dgm:pt>
    <dgm:pt modelId="{0C2ED885-BD6B-4DF5-A726-508AE1AF89E4}">
      <dgm:prSet phldrT="[Текст]" custT="1"/>
      <dgm:spPr>
        <a:solidFill>
          <a:srgbClr val="EB5C26"/>
        </a:solidFill>
      </dgm:spPr>
      <dgm:t>
        <a:bodyPr anchor="ctr"/>
        <a:lstStyle/>
        <a:p>
          <a:r>
            <a:rPr lang="en-US" sz="2800" b="1" dirty="0">
              <a:solidFill>
                <a:schemeClr val="bg1"/>
              </a:solidFill>
              <a:latin typeface="Arial" panose="020B0604020202020204" pitchFamily="34" charset="0"/>
              <a:ea typeface="Verdana" panose="020B0604030504040204" pitchFamily="34" charset="0"/>
              <a:cs typeface="Arial" panose="020B0604020202020204" pitchFamily="34" charset="0"/>
            </a:rPr>
            <a:t>ERP</a:t>
          </a:r>
          <a:r>
            <a:rPr lang="ru-RU" sz="2800" b="1" dirty="0">
              <a:solidFill>
                <a:schemeClr val="bg1"/>
              </a:solidFill>
              <a:latin typeface="Arial" panose="020B0604020202020204" pitchFamily="34" charset="0"/>
              <a:ea typeface="Verdana" panose="020B0604030504040204" pitchFamily="34" charset="0"/>
              <a:cs typeface="Arial" panose="020B0604020202020204" pitchFamily="34" charset="0"/>
            </a:rPr>
            <a:t>.</a:t>
          </a:r>
          <a:r>
            <a:rPr lang="en-US" sz="2800" b="1"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ru-RU" sz="2800" b="1" dirty="0">
              <a:solidFill>
                <a:schemeClr val="bg1"/>
              </a:solidFill>
              <a:latin typeface="Arial" panose="020B0604020202020204" pitchFamily="34" charset="0"/>
              <a:ea typeface="Verdana" panose="020B0604030504040204" pitchFamily="34" charset="0"/>
              <a:cs typeface="Arial" panose="020B0604020202020204" pitchFamily="34" charset="0"/>
            </a:rPr>
            <a:t>УХ</a:t>
          </a:r>
        </a:p>
      </dgm:t>
    </dgm:pt>
    <dgm:pt modelId="{F975ABB2-F53E-436D-937A-20F9D09C314A}" type="parTrans" cxnId="{37B12E06-4395-48EB-98E3-DE47C3F1347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4C5657C7-A0F8-430A-9718-9489C9A91BC8}" type="sibTrans" cxnId="{37B12E06-4395-48EB-98E3-DE47C3F1347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5EBFBD34-D06F-4E5B-9CE7-DC9EA4BE5140}">
      <dgm:prSet phldrT="[Текст]" custT="1"/>
      <dgm:spPr>
        <a:solidFill>
          <a:schemeClr val="accent1"/>
        </a:solidFill>
      </dgm:spPr>
      <dgm:t>
        <a:bodyPr anchor="t"/>
        <a:lstStyle/>
        <a:p>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Казна-</a:t>
          </a:r>
          <a:r>
            <a:rPr lang="ru-RU" sz="1200" b="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чейство</a:t>
          </a:r>
          <a:endPar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gm:t>
    </dgm:pt>
    <dgm:pt modelId="{776E8F8E-9705-44BA-9226-6A670380F1B3}" type="parTrans" cxnId="{65E89404-6D46-4B7B-B124-5C9EABC6DA19}">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99E19027-E0A6-4EDD-AD48-0D2723B82B25}" type="sibTrans" cxnId="{65E89404-6D46-4B7B-B124-5C9EABC6DA19}">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5FE92918-2809-4453-8B63-411FFB9EF24E}">
      <dgm:prSet phldrT="[Текст]" custT="1"/>
      <dgm:spPr>
        <a:solidFill>
          <a:schemeClr val="accent1"/>
        </a:solidFill>
      </dgm:spPr>
      <dgm:t>
        <a:bodyPr/>
        <a:lstStyle/>
        <a:p>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ФГИС </a:t>
          </a:r>
        </a:p>
        <a:p>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Зерно</a:t>
          </a:r>
        </a:p>
      </dgm:t>
    </dgm:pt>
    <dgm:pt modelId="{5513F062-8DFF-4EBD-BE93-998D71085F35}" type="parTrans" cxnId="{76F2FFEA-0834-4E79-A45E-411F37846BA5}">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812E89AC-EFEB-4927-BB4A-B78330604021}" type="sibTrans" cxnId="{76F2FFEA-0834-4E79-A45E-411F37846BA5}">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9C0D31C3-9395-4B1A-99F6-EFCE3D141CE2}">
      <dgm:prSet phldrT="[Текст]" custT="1"/>
      <dgm:spPr>
        <a:solidFill>
          <a:schemeClr val="accent1"/>
        </a:solidFill>
      </dgm:spPr>
      <dgm:t>
        <a:bodyPr/>
        <a:lstStyle/>
        <a:p>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Проверка </a:t>
          </a:r>
          <a:r>
            <a:rPr lang="ru-RU" sz="1200" b="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контр-агентов</a:t>
          </a:r>
          <a:endPar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gm:t>
    </dgm:pt>
    <dgm:pt modelId="{C7104D4E-84EF-402E-863E-F0139DE40E92}" type="parTrans" cxnId="{5C6A706A-5200-4DAE-8554-2CA18E6C6D3A}">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E6756A4F-4014-4959-9016-5E5421909B24}" type="sibTrans" cxnId="{5C6A706A-5200-4DAE-8554-2CA18E6C6D3A}">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9E8B8B24-5918-4361-B2BE-9ED01A516FB8}">
      <dgm:prSet phldrT="[Текст]" custT="1"/>
      <dgm:spPr>
        <a:solidFill>
          <a:schemeClr val="accent1"/>
        </a:solidFill>
      </dgm:spPr>
      <dgm:t>
        <a:bodyPr/>
        <a:lstStyle/>
        <a:p>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Управление качеством</a:t>
          </a:r>
        </a:p>
      </dgm:t>
    </dgm:pt>
    <dgm:pt modelId="{931745BF-25A4-4C57-B639-FD14126FE886}" type="parTrans" cxnId="{BA974195-402E-46F3-8C56-36CA3C6F327F}">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0541045A-3791-4572-B34B-80B05A176345}" type="sibTrans" cxnId="{BA974195-402E-46F3-8C56-36CA3C6F327F}">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4ACF0970-E3C3-486E-BC26-4651B3990922}">
      <dgm:prSet custT="1"/>
      <dgm:spPr>
        <a:solidFill>
          <a:schemeClr val="accent1"/>
        </a:solidFill>
      </dgm:spPr>
      <dgm:t>
        <a:bodyPr/>
        <a:lstStyle/>
        <a:p>
          <a:r>
            <a:rPr lang="ru-RU" sz="1200" b="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Бюдже-тирование</a:t>
          </a:r>
          <a:endPar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gm:t>
    </dgm:pt>
    <dgm:pt modelId="{55A715FB-6154-4EBF-8E52-172AE9CC5D8B}" type="parTrans" cxnId="{4C26899A-ACB2-45AD-8022-42E97E6B5E08}">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51E14FED-0CEE-4130-A361-E4DFB8AF6821}" type="sibTrans" cxnId="{4C26899A-ACB2-45AD-8022-42E97E6B5E08}">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2F4301EE-7A0F-4EA4-AC80-5FBE7C2C3E24}">
      <dgm:prSet custT="1"/>
      <dgm:spPr>
        <a:solidFill>
          <a:schemeClr val="accent1"/>
        </a:solidFill>
      </dgm:spPr>
      <dgm:t>
        <a:bodyPr/>
        <a:lstStyle/>
        <a:p>
          <a:r>
            <a:rPr lang="ru-RU" sz="1200" b="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Документо</a:t>
          </a:r>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-оборот</a:t>
          </a:r>
        </a:p>
      </dgm:t>
    </dgm:pt>
    <dgm:pt modelId="{6D2FED44-597F-472E-BFB5-89CA61E3C311}" type="parTrans" cxnId="{CB8DCC89-39D5-489F-A662-60BD593BD67B}">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B6648766-C960-4731-A66C-FC7788B45FE7}" type="sibTrans" cxnId="{CB8DCC89-39D5-489F-A662-60BD593BD67B}">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5AFA74C9-8143-4296-9744-4C9DAA56B298}">
      <dgm:prSet custT="1"/>
      <dgm:spPr>
        <a:solidFill>
          <a:schemeClr val="accent1"/>
        </a:solidFill>
      </dgm:spPr>
      <dgm:t>
        <a:bodyPr/>
        <a:lstStyle/>
        <a:p>
          <a:r>
            <a:rPr lang="en-US"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BI</a:t>
          </a:r>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-система</a:t>
          </a:r>
        </a:p>
      </dgm:t>
    </dgm:pt>
    <dgm:pt modelId="{8B35F5CC-3CC0-46B9-ABDD-1AA88350C033}" type="parTrans" cxnId="{D76A484C-92CA-4848-9935-70ACCCD4A4DB}">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12DA1945-761D-440F-AFEA-52C8532A0D9E}" type="sibTrans" cxnId="{D76A484C-92CA-4848-9935-70ACCCD4A4DB}">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B8B3AC3A-D6E3-4FB8-93B9-F9EC39824266}">
      <dgm:prSet custT="1"/>
      <dgm:spPr>
        <a:solidFill>
          <a:schemeClr val="accent1"/>
        </a:solidFill>
      </dgm:spPr>
      <dgm:t>
        <a:bodyPr/>
        <a:lstStyle/>
        <a:p>
          <a:r>
            <a:rPr lang="en-US"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WMS</a:t>
          </a:r>
          <a:endPar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gm:t>
    </dgm:pt>
    <dgm:pt modelId="{3BEC2551-1316-49C8-B6E9-E4581831A60D}" type="parTrans" cxnId="{2FC0CBCF-4240-4AEC-A429-EA58153778C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67C9822F-6E42-4867-99C4-3BB817D7E1F5}" type="sibTrans" cxnId="{2FC0CBCF-4240-4AEC-A429-EA58153778C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5CC4954D-9DF2-4495-A9B9-8E35E5842879}">
      <dgm:prSet custT="1"/>
      <dgm:spPr>
        <a:solidFill>
          <a:schemeClr val="accent1"/>
        </a:solidFill>
      </dgm:spPr>
      <dgm:t>
        <a:bodyPr/>
        <a:lstStyle/>
        <a:p>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 </a:t>
          </a:r>
          <a:r>
            <a:rPr lang="en-US"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CRM</a:t>
          </a:r>
          <a:endPar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gm:t>
    </dgm:pt>
    <dgm:pt modelId="{1B334B2F-2C13-448A-9BD5-B62A7EE6A279}" type="parTrans" cxnId="{4781EA67-ACFF-4D8B-A93F-1B6467380830}">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2CCE0769-2530-45B3-81D4-7BC0D339C7DA}" type="sibTrans" cxnId="{4781EA67-ACFF-4D8B-A93F-1B6467380830}">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6DDAC6DF-7190-4F7D-9E23-7418B45D77A8}">
      <dgm:prSet custT="1"/>
      <dgm:spPr>
        <a:solidFill>
          <a:schemeClr val="accent1"/>
        </a:solidFill>
      </dgm:spPr>
      <dgm:t>
        <a:bodyPr/>
        <a:lstStyle/>
        <a:p>
          <a:r>
            <a:rPr lang="ru-RU" sz="1200" b="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Плани</a:t>
          </a:r>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a:t>
          </a:r>
        </a:p>
        <a:p>
          <a:r>
            <a:rPr lang="ru-RU" sz="1200" b="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рование</a:t>
          </a:r>
          <a:endPar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gm:t>
    </dgm:pt>
    <dgm:pt modelId="{177A0C29-EFC9-4A36-9215-0D1E552397D6}" type="parTrans" cxnId="{63F47332-45D6-430D-822A-D296689F8B3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F8F27193-5CB8-497A-95BB-CF69EE4E6673}" type="sibTrans" cxnId="{63F47332-45D6-430D-822A-D296689F8B3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B5ACB6F2-3A08-4CC4-A8A4-C7B1065316F1}">
      <dgm:prSet custT="1"/>
      <dgm:spPr>
        <a:solidFill>
          <a:schemeClr val="accent1"/>
        </a:solidFill>
      </dgm:spPr>
      <dgm:t>
        <a:bodyPr/>
        <a:lstStyle/>
        <a:p>
          <a:r>
            <a:rPr lang="ru-RU" sz="1200" b="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Налоговый мониторинг</a:t>
          </a:r>
        </a:p>
      </dgm:t>
    </dgm:pt>
    <dgm:pt modelId="{76E0C5A2-CA0B-4F82-9802-F12980244ED1}" type="parTrans" cxnId="{61E2FA51-2AC4-415D-95EA-CA9C2F5558A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AA0FC965-0A1B-4F48-88B3-E9838CF623CC}" type="sibTrans" cxnId="{61E2FA51-2AC4-415D-95EA-CA9C2F5558A2}">
      <dgm:prSet/>
      <dgm:spPr/>
      <dgm:t>
        <a:bodyPr/>
        <a:lstStyle/>
        <a:p>
          <a:endParaRPr lang="ru-RU" sz="1200" b="0">
            <a:latin typeface="Arial" panose="020B0604020202020204" pitchFamily="34" charset="0"/>
            <a:ea typeface="Verdana" panose="020B0604030504040204" pitchFamily="34" charset="0"/>
            <a:cs typeface="Arial" panose="020B0604020202020204" pitchFamily="34" charset="0"/>
          </a:endParaRPr>
        </a:p>
      </dgm:t>
    </dgm:pt>
    <dgm:pt modelId="{0972A47D-1676-4615-8D02-4BF119C4A87C}" type="pres">
      <dgm:prSet presAssocID="{FA729C93-53F5-4C4B-973D-21E1616739A9}" presName="Name0" presStyleCnt="0">
        <dgm:presLayoutVars>
          <dgm:chMax val="1"/>
          <dgm:dir/>
          <dgm:animLvl val="ctr"/>
          <dgm:resizeHandles val="exact"/>
        </dgm:presLayoutVars>
      </dgm:prSet>
      <dgm:spPr/>
      <dgm:t>
        <a:bodyPr/>
        <a:lstStyle/>
        <a:p>
          <a:endParaRPr lang="ru-RU"/>
        </a:p>
      </dgm:t>
    </dgm:pt>
    <dgm:pt modelId="{0E03A252-7A50-487F-AA34-F37351592AA4}" type="pres">
      <dgm:prSet presAssocID="{0C2ED885-BD6B-4DF5-A726-508AE1AF89E4}" presName="centerShape" presStyleLbl="node0" presStyleIdx="0" presStyleCnt="1" custScaleX="199951" custScaleY="199951"/>
      <dgm:spPr/>
      <dgm:t>
        <a:bodyPr/>
        <a:lstStyle/>
        <a:p>
          <a:endParaRPr lang="ru-RU"/>
        </a:p>
      </dgm:t>
    </dgm:pt>
    <dgm:pt modelId="{98B35909-0691-4D41-8E49-8DAC2AF04FFB}" type="pres">
      <dgm:prSet presAssocID="{5EBFBD34-D06F-4E5B-9CE7-DC9EA4BE5140}" presName="node" presStyleLbl="node1" presStyleIdx="0" presStyleCnt="11" custScaleX="216274" custScaleY="163225" custRadScaleRad="108079" custRadScaleInc="-3002">
        <dgm:presLayoutVars>
          <dgm:bulletEnabled val="1"/>
        </dgm:presLayoutVars>
      </dgm:prSet>
      <dgm:spPr/>
      <dgm:t>
        <a:bodyPr/>
        <a:lstStyle/>
        <a:p>
          <a:endParaRPr lang="ru-RU"/>
        </a:p>
      </dgm:t>
    </dgm:pt>
    <dgm:pt modelId="{6E2C2BDF-5561-4CDD-B1C0-4D0450064E77}" type="pres">
      <dgm:prSet presAssocID="{5EBFBD34-D06F-4E5B-9CE7-DC9EA4BE5140}" presName="dummy" presStyleCnt="0"/>
      <dgm:spPr/>
    </dgm:pt>
    <dgm:pt modelId="{7939ADE3-C108-4F02-B84D-A1A64946CF13}" type="pres">
      <dgm:prSet presAssocID="{99E19027-E0A6-4EDD-AD48-0D2723B82B25}" presName="sibTrans" presStyleLbl="sibTrans2D1" presStyleIdx="0" presStyleCnt="11"/>
      <dgm:spPr/>
      <dgm:t>
        <a:bodyPr/>
        <a:lstStyle/>
        <a:p>
          <a:endParaRPr lang="ru-RU"/>
        </a:p>
      </dgm:t>
    </dgm:pt>
    <dgm:pt modelId="{A45A35B0-F9CB-441E-9ADE-897B976A21C0}" type="pres">
      <dgm:prSet presAssocID="{4ACF0970-E3C3-486E-BC26-4651B3990922}" presName="node" presStyleLbl="node1" presStyleIdx="1" presStyleCnt="11" custScaleX="216274" custScaleY="163225">
        <dgm:presLayoutVars>
          <dgm:bulletEnabled val="1"/>
        </dgm:presLayoutVars>
      </dgm:prSet>
      <dgm:spPr/>
      <dgm:t>
        <a:bodyPr/>
        <a:lstStyle/>
        <a:p>
          <a:endParaRPr lang="ru-RU"/>
        </a:p>
      </dgm:t>
    </dgm:pt>
    <dgm:pt modelId="{DC756F8A-DF19-440F-89D6-3AC5D4C64540}" type="pres">
      <dgm:prSet presAssocID="{4ACF0970-E3C3-486E-BC26-4651B3990922}" presName="dummy" presStyleCnt="0"/>
      <dgm:spPr/>
    </dgm:pt>
    <dgm:pt modelId="{6E6AB851-66E6-46D2-BBB5-E4784EEB42C5}" type="pres">
      <dgm:prSet presAssocID="{51E14FED-0CEE-4130-A361-E4DFB8AF6821}" presName="sibTrans" presStyleLbl="sibTrans2D1" presStyleIdx="1" presStyleCnt="11"/>
      <dgm:spPr/>
      <dgm:t>
        <a:bodyPr/>
        <a:lstStyle/>
        <a:p>
          <a:endParaRPr lang="ru-RU"/>
        </a:p>
      </dgm:t>
    </dgm:pt>
    <dgm:pt modelId="{1F79247F-AD29-480E-99AC-92ECC7D12E83}" type="pres">
      <dgm:prSet presAssocID="{2F4301EE-7A0F-4EA4-AC80-5FBE7C2C3E24}" presName="node" presStyleLbl="node1" presStyleIdx="2" presStyleCnt="11" custScaleX="216274" custScaleY="163225">
        <dgm:presLayoutVars>
          <dgm:bulletEnabled val="1"/>
        </dgm:presLayoutVars>
      </dgm:prSet>
      <dgm:spPr/>
      <dgm:t>
        <a:bodyPr/>
        <a:lstStyle/>
        <a:p>
          <a:endParaRPr lang="ru-RU"/>
        </a:p>
      </dgm:t>
    </dgm:pt>
    <dgm:pt modelId="{CEBC50C8-87F7-49CE-9FA2-49189AF38316}" type="pres">
      <dgm:prSet presAssocID="{2F4301EE-7A0F-4EA4-AC80-5FBE7C2C3E24}" presName="dummy" presStyleCnt="0"/>
      <dgm:spPr/>
    </dgm:pt>
    <dgm:pt modelId="{7EF5FBE3-6D35-4AF9-951A-192DF737E3BB}" type="pres">
      <dgm:prSet presAssocID="{B6648766-C960-4731-A66C-FC7788B45FE7}" presName="sibTrans" presStyleLbl="sibTrans2D1" presStyleIdx="2" presStyleCnt="11"/>
      <dgm:spPr/>
      <dgm:t>
        <a:bodyPr/>
        <a:lstStyle/>
        <a:p>
          <a:endParaRPr lang="ru-RU"/>
        </a:p>
      </dgm:t>
    </dgm:pt>
    <dgm:pt modelId="{929CB944-1C6E-44F4-AF27-58D4C4C8C4F2}" type="pres">
      <dgm:prSet presAssocID="{5AFA74C9-8143-4296-9744-4C9DAA56B298}" presName="node" presStyleLbl="node1" presStyleIdx="3" presStyleCnt="11" custScaleX="216274" custScaleY="163225">
        <dgm:presLayoutVars>
          <dgm:bulletEnabled val="1"/>
        </dgm:presLayoutVars>
      </dgm:prSet>
      <dgm:spPr/>
      <dgm:t>
        <a:bodyPr/>
        <a:lstStyle/>
        <a:p>
          <a:endParaRPr lang="ru-RU"/>
        </a:p>
      </dgm:t>
    </dgm:pt>
    <dgm:pt modelId="{3E5643A2-164B-4CD3-BF33-F04858A8B31D}" type="pres">
      <dgm:prSet presAssocID="{5AFA74C9-8143-4296-9744-4C9DAA56B298}" presName="dummy" presStyleCnt="0"/>
      <dgm:spPr/>
    </dgm:pt>
    <dgm:pt modelId="{BE04329B-3E51-4940-B6CD-E56E45CB36CC}" type="pres">
      <dgm:prSet presAssocID="{12DA1945-761D-440F-AFEA-52C8532A0D9E}" presName="sibTrans" presStyleLbl="sibTrans2D1" presStyleIdx="3" presStyleCnt="11"/>
      <dgm:spPr/>
      <dgm:t>
        <a:bodyPr/>
        <a:lstStyle/>
        <a:p>
          <a:endParaRPr lang="ru-RU"/>
        </a:p>
      </dgm:t>
    </dgm:pt>
    <dgm:pt modelId="{67B3AB9A-8B5A-4A37-980D-0051A5815DD9}" type="pres">
      <dgm:prSet presAssocID="{B8B3AC3A-D6E3-4FB8-93B9-F9EC39824266}" presName="node" presStyleLbl="node1" presStyleIdx="4" presStyleCnt="11" custScaleX="216274" custScaleY="163225">
        <dgm:presLayoutVars>
          <dgm:bulletEnabled val="1"/>
        </dgm:presLayoutVars>
      </dgm:prSet>
      <dgm:spPr/>
      <dgm:t>
        <a:bodyPr/>
        <a:lstStyle/>
        <a:p>
          <a:endParaRPr lang="ru-RU"/>
        </a:p>
      </dgm:t>
    </dgm:pt>
    <dgm:pt modelId="{FB8F2782-7424-4CCA-9715-7B8D53BE5DE9}" type="pres">
      <dgm:prSet presAssocID="{B8B3AC3A-D6E3-4FB8-93B9-F9EC39824266}" presName="dummy" presStyleCnt="0"/>
      <dgm:spPr/>
    </dgm:pt>
    <dgm:pt modelId="{F8256419-2793-40F8-899F-B8751E0A6165}" type="pres">
      <dgm:prSet presAssocID="{67C9822F-6E42-4867-99C4-3BB817D7E1F5}" presName="sibTrans" presStyleLbl="sibTrans2D1" presStyleIdx="4" presStyleCnt="11"/>
      <dgm:spPr/>
      <dgm:t>
        <a:bodyPr/>
        <a:lstStyle/>
        <a:p>
          <a:endParaRPr lang="ru-RU"/>
        </a:p>
      </dgm:t>
    </dgm:pt>
    <dgm:pt modelId="{325279C1-1566-40BB-8224-59A12EB48A94}" type="pres">
      <dgm:prSet presAssocID="{5CC4954D-9DF2-4495-A9B9-8E35E5842879}" presName="node" presStyleLbl="node1" presStyleIdx="5" presStyleCnt="11" custScaleX="216274" custScaleY="163225">
        <dgm:presLayoutVars>
          <dgm:bulletEnabled val="1"/>
        </dgm:presLayoutVars>
      </dgm:prSet>
      <dgm:spPr/>
      <dgm:t>
        <a:bodyPr/>
        <a:lstStyle/>
        <a:p>
          <a:endParaRPr lang="ru-RU"/>
        </a:p>
      </dgm:t>
    </dgm:pt>
    <dgm:pt modelId="{37D63B16-21B5-4086-A8F9-7ABBEAA18B09}" type="pres">
      <dgm:prSet presAssocID="{5CC4954D-9DF2-4495-A9B9-8E35E5842879}" presName="dummy" presStyleCnt="0"/>
      <dgm:spPr/>
    </dgm:pt>
    <dgm:pt modelId="{CBE26C22-FC43-4AEF-AFBC-227DF8EC9F47}" type="pres">
      <dgm:prSet presAssocID="{2CCE0769-2530-45B3-81D4-7BC0D339C7DA}" presName="sibTrans" presStyleLbl="sibTrans2D1" presStyleIdx="5" presStyleCnt="11"/>
      <dgm:spPr/>
      <dgm:t>
        <a:bodyPr/>
        <a:lstStyle/>
        <a:p>
          <a:endParaRPr lang="ru-RU"/>
        </a:p>
      </dgm:t>
    </dgm:pt>
    <dgm:pt modelId="{C01A5B21-6662-47D2-9416-4691FDBCF515}" type="pres">
      <dgm:prSet presAssocID="{6DDAC6DF-7190-4F7D-9E23-7418B45D77A8}" presName="node" presStyleLbl="node1" presStyleIdx="6" presStyleCnt="11" custScaleX="216274" custScaleY="163225">
        <dgm:presLayoutVars>
          <dgm:bulletEnabled val="1"/>
        </dgm:presLayoutVars>
      </dgm:prSet>
      <dgm:spPr/>
      <dgm:t>
        <a:bodyPr/>
        <a:lstStyle/>
        <a:p>
          <a:endParaRPr lang="ru-RU"/>
        </a:p>
      </dgm:t>
    </dgm:pt>
    <dgm:pt modelId="{1FC3B50A-E59D-4BBF-9CE9-EC53756C3BC4}" type="pres">
      <dgm:prSet presAssocID="{6DDAC6DF-7190-4F7D-9E23-7418B45D77A8}" presName="dummy" presStyleCnt="0"/>
      <dgm:spPr/>
    </dgm:pt>
    <dgm:pt modelId="{1BFD2271-4BA4-4540-8C3E-3BD3D7A2BF04}" type="pres">
      <dgm:prSet presAssocID="{F8F27193-5CB8-497A-95BB-CF69EE4E6673}" presName="sibTrans" presStyleLbl="sibTrans2D1" presStyleIdx="6" presStyleCnt="11"/>
      <dgm:spPr/>
      <dgm:t>
        <a:bodyPr/>
        <a:lstStyle/>
        <a:p>
          <a:endParaRPr lang="ru-RU"/>
        </a:p>
      </dgm:t>
    </dgm:pt>
    <dgm:pt modelId="{E04F1D73-3A47-45EF-B173-DDFB5FA91238}" type="pres">
      <dgm:prSet presAssocID="{B5ACB6F2-3A08-4CC4-A8A4-C7B1065316F1}" presName="node" presStyleLbl="node1" presStyleIdx="7" presStyleCnt="11" custScaleX="216274" custScaleY="163225">
        <dgm:presLayoutVars>
          <dgm:bulletEnabled val="1"/>
        </dgm:presLayoutVars>
      </dgm:prSet>
      <dgm:spPr/>
      <dgm:t>
        <a:bodyPr/>
        <a:lstStyle/>
        <a:p>
          <a:endParaRPr lang="ru-RU"/>
        </a:p>
      </dgm:t>
    </dgm:pt>
    <dgm:pt modelId="{CA143102-3BE6-4F7F-AF2C-91334636BB76}" type="pres">
      <dgm:prSet presAssocID="{B5ACB6F2-3A08-4CC4-A8A4-C7B1065316F1}" presName="dummy" presStyleCnt="0"/>
      <dgm:spPr/>
    </dgm:pt>
    <dgm:pt modelId="{B3C04677-FF67-48CE-A15A-0568744AAD4E}" type="pres">
      <dgm:prSet presAssocID="{AA0FC965-0A1B-4F48-88B3-E9838CF623CC}" presName="sibTrans" presStyleLbl="sibTrans2D1" presStyleIdx="7" presStyleCnt="11"/>
      <dgm:spPr/>
      <dgm:t>
        <a:bodyPr/>
        <a:lstStyle/>
        <a:p>
          <a:endParaRPr lang="ru-RU"/>
        </a:p>
      </dgm:t>
    </dgm:pt>
    <dgm:pt modelId="{6D1CE3C3-B2F5-4DFD-A972-E20DA15D6E96}" type="pres">
      <dgm:prSet presAssocID="{5FE92918-2809-4453-8B63-411FFB9EF24E}" presName="node" presStyleLbl="node1" presStyleIdx="8" presStyleCnt="11" custScaleX="216274" custScaleY="163225">
        <dgm:presLayoutVars>
          <dgm:bulletEnabled val="1"/>
        </dgm:presLayoutVars>
      </dgm:prSet>
      <dgm:spPr/>
      <dgm:t>
        <a:bodyPr/>
        <a:lstStyle/>
        <a:p>
          <a:endParaRPr lang="ru-RU"/>
        </a:p>
      </dgm:t>
    </dgm:pt>
    <dgm:pt modelId="{6A4B2980-1D34-4771-BFDC-5FFE2807DB96}" type="pres">
      <dgm:prSet presAssocID="{5FE92918-2809-4453-8B63-411FFB9EF24E}" presName="dummy" presStyleCnt="0"/>
      <dgm:spPr/>
    </dgm:pt>
    <dgm:pt modelId="{E22EB6BC-1D6E-461F-93C3-696FDB1463F9}" type="pres">
      <dgm:prSet presAssocID="{812E89AC-EFEB-4927-BB4A-B78330604021}" presName="sibTrans" presStyleLbl="sibTrans2D1" presStyleIdx="8" presStyleCnt="11"/>
      <dgm:spPr/>
      <dgm:t>
        <a:bodyPr/>
        <a:lstStyle/>
        <a:p>
          <a:endParaRPr lang="ru-RU"/>
        </a:p>
      </dgm:t>
    </dgm:pt>
    <dgm:pt modelId="{D30DE84D-14E9-441C-B08E-E1E6DB6B3355}" type="pres">
      <dgm:prSet presAssocID="{9C0D31C3-9395-4B1A-99F6-EFCE3D141CE2}" presName="node" presStyleLbl="node1" presStyleIdx="9" presStyleCnt="11" custScaleX="216274" custScaleY="163225">
        <dgm:presLayoutVars>
          <dgm:bulletEnabled val="1"/>
        </dgm:presLayoutVars>
      </dgm:prSet>
      <dgm:spPr/>
      <dgm:t>
        <a:bodyPr/>
        <a:lstStyle/>
        <a:p>
          <a:endParaRPr lang="ru-RU"/>
        </a:p>
      </dgm:t>
    </dgm:pt>
    <dgm:pt modelId="{2739C3B0-41AF-4B8C-BB15-10FB9A193B72}" type="pres">
      <dgm:prSet presAssocID="{9C0D31C3-9395-4B1A-99F6-EFCE3D141CE2}" presName="dummy" presStyleCnt="0"/>
      <dgm:spPr/>
    </dgm:pt>
    <dgm:pt modelId="{A67C3F05-EF6B-4F42-BDBD-50086330B389}" type="pres">
      <dgm:prSet presAssocID="{E6756A4F-4014-4959-9016-5E5421909B24}" presName="sibTrans" presStyleLbl="sibTrans2D1" presStyleIdx="9" presStyleCnt="11"/>
      <dgm:spPr/>
      <dgm:t>
        <a:bodyPr/>
        <a:lstStyle/>
        <a:p>
          <a:endParaRPr lang="ru-RU"/>
        </a:p>
      </dgm:t>
    </dgm:pt>
    <dgm:pt modelId="{6E50876F-ED1A-43E8-84C9-E665350A521D}" type="pres">
      <dgm:prSet presAssocID="{9E8B8B24-5918-4361-B2BE-9ED01A516FB8}" presName="node" presStyleLbl="node1" presStyleIdx="10" presStyleCnt="11" custScaleX="216274" custScaleY="163225">
        <dgm:presLayoutVars>
          <dgm:bulletEnabled val="1"/>
        </dgm:presLayoutVars>
      </dgm:prSet>
      <dgm:spPr/>
      <dgm:t>
        <a:bodyPr/>
        <a:lstStyle/>
        <a:p>
          <a:endParaRPr lang="ru-RU"/>
        </a:p>
      </dgm:t>
    </dgm:pt>
    <dgm:pt modelId="{63042760-A7FA-437F-A2BA-687D65C26E22}" type="pres">
      <dgm:prSet presAssocID="{9E8B8B24-5918-4361-B2BE-9ED01A516FB8}" presName="dummy" presStyleCnt="0"/>
      <dgm:spPr/>
    </dgm:pt>
    <dgm:pt modelId="{E2DC8E80-9074-45FC-9439-79414BEE10C5}" type="pres">
      <dgm:prSet presAssocID="{0541045A-3791-4572-B34B-80B05A176345}" presName="sibTrans" presStyleLbl="sibTrans2D1" presStyleIdx="10" presStyleCnt="11"/>
      <dgm:spPr/>
      <dgm:t>
        <a:bodyPr/>
        <a:lstStyle/>
        <a:p>
          <a:endParaRPr lang="ru-RU"/>
        </a:p>
      </dgm:t>
    </dgm:pt>
  </dgm:ptLst>
  <dgm:cxnLst>
    <dgm:cxn modelId="{24AE011A-745D-40C7-BAB4-53B716BB6EC8}" type="presOf" srcId="{FA729C93-53F5-4C4B-973D-21E1616739A9}" destId="{0972A47D-1676-4615-8D02-4BF119C4A87C}" srcOrd="0" destOrd="0" presId="urn:microsoft.com/office/officeart/2005/8/layout/radial6"/>
    <dgm:cxn modelId="{CCFA55F5-B847-48F8-9DB5-0D77A9FA390B}" type="presOf" srcId="{2F4301EE-7A0F-4EA4-AC80-5FBE7C2C3E24}" destId="{1F79247F-AD29-480E-99AC-92ECC7D12E83}" srcOrd="0" destOrd="0" presId="urn:microsoft.com/office/officeart/2005/8/layout/radial6"/>
    <dgm:cxn modelId="{87D67FBB-0DCC-48DB-9069-E35A9F54B206}" type="presOf" srcId="{F8F27193-5CB8-497A-95BB-CF69EE4E6673}" destId="{1BFD2271-4BA4-4540-8C3E-3BD3D7A2BF04}" srcOrd="0" destOrd="0" presId="urn:microsoft.com/office/officeart/2005/8/layout/radial6"/>
    <dgm:cxn modelId="{AFC5DC76-3A5B-4FAA-AE6C-ED547DD79275}" type="presOf" srcId="{B6648766-C960-4731-A66C-FC7788B45FE7}" destId="{7EF5FBE3-6D35-4AF9-951A-192DF737E3BB}" srcOrd="0" destOrd="0" presId="urn:microsoft.com/office/officeart/2005/8/layout/radial6"/>
    <dgm:cxn modelId="{28B7552E-F97A-4A77-AC5F-7F8F4EE61FEE}" type="presOf" srcId="{B5ACB6F2-3A08-4CC4-A8A4-C7B1065316F1}" destId="{E04F1D73-3A47-45EF-B173-DDFB5FA91238}" srcOrd="0" destOrd="0" presId="urn:microsoft.com/office/officeart/2005/8/layout/radial6"/>
    <dgm:cxn modelId="{22EDDFA0-B699-49C9-B7A5-A09F21132BF7}" type="presOf" srcId="{99E19027-E0A6-4EDD-AD48-0D2723B82B25}" destId="{7939ADE3-C108-4F02-B84D-A1A64946CF13}" srcOrd="0" destOrd="0" presId="urn:microsoft.com/office/officeart/2005/8/layout/radial6"/>
    <dgm:cxn modelId="{87CBAFF9-AF2C-4BE9-AA89-FB918F9B40B3}" type="presOf" srcId="{67C9822F-6E42-4867-99C4-3BB817D7E1F5}" destId="{F8256419-2793-40F8-899F-B8751E0A6165}" srcOrd="0" destOrd="0" presId="urn:microsoft.com/office/officeart/2005/8/layout/radial6"/>
    <dgm:cxn modelId="{446D3608-9AAC-4C31-B266-884BB0EEC4A7}" type="presOf" srcId="{0541045A-3791-4572-B34B-80B05A176345}" destId="{E2DC8E80-9074-45FC-9439-79414BEE10C5}" srcOrd="0" destOrd="0" presId="urn:microsoft.com/office/officeart/2005/8/layout/radial6"/>
    <dgm:cxn modelId="{2FC0CBCF-4240-4AEC-A429-EA58153778C2}" srcId="{0C2ED885-BD6B-4DF5-A726-508AE1AF89E4}" destId="{B8B3AC3A-D6E3-4FB8-93B9-F9EC39824266}" srcOrd="4" destOrd="0" parTransId="{3BEC2551-1316-49C8-B6E9-E4581831A60D}" sibTransId="{67C9822F-6E42-4867-99C4-3BB817D7E1F5}"/>
    <dgm:cxn modelId="{98E79067-2998-444B-81BE-EBF2DF469EC1}" type="presOf" srcId="{6DDAC6DF-7190-4F7D-9E23-7418B45D77A8}" destId="{C01A5B21-6662-47D2-9416-4691FDBCF515}" srcOrd="0" destOrd="0" presId="urn:microsoft.com/office/officeart/2005/8/layout/radial6"/>
    <dgm:cxn modelId="{FA1B3465-E715-40E2-8D36-9A3E01CD72B2}" type="presOf" srcId="{0C2ED885-BD6B-4DF5-A726-508AE1AF89E4}" destId="{0E03A252-7A50-487F-AA34-F37351592AA4}" srcOrd="0" destOrd="0" presId="urn:microsoft.com/office/officeart/2005/8/layout/radial6"/>
    <dgm:cxn modelId="{BA393737-956C-4DB9-82A9-4508261A58CC}" type="presOf" srcId="{9C0D31C3-9395-4B1A-99F6-EFCE3D141CE2}" destId="{D30DE84D-14E9-441C-B08E-E1E6DB6B3355}" srcOrd="0" destOrd="0" presId="urn:microsoft.com/office/officeart/2005/8/layout/radial6"/>
    <dgm:cxn modelId="{5C6A706A-5200-4DAE-8554-2CA18E6C6D3A}" srcId="{0C2ED885-BD6B-4DF5-A726-508AE1AF89E4}" destId="{9C0D31C3-9395-4B1A-99F6-EFCE3D141CE2}" srcOrd="9" destOrd="0" parTransId="{C7104D4E-84EF-402E-863E-F0139DE40E92}" sibTransId="{E6756A4F-4014-4959-9016-5E5421909B24}"/>
    <dgm:cxn modelId="{4C40615E-24F0-4213-A517-CDD22DBF9B52}" type="presOf" srcId="{4ACF0970-E3C3-486E-BC26-4651B3990922}" destId="{A45A35B0-F9CB-441E-9ADE-897B976A21C0}" srcOrd="0" destOrd="0" presId="urn:microsoft.com/office/officeart/2005/8/layout/radial6"/>
    <dgm:cxn modelId="{CB8DCC89-39D5-489F-A662-60BD593BD67B}" srcId="{0C2ED885-BD6B-4DF5-A726-508AE1AF89E4}" destId="{2F4301EE-7A0F-4EA4-AC80-5FBE7C2C3E24}" srcOrd="2" destOrd="0" parTransId="{6D2FED44-597F-472E-BFB5-89CA61E3C311}" sibTransId="{B6648766-C960-4731-A66C-FC7788B45FE7}"/>
    <dgm:cxn modelId="{97D3076A-4B46-4283-AC23-F584101E1192}" type="presOf" srcId="{5FE92918-2809-4453-8B63-411FFB9EF24E}" destId="{6D1CE3C3-B2F5-4DFD-A972-E20DA15D6E96}" srcOrd="0" destOrd="0" presId="urn:microsoft.com/office/officeart/2005/8/layout/radial6"/>
    <dgm:cxn modelId="{65E89404-6D46-4B7B-B124-5C9EABC6DA19}" srcId="{0C2ED885-BD6B-4DF5-A726-508AE1AF89E4}" destId="{5EBFBD34-D06F-4E5B-9CE7-DC9EA4BE5140}" srcOrd="0" destOrd="0" parTransId="{776E8F8E-9705-44BA-9226-6A670380F1B3}" sibTransId="{99E19027-E0A6-4EDD-AD48-0D2723B82B25}"/>
    <dgm:cxn modelId="{76F2FFEA-0834-4E79-A45E-411F37846BA5}" srcId="{0C2ED885-BD6B-4DF5-A726-508AE1AF89E4}" destId="{5FE92918-2809-4453-8B63-411FFB9EF24E}" srcOrd="8" destOrd="0" parTransId="{5513F062-8DFF-4EBD-BE93-998D71085F35}" sibTransId="{812E89AC-EFEB-4927-BB4A-B78330604021}"/>
    <dgm:cxn modelId="{83E0C597-E8E5-49B7-8CB6-E231D252D7FA}" type="presOf" srcId="{5EBFBD34-D06F-4E5B-9CE7-DC9EA4BE5140}" destId="{98B35909-0691-4D41-8E49-8DAC2AF04FFB}" srcOrd="0" destOrd="0" presId="urn:microsoft.com/office/officeart/2005/8/layout/radial6"/>
    <dgm:cxn modelId="{4A00C477-360C-40DC-8029-7AA4F942E909}" type="presOf" srcId="{B8B3AC3A-D6E3-4FB8-93B9-F9EC39824266}" destId="{67B3AB9A-8B5A-4A37-980D-0051A5815DD9}" srcOrd="0" destOrd="0" presId="urn:microsoft.com/office/officeart/2005/8/layout/radial6"/>
    <dgm:cxn modelId="{F254DB14-00C2-4670-9C73-7F9D4D374DAD}" type="presOf" srcId="{2CCE0769-2530-45B3-81D4-7BC0D339C7DA}" destId="{CBE26C22-FC43-4AEF-AFBC-227DF8EC9F47}" srcOrd="0" destOrd="0" presId="urn:microsoft.com/office/officeart/2005/8/layout/radial6"/>
    <dgm:cxn modelId="{BE6509BF-6410-4430-B8C4-435F1E120EAD}" type="presOf" srcId="{51E14FED-0CEE-4130-A361-E4DFB8AF6821}" destId="{6E6AB851-66E6-46D2-BBB5-E4784EEB42C5}" srcOrd="0" destOrd="0" presId="urn:microsoft.com/office/officeart/2005/8/layout/radial6"/>
    <dgm:cxn modelId="{61E2FA51-2AC4-415D-95EA-CA9C2F5558A2}" srcId="{0C2ED885-BD6B-4DF5-A726-508AE1AF89E4}" destId="{B5ACB6F2-3A08-4CC4-A8A4-C7B1065316F1}" srcOrd="7" destOrd="0" parTransId="{76E0C5A2-CA0B-4F82-9802-F12980244ED1}" sibTransId="{AA0FC965-0A1B-4F48-88B3-E9838CF623CC}"/>
    <dgm:cxn modelId="{5A2880D6-352B-4D58-85DA-F43F6FE84C84}" type="presOf" srcId="{5CC4954D-9DF2-4495-A9B9-8E35E5842879}" destId="{325279C1-1566-40BB-8224-59A12EB48A94}" srcOrd="0" destOrd="0" presId="urn:microsoft.com/office/officeart/2005/8/layout/radial6"/>
    <dgm:cxn modelId="{4781EA67-ACFF-4D8B-A93F-1B6467380830}" srcId="{0C2ED885-BD6B-4DF5-A726-508AE1AF89E4}" destId="{5CC4954D-9DF2-4495-A9B9-8E35E5842879}" srcOrd="5" destOrd="0" parTransId="{1B334B2F-2C13-448A-9BD5-B62A7EE6A279}" sibTransId="{2CCE0769-2530-45B3-81D4-7BC0D339C7DA}"/>
    <dgm:cxn modelId="{37B12E06-4395-48EB-98E3-DE47C3F13472}" srcId="{FA729C93-53F5-4C4B-973D-21E1616739A9}" destId="{0C2ED885-BD6B-4DF5-A726-508AE1AF89E4}" srcOrd="0" destOrd="0" parTransId="{F975ABB2-F53E-436D-937A-20F9D09C314A}" sibTransId="{4C5657C7-A0F8-430A-9718-9489C9A91BC8}"/>
    <dgm:cxn modelId="{EB6D84FA-A0E5-43F8-8C5E-CE91906C3CAF}" type="presOf" srcId="{9E8B8B24-5918-4361-B2BE-9ED01A516FB8}" destId="{6E50876F-ED1A-43E8-84C9-E665350A521D}" srcOrd="0" destOrd="0" presId="urn:microsoft.com/office/officeart/2005/8/layout/radial6"/>
    <dgm:cxn modelId="{A8137965-6E8B-4999-96BB-5A54A08465F8}" type="presOf" srcId="{AA0FC965-0A1B-4F48-88B3-E9838CF623CC}" destId="{B3C04677-FF67-48CE-A15A-0568744AAD4E}" srcOrd="0" destOrd="0" presId="urn:microsoft.com/office/officeart/2005/8/layout/radial6"/>
    <dgm:cxn modelId="{BB8F3110-0FAF-4EEA-AB82-7440EA42B089}" type="presOf" srcId="{E6756A4F-4014-4959-9016-5E5421909B24}" destId="{A67C3F05-EF6B-4F42-BDBD-50086330B389}" srcOrd="0" destOrd="0" presId="urn:microsoft.com/office/officeart/2005/8/layout/radial6"/>
    <dgm:cxn modelId="{BA974195-402E-46F3-8C56-36CA3C6F327F}" srcId="{0C2ED885-BD6B-4DF5-A726-508AE1AF89E4}" destId="{9E8B8B24-5918-4361-B2BE-9ED01A516FB8}" srcOrd="10" destOrd="0" parTransId="{931745BF-25A4-4C57-B639-FD14126FE886}" sibTransId="{0541045A-3791-4572-B34B-80B05A176345}"/>
    <dgm:cxn modelId="{D0419227-E202-44F5-80CF-EE86DC6A79C2}" type="presOf" srcId="{12DA1945-761D-440F-AFEA-52C8532A0D9E}" destId="{BE04329B-3E51-4940-B6CD-E56E45CB36CC}" srcOrd="0" destOrd="0" presId="urn:microsoft.com/office/officeart/2005/8/layout/radial6"/>
    <dgm:cxn modelId="{63F47332-45D6-430D-822A-D296689F8B32}" srcId="{0C2ED885-BD6B-4DF5-A726-508AE1AF89E4}" destId="{6DDAC6DF-7190-4F7D-9E23-7418B45D77A8}" srcOrd="6" destOrd="0" parTransId="{177A0C29-EFC9-4A36-9215-0D1E552397D6}" sibTransId="{F8F27193-5CB8-497A-95BB-CF69EE4E6673}"/>
    <dgm:cxn modelId="{D76A484C-92CA-4848-9935-70ACCCD4A4DB}" srcId="{0C2ED885-BD6B-4DF5-A726-508AE1AF89E4}" destId="{5AFA74C9-8143-4296-9744-4C9DAA56B298}" srcOrd="3" destOrd="0" parTransId="{8B35F5CC-3CC0-46B9-ABDD-1AA88350C033}" sibTransId="{12DA1945-761D-440F-AFEA-52C8532A0D9E}"/>
    <dgm:cxn modelId="{4C26899A-ACB2-45AD-8022-42E97E6B5E08}" srcId="{0C2ED885-BD6B-4DF5-A726-508AE1AF89E4}" destId="{4ACF0970-E3C3-486E-BC26-4651B3990922}" srcOrd="1" destOrd="0" parTransId="{55A715FB-6154-4EBF-8E52-172AE9CC5D8B}" sibTransId="{51E14FED-0CEE-4130-A361-E4DFB8AF6821}"/>
    <dgm:cxn modelId="{739DF226-1544-404F-B76D-CEBF512C8125}" type="presOf" srcId="{812E89AC-EFEB-4927-BB4A-B78330604021}" destId="{E22EB6BC-1D6E-461F-93C3-696FDB1463F9}" srcOrd="0" destOrd="0" presId="urn:microsoft.com/office/officeart/2005/8/layout/radial6"/>
    <dgm:cxn modelId="{4B324337-5896-4F01-8F68-A4ACA899BA87}" type="presOf" srcId="{5AFA74C9-8143-4296-9744-4C9DAA56B298}" destId="{929CB944-1C6E-44F4-AF27-58D4C4C8C4F2}" srcOrd="0" destOrd="0" presId="urn:microsoft.com/office/officeart/2005/8/layout/radial6"/>
    <dgm:cxn modelId="{1ABFC21A-9F14-4C25-9714-D69D7050A1CC}" type="presParOf" srcId="{0972A47D-1676-4615-8D02-4BF119C4A87C}" destId="{0E03A252-7A50-487F-AA34-F37351592AA4}" srcOrd="0" destOrd="0" presId="urn:microsoft.com/office/officeart/2005/8/layout/radial6"/>
    <dgm:cxn modelId="{AD7A7B9A-E9A9-4CC4-AD72-16AF43DB5F19}" type="presParOf" srcId="{0972A47D-1676-4615-8D02-4BF119C4A87C}" destId="{98B35909-0691-4D41-8E49-8DAC2AF04FFB}" srcOrd="1" destOrd="0" presId="urn:microsoft.com/office/officeart/2005/8/layout/radial6"/>
    <dgm:cxn modelId="{7761F617-7B27-4CA8-B4ED-6797D420E1FA}" type="presParOf" srcId="{0972A47D-1676-4615-8D02-4BF119C4A87C}" destId="{6E2C2BDF-5561-4CDD-B1C0-4D0450064E77}" srcOrd="2" destOrd="0" presId="urn:microsoft.com/office/officeart/2005/8/layout/radial6"/>
    <dgm:cxn modelId="{03B4114F-680C-40B4-B2CD-081A2ECD4259}" type="presParOf" srcId="{0972A47D-1676-4615-8D02-4BF119C4A87C}" destId="{7939ADE3-C108-4F02-B84D-A1A64946CF13}" srcOrd="3" destOrd="0" presId="urn:microsoft.com/office/officeart/2005/8/layout/radial6"/>
    <dgm:cxn modelId="{F0042517-64AA-4EBB-863F-5E562CDCDE0D}" type="presParOf" srcId="{0972A47D-1676-4615-8D02-4BF119C4A87C}" destId="{A45A35B0-F9CB-441E-9ADE-897B976A21C0}" srcOrd="4" destOrd="0" presId="urn:microsoft.com/office/officeart/2005/8/layout/radial6"/>
    <dgm:cxn modelId="{BF5C43E9-7899-434C-B802-4AEB8B9CE99D}" type="presParOf" srcId="{0972A47D-1676-4615-8D02-4BF119C4A87C}" destId="{DC756F8A-DF19-440F-89D6-3AC5D4C64540}" srcOrd="5" destOrd="0" presId="urn:microsoft.com/office/officeart/2005/8/layout/radial6"/>
    <dgm:cxn modelId="{4F3959BD-F57B-4C94-BA1A-9F676C8DF18C}" type="presParOf" srcId="{0972A47D-1676-4615-8D02-4BF119C4A87C}" destId="{6E6AB851-66E6-46D2-BBB5-E4784EEB42C5}" srcOrd="6" destOrd="0" presId="urn:microsoft.com/office/officeart/2005/8/layout/radial6"/>
    <dgm:cxn modelId="{D836483A-124C-49E7-BD5E-9FA42E8C89B5}" type="presParOf" srcId="{0972A47D-1676-4615-8D02-4BF119C4A87C}" destId="{1F79247F-AD29-480E-99AC-92ECC7D12E83}" srcOrd="7" destOrd="0" presId="urn:microsoft.com/office/officeart/2005/8/layout/radial6"/>
    <dgm:cxn modelId="{811FD9DD-EFE6-4352-A1CD-DA08CA0C4709}" type="presParOf" srcId="{0972A47D-1676-4615-8D02-4BF119C4A87C}" destId="{CEBC50C8-87F7-49CE-9FA2-49189AF38316}" srcOrd="8" destOrd="0" presId="urn:microsoft.com/office/officeart/2005/8/layout/radial6"/>
    <dgm:cxn modelId="{3BFA6204-56A0-49F8-AAEC-49B312974140}" type="presParOf" srcId="{0972A47D-1676-4615-8D02-4BF119C4A87C}" destId="{7EF5FBE3-6D35-4AF9-951A-192DF737E3BB}" srcOrd="9" destOrd="0" presId="urn:microsoft.com/office/officeart/2005/8/layout/radial6"/>
    <dgm:cxn modelId="{CA8B6E44-2727-47CD-99D6-C02D9E9B3A50}" type="presParOf" srcId="{0972A47D-1676-4615-8D02-4BF119C4A87C}" destId="{929CB944-1C6E-44F4-AF27-58D4C4C8C4F2}" srcOrd="10" destOrd="0" presId="urn:microsoft.com/office/officeart/2005/8/layout/radial6"/>
    <dgm:cxn modelId="{E73BA05F-DC8A-4924-94C1-2BEEA92406D0}" type="presParOf" srcId="{0972A47D-1676-4615-8D02-4BF119C4A87C}" destId="{3E5643A2-164B-4CD3-BF33-F04858A8B31D}" srcOrd="11" destOrd="0" presId="urn:microsoft.com/office/officeart/2005/8/layout/radial6"/>
    <dgm:cxn modelId="{14EBCBD2-7CE9-4CC5-85AE-C481F44BFDB4}" type="presParOf" srcId="{0972A47D-1676-4615-8D02-4BF119C4A87C}" destId="{BE04329B-3E51-4940-B6CD-E56E45CB36CC}" srcOrd="12" destOrd="0" presId="urn:microsoft.com/office/officeart/2005/8/layout/radial6"/>
    <dgm:cxn modelId="{FA25222E-21F0-4947-9DEE-DD3948A2299E}" type="presParOf" srcId="{0972A47D-1676-4615-8D02-4BF119C4A87C}" destId="{67B3AB9A-8B5A-4A37-980D-0051A5815DD9}" srcOrd="13" destOrd="0" presId="urn:microsoft.com/office/officeart/2005/8/layout/radial6"/>
    <dgm:cxn modelId="{7AD17545-6544-40AF-A9AF-F2AC35B5C7B6}" type="presParOf" srcId="{0972A47D-1676-4615-8D02-4BF119C4A87C}" destId="{FB8F2782-7424-4CCA-9715-7B8D53BE5DE9}" srcOrd="14" destOrd="0" presId="urn:microsoft.com/office/officeart/2005/8/layout/radial6"/>
    <dgm:cxn modelId="{28647DBB-83CF-491E-97BC-3861EA134F1C}" type="presParOf" srcId="{0972A47D-1676-4615-8D02-4BF119C4A87C}" destId="{F8256419-2793-40F8-899F-B8751E0A6165}" srcOrd="15" destOrd="0" presId="urn:microsoft.com/office/officeart/2005/8/layout/radial6"/>
    <dgm:cxn modelId="{39A22EFA-2AF4-45EB-A90E-8B1D34536FB1}" type="presParOf" srcId="{0972A47D-1676-4615-8D02-4BF119C4A87C}" destId="{325279C1-1566-40BB-8224-59A12EB48A94}" srcOrd="16" destOrd="0" presId="urn:microsoft.com/office/officeart/2005/8/layout/radial6"/>
    <dgm:cxn modelId="{48EE64F6-0DD2-4E65-889C-7D2DD02A6B58}" type="presParOf" srcId="{0972A47D-1676-4615-8D02-4BF119C4A87C}" destId="{37D63B16-21B5-4086-A8F9-7ABBEAA18B09}" srcOrd="17" destOrd="0" presId="urn:microsoft.com/office/officeart/2005/8/layout/radial6"/>
    <dgm:cxn modelId="{B265CB50-2B93-46C3-BD40-1527441ADF58}" type="presParOf" srcId="{0972A47D-1676-4615-8D02-4BF119C4A87C}" destId="{CBE26C22-FC43-4AEF-AFBC-227DF8EC9F47}" srcOrd="18" destOrd="0" presId="urn:microsoft.com/office/officeart/2005/8/layout/radial6"/>
    <dgm:cxn modelId="{57361DD0-3308-4F04-AFDD-69734AD78FC1}" type="presParOf" srcId="{0972A47D-1676-4615-8D02-4BF119C4A87C}" destId="{C01A5B21-6662-47D2-9416-4691FDBCF515}" srcOrd="19" destOrd="0" presId="urn:microsoft.com/office/officeart/2005/8/layout/radial6"/>
    <dgm:cxn modelId="{83608C25-189A-4DDA-9066-C98546306C82}" type="presParOf" srcId="{0972A47D-1676-4615-8D02-4BF119C4A87C}" destId="{1FC3B50A-E59D-4BBF-9CE9-EC53756C3BC4}" srcOrd="20" destOrd="0" presId="urn:microsoft.com/office/officeart/2005/8/layout/radial6"/>
    <dgm:cxn modelId="{5EC27B5A-7B89-49A2-A68E-9382AD899F30}" type="presParOf" srcId="{0972A47D-1676-4615-8D02-4BF119C4A87C}" destId="{1BFD2271-4BA4-4540-8C3E-3BD3D7A2BF04}" srcOrd="21" destOrd="0" presId="urn:microsoft.com/office/officeart/2005/8/layout/radial6"/>
    <dgm:cxn modelId="{34FBF023-BBC8-44A2-ACE1-B5A897E3D1ED}" type="presParOf" srcId="{0972A47D-1676-4615-8D02-4BF119C4A87C}" destId="{E04F1D73-3A47-45EF-B173-DDFB5FA91238}" srcOrd="22" destOrd="0" presId="urn:microsoft.com/office/officeart/2005/8/layout/radial6"/>
    <dgm:cxn modelId="{B3CB8F90-F1DC-4117-831C-9F1F0BF9385E}" type="presParOf" srcId="{0972A47D-1676-4615-8D02-4BF119C4A87C}" destId="{CA143102-3BE6-4F7F-AF2C-91334636BB76}" srcOrd="23" destOrd="0" presId="urn:microsoft.com/office/officeart/2005/8/layout/radial6"/>
    <dgm:cxn modelId="{B13C4A03-00BF-4B89-B181-824F7D22AC67}" type="presParOf" srcId="{0972A47D-1676-4615-8D02-4BF119C4A87C}" destId="{B3C04677-FF67-48CE-A15A-0568744AAD4E}" srcOrd="24" destOrd="0" presId="urn:microsoft.com/office/officeart/2005/8/layout/radial6"/>
    <dgm:cxn modelId="{CA45991E-7AC4-4FB2-ABF0-6DCE82A80DCF}" type="presParOf" srcId="{0972A47D-1676-4615-8D02-4BF119C4A87C}" destId="{6D1CE3C3-B2F5-4DFD-A972-E20DA15D6E96}" srcOrd="25" destOrd="0" presId="urn:microsoft.com/office/officeart/2005/8/layout/radial6"/>
    <dgm:cxn modelId="{5749A68E-FC4F-4218-88D0-A517955038AD}" type="presParOf" srcId="{0972A47D-1676-4615-8D02-4BF119C4A87C}" destId="{6A4B2980-1D34-4771-BFDC-5FFE2807DB96}" srcOrd="26" destOrd="0" presId="urn:microsoft.com/office/officeart/2005/8/layout/radial6"/>
    <dgm:cxn modelId="{437BE9CD-E221-4081-8E6F-C663F4D6821E}" type="presParOf" srcId="{0972A47D-1676-4615-8D02-4BF119C4A87C}" destId="{E22EB6BC-1D6E-461F-93C3-696FDB1463F9}" srcOrd="27" destOrd="0" presId="urn:microsoft.com/office/officeart/2005/8/layout/radial6"/>
    <dgm:cxn modelId="{B1C20D06-AE39-4753-94B7-5576CBF18952}" type="presParOf" srcId="{0972A47D-1676-4615-8D02-4BF119C4A87C}" destId="{D30DE84D-14E9-441C-B08E-E1E6DB6B3355}" srcOrd="28" destOrd="0" presId="urn:microsoft.com/office/officeart/2005/8/layout/radial6"/>
    <dgm:cxn modelId="{BE456ADC-9BC0-4447-83CD-BCBFD2EE7CA5}" type="presParOf" srcId="{0972A47D-1676-4615-8D02-4BF119C4A87C}" destId="{2739C3B0-41AF-4B8C-BB15-10FB9A193B72}" srcOrd="29" destOrd="0" presId="urn:microsoft.com/office/officeart/2005/8/layout/radial6"/>
    <dgm:cxn modelId="{B2ED44C4-46BA-418E-A5F6-B3338B428118}" type="presParOf" srcId="{0972A47D-1676-4615-8D02-4BF119C4A87C}" destId="{A67C3F05-EF6B-4F42-BDBD-50086330B389}" srcOrd="30" destOrd="0" presId="urn:microsoft.com/office/officeart/2005/8/layout/radial6"/>
    <dgm:cxn modelId="{797C9575-6838-4207-AFE3-C5029EBFA904}" type="presParOf" srcId="{0972A47D-1676-4615-8D02-4BF119C4A87C}" destId="{6E50876F-ED1A-43E8-84C9-E665350A521D}" srcOrd="31" destOrd="0" presId="urn:microsoft.com/office/officeart/2005/8/layout/radial6"/>
    <dgm:cxn modelId="{DA97ED3A-80D5-4ED6-91B8-9CE509DC4B70}" type="presParOf" srcId="{0972A47D-1676-4615-8D02-4BF119C4A87C}" destId="{63042760-A7FA-437F-A2BA-687D65C26E22}" srcOrd="32" destOrd="0" presId="urn:microsoft.com/office/officeart/2005/8/layout/radial6"/>
    <dgm:cxn modelId="{25985ED6-AD33-4AF0-BB4E-933BB6D9EBEA}" type="presParOf" srcId="{0972A47D-1676-4615-8D02-4BF119C4A87C}" destId="{E2DC8E80-9074-45FC-9439-79414BEE10C5}" srcOrd="33" destOrd="0" presId="urn:microsoft.com/office/officeart/2005/8/layout/radial6"/>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03EC5-4D87-4483-9EEF-104138FE5F70}">
      <dsp:nvSpPr>
        <dsp:cNvPr id="0" name=""/>
        <dsp:cNvSpPr/>
      </dsp:nvSpPr>
      <dsp:spPr>
        <a:xfrm rot="16200000">
          <a:off x="1363651" y="-1363651"/>
          <a:ext cx="1440160" cy="4167463"/>
        </a:xfrm>
        <a:prstGeom prst="round1Rect">
          <a:avLst/>
        </a:prstGeom>
        <a:solidFill>
          <a:schemeClr val="bg1">
            <a:lumMod val="50000"/>
          </a:schemeClr>
        </a:solidFill>
        <a:ln>
          <a:no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L="0" marR="0" lvl="0" algn="ctr" defTabSz="914400" rtl="0" eaLnBrk="1" fontAlgn="base" latinLnBrk="0" hangingPunct="1">
            <a:lnSpc>
              <a:spcPct val="85000"/>
            </a:lnSpc>
            <a:spcBef>
              <a:spcPct val="0"/>
            </a:spcBef>
            <a:spcAft>
              <a:spcPct val="0"/>
            </a:spcAft>
            <a:buClrTx/>
            <a:buSzPct val="120000"/>
            <a:buNone/>
            <a:tabLst/>
          </a:pPr>
          <a:endParaRPr lang="ru-RU" sz="2100" b="0" kern="600" baseline="0" dirty="0">
            <a:solidFill>
              <a:schemeClr val="bg1"/>
            </a:solidFill>
            <a:latin typeface="Arial" panose="020B0604020202020204" pitchFamily="34" charset="0"/>
            <a:ea typeface="+mn-ea"/>
            <a:cs typeface="+mn-cs"/>
          </a:endParaRPr>
        </a:p>
      </dsp:txBody>
      <dsp:txXfrm rot="5400000">
        <a:off x="0" y="0"/>
        <a:ext cx="4167463" cy="1080120"/>
      </dsp:txXfrm>
    </dsp:sp>
    <dsp:sp modelId="{0EEE1CA1-72DA-467C-B215-1B3DAF91D802}">
      <dsp:nvSpPr>
        <dsp:cNvPr id="0" name=""/>
        <dsp:cNvSpPr/>
      </dsp:nvSpPr>
      <dsp:spPr>
        <a:xfrm>
          <a:off x="4159419" y="0"/>
          <a:ext cx="4167463" cy="1440160"/>
        </a:xfrm>
        <a:prstGeom prst="round1Rect">
          <a:avLst/>
        </a:prstGeom>
        <a:solidFill>
          <a:srgbClr val="FFDD00"/>
        </a:solidFill>
        <a:ln>
          <a:no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L="0" marR="0" lvl="0" indent="0" algn="ctr" defTabSz="914400" rtl="0" eaLnBrk="1" fontAlgn="base" latinLnBrk="0" hangingPunct="1">
            <a:lnSpc>
              <a:spcPct val="85000"/>
            </a:lnSpc>
            <a:spcBef>
              <a:spcPct val="0"/>
            </a:spcBef>
            <a:spcAft>
              <a:spcPct val="0"/>
            </a:spcAft>
            <a:buClrTx/>
            <a:buSzPct val="120000"/>
            <a:buNone/>
            <a:tabLst/>
          </a:pPr>
          <a:endParaRPr lang="ru-RU" sz="2100" b="0" kern="1200" dirty="0">
            <a:solidFill>
              <a:schemeClr val="bg1"/>
            </a:solidFill>
            <a:latin typeface="Arial" panose="020B0604020202020204" pitchFamily="34" charset="0"/>
            <a:ea typeface="+mn-ea"/>
            <a:cs typeface="+mn-cs"/>
          </a:endParaRPr>
        </a:p>
      </dsp:txBody>
      <dsp:txXfrm>
        <a:off x="4159419" y="0"/>
        <a:ext cx="4167463" cy="1080120"/>
      </dsp:txXfrm>
    </dsp:sp>
    <dsp:sp modelId="{C118C3D2-2066-47DF-A82A-7D8E1E1BCBB4}">
      <dsp:nvSpPr>
        <dsp:cNvPr id="0" name=""/>
        <dsp:cNvSpPr/>
      </dsp:nvSpPr>
      <dsp:spPr>
        <a:xfrm rot="10800000">
          <a:off x="0" y="1440160"/>
          <a:ext cx="4167463" cy="1440160"/>
        </a:xfrm>
        <a:prstGeom prst="round1Rect">
          <a:avLst/>
        </a:prstGeom>
        <a:solidFill>
          <a:srgbClr val="FCAF17"/>
        </a:solidFill>
        <a:ln>
          <a:no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t" anchorCtr="0" compatLnSpc="1">
          <a:prstTxWarp prst="textNoShape">
            <a:avLst/>
          </a:prstTxWarp>
          <a:noAutofit/>
        </a:bodyPr>
        <a:lstStyle/>
        <a:p>
          <a:pPr marR="0" lvl="0" algn="ctr" defTabSz="0" rtl="0" eaLnBrk="1" fontAlgn="base" latinLnBrk="0" hangingPunct="1">
            <a:lnSpc>
              <a:spcPct val="85000"/>
            </a:lnSpc>
            <a:spcBef>
              <a:spcPct val="0"/>
            </a:spcBef>
            <a:spcAft>
              <a:spcPct val="0"/>
            </a:spcAft>
            <a:buClrTx/>
            <a:buSzPct val="120000"/>
            <a:tabLst/>
          </a:pPr>
          <a:endParaRPr lang="ru-RU" sz="2100" b="0" kern="0" baseline="0" dirty="0">
            <a:solidFill>
              <a:schemeClr val="bg1"/>
            </a:solidFill>
            <a:latin typeface="Arial" panose="020B0604020202020204" pitchFamily="34" charset="0"/>
            <a:ea typeface="+mn-ea"/>
            <a:cs typeface="+mn-cs"/>
          </a:endParaRPr>
        </a:p>
      </dsp:txBody>
      <dsp:txXfrm rot="10800000">
        <a:off x="0" y="1800200"/>
        <a:ext cx="4167463" cy="1080120"/>
      </dsp:txXfrm>
    </dsp:sp>
    <dsp:sp modelId="{44CA0B4E-29E7-450B-9C16-C6B1229B6FF4}">
      <dsp:nvSpPr>
        <dsp:cNvPr id="0" name=""/>
        <dsp:cNvSpPr/>
      </dsp:nvSpPr>
      <dsp:spPr>
        <a:xfrm rot="5400000">
          <a:off x="5531114" y="76508"/>
          <a:ext cx="1440160" cy="4167463"/>
        </a:xfrm>
        <a:prstGeom prst="round1Rect">
          <a:avLst/>
        </a:prstGeom>
        <a:solidFill>
          <a:schemeClr val="bg1">
            <a:lumMod val="75000"/>
          </a:schemeClr>
        </a:solidFill>
        <a:ln>
          <a:noFill/>
        </a:ln>
        <a:effectLst/>
        <a:scene3d>
          <a:camera prst="orthographicFront"/>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R="0" lvl="0" algn="ctr" defTabSz="914400" rtl="0" eaLnBrk="1" fontAlgn="base" latinLnBrk="0" hangingPunct="1">
            <a:lnSpc>
              <a:spcPct val="85000"/>
            </a:lnSpc>
            <a:spcBef>
              <a:spcPct val="0"/>
            </a:spcBef>
            <a:spcAft>
              <a:spcPct val="0"/>
            </a:spcAft>
            <a:buClrTx/>
            <a:buSzPct val="120000"/>
            <a:tabLst/>
          </a:pPr>
          <a:endParaRPr lang="ru-RU" sz="2100" b="0" kern="1200" dirty="0">
            <a:solidFill>
              <a:schemeClr val="bg1"/>
            </a:solidFill>
            <a:latin typeface="Arial" panose="020B0604020202020204" pitchFamily="34" charset="0"/>
            <a:ea typeface="+mn-ea"/>
            <a:cs typeface="+mn-cs"/>
          </a:endParaRPr>
        </a:p>
      </dsp:txBody>
      <dsp:txXfrm rot="-5400000">
        <a:off x="4167463" y="1800199"/>
        <a:ext cx="4167463" cy="1080120"/>
      </dsp:txXfrm>
    </dsp:sp>
    <dsp:sp modelId="{67B8EEF4-9D62-4B2A-8ECD-1DBE81DF4EF4}">
      <dsp:nvSpPr>
        <dsp:cNvPr id="0" name=""/>
        <dsp:cNvSpPr/>
      </dsp:nvSpPr>
      <dsp:spPr>
        <a:xfrm>
          <a:off x="1363677" y="1210220"/>
          <a:ext cx="5607571" cy="450215"/>
        </a:xfrm>
        <a:prstGeom prst="roundRect">
          <a:avLst/>
        </a:prstGeom>
        <a:solidFill>
          <a:srgbClr val="D71920"/>
        </a:solidFill>
        <a:ln>
          <a:noFill/>
        </a:ln>
        <a:effectLst/>
        <a:scene3d>
          <a:camera prst="orthographicFront">
            <a:rot lat="0" lon="0" rev="0"/>
          </a:camera>
          <a:lightRig rig="threePt" dir="t">
            <a:rot lat="0" lon="0" rev="0"/>
          </a:lightRig>
        </a:scene3d>
        <a:sp3d>
          <a:bevelT w="0" h="11430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L="0" marR="0" lvl="0" indent="0" algn="ctr" defTabSz="914400" rtl="0" eaLnBrk="1" fontAlgn="base" latinLnBrk="0" hangingPunct="1">
            <a:lnSpc>
              <a:spcPct val="85000"/>
            </a:lnSpc>
            <a:spcBef>
              <a:spcPct val="0"/>
            </a:spcBef>
            <a:spcAft>
              <a:spcPct val="0"/>
            </a:spcAft>
            <a:buClrTx/>
            <a:buSzPct val="120000"/>
            <a:buNone/>
            <a:tabLst/>
          </a:pPr>
          <a:r>
            <a:rPr lang="ru-RU" sz="1400" b="0" kern="1200" dirty="0">
              <a:solidFill>
                <a:srgbClr val="FFFFFF"/>
              </a:solidFill>
              <a:latin typeface="Arial" panose="020B0604020202020204" pitchFamily="34" charset="0"/>
              <a:ea typeface="+mn-ea"/>
              <a:cs typeface="+mn-cs"/>
            </a:rPr>
            <a:t>Существенный </a:t>
          </a:r>
          <a:r>
            <a:rPr lang="ru-RU" sz="1400" b="0" kern="1200" dirty="0">
              <a:solidFill>
                <a:prstClr val="white"/>
              </a:solidFill>
              <a:latin typeface="Arial" panose="020B0604020202020204" pitchFamily="34" charset="0"/>
              <a:ea typeface="+mn-ea"/>
              <a:cs typeface="+mn-cs"/>
            </a:rPr>
            <a:t>экономический</a:t>
          </a:r>
          <a:r>
            <a:rPr lang="ru-RU" sz="1400" b="0" kern="1200" dirty="0">
              <a:solidFill>
                <a:srgbClr val="FFFFFF"/>
              </a:solidFill>
              <a:latin typeface="Arial" panose="020B0604020202020204" pitchFamily="34" charset="0"/>
              <a:ea typeface="+mn-ea"/>
              <a:cs typeface="+mn-cs"/>
            </a:rPr>
            <a:t> эффект*</a:t>
          </a:r>
        </a:p>
      </dsp:txBody>
      <dsp:txXfrm>
        <a:off x="1385655" y="1232198"/>
        <a:ext cx="5563615" cy="406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03EC5-4D87-4483-9EEF-104138FE5F70}">
      <dsp:nvSpPr>
        <dsp:cNvPr id="0" name=""/>
        <dsp:cNvSpPr/>
      </dsp:nvSpPr>
      <dsp:spPr>
        <a:xfrm rot="16200000">
          <a:off x="1363651" y="-1363651"/>
          <a:ext cx="1440160" cy="4167463"/>
        </a:xfrm>
        <a:prstGeom prst="round1Rect">
          <a:avLst/>
        </a:prstGeom>
        <a:solidFill>
          <a:schemeClr val="bg1">
            <a:lumMod val="50000"/>
          </a:schemeClr>
        </a:solidFill>
        <a:ln>
          <a:no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L="0" marR="0" lvl="0" algn="ctr" defTabSz="914400" rtl="0" eaLnBrk="1" fontAlgn="base" latinLnBrk="0" hangingPunct="1">
            <a:lnSpc>
              <a:spcPct val="85000"/>
            </a:lnSpc>
            <a:spcBef>
              <a:spcPct val="0"/>
            </a:spcBef>
            <a:spcAft>
              <a:spcPct val="0"/>
            </a:spcAft>
            <a:buClrTx/>
            <a:buSzPct val="120000"/>
            <a:buNone/>
            <a:tabLst/>
          </a:pPr>
          <a:endParaRPr lang="ru-RU" sz="2100" b="0" kern="600" baseline="0" dirty="0">
            <a:solidFill>
              <a:schemeClr val="bg1"/>
            </a:solidFill>
            <a:latin typeface="Arial" panose="020B0604020202020204" pitchFamily="34" charset="0"/>
            <a:ea typeface="+mn-ea"/>
            <a:cs typeface="+mn-cs"/>
          </a:endParaRPr>
        </a:p>
      </dsp:txBody>
      <dsp:txXfrm rot="5400000">
        <a:off x="0" y="0"/>
        <a:ext cx="4167463" cy="1080120"/>
      </dsp:txXfrm>
    </dsp:sp>
    <dsp:sp modelId="{0EEE1CA1-72DA-467C-B215-1B3DAF91D802}">
      <dsp:nvSpPr>
        <dsp:cNvPr id="0" name=""/>
        <dsp:cNvSpPr/>
      </dsp:nvSpPr>
      <dsp:spPr>
        <a:xfrm>
          <a:off x="4159419" y="0"/>
          <a:ext cx="4167463" cy="1440160"/>
        </a:xfrm>
        <a:prstGeom prst="round1Rect">
          <a:avLst/>
        </a:prstGeom>
        <a:solidFill>
          <a:srgbClr val="FFDD00"/>
        </a:solidFill>
        <a:ln>
          <a:no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L="0" marR="0" lvl="0" indent="0" algn="ctr" defTabSz="914400" rtl="0" eaLnBrk="1" fontAlgn="base" latinLnBrk="0" hangingPunct="1">
            <a:lnSpc>
              <a:spcPct val="85000"/>
            </a:lnSpc>
            <a:spcBef>
              <a:spcPct val="0"/>
            </a:spcBef>
            <a:spcAft>
              <a:spcPct val="0"/>
            </a:spcAft>
            <a:buClrTx/>
            <a:buSzPct val="120000"/>
            <a:buNone/>
            <a:tabLst/>
          </a:pPr>
          <a:endParaRPr lang="ru-RU" sz="2100" b="0" kern="1200" dirty="0">
            <a:solidFill>
              <a:schemeClr val="bg1"/>
            </a:solidFill>
            <a:latin typeface="Arial" panose="020B0604020202020204" pitchFamily="34" charset="0"/>
            <a:ea typeface="+mn-ea"/>
            <a:cs typeface="+mn-cs"/>
          </a:endParaRPr>
        </a:p>
      </dsp:txBody>
      <dsp:txXfrm>
        <a:off x="4159419" y="0"/>
        <a:ext cx="4167463" cy="1080120"/>
      </dsp:txXfrm>
    </dsp:sp>
    <dsp:sp modelId="{C118C3D2-2066-47DF-A82A-7D8E1E1BCBB4}">
      <dsp:nvSpPr>
        <dsp:cNvPr id="0" name=""/>
        <dsp:cNvSpPr/>
      </dsp:nvSpPr>
      <dsp:spPr>
        <a:xfrm rot="10800000">
          <a:off x="0" y="1440160"/>
          <a:ext cx="4167463" cy="1440160"/>
        </a:xfrm>
        <a:prstGeom prst="round1Rect">
          <a:avLst/>
        </a:prstGeom>
        <a:solidFill>
          <a:srgbClr val="FCAF17"/>
        </a:solidFill>
        <a:ln>
          <a:noFill/>
        </a:ln>
        <a:effectLst/>
        <a:scene3d>
          <a:camera prst="orthographicFront">
            <a:rot lat="0" lon="0" rev="0"/>
          </a:camera>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t" anchorCtr="0" compatLnSpc="1">
          <a:prstTxWarp prst="textNoShape">
            <a:avLst/>
          </a:prstTxWarp>
          <a:noAutofit/>
        </a:bodyPr>
        <a:lstStyle/>
        <a:p>
          <a:pPr marR="0" lvl="0" algn="ctr" defTabSz="0" rtl="0" eaLnBrk="1" fontAlgn="base" latinLnBrk="0" hangingPunct="1">
            <a:lnSpc>
              <a:spcPct val="85000"/>
            </a:lnSpc>
            <a:spcBef>
              <a:spcPct val="0"/>
            </a:spcBef>
            <a:spcAft>
              <a:spcPct val="0"/>
            </a:spcAft>
            <a:buClrTx/>
            <a:buSzPct val="120000"/>
            <a:tabLst/>
          </a:pPr>
          <a:endParaRPr lang="ru-RU" sz="2100" b="0" kern="0" baseline="0" dirty="0">
            <a:solidFill>
              <a:schemeClr val="bg1"/>
            </a:solidFill>
            <a:latin typeface="Arial" panose="020B0604020202020204" pitchFamily="34" charset="0"/>
            <a:ea typeface="+mn-ea"/>
            <a:cs typeface="+mn-cs"/>
          </a:endParaRPr>
        </a:p>
      </dsp:txBody>
      <dsp:txXfrm rot="10800000">
        <a:off x="0" y="1800200"/>
        <a:ext cx="4167463" cy="1080120"/>
      </dsp:txXfrm>
    </dsp:sp>
    <dsp:sp modelId="{44CA0B4E-29E7-450B-9C16-C6B1229B6FF4}">
      <dsp:nvSpPr>
        <dsp:cNvPr id="0" name=""/>
        <dsp:cNvSpPr/>
      </dsp:nvSpPr>
      <dsp:spPr>
        <a:xfrm rot="5400000">
          <a:off x="5531114" y="76508"/>
          <a:ext cx="1440160" cy="4167463"/>
        </a:xfrm>
        <a:prstGeom prst="round1Rect">
          <a:avLst/>
        </a:prstGeom>
        <a:solidFill>
          <a:schemeClr val="bg1">
            <a:lumMod val="75000"/>
          </a:schemeClr>
        </a:solidFill>
        <a:ln>
          <a:noFill/>
        </a:ln>
        <a:effectLst/>
        <a:scene3d>
          <a:camera prst="orthographicFront"/>
          <a:lightRig rig="threePt" dir="t">
            <a:rot lat="0" lon="0" rev="0"/>
          </a:lightRig>
        </a:scene3d>
        <a:sp3d>
          <a:bevelT w="0" h="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R="0" lvl="0" algn="ctr" defTabSz="914400" rtl="0" eaLnBrk="1" fontAlgn="base" latinLnBrk="0" hangingPunct="1">
            <a:lnSpc>
              <a:spcPct val="85000"/>
            </a:lnSpc>
            <a:spcBef>
              <a:spcPct val="0"/>
            </a:spcBef>
            <a:spcAft>
              <a:spcPct val="0"/>
            </a:spcAft>
            <a:buClrTx/>
            <a:buSzPct val="120000"/>
            <a:tabLst/>
          </a:pPr>
          <a:endParaRPr lang="ru-RU" sz="2100" b="0" kern="1200" dirty="0">
            <a:solidFill>
              <a:schemeClr val="bg1"/>
            </a:solidFill>
            <a:latin typeface="Arial" panose="020B0604020202020204" pitchFamily="34" charset="0"/>
            <a:ea typeface="+mn-ea"/>
            <a:cs typeface="+mn-cs"/>
          </a:endParaRPr>
        </a:p>
      </dsp:txBody>
      <dsp:txXfrm rot="-5400000">
        <a:off x="4167463" y="1800199"/>
        <a:ext cx="4167463" cy="1080120"/>
      </dsp:txXfrm>
    </dsp:sp>
    <dsp:sp modelId="{67B8EEF4-9D62-4B2A-8ECD-1DBE81DF4EF4}">
      <dsp:nvSpPr>
        <dsp:cNvPr id="0" name=""/>
        <dsp:cNvSpPr/>
      </dsp:nvSpPr>
      <dsp:spPr>
        <a:xfrm>
          <a:off x="1363677" y="1210220"/>
          <a:ext cx="5607571" cy="450215"/>
        </a:xfrm>
        <a:prstGeom prst="roundRect">
          <a:avLst/>
        </a:prstGeom>
        <a:solidFill>
          <a:srgbClr val="D71920"/>
        </a:solidFill>
        <a:ln>
          <a:noFill/>
        </a:ln>
        <a:effectLst/>
        <a:scene3d>
          <a:camera prst="orthographicFront">
            <a:rot lat="0" lon="0" rev="0"/>
          </a:camera>
          <a:lightRig rig="threePt" dir="t">
            <a:rot lat="0" lon="0" rev="0"/>
          </a:lightRig>
        </a:scene3d>
        <a:sp3d>
          <a:bevelT w="0" h="114300"/>
        </a:sp3d>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dsp:spPr>
      <dsp:style>
        <a:lnRef idx="0">
          <a:schemeClr val="accent2"/>
        </a:lnRef>
        <a:fillRef idx="3">
          <a:schemeClr val="accent2"/>
        </a:fillRef>
        <a:effectRef idx="3">
          <a:schemeClr val="accent2"/>
        </a:effectRef>
        <a:fontRef idx="minor">
          <a:schemeClr val="lt1"/>
        </a:fontRef>
      </dsp:style>
      <dsp:txBody>
        <a:bodyPr spcFirstLastPara="0" vert="horz" wrap="square" lIns="90000" tIns="46800" rIns="90000" bIns="46800" numCol="1" spcCol="1270" rtlCol="0" anchor="ctr" anchorCtr="0" compatLnSpc="1">
          <a:prstTxWarp prst="textNoShape">
            <a:avLst/>
          </a:prstTxWarp>
          <a:noAutofit/>
        </a:bodyPr>
        <a:lstStyle/>
        <a:p>
          <a:pPr marL="0" marR="0" lvl="0" indent="0" algn="ctr" defTabSz="914400" rtl="0" eaLnBrk="1" fontAlgn="base" latinLnBrk="0" hangingPunct="1">
            <a:lnSpc>
              <a:spcPct val="85000"/>
            </a:lnSpc>
            <a:spcBef>
              <a:spcPct val="0"/>
            </a:spcBef>
            <a:spcAft>
              <a:spcPct val="0"/>
            </a:spcAft>
            <a:buClrTx/>
            <a:buSzPct val="120000"/>
            <a:buNone/>
            <a:tabLst/>
          </a:pPr>
          <a:r>
            <a:rPr lang="ru-RU" sz="1400" b="0" kern="1200" dirty="0">
              <a:solidFill>
                <a:srgbClr val="FFFFFF"/>
              </a:solidFill>
              <a:latin typeface="Arial" panose="020B0604020202020204" pitchFamily="34" charset="0"/>
              <a:ea typeface="+mn-ea"/>
              <a:cs typeface="+mn-cs"/>
            </a:rPr>
            <a:t>Фундамент для цифровизации и развития бизнеса*</a:t>
          </a:r>
        </a:p>
      </dsp:txBody>
      <dsp:txXfrm>
        <a:off x="1385655" y="1232198"/>
        <a:ext cx="5563615" cy="406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7C6BB-B728-4B89-9E36-C4E8211CB3FE}">
      <dsp:nvSpPr>
        <dsp:cNvPr id="0" name=""/>
        <dsp:cNvSpPr/>
      </dsp:nvSpPr>
      <dsp:spPr>
        <a:xfrm>
          <a:off x="2175085" y="1550761"/>
          <a:ext cx="1744895" cy="1346412"/>
        </a:xfrm>
        <a:prstGeom prst="roundRect">
          <a:avLst/>
        </a:prstGeom>
        <a:solidFill>
          <a:schemeClr val="accent2">
            <a:lumMod val="7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ru-RU" sz="1200" b="0" kern="1200" dirty="0">
              <a:solidFill>
                <a:sysClr val="window" lastClr="FFFFFF"/>
              </a:solidFill>
              <a:latin typeface="Arial" panose="020B0604020202020204" pitchFamily="34" charset="0"/>
              <a:ea typeface="+mn-ea"/>
              <a:cs typeface="Arial" panose="020B0604020202020204" pitchFamily="34" charset="0"/>
            </a:rPr>
            <a:t>Повышение эффективности управления денежными средствами</a:t>
          </a:r>
        </a:p>
      </dsp:txBody>
      <dsp:txXfrm>
        <a:off x="2240811" y="1616487"/>
        <a:ext cx="1613443" cy="1214960"/>
      </dsp:txXfrm>
    </dsp:sp>
    <dsp:sp modelId="{D48F282B-B76C-45FD-B037-3988EC65B66F}">
      <dsp:nvSpPr>
        <dsp:cNvPr id="0" name=""/>
        <dsp:cNvSpPr/>
      </dsp:nvSpPr>
      <dsp:spPr>
        <a:xfrm rot="16200000">
          <a:off x="2789820" y="1293048"/>
          <a:ext cx="515425" cy="0"/>
        </a:xfrm>
        <a:custGeom>
          <a:avLst/>
          <a:gdLst/>
          <a:ahLst/>
          <a:cxnLst/>
          <a:rect l="0" t="0" r="0" b="0"/>
          <a:pathLst>
            <a:path>
              <a:moveTo>
                <a:pt x="0" y="0"/>
              </a:moveTo>
              <a:lnTo>
                <a:pt x="649471" y="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AAA4114-606F-486D-8536-C93181D96CC6}">
      <dsp:nvSpPr>
        <dsp:cNvPr id="0" name=""/>
        <dsp:cNvSpPr/>
      </dsp:nvSpPr>
      <dsp:spPr>
        <a:xfrm>
          <a:off x="2099821" y="218597"/>
          <a:ext cx="1895422" cy="816738"/>
        </a:xfrm>
        <a:prstGeom prst="round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buNone/>
          </a:pPr>
          <a:r>
            <a:rPr lang="ru-RU" sz="1200" b="0" kern="1200" dirty="0">
              <a:solidFill>
                <a:sysClr val="window" lastClr="FFFFFF"/>
              </a:solidFill>
              <a:latin typeface="Arial" panose="020B0604020202020204" pitchFamily="34" charset="0"/>
              <a:ea typeface="+mn-ea"/>
              <a:cs typeface="Arial" panose="020B0604020202020204" pitchFamily="34" charset="0"/>
            </a:rPr>
            <a:t>Централизованное казначейство</a:t>
          </a:r>
        </a:p>
      </dsp:txBody>
      <dsp:txXfrm>
        <a:off x="2139691" y="258467"/>
        <a:ext cx="1815682" cy="736998"/>
      </dsp:txXfrm>
    </dsp:sp>
    <dsp:sp modelId="{A6669865-B029-469A-B467-289A523BD4A2}">
      <dsp:nvSpPr>
        <dsp:cNvPr id="0" name=""/>
        <dsp:cNvSpPr/>
      </dsp:nvSpPr>
      <dsp:spPr>
        <a:xfrm rot="2206651">
          <a:off x="3894726" y="2952075"/>
          <a:ext cx="253768" cy="0"/>
        </a:xfrm>
        <a:custGeom>
          <a:avLst/>
          <a:gdLst/>
          <a:ahLst/>
          <a:cxnLst/>
          <a:rect l="0" t="0" r="0" b="0"/>
          <a:pathLst>
            <a:path>
              <a:moveTo>
                <a:pt x="0" y="0"/>
              </a:moveTo>
              <a:lnTo>
                <a:pt x="319766" y="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D302369-6AF6-4E49-843F-572EFFA15269}">
      <dsp:nvSpPr>
        <dsp:cNvPr id="0" name=""/>
        <dsp:cNvSpPr/>
      </dsp:nvSpPr>
      <dsp:spPr>
        <a:xfrm>
          <a:off x="3880519" y="3028041"/>
          <a:ext cx="1578094" cy="816738"/>
        </a:xfrm>
        <a:prstGeom prst="roundRect">
          <a:avLst/>
        </a:prstGeom>
        <a:solidFill>
          <a:srgbClr val="92393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buNone/>
          </a:pPr>
          <a:r>
            <a:rPr lang="ru-RU" sz="1200" b="0" kern="1200" dirty="0">
              <a:solidFill>
                <a:sysClr val="window" lastClr="FFFFFF"/>
              </a:solidFill>
              <a:latin typeface="Arial" panose="020B0604020202020204" pitchFamily="34" charset="0"/>
              <a:ea typeface="+mn-ea"/>
              <a:cs typeface="Arial" panose="020B0604020202020204" pitchFamily="34" charset="0"/>
            </a:rPr>
            <a:t>Фабрика платежей</a:t>
          </a:r>
        </a:p>
      </dsp:txBody>
      <dsp:txXfrm>
        <a:off x="3920389" y="3067911"/>
        <a:ext cx="1498354" cy="736998"/>
      </dsp:txXfrm>
    </dsp:sp>
    <dsp:sp modelId="{9D778BC5-D9CB-46FD-AC98-6C1D9C13D084}">
      <dsp:nvSpPr>
        <dsp:cNvPr id="0" name=""/>
        <dsp:cNvSpPr/>
      </dsp:nvSpPr>
      <dsp:spPr>
        <a:xfrm rot="8593349">
          <a:off x="1946570" y="2952075"/>
          <a:ext cx="253768" cy="0"/>
        </a:xfrm>
        <a:custGeom>
          <a:avLst/>
          <a:gdLst/>
          <a:ahLst/>
          <a:cxnLst/>
          <a:rect l="0" t="0" r="0" b="0"/>
          <a:pathLst>
            <a:path>
              <a:moveTo>
                <a:pt x="0" y="0"/>
              </a:moveTo>
              <a:lnTo>
                <a:pt x="319766" y="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CACDB74-B6A5-43C8-9BEC-1AEDE602E79C}">
      <dsp:nvSpPr>
        <dsp:cNvPr id="0" name=""/>
        <dsp:cNvSpPr/>
      </dsp:nvSpPr>
      <dsp:spPr>
        <a:xfrm>
          <a:off x="636451" y="3028041"/>
          <a:ext cx="1578094" cy="816738"/>
        </a:xfrm>
        <a:prstGeom prst="roundRect">
          <a:avLst/>
        </a:prstGeom>
        <a:solidFill>
          <a:srgbClr val="4CA2AE"/>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ru-RU" sz="1200" b="0" kern="1200" dirty="0">
              <a:solidFill>
                <a:sysClr val="window" lastClr="FFFFFF"/>
              </a:solidFill>
              <a:latin typeface="Arial" panose="020B0604020202020204" pitchFamily="34" charset="0"/>
              <a:ea typeface="+mn-ea"/>
              <a:cs typeface="Arial" panose="020B0604020202020204" pitchFamily="34" charset="0"/>
            </a:rPr>
            <a:t>Регламентация и стандартизация</a:t>
          </a:r>
        </a:p>
      </dsp:txBody>
      <dsp:txXfrm>
        <a:off x="676321" y="3067911"/>
        <a:ext cx="1498354" cy="7369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0A530-B373-4A40-8BBD-76EA1EEB98B9}">
      <dsp:nvSpPr>
        <dsp:cNvPr id="0" name=""/>
        <dsp:cNvSpPr/>
      </dsp:nvSpPr>
      <dsp:spPr>
        <a:xfrm>
          <a:off x="4447167" y="459509"/>
          <a:ext cx="96239" cy="421622"/>
        </a:xfrm>
        <a:custGeom>
          <a:avLst/>
          <a:gdLst/>
          <a:ahLst/>
          <a:cxnLst/>
          <a:rect l="0" t="0" r="0" b="0"/>
          <a:pathLst>
            <a:path>
              <a:moveTo>
                <a:pt x="0" y="0"/>
              </a:moveTo>
              <a:lnTo>
                <a:pt x="0" y="421622"/>
              </a:lnTo>
              <a:lnTo>
                <a:pt x="96239" y="4216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CF0B6A-907E-4636-8707-02512E2ABB7E}">
      <dsp:nvSpPr>
        <dsp:cNvPr id="0" name=""/>
        <dsp:cNvSpPr/>
      </dsp:nvSpPr>
      <dsp:spPr>
        <a:xfrm>
          <a:off x="4350927" y="459509"/>
          <a:ext cx="96239" cy="421622"/>
        </a:xfrm>
        <a:custGeom>
          <a:avLst/>
          <a:gdLst/>
          <a:ahLst/>
          <a:cxnLst/>
          <a:rect l="0" t="0" r="0" b="0"/>
          <a:pathLst>
            <a:path>
              <a:moveTo>
                <a:pt x="96239" y="0"/>
              </a:moveTo>
              <a:lnTo>
                <a:pt x="96239" y="421622"/>
              </a:lnTo>
              <a:lnTo>
                <a:pt x="0" y="4216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EDB16-99B3-4025-81E2-4DE0ACE304F2}">
      <dsp:nvSpPr>
        <dsp:cNvPr id="0" name=""/>
        <dsp:cNvSpPr/>
      </dsp:nvSpPr>
      <dsp:spPr>
        <a:xfrm>
          <a:off x="6690473" y="2411804"/>
          <a:ext cx="137485" cy="1072387"/>
        </a:xfrm>
        <a:custGeom>
          <a:avLst/>
          <a:gdLst/>
          <a:ahLst/>
          <a:cxnLst/>
          <a:rect l="0" t="0" r="0" b="0"/>
          <a:pathLst>
            <a:path>
              <a:moveTo>
                <a:pt x="0" y="0"/>
              </a:moveTo>
              <a:lnTo>
                <a:pt x="0" y="1072387"/>
              </a:lnTo>
              <a:lnTo>
                <a:pt x="137485" y="10723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A8C848-6C0A-4428-BF09-4500696DD1B4}">
      <dsp:nvSpPr>
        <dsp:cNvPr id="0" name=""/>
        <dsp:cNvSpPr/>
      </dsp:nvSpPr>
      <dsp:spPr>
        <a:xfrm>
          <a:off x="6690473" y="2411804"/>
          <a:ext cx="137485" cy="421622"/>
        </a:xfrm>
        <a:custGeom>
          <a:avLst/>
          <a:gdLst/>
          <a:ahLst/>
          <a:cxnLst/>
          <a:rect l="0" t="0" r="0" b="0"/>
          <a:pathLst>
            <a:path>
              <a:moveTo>
                <a:pt x="0" y="0"/>
              </a:moveTo>
              <a:lnTo>
                <a:pt x="0" y="421622"/>
              </a:lnTo>
              <a:lnTo>
                <a:pt x="137485" y="4216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EC12CE-97EB-4CA0-984C-1F9914A447FA}">
      <dsp:nvSpPr>
        <dsp:cNvPr id="0" name=""/>
        <dsp:cNvSpPr/>
      </dsp:nvSpPr>
      <dsp:spPr>
        <a:xfrm>
          <a:off x="6502576" y="1761039"/>
          <a:ext cx="554525" cy="192479"/>
        </a:xfrm>
        <a:custGeom>
          <a:avLst/>
          <a:gdLst/>
          <a:ahLst/>
          <a:cxnLst/>
          <a:rect l="0" t="0" r="0" b="0"/>
          <a:pathLst>
            <a:path>
              <a:moveTo>
                <a:pt x="0" y="0"/>
              </a:moveTo>
              <a:lnTo>
                <a:pt x="0" y="96239"/>
              </a:lnTo>
              <a:lnTo>
                <a:pt x="554525" y="96239"/>
              </a:lnTo>
              <a:lnTo>
                <a:pt x="554525" y="192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C2FB40-B1C0-4A15-98EC-2865B35043F0}">
      <dsp:nvSpPr>
        <dsp:cNvPr id="0" name=""/>
        <dsp:cNvSpPr/>
      </dsp:nvSpPr>
      <dsp:spPr>
        <a:xfrm>
          <a:off x="5948051" y="1761039"/>
          <a:ext cx="554525" cy="192479"/>
        </a:xfrm>
        <a:custGeom>
          <a:avLst/>
          <a:gdLst/>
          <a:ahLst/>
          <a:cxnLst/>
          <a:rect l="0" t="0" r="0" b="0"/>
          <a:pathLst>
            <a:path>
              <a:moveTo>
                <a:pt x="554525" y="0"/>
              </a:moveTo>
              <a:lnTo>
                <a:pt x="554525" y="96239"/>
              </a:lnTo>
              <a:lnTo>
                <a:pt x="0" y="96239"/>
              </a:lnTo>
              <a:lnTo>
                <a:pt x="0" y="192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A6D21-A10D-4CB6-8EB6-FDF23A07748E}">
      <dsp:nvSpPr>
        <dsp:cNvPr id="0" name=""/>
        <dsp:cNvSpPr/>
      </dsp:nvSpPr>
      <dsp:spPr>
        <a:xfrm>
          <a:off x="4447167" y="459509"/>
          <a:ext cx="2055408" cy="843244"/>
        </a:xfrm>
        <a:custGeom>
          <a:avLst/>
          <a:gdLst/>
          <a:ahLst/>
          <a:cxnLst/>
          <a:rect l="0" t="0" r="0" b="0"/>
          <a:pathLst>
            <a:path>
              <a:moveTo>
                <a:pt x="0" y="0"/>
              </a:moveTo>
              <a:lnTo>
                <a:pt x="0" y="747004"/>
              </a:lnTo>
              <a:lnTo>
                <a:pt x="2055408" y="747004"/>
              </a:lnTo>
              <a:lnTo>
                <a:pt x="2055408" y="8432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E0FC6B-040B-4185-9163-17F7070904D6}">
      <dsp:nvSpPr>
        <dsp:cNvPr id="0" name=""/>
        <dsp:cNvSpPr/>
      </dsp:nvSpPr>
      <dsp:spPr>
        <a:xfrm>
          <a:off x="4243230" y="1761039"/>
          <a:ext cx="137485" cy="1723152"/>
        </a:xfrm>
        <a:custGeom>
          <a:avLst/>
          <a:gdLst/>
          <a:ahLst/>
          <a:cxnLst/>
          <a:rect l="0" t="0" r="0" b="0"/>
          <a:pathLst>
            <a:path>
              <a:moveTo>
                <a:pt x="0" y="0"/>
              </a:moveTo>
              <a:lnTo>
                <a:pt x="0" y="1723152"/>
              </a:lnTo>
              <a:lnTo>
                <a:pt x="137485" y="17231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008E6-D74D-43E6-99DF-FCCFBBDC4869}">
      <dsp:nvSpPr>
        <dsp:cNvPr id="0" name=""/>
        <dsp:cNvSpPr/>
      </dsp:nvSpPr>
      <dsp:spPr>
        <a:xfrm>
          <a:off x="4243230" y="1761039"/>
          <a:ext cx="137485" cy="1072387"/>
        </a:xfrm>
        <a:custGeom>
          <a:avLst/>
          <a:gdLst/>
          <a:ahLst/>
          <a:cxnLst/>
          <a:rect l="0" t="0" r="0" b="0"/>
          <a:pathLst>
            <a:path>
              <a:moveTo>
                <a:pt x="0" y="0"/>
              </a:moveTo>
              <a:lnTo>
                <a:pt x="0" y="1072387"/>
              </a:lnTo>
              <a:lnTo>
                <a:pt x="137485" y="10723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773042-B4B3-4CEE-B781-EAF79CCDB8F3}">
      <dsp:nvSpPr>
        <dsp:cNvPr id="0" name=""/>
        <dsp:cNvSpPr/>
      </dsp:nvSpPr>
      <dsp:spPr>
        <a:xfrm>
          <a:off x="4243230" y="1761039"/>
          <a:ext cx="137485" cy="421622"/>
        </a:xfrm>
        <a:custGeom>
          <a:avLst/>
          <a:gdLst/>
          <a:ahLst/>
          <a:cxnLst/>
          <a:rect l="0" t="0" r="0" b="0"/>
          <a:pathLst>
            <a:path>
              <a:moveTo>
                <a:pt x="0" y="0"/>
              </a:moveTo>
              <a:lnTo>
                <a:pt x="0" y="421622"/>
              </a:lnTo>
              <a:lnTo>
                <a:pt x="137485" y="4216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899245-8431-438E-9DF3-EA3D8045337E}">
      <dsp:nvSpPr>
        <dsp:cNvPr id="0" name=""/>
        <dsp:cNvSpPr/>
      </dsp:nvSpPr>
      <dsp:spPr>
        <a:xfrm>
          <a:off x="4447167" y="459509"/>
          <a:ext cx="162691" cy="843244"/>
        </a:xfrm>
        <a:custGeom>
          <a:avLst/>
          <a:gdLst/>
          <a:ahLst/>
          <a:cxnLst/>
          <a:rect l="0" t="0" r="0" b="0"/>
          <a:pathLst>
            <a:path>
              <a:moveTo>
                <a:pt x="0" y="0"/>
              </a:moveTo>
              <a:lnTo>
                <a:pt x="0" y="747004"/>
              </a:lnTo>
              <a:lnTo>
                <a:pt x="162691" y="747004"/>
              </a:lnTo>
              <a:lnTo>
                <a:pt x="162691" y="8432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4913D3-A0CD-4342-A812-EE3A445107B3}">
      <dsp:nvSpPr>
        <dsp:cNvPr id="0" name=""/>
        <dsp:cNvSpPr/>
      </dsp:nvSpPr>
      <dsp:spPr>
        <a:xfrm>
          <a:off x="3500808" y="459509"/>
          <a:ext cx="946358" cy="843244"/>
        </a:xfrm>
        <a:custGeom>
          <a:avLst/>
          <a:gdLst/>
          <a:ahLst/>
          <a:cxnLst/>
          <a:rect l="0" t="0" r="0" b="0"/>
          <a:pathLst>
            <a:path>
              <a:moveTo>
                <a:pt x="946358" y="0"/>
              </a:moveTo>
              <a:lnTo>
                <a:pt x="946358" y="747004"/>
              </a:lnTo>
              <a:lnTo>
                <a:pt x="0" y="747004"/>
              </a:lnTo>
              <a:lnTo>
                <a:pt x="0" y="8432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2E3676-9BA2-421E-8725-DC02749029A3}">
      <dsp:nvSpPr>
        <dsp:cNvPr id="0" name=""/>
        <dsp:cNvSpPr/>
      </dsp:nvSpPr>
      <dsp:spPr>
        <a:xfrm>
          <a:off x="2295518" y="1761039"/>
          <a:ext cx="96239" cy="421622"/>
        </a:xfrm>
        <a:custGeom>
          <a:avLst/>
          <a:gdLst/>
          <a:ahLst/>
          <a:cxnLst/>
          <a:rect l="0" t="0" r="0" b="0"/>
          <a:pathLst>
            <a:path>
              <a:moveTo>
                <a:pt x="96239" y="0"/>
              </a:moveTo>
              <a:lnTo>
                <a:pt x="96239" y="421622"/>
              </a:lnTo>
              <a:lnTo>
                <a:pt x="0" y="4216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E4AFBD-E75B-410B-B3DD-EC958103DAFB}">
      <dsp:nvSpPr>
        <dsp:cNvPr id="0" name=""/>
        <dsp:cNvSpPr/>
      </dsp:nvSpPr>
      <dsp:spPr>
        <a:xfrm>
          <a:off x="2391758" y="1761039"/>
          <a:ext cx="1109050" cy="843244"/>
        </a:xfrm>
        <a:custGeom>
          <a:avLst/>
          <a:gdLst/>
          <a:ahLst/>
          <a:cxnLst/>
          <a:rect l="0" t="0" r="0" b="0"/>
          <a:pathLst>
            <a:path>
              <a:moveTo>
                <a:pt x="0" y="0"/>
              </a:moveTo>
              <a:lnTo>
                <a:pt x="0" y="747004"/>
              </a:lnTo>
              <a:lnTo>
                <a:pt x="1109050" y="747004"/>
              </a:lnTo>
              <a:lnTo>
                <a:pt x="1109050" y="8432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EFCA8A-3E84-41A7-A2BB-742F2DA8BAF9}">
      <dsp:nvSpPr>
        <dsp:cNvPr id="0" name=""/>
        <dsp:cNvSpPr/>
      </dsp:nvSpPr>
      <dsp:spPr>
        <a:xfrm>
          <a:off x="2346038" y="1761039"/>
          <a:ext cx="91440" cy="843244"/>
        </a:xfrm>
        <a:custGeom>
          <a:avLst/>
          <a:gdLst/>
          <a:ahLst/>
          <a:cxnLst/>
          <a:rect l="0" t="0" r="0" b="0"/>
          <a:pathLst>
            <a:path>
              <a:moveTo>
                <a:pt x="45720" y="0"/>
              </a:moveTo>
              <a:lnTo>
                <a:pt x="45720" y="8432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A95AEC-D85B-4BBF-BFEE-DE869F5A5C73}">
      <dsp:nvSpPr>
        <dsp:cNvPr id="0" name=""/>
        <dsp:cNvSpPr/>
      </dsp:nvSpPr>
      <dsp:spPr>
        <a:xfrm>
          <a:off x="916080" y="3062568"/>
          <a:ext cx="137485" cy="421622"/>
        </a:xfrm>
        <a:custGeom>
          <a:avLst/>
          <a:gdLst/>
          <a:ahLst/>
          <a:cxnLst/>
          <a:rect l="0" t="0" r="0" b="0"/>
          <a:pathLst>
            <a:path>
              <a:moveTo>
                <a:pt x="0" y="0"/>
              </a:moveTo>
              <a:lnTo>
                <a:pt x="0" y="421622"/>
              </a:lnTo>
              <a:lnTo>
                <a:pt x="137485" y="4216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641510-C1BE-4F67-BE6F-DE505C7A9EFB}">
      <dsp:nvSpPr>
        <dsp:cNvPr id="0" name=""/>
        <dsp:cNvSpPr/>
      </dsp:nvSpPr>
      <dsp:spPr>
        <a:xfrm>
          <a:off x="1282708" y="1761039"/>
          <a:ext cx="1109050" cy="843244"/>
        </a:xfrm>
        <a:custGeom>
          <a:avLst/>
          <a:gdLst/>
          <a:ahLst/>
          <a:cxnLst/>
          <a:rect l="0" t="0" r="0" b="0"/>
          <a:pathLst>
            <a:path>
              <a:moveTo>
                <a:pt x="1109050" y="0"/>
              </a:moveTo>
              <a:lnTo>
                <a:pt x="1109050" y="747004"/>
              </a:lnTo>
              <a:lnTo>
                <a:pt x="0" y="747004"/>
              </a:lnTo>
              <a:lnTo>
                <a:pt x="0" y="8432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2F1725-2E52-40DC-8446-9EFE28D43D8E}">
      <dsp:nvSpPr>
        <dsp:cNvPr id="0" name=""/>
        <dsp:cNvSpPr/>
      </dsp:nvSpPr>
      <dsp:spPr>
        <a:xfrm>
          <a:off x="2391758" y="459509"/>
          <a:ext cx="2055408" cy="843244"/>
        </a:xfrm>
        <a:custGeom>
          <a:avLst/>
          <a:gdLst/>
          <a:ahLst/>
          <a:cxnLst/>
          <a:rect l="0" t="0" r="0" b="0"/>
          <a:pathLst>
            <a:path>
              <a:moveTo>
                <a:pt x="2055408" y="0"/>
              </a:moveTo>
              <a:lnTo>
                <a:pt x="2055408" y="747004"/>
              </a:lnTo>
              <a:lnTo>
                <a:pt x="0" y="747004"/>
              </a:lnTo>
              <a:lnTo>
                <a:pt x="0" y="8432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830C97-932C-4E47-992F-2FB1EDC81A7F}">
      <dsp:nvSpPr>
        <dsp:cNvPr id="0" name=""/>
        <dsp:cNvSpPr/>
      </dsp:nvSpPr>
      <dsp:spPr>
        <a:xfrm>
          <a:off x="3988882" y="1224"/>
          <a:ext cx="916570" cy="458285"/>
        </a:xfrm>
        <a:prstGeom prst="rect">
          <a:avLst/>
        </a:prstGeom>
        <a:solidFill>
          <a:srgbClr val="A65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a:t>1С:УХ</a:t>
          </a:r>
        </a:p>
      </dsp:txBody>
      <dsp:txXfrm>
        <a:off x="3988882" y="1224"/>
        <a:ext cx="916570" cy="458285"/>
      </dsp:txXfrm>
    </dsp:sp>
    <dsp:sp modelId="{AC0FB376-57C8-4C81-96B2-0296FBF93921}">
      <dsp:nvSpPr>
        <dsp:cNvPr id="0" name=""/>
        <dsp:cNvSpPr/>
      </dsp:nvSpPr>
      <dsp:spPr>
        <a:xfrm>
          <a:off x="1933473" y="1302753"/>
          <a:ext cx="916570" cy="458285"/>
        </a:xfrm>
        <a:prstGeom prst="rect">
          <a:avLst/>
        </a:prstGeom>
        <a:solidFill>
          <a:srgbClr val="FFA3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a:t>
          </a:r>
          <a:r>
            <a:rPr lang="en-US" sz="1800" kern="1200" dirty="0"/>
            <a:t>ERP</a:t>
          </a:r>
          <a:endParaRPr lang="ru-RU" sz="1800" kern="1200" dirty="0"/>
        </a:p>
      </dsp:txBody>
      <dsp:txXfrm>
        <a:off x="1933473" y="1302753"/>
        <a:ext cx="916570" cy="458285"/>
      </dsp:txXfrm>
    </dsp:sp>
    <dsp:sp modelId="{45D0C050-847D-4F31-B189-C16C7C3FB792}">
      <dsp:nvSpPr>
        <dsp:cNvPr id="0" name=""/>
        <dsp:cNvSpPr/>
      </dsp:nvSpPr>
      <dsp:spPr>
        <a:xfrm>
          <a:off x="824422" y="2604283"/>
          <a:ext cx="916570" cy="458285"/>
        </a:xfrm>
        <a:prstGeom prst="rect">
          <a:avLst/>
        </a:prstGeom>
        <a:solidFill>
          <a:srgbClr val="FFA3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a:t>
          </a:r>
          <a:r>
            <a:rPr lang="en-US" sz="1800" kern="1200" dirty="0"/>
            <a:t>ERP</a:t>
          </a:r>
          <a:endParaRPr lang="ru-RU" sz="1800" kern="1200" dirty="0"/>
        </a:p>
      </dsp:txBody>
      <dsp:txXfrm>
        <a:off x="824422" y="2604283"/>
        <a:ext cx="916570" cy="458285"/>
      </dsp:txXfrm>
    </dsp:sp>
    <dsp:sp modelId="{C5C22932-2647-4C0A-ABDA-C6562D6024D9}">
      <dsp:nvSpPr>
        <dsp:cNvPr id="0" name=""/>
        <dsp:cNvSpPr/>
      </dsp:nvSpPr>
      <dsp:spPr>
        <a:xfrm>
          <a:off x="1053565" y="3255048"/>
          <a:ext cx="916570" cy="458285"/>
        </a:xfrm>
        <a:prstGeom prst="rect">
          <a:avLst/>
        </a:prstGeom>
        <a:solidFill>
          <a:srgbClr val="FFA3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a:t>
          </a:r>
          <a:r>
            <a:rPr lang="en-US" sz="1800" kern="1200" dirty="0"/>
            <a:t>ERP</a:t>
          </a:r>
          <a:endParaRPr lang="ru-RU" sz="1800" kern="1200" dirty="0"/>
        </a:p>
      </dsp:txBody>
      <dsp:txXfrm>
        <a:off x="1053565" y="3255048"/>
        <a:ext cx="916570" cy="458285"/>
      </dsp:txXfrm>
    </dsp:sp>
    <dsp:sp modelId="{B3339C7B-4714-42C3-8A4E-95380B0ADC75}">
      <dsp:nvSpPr>
        <dsp:cNvPr id="0" name=""/>
        <dsp:cNvSpPr/>
      </dsp:nvSpPr>
      <dsp:spPr>
        <a:xfrm>
          <a:off x="1933473" y="2604283"/>
          <a:ext cx="916570" cy="458285"/>
        </a:xfrm>
        <a:prstGeom prst="rect">
          <a:avLst/>
        </a:prstGeom>
        <a:solidFill>
          <a:srgbClr val="FFA3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1C:ERP</a:t>
          </a:r>
          <a:endParaRPr lang="ru-RU" sz="1800" kern="1200" dirty="0"/>
        </a:p>
      </dsp:txBody>
      <dsp:txXfrm>
        <a:off x="1933473" y="2604283"/>
        <a:ext cx="916570" cy="458285"/>
      </dsp:txXfrm>
    </dsp:sp>
    <dsp:sp modelId="{75AA43F2-AD83-40C7-BD42-514DADDF4BC9}">
      <dsp:nvSpPr>
        <dsp:cNvPr id="0" name=""/>
        <dsp:cNvSpPr/>
      </dsp:nvSpPr>
      <dsp:spPr>
        <a:xfrm>
          <a:off x="3042523" y="2604283"/>
          <a:ext cx="916570" cy="458285"/>
        </a:xfrm>
        <a:prstGeom prst="rect">
          <a:avLst/>
        </a:prstGeom>
        <a:solidFill>
          <a:srgbClr val="FFA3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a:t>
          </a:r>
          <a:r>
            <a:rPr lang="en-US" sz="1800" kern="1200" dirty="0"/>
            <a:t>ERP</a:t>
          </a:r>
          <a:endParaRPr lang="ru-RU" sz="1800" kern="1200" dirty="0"/>
        </a:p>
      </dsp:txBody>
      <dsp:txXfrm>
        <a:off x="3042523" y="2604283"/>
        <a:ext cx="916570" cy="458285"/>
      </dsp:txXfrm>
    </dsp:sp>
    <dsp:sp modelId="{3EEC5233-30B3-464B-A20B-6F5BAA88F1EB}">
      <dsp:nvSpPr>
        <dsp:cNvPr id="0" name=""/>
        <dsp:cNvSpPr/>
      </dsp:nvSpPr>
      <dsp:spPr>
        <a:xfrm>
          <a:off x="1378948" y="1953518"/>
          <a:ext cx="916570" cy="458285"/>
        </a:xfrm>
        <a:prstGeom prst="rect">
          <a:avLst/>
        </a:prstGeom>
        <a:solidFill>
          <a:srgbClr val="FFA3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1C:ERP</a:t>
          </a:r>
          <a:endParaRPr lang="ru-RU" sz="1800" kern="1200" dirty="0"/>
        </a:p>
      </dsp:txBody>
      <dsp:txXfrm>
        <a:off x="1378948" y="1953518"/>
        <a:ext cx="916570" cy="458285"/>
      </dsp:txXfrm>
    </dsp:sp>
    <dsp:sp modelId="{E6B7DA50-7723-4810-BE2E-D0F0BB8A73C7}">
      <dsp:nvSpPr>
        <dsp:cNvPr id="0" name=""/>
        <dsp:cNvSpPr/>
      </dsp:nvSpPr>
      <dsp:spPr>
        <a:xfrm>
          <a:off x="3042523" y="1302753"/>
          <a:ext cx="916570" cy="458285"/>
        </a:xfrm>
        <a:prstGeom prst="rect">
          <a:avLst/>
        </a:prstGeom>
        <a:solidFill>
          <a:srgbClr val="FFA3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a:t>1С:</a:t>
          </a:r>
          <a:r>
            <a:rPr lang="en-US" sz="1800" kern="1200" dirty="0"/>
            <a:t>ERP</a:t>
          </a:r>
          <a:endParaRPr lang="ru-RU" sz="1800" kern="1200" dirty="0"/>
        </a:p>
      </dsp:txBody>
      <dsp:txXfrm>
        <a:off x="3042523" y="1302753"/>
        <a:ext cx="916570" cy="458285"/>
      </dsp:txXfrm>
    </dsp:sp>
    <dsp:sp modelId="{CAA04817-169E-489E-81D1-8FEC931FB968}">
      <dsp:nvSpPr>
        <dsp:cNvPr id="0" name=""/>
        <dsp:cNvSpPr/>
      </dsp:nvSpPr>
      <dsp:spPr>
        <a:xfrm>
          <a:off x="4151573" y="1302753"/>
          <a:ext cx="916570" cy="458285"/>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a:t>Не 1С</a:t>
          </a:r>
        </a:p>
      </dsp:txBody>
      <dsp:txXfrm>
        <a:off x="4151573" y="1302753"/>
        <a:ext cx="916570" cy="458285"/>
      </dsp:txXfrm>
    </dsp:sp>
    <dsp:sp modelId="{BB770ADF-6B28-4694-933B-6DD0E84B9834}">
      <dsp:nvSpPr>
        <dsp:cNvPr id="0" name=""/>
        <dsp:cNvSpPr/>
      </dsp:nvSpPr>
      <dsp:spPr>
        <a:xfrm>
          <a:off x="4380715" y="1953518"/>
          <a:ext cx="916570" cy="458285"/>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a:t>Не 1С</a:t>
          </a:r>
        </a:p>
      </dsp:txBody>
      <dsp:txXfrm>
        <a:off x="4380715" y="1953518"/>
        <a:ext cx="916570" cy="458285"/>
      </dsp:txXfrm>
    </dsp:sp>
    <dsp:sp modelId="{AA70946F-D3A6-4D2D-9CBA-F15FD6E5E469}">
      <dsp:nvSpPr>
        <dsp:cNvPr id="0" name=""/>
        <dsp:cNvSpPr/>
      </dsp:nvSpPr>
      <dsp:spPr>
        <a:xfrm>
          <a:off x="4380715" y="2604283"/>
          <a:ext cx="916570" cy="458285"/>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a:t>Не 1С</a:t>
          </a:r>
        </a:p>
      </dsp:txBody>
      <dsp:txXfrm>
        <a:off x="4380715" y="2604283"/>
        <a:ext cx="916570" cy="458285"/>
      </dsp:txXfrm>
    </dsp:sp>
    <dsp:sp modelId="{41A18D23-F859-4215-9A7F-F3C678684A22}">
      <dsp:nvSpPr>
        <dsp:cNvPr id="0" name=""/>
        <dsp:cNvSpPr/>
      </dsp:nvSpPr>
      <dsp:spPr>
        <a:xfrm>
          <a:off x="4380715" y="3255048"/>
          <a:ext cx="916570" cy="458285"/>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a:t>Не 1С</a:t>
          </a:r>
        </a:p>
      </dsp:txBody>
      <dsp:txXfrm>
        <a:off x="4380715" y="3255048"/>
        <a:ext cx="916570" cy="458285"/>
      </dsp:txXfrm>
    </dsp:sp>
    <dsp:sp modelId="{76D44E21-8727-4C59-95A0-9432257DA2DC}">
      <dsp:nvSpPr>
        <dsp:cNvPr id="0" name=""/>
        <dsp:cNvSpPr/>
      </dsp:nvSpPr>
      <dsp:spPr>
        <a:xfrm>
          <a:off x="6044291" y="1302753"/>
          <a:ext cx="916570" cy="4582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:УТ</a:t>
          </a:r>
        </a:p>
      </dsp:txBody>
      <dsp:txXfrm>
        <a:off x="6044291" y="1302753"/>
        <a:ext cx="916570" cy="458285"/>
      </dsp:txXfrm>
    </dsp:sp>
    <dsp:sp modelId="{0FEDE344-FD6B-490F-9B8C-134C16E879CF}">
      <dsp:nvSpPr>
        <dsp:cNvPr id="0" name=""/>
        <dsp:cNvSpPr/>
      </dsp:nvSpPr>
      <dsp:spPr>
        <a:xfrm>
          <a:off x="5489765" y="1953518"/>
          <a:ext cx="916570" cy="4582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:УТ</a:t>
          </a:r>
        </a:p>
      </dsp:txBody>
      <dsp:txXfrm>
        <a:off x="5489765" y="1953518"/>
        <a:ext cx="916570" cy="458285"/>
      </dsp:txXfrm>
    </dsp:sp>
    <dsp:sp modelId="{7BF44F06-B760-4739-9675-21D5327241DD}">
      <dsp:nvSpPr>
        <dsp:cNvPr id="0" name=""/>
        <dsp:cNvSpPr/>
      </dsp:nvSpPr>
      <dsp:spPr>
        <a:xfrm>
          <a:off x="6598816" y="1953518"/>
          <a:ext cx="916570" cy="4582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:УТ</a:t>
          </a:r>
        </a:p>
      </dsp:txBody>
      <dsp:txXfrm>
        <a:off x="6598816" y="1953518"/>
        <a:ext cx="916570" cy="458285"/>
      </dsp:txXfrm>
    </dsp:sp>
    <dsp:sp modelId="{1DA2F852-69A0-4A61-9168-846CF00129AF}">
      <dsp:nvSpPr>
        <dsp:cNvPr id="0" name=""/>
        <dsp:cNvSpPr/>
      </dsp:nvSpPr>
      <dsp:spPr>
        <a:xfrm>
          <a:off x="6827958" y="2604283"/>
          <a:ext cx="916570" cy="4582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:УТ</a:t>
          </a:r>
        </a:p>
      </dsp:txBody>
      <dsp:txXfrm>
        <a:off x="6827958" y="2604283"/>
        <a:ext cx="916570" cy="458285"/>
      </dsp:txXfrm>
    </dsp:sp>
    <dsp:sp modelId="{3202E03C-E8CF-4D04-A9D7-6081D2021E8A}">
      <dsp:nvSpPr>
        <dsp:cNvPr id="0" name=""/>
        <dsp:cNvSpPr/>
      </dsp:nvSpPr>
      <dsp:spPr>
        <a:xfrm>
          <a:off x="6827958" y="3255048"/>
          <a:ext cx="916570" cy="4582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:УТ</a:t>
          </a:r>
        </a:p>
      </dsp:txBody>
      <dsp:txXfrm>
        <a:off x="6827958" y="3255048"/>
        <a:ext cx="916570" cy="458285"/>
      </dsp:txXfrm>
    </dsp:sp>
    <dsp:sp modelId="{4FA7C39D-B643-481A-82E3-46DCDB276229}">
      <dsp:nvSpPr>
        <dsp:cNvPr id="0" name=""/>
        <dsp:cNvSpPr/>
      </dsp:nvSpPr>
      <dsp:spPr>
        <a:xfrm>
          <a:off x="3434357" y="651989"/>
          <a:ext cx="916570" cy="458285"/>
        </a:xfrm>
        <a:prstGeom prst="rect">
          <a:avLst/>
        </a:prstGeom>
        <a:solidFill>
          <a:srgbClr val="A65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1C:</a:t>
          </a:r>
          <a:r>
            <a:rPr lang="ru-RU" sz="1800" kern="1200" dirty="0"/>
            <a:t>УХ</a:t>
          </a:r>
        </a:p>
      </dsp:txBody>
      <dsp:txXfrm>
        <a:off x="3434357" y="651989"/>
        <a:ext cx="916570" cy="458285"/>
      </dsp:txXfrm>
    </dsp:sp>
    <dsp:sp modelId="{1D3DB667-EE40-4445-A9D9-7EB134DB1ADD}">
      <dsp:nvSpPr>
        <dsp:cNvPr id="0" name=""/>
        <dsp:cNvSpPr/>
      </dsp:nvSpPr>
      <dsp:spPr>
        <a:xfrm>
          <a:off x="4543407" y="651989"/>
          <a:ext cx="916570" cy="458285"/>
        </a:xfrm>
        <a:prstGeom prst="rect">
          <a:avLst/>
        </a:prstGeom>
        <a:solidFill>
          <a:srgbClr val="A65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a:t>1С:УХ</a:t>
          </a:r>
        </a:p>
      </dsp:txBody>
      <dsp:txXfrm>
        <a:off x="4543407" y="651989"/>
        <a:ext cx="916570" cy="4582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127E8-CAA6-4FE8-8F28-CE95DC8EF52D}">
      <dsp:nvSpPr>
        <dsp:cNvPr id="0" name=""/>
        <dsp:cNvSpPr/>
      </dsp:nvSpPr>
      <dsp:spPr>
        <a:xfrm>
          <a:off x="2577323" y="1247984"/>
          <a:ext cx="1254065" cy="1254065"/>
        </a:xfrm>
        <a:prstGeom prst="ellipse">
          <a:avLst/>
        </a:prstGeom>
        <a:solidFill>
          <a:srgbClr val="003366"/>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0" kern="1200" dirty="0">
              <a:latin typeface="Arial" panose="020B0604020202020204" pitchFamily="34" charset="0"/>
              <a:cs typeface="Arial" panose="020B0604020202020204" pitchFamily="34" charset="0"/>
            </a:rPr>
            <a:t>Задачи 1С:Аналитики</a:t>
          </a:r>
        </a:p>
      </dsp:txBody>
      <dsp:txXfrm>
        <a:off x="2760977" y="1431638"/>
        <a:ext cx="886757" cy="886757"/>
      </dsp:txXfrm>
    </dsp:sp>
    <dsp:sp modelId="{C5CB9E1B-53FD-4515-90C0-F18E03522CD2}">
      <dsp:nvSpPr>
        <dsp:cNvPr id="0" name=""/>
        <dsp:cNvSpPr/>
      </dsp:nvSpPr>
      <dsp:spPr>
        <a:xfrm rot="16200000">
          <a:off x="3143718" y="1172849"/>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201324" y="1184315"/>
        <a:ext cx="6063" cy="6063"/>
      </dsp:txXfrm>
    </dsp:sp>
    <dsp:sp modelId="{E6F1F9FC-CF96-4FC5-BCC1-283F098BEF82}">
      <dsp:nvSpPr>
        <dsp:cNvPr id="0" name=""/>
        <dsp:cNvSpPr/>
      </dsp:nvSpPr>
      <dsp:spPr>
        <a:xfrm>
          <a:off x="2608675" y="-64650"/>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0" kern="1200" dirty="0">
              <a:latin typeface="Arial" panose="020B0604020202020204" pitchFamily="34" charset="0"/>
              <a:cs typeface="Arial" panose="020B0604020202020204" pitchFamily="34" charset="0"/>
            </a:rPr>
            <a:t>Увеличение эффективности управления компанией</a:t>
          </a:r>
        </a:p>
      </dsp:txBody>
      <dsp:txXfrm>
        <a:off x="2783146" y="109821"/>
        <a:ext cx="842418" cy="842418"/>
      </dsp:txXfrm>
    </dsp:sp>
    <dsp:sp modelId="{E9C3C5B6-A0A3-4053-9B31-BC7BBCEE174C}">
      <dsp:nvSpPr>
        <dsp:cNvPr id="0" name=""/>
        <dsp:cNvSpPr/>
      </dsp:nvSpPr>
      <dsp:spPr>
        <a:xfrm>
          <a:off x="3831388" y="1860519"/>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888994" y="1871985"/>
        <a:ext cx="6063" cy="6063"/>
      </dsp:txXfrm>
    </dsp:sp>
    <dsp:sp modelId="{B3B4B144-44E4-4FA1-8FBF-6204C3B412D6}">
      <dsp:nvSpPr>
        <dsp:cNvPr id="0" name=""/>
        <dsp:cNvSpPr/>
      </dsp:nvSpPr>
      <dsp:spPr>
        <a:xfrm>
          <a:off x="3952663" y="1279337"/>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Tx/>
            <a:buNone/>
          </a:pPr>
          <a:r>
            <a:rPr lang="ru-RU" sz="900" kern="1200" dirty="0">
              <a:latin typeface="Arial" panose="020B0604020202020204" pitchFamily="34" charset="0"/>
              <a:cs typeface="Arial" panose="020B0604020202020204" pitchFamily="34" charset="0"/>
            </a:rPr>
            <a:t>Снижение управлен-</a:t>
          </a:r>
          <a:br>
            <a:rPr lang="ru-RU" sz="900" kern="1200" dirty="0">
              <a:latin typeface="Arial" panose="020B0604020202020204" pitchFamily="34" charset="0"/>
              <a:cs typeface="Arial" panose="020B0604020202020204" pitchFamily="34" charset="0"/>
            </a:rPr>
          </a:br>
          <a:r>
            <a:rPr lang="ru-RU" sz="900" kern="1200" dirty="0">
              <a:latin typeface="Arial" panose="020B0604020202020204" pitchFamily="34" charset="0"/>
              <a:cs typeface="Arial" panose="020B0604020202020204" pitchFamily="34" charset="0"/>
            </a:rPr>
            <a:t>ческих рисков </a:t>
          </a:r>
        </a:p>
      </dsp:txBody>
      <dsp:txXfrm>
        <a:off x="4127134" y="1453808"/>
        <a:ext cx="842418" cy="842418"/>
      </dsp:txXfrm>
    </dsp:sp>
    <dsp:sp modelId="{951A2C5C-36E6-4D9F-B1F7-19D0420FEB4F}">
      <dsp:nvSpPr>
        <dsp:cNvPr id="0" name=""/>
        <dsp:cNvSpPr/>
      </dsp:nvSpPr>
      <dsp:spPr>
        <a:xfrm rot="5400000">
          <a:off x="3143718" y="2548190"/>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201324" y="2559655"/>
        <a:ext cx="6063" cy="6063"/>
      </dsp:txXfrm>
    </dsp:sp>
    <dsp:sp modelId="{2324EAF4-AB44-47DD-A2C6-CAA9E750128F}">
      <dsp:nvSpPr>
        <dsp:cNvPr id="0" name=""/>
        <dsp:cNvSpPr/>
      </dsp:nvSpPr>
      <dsp:spPr>
        <a:xfrm>
          <a:off x="2608675" y="2623325"/>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Tx/>
            <a:buNone/>
          </a:pPr>
          <a:r>
            <a:rPr lang="ru-RU" sz="900" kern="1200" dirty="0">
              <a:latin typeface="Arial" panose="020B0604020202020204" pitchFamily="34" charset="0"/>
              <a:cs typeface="Arial" panose="020B0604020202020204" pitchFamily="34" charset="0"/>
            </a:rPr>
            <a:t>Помощь </a:t>
          </a:r>
          <a:br>
            <a:rPr lang="ru-RU" sz="900" kern="1200" dirty="0">
              <a:latin typeface="Arial" panose="020B0604020202020204" pitchFamily="34" charset="0"/>
              <a:cs typeface="Arial" panose="020B0604020202020204" pitchFamily="34" charset="0"/>
            </a:rPr>
          </a:br>
          <a:r>
            <a:rPr lang="ru-RU" sz="900" kern="1200" dirty="0">
              <a:latin typeface="Arial" panose="020B0604020202020204" pitchFamily="34" charset="0"/>
              <a:cs typeface="Arial" panose="020B0604020202020204" pitchFamily="34" charset="0"/>
            </a:rPr>
            <a:t>в принятии стратегических решений </a:t>
          </a:r>
        </a:p>
      </dsp:txBody>
      <dsp:txXfrm>
        <a:off x="2783146" y="2797796"/>
        <a:ext cx="842418" cy="842418"/>
      </dsp:txXfrm>
    </dsp:sp>
    <dsp:sp modelId="{7D83DA7B-9B54-45A0-9310-44EA0C07A643}">
      <dsp:nvSpPr>
        <dsp:cNvPr id="0" name=""/>
        <dsp:cNvSpPr/>
      </dsp:nvSpPr>
      <dsp:spPr>
        <a:xfrm rot="10800000">
          <a:off x="2456048" y="1860519"/>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513653" y="1871985"/>
        <a:ext cx="6063" cy="6063"/>
      </dsp:txXfrm>
    </dsp:sp>
    <dsp:sp modelId="{566EC5FC-EC4F-4BCB-BF7B-3E69B4C4BADD}">
      <dsp:nvSpPr>
        <dsp:cNvPr id="0" name=""/>
        <dsp:cNvSpPr/>
      </dsp:nvSpPr>
      <dsp:spPr>
        <a:xfrm>
          <a:off x="1264687" y="1279337"/>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Tx/>
            <a:buNone/>
          </a:pPr>
          <a:r>
            <a:rPr lang="ru-RU" sz="900" b="0" kern="1200" dirty="0">
              <a:latin typeface="Arial" panose="020B0604020202020204" pitchFamily="34" charset="0"/>
              <a:cs typeface="Arial" panose="020B0604020202020204" pitchFamily="34" charset="0"/>
            </a:rPr>
            <a:t>Контроль издержек</a:t>
          </a:r>
        </a:p>
      </dsp:txBody>
      <dsp:txXfrm>
        <a:off x="1439158" y="1453808"/>
        <a:ext cx="842418" cy="8424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C8E80-9074-45FC-9439-79414BEE10C5}">
      <dsp:nvSpPr>
        <dsp:cNvPr id="0" name=""/>
        <dsp:cNvSpPr/>
      </dsp:nvSpPr>
      <dsp:spPr>
        <a:xfrm>
          <a:off x="970096" y="269300"/>
          <a:ext cx="3309916" cy="3309916"/>
        </a:xfrm>
        <a:prstGeom prst="blockArc">
          <a:avLst>
            <a:gd name="adj1" fmla="val 14236241"/>
            <a:gd name="adj2" fmla="val 16178660"/>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7C3F05-EF6B-4F42-BDBD-50086330B389}">
      <dsp:nvSpPr>
        <dsp:cNvPr id="0" name=""/>
        <dsp:cNvSpPr/>
      </dsp:nvSpPr>
      <dsp:spPr>
        <a:xfrm>
          <a:off x="970047" y="269332"/>
          <a:ext cx="3309916" cy="3309916"/>
        </a:xfrm>
        <a:prstGeom prst="blockArc">
          <a:avLst>
            <a:gd name="adj1" fmla="val 12272727"/>
            <a:gd name="adj2" fmla="val 14236364"/>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2EB6BC-1D6E-461F-93C3-696FDB1463F9}">
      <dsp:nvSpPr>
        <dsp:cNvPr id="0" name=""/>
        <dsp:cNvSpPr/>
      </dsp:nvSpPr>
      <dsp:spPr>
        <a:xfrm>
          <a:off x="970047" y="269332"/>
          <a:ext cx="3309916" cy="3309916"/>
        </a:xfrm>
        <a:prstGeom prst="blockArc">
          <a:avLst>
            <a:gd name="adj1" fmla="val 10309091"/>
            <a:gd name="adj2" fmla="val 12272727"/>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C04677-FF67-48CE-A15A-0568744AAD4E}">
      <dsp:nvSpPr>
        <dsp:cNvPr id="0" name=""/>
        <dsp:cNvSpPr/>
      </dsp:nvSpPr>
      <dsp:spPr>
        <a:xfrm>
          <a:off x="970047" y="269332"/>
          <a:ext cx="3309916" cy="3309916"/>
        </a:xfrm>
        <a:prstGeom prst="blockArc">
          <a:avLst>
            <a:gd name="adj1" fmla="val 8345455"/>
            <a:gd name="adj2" fmla="val 10309091"/>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FD2271-4BA4-4540-8C3E-3BD3D7A2BF04}">
      <dsp:nvSpPr>
        <dsp:cNvPr id="0" name=""/>
        <dsp:cNvSpPr/>
      </dsp:nvSpPr>
      <dsp:spPr>
        <a:xfrm>
          <a:off x="970047" y="269332"/>
          <a:ext cx="3309916" cy="3309916"/>
        </a:xfrm>
        <a:prstGeom prst="blockArc">
          <a:avLst>
            <a:gd name="adj1" fmla="val 6381818"/>
            <a:gd name="adj2" fmla="val 8345455"/>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E26C22-FC43-4AEF-AFBC-227DF8EC9F47}">
      <dsp:nvSpPr>
        <dsp:cNvPr id="0" name=""/>
        <dsp:cNvSpPr/>
      </dsp:nvSpPr>
      <dsp:spPr>
        <a:xfrm>
          <a:off x="970047" y="269332"/>
          <a:ext cx="3309916" cy="3309916"/>
        </a:xfrm>
        <a:prstGeom prst="blockArc">
          <a:avLst>
            <a:gd name="adj1" fmla="val 4418182"/>
            <a:gd name="adj2" fmla="val 6381818"/>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256419-2793-40F8-899F-B8751E0A6165}">
      <dsp:nvSpPr>
        <dsp:cNvPr id="0" name=""/>
        <dsp:cNvSpPr/>
      </dsp:nvSpPr>
      <dsp:spPr>
        <a:xfrm>
          <a:off x="970047" y="269332"/>
          <a:ext cx="3309916" cy="3309916"/>
        </a:xfrm>
        <a:prstGeom prst="blockArc">
          <a:avLst>
            <a:gd name="adj1" fmla="val 2454545"/>
            <a:gd name="adj2" fmla="val 4418182"/>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04329B-3E51-4940-B6CD-E56E45CB36CC}">
      <dsp:nvSpPr>
        <dsp:cNvPr id="0" name=""/>
        <dsp:cNvSpPr/>
      </dsp:nvSpPr>
      <dsp:spPr>
        <a:xfrm>
          <a:off x="970047" y="269332"/>
          <a:ext cx="3309916" cy="3309916"/>
        </a:xfrm>
        <a:prstGeom prst="blockArc">
          <a:avLst>
            <a:gd name="adj1" fmla="val 490909"/>
            <a:gd name="adj2" fmla="val 2454545"/>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F5FBE3-6D35-4AF9-951A-192DF737E3BB}">
      <dsp:nvSpPr>
        <dsp:cNvPr id="0" name=""/>
        <dsp:cNvSpPr/>
      </dsp:nvSpPr>
      <dsp:spPr>
        <a:xfrm>
          <a:off x="970047" y="269332"/>
          <a:ext cx="3309916" cy="3309916"/>
        </a:xfrm>
        <a:prstGeom prst="blockArc">
          <a:avLst>
            <a:gd name="adj1" fmla="val 20127273"/>
            <a:gd name="adj2" fmla="val 490909"/>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6AB851-66E6-46D2-BBB5-E4784EEB42C5}">
      <dsp:nvSpPr>
        <dsp:cNvPr id="0" name=""/>
        <dsp:cNvSpPr/>
      </dsp:nvSpPr>
      <dsp:spPr>
        <a:xfrm>
          <a:off x="970047" y="269332"/>
          <a:ext cx="3309916" cy="3309916"/>
        </a:xfrm>
        <a:prstGeom prst="blockArc">
          <a:avLst>
            <a:gd name="adj1" fmla="val 18163636"/>
            <a:gd name="adj2" fmla="val 20127273"/>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39ADE3-C108-4F02-B84D-A1A64946CF13}">
      <dsp:nvSpPr>
        <dsp:cNvPr id="0" name=""/>
        <dsp:cNvSpPr/>
      </dsp:nvSpPr>
      <dsp:spPr>
        <a:xfrm>
          <a:off x="969999" y="269301"/>
          <a:ext cx="3309916" cy="3309916"/>
        </a:xfrm>
        <a:prstGeom prst="blockArc">
          <a:avLst>
            <a:gd name="adj1" fmla="val 16178864"/>
            <a:gd name="adj2" fmla="val 18163757"/>
            <a:gd name="adj3"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03A252-7A50-487F-AA34-F37351592AA4}">
      <dsp:nvSpPr>
        <dsp:cNvPr id="0" name=""/>
        <dsp:cNvSpPr/>
      </dsp:nvSpPr>
      <dsp:spPr>
        <a:xfrm>
          <a:off x="1802329" y="1101614"/>
          <a:ext cx="1645352" cy="1645352"/>
        </a:xfrm>
        <a:prstGeom prst="ellipse">
          <a:avLst/>
        </a:prstGeom>
        <a:solidFill>
          <a:srgbClr val="EB5C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chemeClr val="bg1"/>
              </a:solidFill>
              <a:latin typeface="Arial" panose="020B0604020202020204" pitchFamily="34" charset="0"/>
              <a:ea typeface="Verdana" panose="020B0604030504040204" pitchFamily="34" charset="0"/>
              <a:cs typeface="Arial" panose="020B0604020202020204" pitchFamily="34" charset="0"/>
            </a:rPr>
            <a:t>ERP</a:t>
          </a:r>
          <a:r>
            <a:rPr lang="ru-RU" sz="2800" b="1" kern="1200" dirty="0">
              <a:solidFill>
                <a:schemeClr val="bg1"/>
              </a:solidFill>
              <a:latin typeface="Arial" panose="020B0604020202020204" pitchFamily="34" charset="0"/>
              <a:ea typeface="Verdana" panose="020B0604030504040204" pitchFamily="34" charset="0"/>
              <a:cs typeface="Arial" panose="020B0604020202020204" pitchFamily="34" charset="0"/>
            </a:rPr>
            <a:t>.</a:t>
          </a:r>
          <a:r>
            <a:rPr lang="en-US" sz="2800" b="1" kern="12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ru-RU" sz="2800" b="1" kern="1200" dirty="0">
              <a:solidFill>
                <a:schemeClr val="bg1"/>
              </a:solidFill>
              <a:latin typeface="Arial" panose="020B0604020202020204" pitchFamily="34" charset="0"/>
              <a:ea typeface="Verdana" panose="020B0604030504040204" pitchFamily="34" charset="0"/>
              <a:cs typeface="Arial" panose="020B0604020202020204" pitchFamily="34" charset="0"/>
            </a:rPr>
            <a:t>УХ</a:t>
          </a:r>
        </a:p>
      </dsp:txBody>
      <dsp:txXfrm>
        <a:off x="2043285" y="1342570"/>
        <a:ext cx="1163440" cy="1163440"/>
      </dsp:txXfrm>
    </dsp:sp>
    <dsp:sp modelId="{98B35909-0691-4D41-8E49-8DAC2AF04FFB}">
      <dsp:nvSpPr>
        <dsp:cNvPr id="0" name=""/>
        <dsp:cNvSpPr/>
      </dsp:nvSpPr>
      <dsp:spPr>
        <a:xfrm>
          <a:off x="1992025" y="-180030"/>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lvl="0" algn="ctr" defTabSz="533400">
            <a:lnSpc>
              <a:spcPct val="90000"/>
            </a:lnSpc>
            <a:spcBef>
              <a:spcPct val="0"/>
            </a:spcBef>
            <a:spcAft>
              <a:spcPct val="35000"/>
            </a:spcAft>
          </a:pP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Казна-</a:t>
          </a:r>
          <a:r>
            <a:rPr lang="ru-RU" sz="1200" b="0" kern="120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чейство</a:t>
          </a:r>
          <a:endPar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sp:txBody>
      <dsp:txXfrm>
        <a:off x="2174464" y="-42341"/>
        <a:ext cx="880891" cy="664821"/>
      </dsp:txXfrm>
    </dsp:sp>
    <dsp:sp modelId="{A45A35B0-F9CB-441E-9ADE-897B976A21C0}">
      <dsp:nvSpPr>
        <dsp:cNvPr id="0" name=""/>
        <dsp:cNvSpPr/>
      </dsp:nvSpPr>
      <dsp:spPr>
        <a:xfrm>
          <a:off x="2885647" y="79396"/>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Бюдже-тирование</a:t>
          </a:r>
          <a:endPar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sp:txBody>
      <dsp:txXfrm>
        <a:off x="3068086" y="217085"/>
        <a:ext cx="880891" cy="664821"/>
      </dsp:txXfrm>
    </dsp:sp>
    <dsp:sp modelId="{1F79247F-AD29-480E-99AC-92ECC7D12E83}">
      <dsp:nvSpPr>
        <dsp:cNvPr id="0" name=""/>
        <dsp:cNvSpPr/>
      </dsp:nvSpPr>
      <dsp:spPr>
        <a:xfrm>
          <a:off x="3488661" y="775310"/>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Документо</a:t>
          </a: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-оборот</a:t>
          </a:r>
        </a:p>
      </dsp:txBody>
      <dsp:txXfrm>
        <a:off x="3671100" y="912999"/>
        <a:ext cx="880891" cy="664821"/>
      </dsp:txXfrm>
    </dsp:sp>
    <dsp:sp modelId="{929CB944-1C6E-44F4-AF27-58D4C4C8C4F2}">
      <dsp:nvSpPr>
        <dsp:cNvPr id="0" name=""/>
        <dsp:cNvSpPr/>
      </dsp:nvSpPr>
      <dsp:spPr>
        <a:xfrm>
          <a:off x="3619708" y="1686765"/>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BI</a:t>
          </a: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-система</a:t>
          </a:r>
        </a:p>
      </dsp:txBody>
      <dsp:txXfrm>
        <a:off x="3802147" y="1824454"/>
        <a:ext cx="880891" cy="664821"/>
      </dsp:txXfrm>
    </dsp:sp>
    <dsp:sp modelId="{67B3AB9A-8B5A-4A37-980D-0051A5815DD9}">
      <dsp:nvSpPr>
        <dsp:cNvPr id="0" name=""/>
        <dsp:cNvSpPr/>
      </dsp:nvSpPr>
      <dsp:spPr>
        <a:xfrm>
          <a:off x="3237183" y="2524378"/>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WMS</a:t>
          </a:r>
          <a:endPar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sp:txBody>
      <dsp:txXfrm>
        <a:off x="3419622" y="2662067"/>
        <a:ext cx="880891" cy="664821"/>
      </dsp:txXfrm>
    </dsp:sp>
    <dsp:sp modelId="{325279C1-1566-40BB-8224-59A12EB48A94}">
      <dsp:nvSpPr>
        <dsp:cNvPr id="0" name=""/>
        <dsp:cNvSpPr/>
      </dsp:nvSpPr>
      <dsp:spPr>
        <a:xfrm>
          <a:off x="2462534" y="3022215"/>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 </a:t>
          </a:r>
          <a:r>
            <a:rPr lang="en-US"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CRM</a:t>
          </a:r>
          <a:endPar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sp:txBody>
      <dsp:txXfrm>
        <a:off x="2644973" y="3159904"/>
        <a:ext cx="880891" cy="664821"/>
      </dsp:txXfrm>
    </dsp:sp>
    <dsp:sp modelId="{C01A5B21-6662-47D2-9416-4691FDBCF515}">
      <dsp:nvSpPr>
        <dsp:cNvPr id="0" name=""/>
        <dsp:cNvSpPr/>
      </dsp:nvSpPr>
      <dsp:spPr>
        <a:xfrm>
          <a:off x="1541707" y="3022215"/>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Плани</a:t>
          </a: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a:t>
          </a:r>
        </a:p>
        <a:p>
          <a:pPr lvl="0" algn="ctr" defTabSz="533400">
            <a:lnSpc>
              <a:spcPct val="90000"/>
            </a:lnSpc>
            <a:spcBef>
              <a:spcPct val="0"/>
            </a:spcBef>
            <a:spcAft>
              <a:spcPct val="35000"/>
            </a:spcAft>
          </a:pPr>
          <a:r>
            <a:rPr lang="ru-RU" sz="1200" b="0" kern="120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рование</a:t>
          </a:r>
          <a:endPar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sp:txBody>
      <dsp:txXfrm>
        <a:off x="1724146" y="3159904"/>
        <a:ext cx="880891" cy="664821"/>
      </dsp:txXfrm>
    </dsp:sp>
    <dsp:sp modelId="{E04F1D73-3A47-45EF-B173-DDFB5FA91238}">
      <dsp:nvSpPr>
        <dsp:cNvPr id="0" name=""/>
        <dsp:cNvSpPr/>
      </dsp:nvSpPr>
      <dsp:spPr>
        <a:xfrm>
          <a:off x="767058" y="2524378"/>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Налоговый мониторинг</a:t>
          </a:r>
        </a:p>
      </dsp:txBody>
      <dsp:txXfrm>
        <a:off x="949497" y="2662067"/>
        <a:ext cx="880891" cy="664821"/>
      </dsp:txXfrm>
    </dsp:sp>
    <dsp:sp modelId="{6D1CE3C3-B2F5-4DFD-A972-E20DA15D6E96}">
      <dsp:nvSpPr>
        <dsp:cNvPr id="0" name=""/>
        <dsp:cNvSpPr/>
      </dsp:nvSpPr>
      <dsp:spPr>
        <a:xfrm>
          <a:off x="384532" y="1686765"/>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ФГИС </a:t>
          </a:r>
        </a:p>
        <a:p>
          <a:pPr lvl="0" algn="ctr" defTabSz="533400">
            <a:lnSpc>
              <a:spcPct val="90000"/>
            </a:lnSpc>
            <a:spcBef>
              <a:spcPct val="0"/>
            </a:spcBef>
            <a:spcAft>
              <a:spcPct val="35000"/>
            </a:spcAft>
          </a:pP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Зерно</a:t>
          </a:r>
        </a:p>
      </dsp:txBody>
      <dsp:txXfrm>
        <a:off x="566971" y="1824454"/>
        <a:ext cx="880891" cy="664821"/>
      </dsp:txXfrm>
    </dsp:sp>
    <dsp:sp modelId="{D30DE84D-14E9-441C-B08E-E1E6DB6B3355}">
      <dsp:nvSpPr>
        <dsp:cNvPr id="0" name=""/>
        <dsp:cNvSpPr/>
      </dsp:nvSpPr>
      <dsp:spPr>
        <a:xfrm>
          <a:off x="515580" y="775310"/>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Проверка </a:t>
          </a:r>
          <a:r>
            <a:rPr lang="ru-RU" sz="1200" b="0" kern="1200" dirty="0" err="1">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контр-агентов</a:t>
          </a:r>
          <a:endPar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endParaRPr>
        </a:p>
      </dsp:txBody>
      <dsp:txXfrm>
        <a:off x="698019" y="912999"/>
        <a:ext cx="880891" cy="664821"/>
      </dsp:txXfrm>
    </dsp:sp>
    <dsp:sp modelId="{6E50876F-ED1A-43E8-84C9-E665350A521D}">
      <dsp:nvSpPr>
        <dsp:cNvPr id="0" name=""/>
        <dsp:cNvSpPr/>
      </dsp:nvSpPr>
      <dsp:spPr>
        <a:xfrm>
          <a:off x="1118593" y="79396"/>
          <a:ext cx="1245769" cy="94019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0" kern="1200" dirty="0">
              <a:solidFill>
                <a:schemeClr val="accent1">
                  <a:lumMod val="10000"/>
                </a:schemeClr>
              </a:solidFill>
              <a:latin typeface="Arial" panose="020B0604020202020204" pitchFamily="34" charset="0"/>
              <a:ea typeface="Verdana" panose="020B0604030504040204" pitchFamily="34" charset="0"/>
              <a:cs typeface="Arial" panose="020B0604020202020204" pitchFamily="34" charset="0"/>
            </a:rPr>
            <a:t>Управление качеством</a:t>
          </a:r>
        </a:p>
      </dsp:txBody>
      <dsp:txXfrm>
        <a:off x="1301032" y="217085"/>
        <a:ext cx="880891" cy="66482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D3FC73E8-299F-12A5-8248-FA267C4C7A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b="0">
                <a:cs typeface="Arial" charset="0"/>
              </a:defRPr>
            </a:lvl1pPr>
          </a:lstStyle>
          <a:p>
            <a:pPr>
              <a:defRPr/>
            </a:pPr>
            <a:endParaRPr lang="ru-RU"/>
          </a:p>
        </p:txBody>
      </p:sp>
      <p:sp>
        <p:nvSpPr>
          <p:cNvPr id="3" name="Дата 2">
            <a:extLst>
              <a:ext uri="{FF2B5EF4-FFF2-40B4-BE49-F238E27FC236}">
                <a16:creationId xmlns="" xmlns:a16="http://schemas.microsoft.com/office/drawing/2014/main" id="{97342AEE-3E10-B49F-4060-600DA026C67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b="0">
                <a:cs typeface="Arial" charset="0"/>
              </a:defRPr>
            </a:lvl1pPr>
          </a:lstStyle>
          <a:p>
            <a:pPr>
              <a:defRPr/>
            </a:pPr>
            <a:fld id="{E027CEF3-0745-44E9-982C-B9DBFFEB0C43}" type="datetimeFigureOut">
              <a:rPr lang="ru-RU"/>
              <a:pPr>
                <a:defRPr/>
              </a:pPr>
              <a:t>21.02.2024</a:t>
            </a:fld>
            <a:endParaRPr lang="ru-RU"/>
          </a:p>
        </p:txBody>
      </p:sp>
      <p:sp>
        <p:nvSpPr>
          <p:cNvPr id="4" name="Образ слайда 3">
            <a:extLst>
              <a:ext uri="{FF2B5EF4-FFF2-40B4-BE49-F238E27FC236}">
                <a16:creationId xmlns="" xmlns:a16="http://schemas.microsoft.com/office/drawing/2014/main" id="{5F32D6B2-B9BB-BAE1-1873-460246DED530}"/>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 xmlns:a16="http://schemas.microsoft.com/office/drawing/2014/main" id="{472AC688-043E-C35E-C10C-8316BE90259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 xmlns:a16="http://schemas.microsoft.com/office/drawing/2014/main" id="{A888B649-A8F7-9881-9C47-27B04FEA626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b="0">
                <a:cs typeface="Arial" charset="0"/>
              </a:defRPr>
            </a:lvl1pPr>
          </a:lstStyle>
          <a:p>
            <a:pPr>
              <a:defRPr/>
            </a:pPr>
            <a:endParaRPr lang="ru-RU"/>
          </a:p>
        </p:txBody>
      </p:sp>
      <p:sp>
        <p:nvSpPr>
          <p:cNvPr id="7" name="Номер слайда 6">
            <a:extLst>
              <a:ext uri="{FF2B5EF4-FFF2-40B4-BE49-F238E27FC236}">
                <a16:creationId xmlns="" xmlns:a16="http://schemas.microsoft.com/office/drawing/2014/main" id="{B28EBDAA-C050-AD91-E249-F75C69390B8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smtClean="0"/>
            </a:lvl1pPr>
          </a:lstStyle>
          <a:p>
            <a:pPr>
              <a:defRPr/>
            </a:pPr>
            <a:fld id="{A580EDA8-3093-4019-94D4-A686535ADBA9}" type="slidenum">
              <a:rPr lang="ru-RU" altLang="ru-RU"/>
              <a:pPr>
                <a:defRPr/>
              </a:pPr>
              <a:t>‹#›</a:t>
            </a:fld>
            <a:endParaRPr lang="ru-RU" altLang="ru-RU"/>
          </a:p>
        </p:txBody>
      </p:sp>
    </p:spTree>
    <p:extLst>
      <p:ext uri="{BB962C8B-B14F-4D97-AF65-F5344CB8AC3E}">
        <p14:creationId xmlns:p14="http://schemas.microsoft.com/office/powerpoint/2010/main" val="10802347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1c.ru/solutions/public/?searchModel=%7b%22erp%22:true%7d"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platform.gov.ru/news/platforma-1s-proshla-proverku-dlya-vkljucheniya-v-katalog-cifrovyh-produktov-platformy-gosteh/"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bidzaar.com/home?ysclid=lfeg2awf29914227623"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a:extLst>
              <a:ext uri="{FF2B5EF4-FFF2-40B4-BE49-F238E27FC236}">
                <a16:creationId xmlns="" xmlns:a16="http://schemas.microsoft.com/office/drawing/2014/main" id="{E5C38B77-5636-74DF-1AB8-7803C7D9C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Заметки 2">
            <a:extLst>
              <a:ext uri="{FF2B5EF4-FFF2-40B4-BE49-F238E27FC236}">
                <a16:creationId xmlns="" xmlns:a16="http://schemas.microsoft.com/office/drawing/2014/main" id="{E375E983-EBF9-3557-2F85-E454DBEE6B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ru-RU" altLang="ru-RU">
                <a:latin typeface="Times New Roman" panose="02020603050405020304" pitchFamily="18" charset="0"/>
              </a:rPr>
              <a:t>«1С:ERP. Управление холдингом» — комплексное решение для цифровизации управления бизнесом на 3-х уровнях (стратегический, тактический и оперативный) в едином продукте класса ERP+.</a:t>
            </a:r>
          </a:p>
          <a:p>
            <a:r>
              <a:rPr lang="ru-RU" altLang="ru-RU"/>
              <a:t>На стратегический уровне управляйте эффективностью группы компаний за счет получаемых в результате консолидации данных бизнес-анализа, оценки инвестиционных проектов и возможных рисков, централизованного управления казначейством, закупками и налогами </a:t>
            </a:r>
          </a:p>
          <a:p>
            <a:r>
              <a:rPr lang="ru-RU" altLang="ru-RU"/>
              <a:t>На тактическом уровне управляйте всеми ресурсами предприятия в единой автоматизированной системе управления</a:t>
            </a:r>
          </a:p>
          <a:p>
            <a:r>
              <a:rPr lang="ru-RU" altLang="ru-RU"/>
              <a:t>На оперативном уровне управляйте производственными процессами, материальными потоками, получайте данные с промышленного оборудования.</a:t>
            </a:r>
          </a:p>
          <a:p>
            <a:r>
              <a:rPr kumimoji="1" lang="ru-RU" altLang="ru-RU">
                <a:latin typeface="Times New Roman" panose="02020603050405020304" pitchFamily="18" charset="0"/>
              </a:rPr>
              <a:t>«1С:</a:t>
            </a:r>
            <a:r>
              <a:rPr kumimoji="1" lang="en-US" altLang="ru-RU">
                <a:latin typeface="Times New Roman" panose="02020603050405020304" pitchFamily="18" charset="0"/>
              </a:rPr>
              <a:t>ERP</a:t>
            </a:r>
            <a:r>
              <a:rPr kumimoji="1" lang="ru-RU" altLang="ru-RU">
                <a:latin typeface="Times New Roman" panose="02020603050405020304" pitchFamily="18" charset="0"/>
              </a:rPr>
              <a:t>. Управление холдингом» помогает выполнить задачу оптимизации управленческой системы за счет отработки производственных, технических и управленческих решений в цифровой модели предприятия.</a:t>
            </a:r>
          </a:p>
          <a:p>
            <a:endParaRPr lang="ru-RU" altLang="ru-RU"/>
          </a:p>
        </p:txBody>
      </p:sp>
      <p:sp>
        <p:nvSpPr>
          <p:cNvPr id="68612" name="Номер слайда 3">
            <a:extLst>
              <a:ext uri="{FF2B5EF4-FFF2-40B4-BE49-F238E27FC236}">
                <a16:creationId xmlns="" xmlns:a16="http://schemas.microsoft.com/office/drawing/2014/main" id="{754EB5C0-CEF0-B324-F6DA-AC1AEB0A1C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33E73FB4-5B3D-45B9-94A2-E32BD9F04BE2}" type="slidenum">
              <a:rPr lang="ru-RU" altLang="ru-RU" b="0"/>
              <a:pPr/>
              <a:t>2</a:t>
            </a:fld>
            <a:endParaRPr lang="ru-RU" altLang="ru-RU" b="0"/>
          </a:p>
        </p:txBody>
      </p:sp>
    </p:spTree>
    <p:extLst>
      <p:ext uri="{BB962C8B-B14F-4D97-AF65-F5344CB8AC3E}">
        <p14:creationId xmlns:p14="http://schemas.microsoft.com/office/powerpoint/2010/main" val="1092759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000000"/>
                </a:solidFill>
                <a:effectLst/>
                <a:latin typeface="Microsoft Sans Serif" panose="020B0604020202020204" pitchFamily="34" charset="0"/>
              </a:rPr>
              <a:t>«1С:ERP. Управление холдингом» включает комплекс средств информационной поддержки стратегического управления компанией в соответствии с концепцией </a:t>
            </a:r>
            <a:r>
              <a:rPr lang="ru-RU" b="0" i="0" dirty="0" err="1">
                <a:solidFill>
                  <a:srgbClr val="000000"/>
                </a:solidFill>
                <a:effectLst/>
                <a:latin typeface="Microsoft Sans Serif" panose="020B0604020202020204" pitchFamily="34" charset="0"/>
              </a:rPr>
              <a:t>Balanced</a:t>
            </a:r>
            <a:r>
              <a:rPr lang="ru-RU" b="0" i="0" dirty="0">
                <a:solidFill>
                  <a:srgbClr val="000000"/>
                </a:solidFill>
                <a:effectLst/>
                <a:latin typeface="Microsoft Sans Serif" panose="020B0604020202020204" pitchFamily="34" charset="0"/>
              </a:rPr>
              <a:t> </a:t>
            </a:r>
            <a:r>
              <a:rPr lang="ru-RU" b="0" i="0" dirty="0" err="1">
                <a:solidFill>
                  <a:srgbClr val="000000"/>
                </a:solidFill>
                <a:effectLst/>
                <a:latin typeface="Microsoft Sans Serif" panose="020B0604020202020204" pitchFamily="34" charset="0"/>
              </a:rPr>
              <a:t>Scorecard</a:t>
            </a:r>
            <a:r>
              <a:rPr lang="ru-RU" b="0" i="0" dirty="0">
                <a:solidFill>
                  <a:srgbClr val="000000"/>
                </a:solidFill>
                <a:effectLst/>
                <a:latin typeface="Microsoft Sans Serif" panose="020B0604020202020204" pitchFamily="34" charset="0"/>
              </a:rPr>
              <a:t> </a:t>
            </a:r>
            <a:r>
              <a:rPr kumimoji="1" lang="ru-RU" sz="1200" b="0" i="0" kern="1200" dirty="0">
                <a:solidFill>
                  <a:schemeClr val="tx1"/>
                </a:solidFill>
                <a:effectLst/>
                <a:latin typeface="Times New Roman" pitchFamily="18" charset="0"/>
                <a:ea typeface="+mn-ea"/>
                <a:cs typeface="+mn-cs"/>
              </a:rPr>
              <a:t>(Сбалансированная система показателей)</a:t>
            </a:r>
            <a:r>
              <a:rPr lang="ru-RU" b="0" i="0" dirty="0">
                <a:solidFill>
                  <a:srgbClr val="000000"/>
                </a:solidFill>
                <a:effectLst/>
                <a:latin typeface="Microsoft Sans Serif" panose="020B0604020202020204" pitchFamily="34" charset="0"/>
              </a:rPr>
              <a:t>:</a:t>
            </a:r>
          </a:p>
          <a:p>
            <a:pPr algn="l"/>
            <a:r>
              <a:rPr lang="ru-RU" b="0" i="0" dirty="0">
                <a:solidFill>
                  <a:srgbClr val="000000"/>
                </a:solidFill>
                <a:effectLst/>
                <a:latin typeface="Microsoft Sans Serif" panose="020B0604020202020204" pitchFamily="34" charset="0"/>
              </a:rPr>
              <a:t>- распределение ответственности как за комплексные цели, так и отдельные KPI, а также их опережающие индикаторы;</a:t>
            </a:r>
          </a:p>
          <a:p>
            <a:pPr algn="l"/>
            <a:r>
              <a:rPr lang="ru-RU" b="0" i="0" dirty="0">
                <a:solidFill>
                  <a:srgbClr val="000000"/>
                </a:solidFill>
                <a:effectLst/>
                <a:latin typeface="Microsoft Sans Serif" panose="020B0604020202020204" pitchFamily="34" charset="0"/>
              </a:rPr>
              <a:t>- приоритезация ключевых факторов успеха благодаря определению их весов;</a:t>
            </a:r>
          </a:p>
          <a:p>
            <a:pPr algn="l"/>
            <a:r>
              <a:rPr lang="ru-RU" b="0" i="0" dirty="0">
                <a:solidFill>
                  <a:srgbClr val="000000"/>
                </a:solidFill>
                <a:effectLst/>
                <a:latin typeface="Microsoft Sans Serif" panose="020B0604020202020204" pitchFamily="34" charset="0"/>
              </a:rPr>
              <a:t>- планирование мероприятий и анализ их эффективности;</a:t>
            </a:r>
          </a:p>
          <a:p>
            <a:pPr algn="l"/>
            <a:r>
              <a:rPr lang="ru-RU" b="0" i="0" dirty="0">
                <a:solidFill>
                  <a:srgbClr val="000000"/>
                </a:solidFill>
                <a:effectLst/>
                <a:latin typeface="Microsoft Sans Serif" panose="020B0604020202020204" pitchFamily="34" charset="0"/>
              </a:rPr>
              <a:t>- персональные счетные карты и общая стратегическая карта целей для визуализации целей и декомпозиции KPI;</a:t>
            </a:r>
          </a:p>
          <a:p>
            <a:pPr algn="l"/>
            <a:r>
              <a:rPr lang="ru-RU" b="0" i="0" dirty="0">
                <a:solidFill>
                  <a:srgbClr val="000000"/>
                </a:solidFill>
                <a:effectLst/>
                <a:latin typeface="Microsoft Sans Serif" panose="020B0604020202020204" pitchFamily="34" charset="0"/>
              </a:rPr>
              <a:t>- сервис рассылки оповещений о негативной динамике опережающих индикаторов для превентивного информирования ответственных менеджеров;</a:t>
            </a:r>
          </a:p>
          <a:p>
            <a:pPr algn="l"/>
            <a:r>
              <a:rPr lang="ru-RU" b="0" i="0" dirty="0">
                <a:solidFill>
                  <a:srgbClr val="000000"/>
                </a:solidFill>
                <a:effectLst/>
                <a:latin typeface="Microsoft Sans Serif" panose="020B0604020202020204" pitchFamily="34" charset="0"/>
              </a:rPr>
              <a:t>- использование KPI в качестве компонента бюджетной модели;</a:t>
            </a:r>
          </a:p>
          <a:p>
            <a:pPr algn="l"/>
            <a:r>
              <a:rPr lang="ru-RU" b="0" i="0" dirty="0">
                <a:solidFill>
                  <a:srgbClr val="000000"/>
                </a:solidFill>
                <a:effectLst/>
                <a:latin typeface="Microsoft Sans Serif" panose="020B0604020202020204" pitchFamily="34" charset="0"/>
              </a:rPr>
              <a:t>- инструменты для прогнозирования динамики KPI, а также их расшифровки до документов внешних информационных систем.</a:t>
            </a:r>
          </a:p>
          <a:p>
            <a:pPr algn="l"/>
            <a:r>
              <a:rPr lang="ru-RU" b="0" i="0" dirty="0">
                <a:solidFill>
                  <a:srgbClr val="000000"/>
                </a:solidFill>
                <a:effectLst/>
                <a:latin typeface="Microsoft Sans Serif" panose="020B0604020202020204" pitchFamily="34" charset="0"/>
              </a:rPr>
              <a:t>Благодаря сочетанию функций для целеполагания, определения ключевых факторов успеха, их декомпозиции в иерархию KPI, планирования, подготовки финансовых и операционных бюджетов, а также</a:t>
            </a:r>
            <a:r>
              <a:rPr lang="ru-RU" b="0" i="0" baseline="0" dirty="0">
                <a:solidFill>
                  <a:srgbClr val="000000"/>
                </a:solidFill>
                <a:effectLst/>
                <a:latin typeface="Microsoft Sans Serif" panose="020B0604020202020204" pitchFamily="34" charset="0"/>
              </a:rPr>
              <a:t> </a:t>
            </a:r>
            <a:r>
              <a:rPr lang="ru-RU" b="0" i="0" dirty="0">
                <a:solidFill>
                  <a:srgbClr val="000000"/>
                </a:solidFill>
                <a:effectLst/>
                <a:latin typeface="Microsoft Sans Serif" panose="020B0604020202020204" pitchFamily="34" charset="0"/>
              </a:rPr>
              <a:t>импорта факта и многомерного анализа «1С:ERP. Управление холдингом» помогает объединить стратегические инициативы и тактические средства их исполнения.</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13</a:t>
            </a:fld>
            <a:endParaRPr lang="ru-RU" altLang="ru-RU"/>
          </a:p>
        </p:txBody>
      </p:sp>
    </p:spTree>
    <p:extLst>
      <p:ext uri="{BB962C8B-B14F-4D97-AF65-F5344CB8AC3E}">
        <p14:creationId xmlns:p14="http://schemas.microsoft.com/office/powerpoint/2010/main" val="25425231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Одной из задач данного проекта являлась автоматизация процессов учета первичных документов в единой корпоративной системе с выполнением требований МСФО.</a:t>
            </a:r>
          </a:p>
          <a:p>
            <a:endParaRPr lang="ru-RU" dirty="0"/>
          </a:p>
          <a:p>
            <a:r>
              <a:rPr lang="ru-RU" b="0" i="0" dirty="0">
                <a:solidFill>
                  <a:srgbClr val="333333"/>
                </a:solidFill>
                <a:effectLst/>
                <a:latin typeface="Arial" panose="020B0604020202020204" pitchFamily="34" charset="0"/>
              </a:rPr>
              <a:t>Помимо внедрения учетных функций «1С:ERP. Управление холдингом» и управления закупками, выполнены настройки интеграции с «1С:Документооборот» и реализовано рабочее место для сканирования первичных документов. Решение позволяет проводить потоковое сканирование и распознавание первичных документов без применения штрих-кодирования (с использованием специальных компонентов по распознаванию), а также их связывание с документами системы и автоматическое прикрепление к карточкам документов единого электронного архива.</a:t>
            </a:r>
          </a:p>
          <a:p>
            <a:endParaRPr lang="ru-RU" dirty="0"/>
          </a:p>
          <a:p>
            <a:r>
              <a:rPr lang="ru-RU" dirty="0"/>
              <a:t>Наличие электронного архива обеспечило возможность организации системы контроля за корректностью учета хозяйственных операций, оперативного представления информации в ходе прохождения аудита, а также является примером использования лучших практик</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t>141</a:t>
            </a:fld>
            <a:endParaRPr lang="ru-RU" altLang="ru-RU"/>
          </a:p>
        </p:txBody>
      </p:sp>
    </p:spTree>
    <p:extLst>
      <p:ext uri="{BB962C8B-B14F-4D97-AF65-F5344CB8AC3E}">
        <p14:creationId xmlns:p14="http://schemas.microsoft.com/office/powerpoint/2010/main" val="17068914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Arial" panose="020B0604020202020204" pitchFamily="34" charset="0"/>
              <a:buNone/>
            </a:pPr>
            <a:r>
              <a:rPr lang="ru-RU" b="1" i="0" dirty="0" err="1">
                <a:solidFill>
                  <a:srgbClr val="333333"/>
                </a:solidFill>
                <a:effectLst/>
                <a:latin typeface="Arial" panose="020B0604020202020204" pitchFamily="34" charset="0"/>
              </a:rPr>
              <a:t>Татспиртпром</a:t>
            </a:r>
            <a:r>
              <a:rPr lang="ru-RU" b="1" i="0" dirty="0">
                <a:solidFill>
                  <a:srgbClr val="333333"/>
                </a:solidFill>
                <a:effectLst/>
                <a:latin typeface="Arial" panose="020B0604020202020204" pitchFamily="34" charset="0"/>
              </a:rPr>
              <a:t>:</a:t>
            </a:r>
          </a:p>
          <a:p>
            <a:pPr algn="l">
              <a:buFont typeface="Arial" panose="020B0604020202020204" pitchFamily="34" charset="0"/>
              <a:buChar char="•"/>
            </a:pPr>
            <a:r>
              <a:rPr lang="ru-RU" b="0" i="0" dirty="0">
                <a:solidFill>
                  <a:srgbClr val="333333"/>
                </a:solidFill>
                <a:effectLst/>
                <a:latin typeface="Arial" panose="020B0604020202020204" pitchFamily="34" charset="0"/>
              </a:rPr>
              <a:t>Проведена унификация нормативно-справочной информации сократив ее количество с 220 тысяч до 70 тысяч.</a:t>
            </a:r>
          </a:p>
          <a:p>
            <a:pPr algn="l">
              <a:buFont typeface="Arial" panose="020B0604020202020204" pitchFamily="34" charset="0"/>
              <a:buChar char="•"/>
            </a:pPr>
            <a:r>
              <a:rPr lang="ru-RU" b="0" i="0" dirty="0">
                <a:solidFill>
                  <a:srgbClr val="333333"/>
                </a:solidFill>
                <a:effectLst/>
                <a:latin typeface="Arial" panose="020B0604020202020204" pitchFamily="34" charset="0"/>
              </a:rPr>
              <a:t>Для каждого филиала создана периферийная информационная база предприятия </a:t>
            </a:r>
            <a:r>
              <a:rPr lang="ru-RU" b="0" i="0" dirty="0" err="1">
                <a:solidFill>
                  <a:srgbClr val="333333"/>
                </a:solidFill>
                <a:effectLst/>
                <a:latin typeface="Arial" panose="020B0604020202020204" pitchFamily="34" charset="0"/>
              </a:rPr>
              <a:t>синхронизирующаяся</a:t>
            </a:r>
            <a:r>
              <a:rPr lang="ru-RU" b="0" i="0" dirty="0">
                <a:solidFill>
                  <a:srgbClr val="333333"/>
                </a:solidFill>
                <a:effectLst/>
                <a:latin typeface="Arial" panose="020B0604020202020204" pitchFamily="34" charset="0"/>
              </a:rPr>
              <a:t> с центральной базой в части конфигурации, нормативно-справочной информацией.</a:t>
            </a:r>
          </a:p>
          <a:p>
            <a:pPr algn="l">
              <a:buFont typeface="Arial" panose="020B0604020202020204" pitchFamily="34" charset="0"/>
              <a:buChar char="•"/>
            </a:pPr>
            <a:r>
              <a:rPr lang="ru-RU" b="0" i="0" dirty="0">
                <a:solidFill>
                  <a:srgbClr val="333333"/>
                </a:solidFill>
                <a:effectLst/>
                <a:latin typeface="Arial" panose="020B0604020202020204" pitchFamily="34" charset="0"/>
              </a:rPr>
              <a:t>Осуществлён обмен с WMS-системой для документов выпуска продукции и перемещений на склад готовой продукции.</a:t>
            </a:r>
          </a:p>
          <a:p>
            <a:pPr algn="l">
              <a:buFont typeface="Arial" panose="020B0604020202020204" pitchFamily="34" charset="0"/>
              <a:buChar char="•"/>
            </a:pPr>
            <a:r>
              <a:rPr lang="ru-RU" b="0" i="0" dirty="0">
                <a:solidFill>
                  <a:srgbClr val="333333"/>
                </a:solidFill>
                <a:effectLst/>
                <a:latin typeface="Arial" panose="020B0604020202020204" pitchFamily="34" charset="0"/>
              </a:rPr>
              <a:t>Осуществлён обмен с "</a:t>
            </a:r>
            <a:r>
              <a:rPr lang="ru-RU" b="0" i="0" dirty="0" err="1">
                <a:solidFill>
                  <a:srgbClr val="333333"/>
                </a:solidFill>
                <a:effectLst/>
                <a:latin typeface="Arial" panose="020B0604020202020204" pitchFamily="34" charset="0"/>
              </a:rPr>
              <a:t>КомЛайн:Помарочный</a:t>
            </a:r>
            <a:r>
              <a:rPr lang="ru-RU" b="0" i="0" dirty="0">
                <a:solidFill>
                  <a:srgbClr val="333333"/>
                </a:solidFill>
                <a:effectLst/>
                <a:latin typeface="Arial" panose="020B0604020202020204" pitchFamily="34" charset="0"/>
              </a:rPr>
              <a:t> учет", синхронизированы процессы производства и оборота алкогольной продукции с системой ЕГАИС посредством универсального транспортного модуля УТМ.</a:t>
            </a:r>
          </a:p>
          <a:p>
            <a:pPr algn="l">
              <a:buFont typeface="Arial" panose="020B0604020202020204" pitchFamily="34" charset="0"/>
              <a:buChar char="•"/>
            </a:pPr>
            <a:r>
              <a:rPr lang="ru-RU" b="0" i="0" dirty="0">
                <a:solidFill>
                  <a:srgbClr val="333333"/>
                </a:solidFill>
                <a:effectLst/>
                <a:latin typeface="Arial" panose="020B0604020202020204" pitchFamily="34" charset="0"/>
              </a:rPr>
              <a:t>Разработан механизм для контроля и автоматической регистрации различий между центральной и периферийными базами. Запущены сверки данных центральной и периферийных баз в автоматическом режиме.</a:t>
            </a:r>
          </a:p>
          <a:p>
            <a:pPr algn="l">
              <a:buFont typeface="Arial" panose="020B0604020202020204" pitchFamily="34" charset="0"/>
              <a:buNone/>
            </a:pPr>
            <a:endParaRPr lang="ru-RU" b="0" i="0" dirty="0">
              <a:solidFill>
                <a:srgbClr val="333333"/>
              </a:solidFill>
              <a:effectLst/>
              <a:latin typeface="Arial" panose="020B0604020202020204" pitchFamily="34" charset="0"/>
            </a:endParaRPr>
          </a:p>
          <a:p>
            <a:pPr algn="l"/>
            <a:r>
              <a:rPr lang="ru-RU" b="0" i="0" dirty="0">
                <a:solidFill>
                  <a:srgbClr val="333333"/>
                </a:solidFill>
                <a:effectLst/>
                <a:latin typeface="Arial" panose="020B0604020202020204" pitchFamily="34" charset="0"/>
              </a:rPr>
              <a:t>Центральная информационная база предприятия, позволяющая обеспечить единство учетной политики, является точкой ввода унифицированной нормативно-справочной информации и обновления конфигурации. В ней же консолидируется информация из периферийных баз предприятий холдинга. У каждого филиала — своя, периферийная информационная база, </a:t>
            </a:r>
            <a:r>
              <a:rPr lang="ru-RU" b="0" i="0" dirty="0" err="1">
                <a:solidFill>
                  <a:srgbClr val="333333"/>
                </a:solidFill>
                <a:effectLst/>
                <a:latin typeface="Arial" panose="020B0604020202020204" pitchFamily="34" charset="0"/>
              </a:rPr>
              <a:t>синхронизирующаяся</a:t>
            </a:r>
            <a:r>
              <a:rPr lang="ru-RU" b="0" i="0" dirty="0">
                <a:solidFill>
                  <a:srgbClr val="333333"/>
                </a:solidFill>
                <a:effectLst/>
                <a:latin typeface="Arial" panose="020B0604020202020204" pitchFamily="34" charset="0"/>
              </a:rPr>
              <a:t> с центральной базой в части конфигурации, НСИ.</a:t>
            </a:r>
          </a:p>
          <a:p>
            <a:pPr algn="l"/>
            <a:endParaRPr lang="ru-RU" b="0" i="0" dirty="0">
              <a:solidFill>
                <a:srgbClr val="333333"/>
              </a:solidFill>
              <a:effectLst/>
              <a:latin typeface="Arial" panose="020B0604020202020204" pitchFamily="34" charset="0"/>
            </a:endParaRPr>
          </a:p>
          <a:p>
            <a:pPr algn="l" rtl="0" eaLnBrk="0" fontAlgn="base" hangingPunct="0">
              <a:spcBef>
                <a:spcPct val="30000"/>
              </a:spcBef>
              <a:spcAft>
                <a:spcPct val="0"/>
              </a:spcAft>
              <a:buFont typeface="Arial" panose="020B0604020202020204" pitchFamily="34" charset="0"/>
              <a:buNone/>
            </a:pPr>
            <a:r>
              <a:rPr kumimoji="1" lang="ru-RU" sz="1200" b="1" i="0" kern="1200" dirty="0" err="1">
                <a:solidFill>
                  <a:srgbClr val="333333"/>
                </a:solidFill>
                <a:effectLst/>
                <a:latin typeface="Arial" panose="020B0604020202020204" pitchFamily="34" charset="0"/>
                <a:ea typeface="+mn-ea"/>
                <a:cs typeface="+mn-cs"/>
              </a:rPr>
              <a:t>Дороничи</a:t>
            </a:r>
            <a:r>
              <a:rPr kumimoji="1" lang="ru-RU" sz="1200" b="1" i="0" kern="1200" dirty="0">
                <a:solidFill>
                  <a:srgbClr val="333333"/>
                </a:solidFill>
                <a:effectLst/>
                <a:latin typeface="Arial" panose="020B0604020202020204" pitchFamily="34" charset="0"/>
                <a:ea typeface="+mn-ea"/>
                <a:cs typeface="+mn-cs"/>
              </a:rPr>
              <a:t>:</a:t>
            </a:r>
          </a:p>
          <a:p>
            <a:pPr algn="l"/>
            <a:r>
              <a:rPr lang="ru-RU" b="0" i="0" dirty="0">
                <a:solidFill>
                  <a:srgbClr val="000000"/>
                </a:solidFill>
                <a:effectLst/>
                <a:latin typeface="Arial" panose="020B0604020202020204" pitchFamily="34" charset="0"/>
              </a:rPr>
              <a:t>Механизмами интеграции выгружаются из локальных баз объекты и нужные справочники, а затем в «1С:ERP. </a:t>
            </a:r>
            <a:r>
              <a:rPr lang="ru-RU" b="0" i="0" dirty="0" err="1">
                <a:solidFill>
                  <a:srgbClr val="000000"/>
                </a:solidFill>
                <a:effectLst/>
                <a:latin typeface="Arial" panose="020B0604020202020204" pitchFamily="34" charset="0"/>
              </a:rPr>
              <a:t>Упрвление</a:t>
            </a:r>
            <a:r>
              <a:rPr lang="ru-RU" b="0" i="0" dirty="0">
                <a:solidFill>
                  <a:srgbClr val="000000"/>
                </a:solidFill>
                <a:effectLst/>
                <a:latin typeface="Arial" panose="020B0604020202020204" pitchFamily="34" charset="0"/>
              </a:rPr>
              <a:t> холдингом» привязываются к проектам. Реализована связка – подтягиваются основные средства, объекты строительства, РБП и номенклатура, и жестко указывается, к какому проекту это относится.</a:t>
            </a:r>
            <a:endParaRPr lang="ru-RU" dirty="0"/>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t>142</a:t>
            </a:fld>
            <a:endParaRPr lang="ru-RU" altLang="ru-RU"/>
          </a:p>
        </p:txBody>
      </p:sp>
    </p:spTree>
    <p:extLst>
      <p:ext uri="{BB962C8B-B14F-4D97-AF65-F5344CB8AC3E}">
        <p14:creationId xmlns:p14="http://schemas.microsoft.com/office/powerpoint/2010/main" val="42447031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BCD11E-5CC5-486B-817E-2AC3BA9A420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470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BCD11E-5CC5-486B-817E-2AC3BA9A420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3256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p:cNvSpPr>
          <p:nvPr>
            <p:ph type="sldImg"/>
          </p:nvPr>
        </p:nvSpPr>
        <p:spPr bwMode="auto">
          <a:noFill/>
          <a:ln>
            <a:solidFill>
              <a:srgbClr val="000000"/>
            </a:solidFill>
            <a:miter lim="800000"/>
            <a:headEnd/>
            <a:tailEnd/>
          </a:ln>
        </p:spPr>
      </p:sp>
      <p:sp>
        <p:nvSpPr>
          <p:cNvPr id="10547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t>Важный момент для тех, кто переходит с других учетных систем, с других систем управления на решения фирмы 1С, на решение 1С ЕРП. Здесь есть три моменты: переход с нетиражных систем, переход с УПП (где мы сделали специальный мастер по переносу данных) и переход с зарубежных систем.  Вот здесь у нас есть много что сказать, практика переходы уже наработана инструменты готовые есть.</a:t>
            </a:r>
          </a:p>
          <a:p>
            <a:pPr eaLnBrk="1" hangingPunct="1">
              <a:spcBef>
                <a:spcPct val="0"/>
              </a:spcBef>
            </a:pPr>
            <a:endParaRPr lang="ru-RU"/>
          </a:p>
        </p:txBody>
      </p:sp>
      <p:sp>
        <p:nvSpPr>
          <p:cNvPr id="10445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C1CF90-AEF5-4684-871E-14C5CACF624D}" type="slidenum">
              <a:rPr lang="ru-RU">
                <a:cs typeface="Arial" charset="0"/>
              </a:rPr>
              <a:pPr fontAlgn="base">
                <a:spcBef>
                  <a:spcPct val="0"/>
                </a:spcBef>
                <a:spcAft>
                  <a:spcPct val="0"/>
                </a:spcAft>
                <a:defRPr/>
              </a:pPr>
              <a:t>145</a:t>
            </a:fld>
            <a:endParaRPr lang="ru-RU">
              <a:cs typeface="Arial" charset="0"/>
            </a:endParaRPr>
          </a:p>
        </p:txBody>
      </p:sp>
    </p:spTree>
    <p:extLst>
      <p:ext uri="{BB962C8B-B14F-4D97-AF65-F5344CB8AC3E}">
        <p14:creationId xmlns:p14="http://schemas.microsoft.com/office/powerpoint/2010/main" val="33228605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a:extLst>
              <a:ext uri="{FF2B5EF4-FFF2-40B4-BE49-F238E27FC236}">
                <a16:creationId xmlns="" xmlns:a16="http://schemas.microsoft.com/office/drawing/2014/main" id="{CF1E2DA8-CC48-4B3C-82C1-70C1CE2913E0}"/>
              </a:ext>
            </a:extLst>
          </p:cNvPr>
          <p:cNvSpPr>
            <a:spLocks noGrp="1" noRot="1" noChangeAspect="1" noChangeArrowheads="1" noTextEdit="1"/>
          </p:cNvSpPr>
          <p:nvPr>
            <p:ph type="sldImg"/>
          </p:nvPr>
        </p:nvSpPr>
        <p:spPr>
          <a:ln/>
        </p:spPr>
      </p:sp>
      <p:sp>
        <p:nvSpPr>
          <p:cNvPr id="97283" name="Заметки 2">
            <a:extLst>
              <a:ext uri="{FF2B5EF4-FFF2-40B4-BE49-F238E27FC236}">
                <a16:creationId xmlns="" xmlns:a16="http://schemas.microsoft.com/office/drawing/2014/main" id="{89311A59-81E0-4E7B-9531-3F1A6F03093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ru-RU" altLang="ru-RU" dirty="0"/>
              <a:t>Примеры проектов с использованием «1С:</a:t>
            </a:r>
            <a:r>
              <a:rPr lang="en-US" altLang="ru-RU" dirty="0"/>
              <a:t>ERP</a:t>
            </a:r>
            <a:r>
              <a:rPr lang="ru-RU" altLang="ru-RU" dirty="0"/>
              <a:t>. Управление холдингом», которые стали победителями конкурса «1С:Проект года»</a:t>
            </a:r>
          </a:p>
        </p:txBody>
      </p:sp>
      <p:sp>
        <p:nvSpPr>
          <p:cNvPr id="97284" name="Номер слайда 3">
            <a:extLst>
              <a:ext uri="{FF2B5EF4-FFF2-40B4-BE49-F238E27FC236}">
                <a16:creationId xmlns="" xmlns:a16="http://schemas.microsoft.com/office/drawing/2014/main" id="{36B8E9B0-A3FD-4713-963D-A7A20B71E1F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D0F95891-D0E6-4CBB-BCC9-6CE25E97B33A}" type="slidenum">
              <a:rPr lang="ru-RU" altLang="ru-RU" sz="1200" b="0" smtClean="0">
                <a:solidFill>
                  <a:schemeClr val="tx1"/>
                </a:solidFill>
                <a:latin typeface="Calibri" panose="020F0502020204030204" pitchFamily="34" charset="0"/>
                <a:cs typeface="Arial" panose="020B0604020202020204" pitchFamily="34" charset="0"/>
              </a:rPr>
              <a:pPr/>
              <a:t>146</a:t>
            </a:fld>
            <a:endParaRPr lang="ru-RU" altLang="ru-RU" sz="1200" b="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15514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a:t>
            </a:r>
            <a:r>
              <a:rPr lang="ru-RU" baseline="0" dirty="0"/>
              <a:t> слайде представлены некоторые компании, которые успешно применяют</a:t>
            </a:r>
            <a:r>
              <a:rPr lang="ru-RU" dirty="0"/>
              <a:t>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a:t>
            </a:r>
            <a:r>
              <a:rPr kumimoji="1" lang="ru-RU" sz="1200" b="0" i="0" kern="1200" baseline="0" dirty="0">
                <a:solidFill>
                  <a:schemeClr val="tx1"/>
                </a:solidFill>
                <a:effectLst/>
                <a:latin typeface="Times New Roman" pitchFamily="18" charset="0"/>
                <a:ea typeface="+mn-ea"/>
                <a:cs typeface="+mn-cs"/>
              </a:rPr>
              <a:t> что подтверждается их отзывами, размещенными на сайтах 1С </a:t>
            </a:r>
            <a:endParaRPr lang="ru-RU" dirty="0"/>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147</a:t>
            </a:fld>
            <a:endParaRPr lang="ru-RU" altLang="ru-RU"/>
          </a:p>
        </p:txBody>
      </p:sp>
    </p:spTree>
    <p:extLst>
      <p:ext uri="{BB962C8B-B14F-4D97-AF65-F5344CB8AC3E}">
        <p14:creationId xmlns:p14="http://schemas.microsoft.com/office/powerpoint/2010/main" val="35811107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a:t>
            </a:r>
            <a:r>
              <a:rPr lang="ru-RU" baseline="0" dirty="0"/>
              <a:t> слайде представлены некоторые компании, которые успешно применяют</a:t>
            </a:r>
            <a:r>
              <a:rPr lang="ru-RU" dirty="0"/>
              <a:t>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a:t>
            </a:r>
            <a:r>
              <a:rPr kumimoji="1" lang="ru-RU" sz="1200" b="0" i="0" kern="1200" baseline="0" dirty="0">
                <a:solidFill>
                  <a:schemeClr val="tx1"/>
                </a:solidFill>
                <a:effectLst/>
                <a:latin typeface="Times New Roman" pitchFamily="18" charset="0"/>
                <a:ea typeface="+mn-ea"/>
                <a:cs typeface="+mn-cs"/>
              </a:rPr>
              <a:t> что подтверждается их отзывами, размещенными на сайтах 1С </a:t>
            </a:r>
            <a:endParaRPr lang="ru-RU" dirty="0"/>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148</a:t>
            </a:fld>
            <a:endParaRPr lang="ru-RU" altLang="ru-RU"/>
          </a:p>
        </p:txBody>
      </p:sp>
    </p:spTree>
    <p:extLst>
      <p:ext uri="{BB962C8B-B14F-4D97-AF65-F5344CB8AC3E}">
        <p14:creationId xmlns:p14="http://schemas.microsoft.com/office/powerpoint/2010/main" val="10852019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a:extLst>
              <a:ext uri="{FF2B5EF4-FFF2-40B4-BE49-F238E27FC236}">
                <a16:creationId xmlns="" xmlns:a16="http://schemas.microsoft.com/office/drawing/2014/main" id="{38406ABA-6DB2-EAC8-ABF9-5D12BFB42A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a:extLst>
              <a:ext uri="{FF2B5EF4-FFF2-40B4-BE49-F238E27FC236}">
                <a16:creationId xmlns="" xmlns:a16="http://schemas.microsoft.com/office/drawing/2014/main" id="{FFF82AB0-C1CD-1C31-B131-FA53DFD7AD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58372" name="Номер слайда 3">
            <a:extLst>
              <a:ext uri="{FF2B5EF4-FFF2-40B4-BE49-F238E27FC236}">
                <a16:creationId xmlns="" xmlns:a16="http://schemas.microsoft.com/office/drawing/2014/main" id="{E54CDDF9-5359-E695-20A8-237F0F3478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2E498849-D366-4D34-87AF-048D8722276E}" type="slidenum">
              <a:rPr lang="ru-RU" altLang="ru-RU" b="0"/>
              <a:pPr/>
              <a:t>149</a:t>
            </a:fld>
            <a:endParaRPr lang="ru-RU" altLang="ru-RU" b="0"/>
          </a:p>
        </p:txBody>
      </p:sp>
    </p:spTree>
    <p:extLst>
      <p:ext uri="{BB962C8B-B14F-4D97-AF65-F5344CB8AC3E}">
        <p14:creationId xmlns:p14="http://schemas.microsoft.com/office/powerpoint/2010/main" val="15139131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151</a:t>
            </a:fld>
            <a:endParaRPr lang="ru-RU" altLang="ru-RU"/>
          </a:p>
        </p:txBody>
      </p:sp>
    </p:spTree>
    <p:extLst>
      <p:ext uri="{BB962C8B-B14F-4D97-AF65-F5344CB8AC3E}">
        <p14:creationId xmlns:p14="http://schemas.microsoft.com/office/powerpoint/2010/main" val="388162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Образ слайда 1">
            <a:extLst>
              <a:ext uri="{FF2B5EF4-FFF2-40B4-BE49-F238E27FC236}">
                <a16:creationId xmlns="" xmlns:a16="http://schemas.microsoft.com/office/drawing/2014/main" id="{08006EB7-F498-D5A2-4783-3DE7326A9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Заметки 2">
            <a:extLst>
              <a:ext uri="{FF2B5EF4-FFF2-40B4-BE49-F238E27FC236}">
                <a16:creationId xmlns="" xmlns:a16="http://schemas.microsoft.com/office/drawing/2014/main" id="{C23DF66C-335C-9230-136C-DF023DB544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ЧТО ПОЛУЧИМ – КАКОЙ ЭКОНОМИЧЕСКИЙ ЭФФЕКТ?</a:t>
            </a:r>
          </a:p>
          <a:p>
            <a:r>
              <a:rPr lang="ru-RU" altLang="ru-RU" dirty="0"/>
              <a:t>Уже на 471 проектах внедрения </a:t>
            </a:r>
            <a:r>
              <a:rPr lang="ru-RU" altLang="ru-RU" dirty="0">
                <a:latin typeface="Arial" panose="020B0604020202020204" pitchFamily="34" charset="0"/>
              </a:rPr>
              <a:t>ERP-решений 1С клиентами письменно подтвержден экономический эффект.</a:t>
            </a:r>
          </a:p>
          <a:p>
            <a:r>
              <a:rPr lang="ru-RU" altLang="ru-RU" dirty="0">
                <a:latin typeface="Arial" panose="020B0604020202020204" pitchFamily="34" charset="0"/>
              </a:rPr>
              <a:t>В процентном выражении как правило, на масштабных проектах он выглядит меньшим, но за счет масштаба проекта и бизнеса заказчика в денежном выражении он существенно выше.</a:t>
            </a:r>
          </a:p>
          <a:p>
            <a:r>
              <a:rPr lang="ru-RU" altLang="ru-RU" dirty="0">
                <a:latin typeface="Arial" panose="020B0604020202020204" pitchFamily="34" charset="0"/>
              </a:rPr>
              <a:t>Озвучиваем данные со слайда.</a:t>
            </a:r>
          </a:p>
          <a:p>
            <a:r>
              <a:rPr lang="ru-RU" altLang="ru-RU" dirty="0">
                <a:latin typeface="Arial" panose="020B0604020202020204" pitchFamily="34" charset="0"/>
              </a:rPr>
              <a:t>Важно отметить, что приведены данные с различных внедрений, где на решения 1С переходили с самых разных систем в течение многих лет, соотносить их с проектами миграции с зарубежного ПО следует с учетом масштаба, глубины и качества имеющейся автоматизации. </a:t>
            </a:r>
          </a:p>
          <a:p>
            <a:r>
              <a:rPr lang="ru-RU" altLang="ru-RU" dirty="0">
                <a:latin typeface="Arial" panose="020B0604020202020204" pitchFamily="34" charset="0"/>
              </a:rPr>
              <a:t>Очевидно, что если автоматизация уже имеется на очень хорошем уровне, эффект смены одного ПО на другое вряд ли даст существенный прирост, но может значительно сократить затраты и риски. </a:t>
            </a:r>
          </a:p>
          <a:p>
            <a:r>
              <a:rPr lang="ru-RU" altLang="ru-RU" dirty="0">
                <a:latin typeface="Arial" panose="020B0604020202020204" pitchFamily="34" charset="0"/>
              </a:rPr>
              <a:t>При этом есть предприятия, где комплексное зарубежное ПО использовалось очень ограниченно, и многое делалось вручную с помощью «подручных средств» - на таких предприятиях эффект буде выше.</a:t>
            </a:r>
          </a:p>
          <a:p>
            <a:r>
              <a:rPr lang="ru-RU" altLang="ru-RU" dirty="0">
                <a:latin typeface="Arial" panose="020B0604020202020204" pitchFamily="34" charset="0"/>
              </a:rPr>
              <a:t>Ознакомиться с примерами проектов и эффектами по ним можно на сайте конкурса 1С:Проект года.</a:t>
            </a:r>
          </a:p>
          <a:p>
            <a:endParaRPr lang="ru-RU" altLang="ru-RU" dirty="0">
              <a:latin typeface="Arial" panose="020B0604020202020204" pitchFamily="34" charset="0"/>
            </a:endParaRPr>
          </a:p>
          <a:p>
            <a:r>
              <a:rPr lang="ru-RU" altLang="ru-RU" dirty="0">
                <a:latin typeface="Arial" panose="020B0604020202020204" pitchFamily="34" charset="0"/>
              </a:rPr>
              <a:t>Источник: </a:t>
            </a:r>
          </a:p>
          <a:p>
            <a:r>
              <a:rPr lang="en-US" altLang="ru-RU" dirty="0">
                <a:latin typeface="Arial" panose="020B0604020202020204" pitchFamily="34" charset="0"/>
              </a:rPr>
              <a:t>https://eawards.1c.ru/</a:t>
            </a:r>
            <a:endParaRPr lang="ru-RU" altLang="ru-RU" dirty="0"/>
          </a:p>
        </p:txBody>
      </p:sp>
      <p:sp>
        <p:nvSpPr>
          <p:cNvPr id="267268" name="Номер слайда 3">
            <a:extLst>
              <a:ext uri="{FF2B5EF4-FFF2-40B4-BE49-F238E27FC236}">
                <a16:creationId xmlns="" xmlns:a16="http://schemas.microsoft.com/office/drawing/2014/main" id="{1463767E-AEBE-5668-27D5-E2D87728CC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0" hangingPunct="0"/>
            <a:fld id="{3A4AF4A1-8CB8-4AFC-AD1B-5CA0C009430C}" type="slidenum">
              <a:rPr lang="ru-RU" altLang="ru-RU" b="0">
                <a:solidFill>
                  <a:srgbClr val="000000"/>
                </a:solidFill>
              </a:rPr>
              <a:pPr eaLnBrk="0" hangingPunct="0"/>
              <a:t>14</a:t>
            </a:fld>
            <a:endParaRPr lang="ru-RU" altLang="ru-RU" b="0">
              <a:solidFill>
                <a:srgbClr val="000000"/>
              </a:solidFill>
            </a:endParaRPr>
          </a:p>
        </p:txBody>
      </p:sp>
    </p:spTree>
    <p:extLst>
      <p:ext uri="{BB962C8B-B14F-4D97-AF65-F5344CB8AC3E}">
        <p14:creationId xmlns:p14="http://schemas.microsoft.com/office/powerpoint/2010/main" val="40328034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155</a:t>
            </a:fld>
            <a:endParaRPr lang="ru-RU" altLang="ru-RU"/>
          </a:p>
        </p:txBody>
      </p:sp>
    </p:spTree>
    <p:extLst>
      <p:ext uri="{BB962C8B-B14F-4D97-AF65-F5344CB8AC3E}">
        <p14:creationId xmlns:p14="http://schemas.microsoft.com/office/powerpoint/2010/main" val="8381949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156</a:t>
            </a:fld>
            <a:endParaRPr lang="ru-RU" altLang="ru-RU"/>
          </a:p>
        </p:txBody>
      </p:sp>
    </p:spTree>
    <p:extLst>
      <p:ext uri="{BB962C8B-B14F-4D97-AF65-F5344CB8AC3E}">
        <p14:creationId xmlns:p14="http://schemas.microsoft.com/office/powerpoint/2010/main" val="420898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15</a:t>
            </a:fld>
            <a:endParaRPr lang="ru-RU" altLang="ru-RU"/>
          </a:p>
        </p:txBody>
      </p:sp>
    </p:spTree>
    <p:extLst>
      <p:ext uri="{BB962C8B-B14F-4D97-AF65-F5344CB8AC3E}">
        <p14:creationId xmlns:p14="http://schemas.microsoft.com/office/powerpoint/2010/main" val="4075418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mn-cs"/>
              </a:rPr>
              <a:t>На слайде представлены функции «</a:t>
            </a:r>
            <a:r>
              <a:rPr lang="ru-RU" sz="1200" b="0" dirty="0"/>
              <a:t>1С:</a:t>
            </a:r>
            <a:r>
              <a:rPr lang="en-US" sz="1200" b="0" dirty="0"/>
              <a:t>ERP</a:t>
            </a:r>
            <a:r>
              <a:rPr lang="ru-RU" sz="1200" b="0" dirty="0"/>
              <a:t>. Управление холдингом»</a:t>
            </a:r>
            <a:r>
              <a:rPr lang="ru-RU" sz="1200" b="0" baseline="0" dirty="0"/>
              <a:t> для руководителей и специалистов финансовых служб</a:t>
            </a:r>
            <a:endParaRPr lang="ru-RU" dirty="0"/>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16</a:t>
            </a:fld>
            <a:endParaRPr lang="ru-RU" altLang="ru-RU"/>
          </a:p>
        </p:txBody>
      </p:sp>
    </p:spTree>
    <p:extLst>
      <p:ext uri="{BB962C8B-B14F-4D97-AF65-F5344CB8AC3E}">
        <p14:creationId xmlns:p14="http://schemas.microsoft.com/office/powerpoint/2010/main" val="2142239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mn-cs"/>
              </a:rPr>
              <a:t>На слайде представлены</a:t>
            </a:r>
            <a:r>
              <a:rPr kumimoji="1" lang="ru-RU" sz="1200" b="0" i="0" kern="1200" baseline="0" dirty="0">
                <a:solidFill>
                  <a:schemeClr val="tx1"/>
                </a:solidFill>
                <a:effectLst/>
                <a:latin typeface="Times New Roman" pitchFamily="18" charset="0"/>
                <a:ea typeface="+mn-ea"/>
                <a:cs typeface="+mn-cs"/>
              </a:rPr>
              <a:t> функциональные возможности подсистемы «Управления рисками».</a:t>
            </a:r>
            <a:endParaRPr kumimoji="1" lang="ru-RU" sz="12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dirty="0"/>
              <a:t>позволяет повысить результативность управления задолженностью, коммерческими и кредитными рисками, сформировать оптимальные процедуры внутреннего контроля и следовать им.</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Единая система управления коммерческими, кредитными, валютными и процентными рисками включает:</a:t>
            </a:r>
          </a:p>
          <a:p>
            <a:pPr marL="0" indent="0" eaLnBrk="1" hangingPunct="1">
              <a:spcBef>
                <a:spcPts val="600"/>
              </a:spcBef>
              <a:buClr>
                <a:srgbClr val="D71920"/>
              </a:buClr>
              <a:buSzPct val="115000"/>
              <a:buFont typeface="Wingdings" panose="05000000000000000000" pitchFamily="2" charset="2"/>
              <a:buNone/>
              <a:defRPr/>
            </a:pPr>
            <a:r>
              <a:rPr lang="ru-RU" sz="1200" b="0" dirty="0">
                <a:solidFill>
                  <a:schemeClr val="tx1"/>
                </a:solidFill>
              </a:rPr>
              <a:t>- процедуры идентификации и предварительной оценки произвольных рисков;</a:t>
            </a:r>
          </a:p>
          <a:p>
            <a:pPr marL="0" indent="0" eaLnBrk="1" hangingPunct="1">
              <a:spcBef>
                <a:spcPts val="600"/>
              </a:spcBef>
              <a:buClr>
                <a:srgbClr val="D71920"/>
              </a:buClr>
              <a:buSzPct val="115000"/>
              <a:buFont typeface="Wingdings" panose="05000000000000000000" pitchFamily="2" charset="2"/>
              <a:buNone/>
              <a:defRPr/>
            </a:pPr>
            <a:r>
              <a:rPr lang="ru-RU" sz="1200" b="0" dirty="0">
                <a:solidFill>
                  <a:schemeClr val="tx1"/>
                </a:solidFill>
              </a:rPr>
              <a:t>- функции планирования контрольно-предупредительных мероприятий для снижения возможного ущерба и вероятности реализации рисковых событий;</a:t>
            </a:r>
          </a:p>
          <a:p>
            <a:pPr marL="0" indent="0" eaLnBrk="1" hangingPunct="1">
              <a:spcBef>
                <a:spcPts val="600"/>
              </a:spcBef>
              <a:buClr>
                <a:srgbClr val="D71920"/>
              </a:buClr>
              <a:buSzPct val="115000"/>
              <a:buFont typeface="Wingdings" panose="05000000000000000000" pitchFamily="2" charset="2"/>
              <a:buNone/>
              <a:defRPr/>
            </a:pPr>
            <a:r>
              <a:rPr lang="ru-RU" sz="1200" b="0" dirty="0">
                <a:solidFill>
                  <a:schemeClr val="tx1"/>
                </a:solidFill>
              </a:rPr>
              <a:t>- учет инцидентов и планов реакции на них;</a:t>
            </a:r>
          </a:p>
          <a:p>
            <a:pPr marL="0" indent="0" eaLnBrk="1" hangingPunct="1">
              <a:spcBef>
                <a:spcPts val="600"/>
              </a:spcBef>
              <a:buClr>
                <a:srgbClr val="D71920"/>
              </a:buClr>
              <a:buSzPct val="115000"/>
              <a:buFontTx/>
              <a:buNone/>
              <a:defRPr/>
            </a:pPr>
            <a:r>
              <a:rPr lang="ru-RU" sz="1200" b="0" dirty="0">
                <a:solidFill>
                  <a:schemeClr val="tx1"/>
                </a:solidFill>
              </a:rPr>
              <a:t>- наглядные инструменты интерпретации ущерба от рисков в данных план-</a:t>
            </a:r>
            <a:r>
              <a:rPr lang="ru-RU" sz="1200" b="0" dirty="0" err="1">
                <a:solidFill>
                  <a:schemeClr val="tx1"/>
                </a:solidFill>
              </a:rPr>
              <a:t>фактного</a:t>
            </a:r>
            <a:r>
              <a:rPr lang="ru-RU" sz="1200" b="0" dirty="0">
                <a:solidFill>
                  <a:schemeClr val="tx1"/>
                </a:solidFill>
              </a:rPr>
              <a:t> анализа.</a:t>
            </a:r>
          </a:p>
          <a:p>
            <a:pPr marL="0" indent="0" eaLnBrk="1" hangingPunct="1">
              <a:spcBef>
                <a:spcPts val="600"/>
              </a:spcBef>
              <a:buClr>
                <a:srgbClr val="D71920"/>
              </a:buClr>
              <a:buSzPct val="115000"/>
              <a:buFontTx/>
              <a:buNone/>
              <a:defRPr/>
            </a:pPr>
            <a:endParaRPr lang="ru-RU" sz="1200" b="0" dirty="0">
              <a:solidFill>
                <a:schemeClr val="tx1"/>
              </a:solidFill>
            </a:endParaRPr>
          </a:p>
          <a:p>
            <a:pPr marL="0" indent="0" eaLnBrk="1" hangingPunct="1">
              <a:spcBef>
                <a:spcPts val="600"/>
              </a:spcBef>
              <a:buClr>
                <a:srgbClr val="D71920"/>
              </a:buClr>
              <a:buSzPct val="115000"/>
              <a:buFontTx/>
              <a:buNone/>
              <a:defRPr/>
            </a:pPr>
            <a:r>
              <a:rPr lang="ru-RU" sz="1200" b="0" dirty="0">
                <a:solidFill>
                  <a:schemeClr val="tx1"/>
                </a:solidFill>
              </a:rPr>
              <a:t>Подсистема «Управления рисками» соответствует основным требованиям приказа ФНС России от 25.05.2021 № ЕД-7-23/518@ и позволяет:</a:t>
            </a:r>
          </a:p>
          <a:p>
            <a:pPr marL="0" indent="0" eaLnBrk="1" hangingPunct="1">
              <a:spcBef>
                <a:spcPts val="600"/>
              </a:spcBef>
              <a:buClr>
                <a:srgbClr val="D71920"/>
              </a:buClr>
              <a:buSzPct val="115000"/>
              <a:buFontTx/>
              <a:buNone/>
              <a:defRPr/>
            </a:pPr>
            <a:r>
              <a:rPr lang="ru-RU" sz="1200" b="0" dirty="0">
                <a:solidFill>
                  <a:schemeClr val="tx1"/>
                </a:solidFill>
              </a:rPr>
              <a:t>- выполнить общие требования, предъявляемые к системе внутреннего контроля и управлению рисками;</a:t>
            </a:r>
          </a:p>
          <a:p>
            <a:pPr marL="0" indent="0" eaLnBrk="1" hangingPunct="1">
              <a:spcBef>
                <a:spcPts val="600"/>
              </a:spcBef>
              <a:buClr>
                <a:srgbClr val="D71920"/>
              </a:buClr>
              <a:buSzPct val="115000"/>
              <a:buFontTx/>
              <a:buNone/>
              <a:defRPr/>
            </a:pPr>
            <a:r>
              <a:rPr lang="ru-RU" sz="1200" b="0" dirty="0">
                <a:solidFill>
                  <a:schemeClr val="tx1"/>
                </a:solidFill>
              </a:rPr>
              <a:t>- вести учет рисков и контрольных процедур в соответствии с требованиями ФНС России;</a:t>
            </a:r>
          </a:p>
          <a:p>
            <a:pPr marL="0" indent="0" eaLnBrk="1" hangingPunct="1">
              <a:spcBef>
                <a:spcPts val="600"/>
              </a:spcBef>
              <a:buClr>
                <a:srgbClr val="D71920"/>
              </a:buClr>
              <a:buSzPct val="115000"/>
              <a:buFontTx/>
              <a:buNone/>
              <a:defRPr/>
            </a:pPr>
            <a:r>
              <a:rPr lang="ru-RU" sz="1200" b="0" dirty="0">
                <a:solidFill>
                  <a:schemeClr val="tx1"/>
                </a:solidFill>
              </a:rPr>
              <a:t>- формировать и отправлять отчеты, утвержденные ФНС России;</a:t>
            </a:r>
          </a:p>
          <a:p>
            <a:pPr marL="0" indent="0" eaLnBrk="1" hangingPunct="1">
              <a:spcBef>
                <a:spcPts val="600"/>
              </a:spcBef>
              <a:buClr>
                <a:srgbClr val="D71920"/>
              </a:buClr>
              <a:buSzPct val="115000"/>
              <a:buFontTx/>
              <a:buNone/>
              <a:defRPr/>
            </a:pPr>
            <a:r>
              <a:rPr lang="ru-RU" sz="1200" b="0" dirty="0">
                <a:solidFill>
                  <a:schemeClr val="tx1"/>
                </a:solidFill>
              </a:rPr>
              <a:t>- анализировать информацию по рискам и СВК.</a:t>
            </a:r>
          </a:p>
        </p:txBody>
      </p:sp>
      <p:sp>
        <p:nvSpPr>
          <p:cNvPr id="4" name="Номер слайда 3"/>
          <p:cNvSpPr>
            <a:spLocks noGrp="1"/>
          </p:cNvSpPr>
          <p:nvPr>
            <p:ph type="sldNum" sz="quarter" idx="5"/>
          </p:nvPr>
        </p:nvSpPr>
        <p:spPr/>
        <p:txBody>
          <a:bodyPr/>
          <a:lstStyle/>
          <a:p>
            <a:fld id="{B516CF1A-D72D-0741-AE78-41652A9A84B5}" type="slidenum">
              <a:rPr lang="ru-RU" altLang="ru-RU" smtClean="0"/>
              <a:pPr/>
              <a:t>17</a:t>
            </a:fld>
            <a:endParaRPr lang="ru-RU" altLang="ru-RU"/>
          </a:p>
        </p:txBody>
      </p:sp>
    </p:spTree>
    <p:extLst>
      <p:ext uri="{BB962C8B-B14F-4D97-AF65-F5344CB8AC3E}">
        <p14:creationId xmlns:p14="http://schemas.microsoft.com/office/powerpoint/2010/main" val="400387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Формирование двумерной матрицы «Риск-доходность» на основе анализа сроков старения и просрочки дебиторской задолженности позволяет определить сбалансированные лимиты и условия платежей. В целях ограничения кредитного риска по банкам предусмотрена возможность лимитирования остатков на расчетных счетах, депозитах, а также гарантий и аккредитивов банка.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b="0" i="0" dirty="0">
                <a:solidFill>
                  <a:srgbClr val="50525B"/>
                </a:solidFill>
                <a:effectLst/>
                <a:latin typeface="Open Sans"/>
              </a:rPr>
              <a:t>Для контроля и оперативного отслеживания всех изменений и отклонений по графикам расчетов в системе разработано специальное автоматизированное рабочее место (АРМ) – «Управление обязательствами», что позволяет контролировать текущий уровень задолженности, оповещать о ближайших датах платежей.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b="0" i="0" dirty="0">
                <a:solidFill>
                  <a:srgbClr val="50525B"/>
                </a:solidFill>
                <a:effectLst/>
                <a:latin typeface="Open Sans"/>
              </a:rPr>
              <a:t>Для предупреждения отклонений используется функционал контроля в заявках и договорах.</a:t>
            </a:r>
            <a:endParaRPr lang="ru-RU" dirty="0"/>
          </a:p>
          <a:p>
            <a:r>
              <a:rPr lang="ru-RU" dirty="0"/>
              <a:t>Поддержка факторинговых операций позволяет оперативно управлять дебиторской задолженностью. </a:t>
            </a:r>
          </a:p>
          <a:p>
            <a:r>
              <a:rPr lang="ru-RU" dirty="0"/>
              <a:t>Автоматическая отправка писем-напоминаний</a:t>
            </a:r>
            <a:r>
              <a:rPr lang="ru-RU" baseline="0" dirty="0"/>
              <a:t> </a:t>
            </a:r>
            <a:r>
              <a:rPr lang="ru-RU" dirty="0"/>
              <a:t>дебиторам о приближении даты оплаты способна значительно повысить собираемость дебиторской задолженности. Если контрагент просрочил обязательства, система автоматически сформирует претензию, позволит отразить оперативный прогноз взыскания задолженности и его влияние на бюджет. </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18</a:t>
            </a:fld>
            <a:endParaRPr lang="ru-RU" altLang="ru-RU"/>
          </a:p>
        </p:txBody>
      </p:sp>
    </p:spTree>
    <p:extLst>
      <p:ext uri="{BB962C8B-B14F-4D97-AF65-F5344CB8AC3E}">
        <p14:creationId xmlns:p14="http://schemas.microsoft.com/office/powerpoint/2010/main" val="359463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mn-cs"/>
              </a:rPr>
              <a:t>Инструменты идентификации и хеджирования валютных и процентных рисков (стресс-тесты, валютные форварды, валютные, процентные и валютно-процентные свопы) позволяют снизить влияние казначейских рисков на финансовый результат компании.</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В качестве инструментов хеджирования валютных рисков предлагаются интервальная оговорка валютного контракта, валютный форвардный контракт и своп.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В целях идентификации, оценки и хеджирования процентных рисков реализованы:</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 среднесрочное интервальное стресс-тестирование процентных рисков по плавающим ставкам;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 отчеты по структуре, ставкам, стоимости, </a:t>
            </a:r>
            <a:r>
              <a:rPr lang="ru-RU" dirty="0" err="1"/>
              <a:t>дюрации</a:t>
            </a:r>
            <a:r>
              <a:rPr lang="ru-RU" dirty="0"/>
              <a:t> внешнего финансирования компании.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Для анализа портфеля договоров реализованы отчеты, позволяющие оценить общую закредитованность, рассчитать средневзвешенную стоимость портфеля инструментов в разрезе банков, валют, организаций холдинга и других разрезах.</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19</a:t>
            </a:fld>
            <a:endParaRPr lang="ru-RU" altLang="ru-RU"/>
          </a:p>
        </p:txBody>
      </p:sp>
    </p:spTree>
    <p:extLst>
      <p:ext uri="{BB962C8B-B14F-4D97-AF65-F5344CB8AC3E}">
        <p14:creationId xmlns:p14="http://schemas.microsoft.com/office/powerpoint/2010/main" val="2282828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a:extLst>
              <a:ext uri="{FF2B5EF4-FFF2-40B4-BE49-F238E27FC236}">
                <a16:creationId xmlns="" xmlns:a16="http://schemas.microsoft.com/office/drawing/2014/main" id="{F501F311-3688-4EBC-9642-15AEA23DD07C}"/>
              </a:ext>
            </a:extLst>
          </p:cNvPr>
          <p:cNvSpPr>
            <a:spLocks noGrp="1" noRot="1" noChangeAspect="1" noChangeArrowheads="1" noTextEdit="1"/>
          </p:cNvSpPr>
          <p:nvPr>
            <p:ph type="sldImg"/>
          </p:nvPr>
        </p:nvSpPr>
        <p:spPr>
          <a:ln/>
        </p:spPr>
      </p:sp>
      <p:sp>
        <p:nvSpPr>
          <p:cNvPr id="56323" name="Заметки 2">
            <a:extLst>
              <a:ext uri="{FF2B5EF4-FFF2-40B4-BE49-F238E27FC236}">
                <a16:creationId xmlns="" xmlns:a16="http://schemas.microsoft.com/office/drawing/2014/main" id="{08A7607C-9EE9-41DC-81D6-59EB9D0138A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kumimoji="1" lang="ru-RU" sz="1200" b="0" i="0" kern="1200" dirty="0">
                <a:solidFill>
                  <a:schemeClr val="tx1"/>
                </a:solidFill>
                <a:effectLst/>
                <a:latin typeface="Times New Roman" pitchFamily="18" charset="0"/>
                <a:ea typeface="+mn-ea"/>
                <a:cs typeface="+mn-cs"/>
              </a:rPr>
              <a:t>Подсистема включает функции, предназначенные для автоматизации бюджетирования крупных предприятий и холдингов:</a:t>
            </a:r>
          </a:p>
          <a:p>
            <a:r>
              <a:rPr kumimoji="1" lang="ru-RU" sz="1200" b="0" i="0" kern="1200" dirty="0">
                <a:solidFill>
                  <a:schemeClr val="tx1"/>
                </a:solidFill>
                <a:effectLst/>
                <a:latin typeface="Times New Roman" pitchFamily="18" charset="0"/>
                <a:ea typeface="+mn-ea"/>
                <a:cs typeface="+mn-cs"/>
              </a:rPr>
              <a:t>- средства импорта плановых и фактических данных из внешних систем учета и управления, а также пакетов сбора данных;</a:t>
            </a:r>
          </a:p>
          <a:p>
            <a:r>
              <a:rPr kumimoji="1" lang="ru-RU" sz="1200" b="0" i="0" kern="1200" dirty="0">
                <a:solidFill>
                  <a:schemeClr val="tx1"/>
                </a:solidFill>
                <a:effectLst/>
                <a:latin typeface="Times New Roman" pitchFamily="18" charset="0"/>
                <a:ea typeface="+mn-ea"/>
                <a:cs typeface="+mn-cs"/>
              </a:rPr>
              <a:t>инструменты консолидации и моделирования;</a:t>
            </a:r>
          </a:p>
          <a:p>
            <a:r>
              <a:rPr kumimoji="1" lang="ru-RU" sz="1200" b="0" i="0" kern="1200" dirty="0">
                <a:solidFill>
                  <a:schemeClr val="tx1"/>
                </a:solidFill>
                <a:effectLst/>
                <a:latin typeface="Times New Roman" pitchFamily="18" charset="0"/>
                <a:ea typeface="+mn-ea"/>
                <a:cs typeface="+mn-cs"/>
              </a:rPr>
              <a:t>- средства для планирования трансфертных показателей;</a:t>
            </a:r>
          </a:p>
          <a:p>
            <a:r>
              <a:rPr kumimoji="1" lang="ru-RU" sz="1200" b="0" i="0" kern="1200" dirty="0">
                <a:solidFill>
                  <a:schemeClr val="tx1"/>
                </a:solidFill>
                <a:effectLst/>
                <a:latin typeface="Times New Roman" pitchFamily="18" charset="0"/>
                <a:ea typeface="+mn-ea"/>
                <a:cs typeface="+mn-cs"/>
              </a:rPr>
              <a:t>- сводные интерфейсы для ввода, анализа и согласования бюджетов нескольких компаний;</a:t>
            </a:r>
          </a:p>
          <a:p>
            <a:r>
              <a:rPr kumimoji="1" lang="ru-RU" sz="1200" b="0" i="0" kern="1200" dirty="0">
                <a:solidFill>
                  <a:schemeClr val="tx1"/>
                </a:solidFill>
                <a:effectLst/>
                <a:latin typeface="Times New Roman" pitchFamily="18" charset="0"/>
                <a:ea typeface="+mn-ea"/>
                <a:cs typeface="+mn-cs"/>
              </a:rPr>
              <a:t>- автоматизированный расчет по сложному шаблону процесса, обеспечивающий </a:t>
            </a:r>
            <a:r>
              <a:rPr kumimoji="1" lang="ru-RU" sz="1200" b="0" i="0" kern="1200" dirty="0" err="1">
                <a:solidFill>
                  <a:schemeClr val="tx1"/>
                </a:solidFill>
                <a:effectLst/>
                <a:latin typeface="Times New Roman" pitchFamily="18" charset="0"/>
                <a:ea typeface="+mn-ea"/>
                <a:cs typeface="+mn-cs"/>
              </a:rPr>
              <a:t>консистентность</a:t>
            </a:r>
            <a:r>
              <a:rPr kumimoji="1" lang="ru-RU" sz="1200" b="0" i="0" kern="1200" dirty="0">
                <a:solidFill>
                  <a:schemeClr val="tx1"/>
                </a:solidFill>
                <a:effectLst/>
                <a:latin typeface="Times New Roman" pitchFamily="18" charset="0"/>
                <a:ea typeface="+mn-ea"/>
                <a:cs typeface="+mn-cs"/>
              </a:rPr>
              <a:t> расчетов, контроль сроков и пакетную обработку данных сложных моделей;</a:t>
            </a:r>
          </a:p>
          <a:p>
            <a:r>
              <a:rPr kumimoji="1" lang="ru-RU" sz="1200" b="0" i="0" kern="1200" dirty="0">
                <a:solidFill>
                  <a:schemeClr val="tx1"/>
                </a:solidFill>
                <a:effectLst/>
                <a:latin typeface="Times New Roman" pitchFamily="18" charset="0"/>
                <a:ea typeface="+mn-ea"/>
                <a:cs typeface="+mn-cs"/>
              </a:rPr>
              <a:t>- функции согласования бюджетов по сложным маршрутам;</a:t>
            </a:r>
          </a:p>
          <a:p>
            <a:r>
              <a:rPr kumimoji="1" lang="ru-RU" sz="1200" b="0" i="0" kern="1200" dirty="0">
                <a:solidFill>
                  <a:schemeClr val="tx1"/>
                </a:solidFill>
                <a:effectLst/>
                <a:latin typeface="Times New Roman" pitchFamily="18" charset="0"/>
                <a:ea typeface="+mn-ea"/>
                <a:cs typeface="+mn-cs"/>
              </a:rPr>
              <a:t>- повышенная производительность и улучшенные инструменты анализа сложных бюджетных моделей.</a:t>
            </a:r>
          </a:p>
          <a:p>
            <a:endParaRPr lang="ru-RU" altLang="ru-RU" dirty="0"/>
          </a:p>
        </p:txBody>
      </p:sp>
      <p:sp>
        <p:nvSpPr>
          <p:cNvPr id="56324" name="Номер слайда 3">
            <a:extLst>
              <a:ext uri="{FF2B5EF4-FFF2-40B4-BE49-F238E27FC236}">
                <a16:creationId xmlns="" xmlns:a16="http://schemas.microsoft.com/office/drawing/2014/main" id="{5395AA98-D475-429E-B338-9F270E36F6E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FBD5C128-BB6F-47E7-AF36-72FA82A278AD}" type="slidenum">
              <a:rPr lang="ru-RU" altLang="ru-RU" sz="1200" b="0" smtClean="0">
                <a:solidFill>
                  <a:schemeClr val="tx1"/>
                </a:solidFill>
                <a:latin typeface="Times New Roman" panose="02020603050405020304" pitchFamily="18" charset="0"/>
              </a:rPr>
              <a:pPr/>
              <a:t>20</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18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a:extLst>
              <a:ext uri="{FF2B5EF4-FFF2-40B4-BE49-F238E27FC236}">
                <a16:creationId xmlns="" xmlns:a16="http://schemas.microsoft.com/office/drawing/2014/main" id="{0709CEE7-84AE-4247-8115-33CFC2E92C31}"/>
              </a:ext>
            </a:extLst>
          </p:cNvPr>
          <p:cNvSpPr>
            <a:spLocks noGrp="1" noRot="1" noChangeAspect="1" noChangeArrowheads="1" noTextEdit="1"/>
          </p:cNvSpPr>
          <p:nvPr>
            <p:ph type="sldImg"/>
          </p:nvPr>
        </p:nvSpPr>
        <p:spPr>
          <a:ln/>
        </p:spPr>
      </p:sp>
      <p:sp>
        <p:nvSpPr>
          <p:cNvPr id="54275" name="Заметки 2">
            <a:extLst>
              <a:ext uri="{FF2B5EF4-FFF2-40B4-BE49-F238E27FC236}">
                <a16:creationId xmlns="" xmlns:a16="http://schemas.microsoft.com/office/drawing/2014/main" id="{C801EDC0-A690-4271-B58E-14B84579F8F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defRPr/>
            </a:pPr>
            <a:r>
              <a:rPr lang="ru-RU" dirty="0"/>
              <a:t>Бюджетная модель в «1С:</a:t>
            </a:r>
            <a:r>
              <a:rPr lang="en-US" dirty="0"/>
              <a:t>ERP</a:t>
            </a:r>
            <a:r>
              <a:rPr lang="ru-RU" dirty="0"/>
              <a:t>.</a:t>
            </a:r>
            <a:r>
              <a:rPr lang="ru-RU" baseline="0" dirty="0"/>
              <a:t> Управление холдингом» </a:t>
            </a:r>
            <a:r>
              <a:rPr lang="ru-RU" dirty="0"/>
              <a:t>состоит из нескольких основных элементов:</a:t>
            </a:r>
          </a:p>
          <a:p>
            <a:r>
              <a:rPr kumimoji="1" lang="ru-RU" sz="1200" kern="1200" dirty="0">
                <a:solidFill>
                  <a:schemeClr val="tx1"/>
                </a:solidFill>
                <a:latin typeface="Times New Roman" pitchFamily="18" charset="0"/>
                <a:ea typeface="+mn-ea"/>
                <a:cs typeface="+mn-cs"/>
              </a:rPr>
              <a:t>1. Гибкий и понятный конструктор бюджетов</a:t>
            </a:r>
          </a:p>
          <a:p>
            <a:r>
              <a:rPr kumimoji="1" lang="ru-RU" sz="1200" b="0" i="0" kern="1200" dirty="0">
                <a:solidFill>
                  <a:schemeClr val="tx1"/>
                </a:solidFill>
                <a:effectLst/>
                <a:latin typeface="Times New Roman" pitchFamily="18" charset="0"/>
                <a:ea typeface="+mn-ea"/>
                <a:cs typeface="+mn-cs"/>
              </a:rPr>
              <a:t>Программа позволяет работать с бюджетными моделями любой сложности, показатели бюджетов могут быть связаны простыми формулами или рассчитываться по сложным алгоритмам. Встроенный конструктор бюджетной модели представляет из себя табличный редактор структуры данных. Правила расчета задаются с помощью формул, аналогично тому, как это делается в распространенных электронных таблицах.</a:t>
            </a:r>
          </a:p>
          <a:p>
            <a:r>
              <a:rPr kumimoji="1" lang="ru-RU" sz="1200" b="0" i="0" kern="1200" dirty="0">
                <a:solidFill>
                  <a:schemeClr val="tx1"/>
                </a:solidFill>
                <a:effectLst/>
                <a:latin typeface="Times New Roman" pitchFamily="18" charset="0"/>
                <a:ea typeface="+mn-ea"/>
                <a:cs typeface="+mn-cs"/>
              </a:rPr>
              <a:t>В качестве аналитик показателей бюджетов в дополнение к ключевым измерениям (период, сценарий, валюта, ЦФО, проект) можно использовать 6 дополнительных аналитик, связанных со справочниками системы.</a:t>
            </a:r>
          </a:p>
          <a:p>
            <a:pPr>
              <a:defRPr/>
            </a:pPr>
            <a:r>
              <a:rPr lang="ru-RU" dirty="0"/>
              <a:t>Состоит из статей 3-х типов оперативных  бюджетов, в разрезе которых можно контролировать лимиты БДР, БДДС, БЗ и Балансового листа.</a:t>
            </a:r>
          </a:p>
          <a:p>
            <a:pPr>
              <a:defRPr/>
            </a:pPr>
            <a:r>
              <a:rPr lang="ru-RU" dirty="0"/>
              <a:t>2. Бюджетные формы</a:t>
            </a:r>
          </a:p>
          <a:p>
            <a:pPr>
              <a:defRPr/>
            </a:pPr>
            <a:r>
              <a:rPr lang="ru-RU" dirty="0"/>
              <a:t>Это «контейнер», которая набирает статьи классификатора, источники данных по статьям – произвольные данные, в том числе, рассчитанные по </a:t>
            </a:r>
            <a:r>
              <a:rPr lang="ru-RU" dirty="0" err="1"/>
              <a:t>преднастроенным</a:t>
            </a:r>
            <a:r>
              <a:rPr lang="ru-RU" dirty="0"/>
              <a:t> формулам, любые регистры системы (бухгалтерские, оперативные, бюджетирования), так и любые регистры внешних информационных систем. </a:t>
            </a:r>
          </a:p>
          <a:p>
            <a:pPr>
              <a:defRPr/>
            </a:pPr>
            <a:endParaRPr lang="ru-RU"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ru-RU" sz="1200" kern="1200" dirty="0">
                <a:solidFill>
                  <a:schemeClr val="tx1"/>
                </a:solidFill>
                <a:latin typeface="Times New Roman" pitchFamily="18" charset="0"/>
                <a:ea typeface="+mn-ea"/>
                <a:cs typeface="+mn-cs"/>
              </a:rPr>
              <a:t>3. </a:t>
            </a:r>
            <a:r>
              <a:rPr kumimoji="1" lang="ru-RU" altLang="ru-RU" sz="1200" kern="1200" dirty="0">
                <a:solidFill>
                  <a:schemeClr val="tx1"/>
                </a:solidFill>
                <a:latin typeface="Times New Roman" pitchFamily="18" charset="0"/>
                <a:ea typeface="+mn-ea"/>
                <a:cs typeface="+mn-cs"/>
              </a:rPr>
              <a:t>Продуктивные коммуникации участников бюджетного процесса</a:t>
            </a:r>
          </a:p>
          <a:p>
            <a:pPr>
              <a:defRPr/>
            </a:pPr>
            <a:r>
              <a:rPr lang="ru-RU" dirty="0"/>
              <a:t>Не покидая формы ввода бюджета помогает участникам бюджетного процесса упорядочить обсуждения и принятые решения через подсистему согласований и оповещений (визирование и комментирование / привлечение дополнительны согласующих / назначение заместителей / рассылка задач по </a:t>
            </a:r>
            <a:r>
              <a:rPr lang="en-US" dirty="0"/>
              <a:t>e-mail</a:t>
            </a:r>
            <a:r>
              <a:rPr lang="ru-RU" dirty="0"/>
              <a:t>).</a:t>
            </a:r>
          </a:p>
          <a:p>
            <a:pPr>
              <a:defRPr/>
            </a:pPr>
            <a:r>
              <a:rPr lang="ru-RU" dirty="0"/>
              <a:t>Разграничение доступа может включать возможность заполнения бюджетов, их редактирования, согласования.</a:t>
            </a:r>
          </a:p>
          <a:p>
            <a:pPr>
              <a:defRPr/>
            </a:pPr>
            <a:r>
              <a:rPr kumimoji="1" lang="ru-RU" sz="1200" b="0" i="0" kern="1200" dirty="0">
                <a:solidFill>
                  <a:schemeClr val="tx1"/>
                </a:solidFill>
                <a:effectLst/>
                <a:latin typeface="Times New Roman" pitchFamily="18" charset="0"/>
                <a:ea typeface="+mn-ea"/>
                <a:cs typeface="+mn-cs"/>
              </a:rPr>
              <a:t>Маршрут согласования настраивается без программирования, даже для ситуаций с условными переходами, последовательным и параллельным участием множества сотрудников. Ролевая адресация позволяет использовать один и тот же маршрут для нескольких организационных единиц</a:t>
            </a:r>
            <a:r>
              <a:rPr lang="ru-RU" dirty="0"/>
              <a:t>. </a:t>
            </a:r>
          </a:p>
        </p:txBody>
      </p:sp>
      <p:sp>
        <p:nvSpPr>
          <p:cNvPr id="54276" name="Номер слайда 3">
            <a:extLst>
              <a:ext uri="{FF2B5EF4-FFF2-40B4-BE49-F238E27FC236}">
                <a16:creationId xmlns="" xmlns:a16="http://schemas.microsoft.com/office/drawing/2014/main" id="{0692EDE9-8B34-4455-B348-0BE5814873F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BFA2B7DD-A0A1-4916-9280-B25E36716B1A}" type="slidenum">
              <a:rPr lang="ru-RU" altLang="ru-RU" sz="1200" b="0" smtClean="0">
                <a:solidFill>
                  <a:schemeClr val="tx1"/>
                </a:solidFill>
                <a:latin typeface="Times New Roman" panose="02020603050405020304" pitchFamily="18" charset="0"/>
              </a:rPr>
              <a:pPr/>
              <a:t>21</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15480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Образ слайда 1"/>
          <p:cNvSpPr>
            <a:spLocks noGrp="1" noRot="1" noChangeAspect="1" noChangeArrowheads="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dirty="0">
                <a:solidFill>
                  <a:srgbClr val="333333"/>
                </a:solidFill>
                <a:latin typeface="Verdana" panose="020B0604030504040204" pitchFamily="34" charset="0"/>
              </a:rPr>
              <a:t>Обновленная "Сводная таблица" предоставляет участникам бюджетного процесса актуальные возможности для ввода, импорта, распределения "сверху вниз", консолидации, актуализации, анализа плановых и фактических данных в условиях </a:t>
            </a:r>
            <a:r>
              <a:rPr lang="ru-RU" dirty="0" err="1">
                <a:solidFill>
                  <a:srgbClr val="333333"/>
                </a:solidFill>
                <a:latin typeface="Verdana" panose="020B0604030504040204" pitchFamily="34" charset="0"/>
              </a:rPr>
              <a:t>многосценарности</a:t>
            </a:r>
            <a:r>
              <a:rPr lang="ru-RU" dirty="0">
                <a:solidFill>
                  <a:srgbClr val="333333"/>
                </a:solidFill>
                <a:latin typeface="Verdana" panose="020B0604030504040204" pitchFamily="34" charset="0"/>
              </a:rPr>
              <a:t>, меняющихся горизонтов и нормативов планирования на фоне динамичных валютных курсов. В "Сводной таблице" реализованы новые инструменты факторного анализа и моделирования:</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факторный анализ влияния на целевой показатель синтетических и аналитических значений влияющих показателей с расчетом их коэффициента влияния методом цепных подстановок;</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визуализация факторного анализа в виде дерева влияющих показателей и диаграммы "Водопад";</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наглядное моделирование – интерактивный расчет целевого показателя при изменении влияющих;</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обратный расчет (подбор) исходных показателей по заданному значению целевого методом градиентного спуска;</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возможность сохранения и загрузки вариантов анализа и моделирования.</a:t>
            </a:r>
          </a:p>
          <a:p>
            <a:pPr eaLnBrk="1" fontAlgn="auto" hangingPunct="1">
              <a:spcBef>
                <a:spcPts val="0"/>
              </a:spcBef>
              <a:spcAft>
                <a:spcPts val="0"/>
              </a:spcAft>
              <a:defRPr/>
            </a:pPr>
            <a:r>
              <a:rPr lang="ru-RU" dirty="0">
                <a:solidFill>
                  <a:srgbClr val="333333"/>
                </a:solidFill>
                <a:latin typeface="Verdana" panose="020B0604030504040204" pitchFamily="34" charset="0"/>
              </a:rPr>
              <a:t>Новый конструктор видов отчетов существенно ускоряет разработку структуры, форм и бизнес-логики бюджетов и корпоративной отчетности. Среди основных новшеств, ускоряющих настройку и снижающих количество ошибок в бюджетных моделях:</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удобная настройка для расчета фактических данных бюджетов в виде </a:t>
            </a:r>
            <a:r>
              <a:rPr lang="ru-RU" dirty="0" err="1">
                <a:solidFill>
                  <a:srgbClr val="333333"/>
                </a:solidFill>
                <a:latin typeface="Verdana" panose="020B0604030504040204" pitchFamily="34" charset="0"/>
              </a:rPr>
              <a:t>мэппинга</a:t>
            </a:r>
            <a:r>
              <a:rPr lang="ru-RU" dirty="0">
                <a:solidFill>
                  <a:srgbClr val="333333"/>
                </a:solidFill>
                <a:latin typeface="Verdana" panose="020B0604030504040204" pitchFamily="34" charset="0"/>
              </a:rPr>
              <a:t> статей и итогов по счетам;</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новый интерфейс для ввода формул расчета показателей;</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новая настройка распределения фактических данных по аналитикам бюджетирования;</a:t>
            </a:r>
          </a:p>
          <a:p>
            <a:pPr eaLnBrk="1" fontAlgn="auto" hangingPunct="1">
              <a:spcBef>
                <a:spcPts val="0"/>
              </a:spcBef>
              <a:spcAft>
                <a:spcPts val="0"/>
              </a:spcAft>
              <a:buFont typeface="Arial" panose="020B0604020202020204" pitchFamily="34" charset="0"/>
              <a:buChar char="•"/>
              <a:defRPr/>
            </a:pPr>
            <a:r>
              <a:rPr lang="ru-RU" dirty="0">
                <a:solidFill>
                  <a:srgbClr val="333333"/>
                </a:solidFill>
                <a:latin typeface="Verdana" panose="020B0604030504040204" pitchFamily="34" charset="0"/>
              </a:rPr>
              <a:t>возможность повторного использования настроек расчета показателей благодаря новым справочникам "Сохраненные отборы" и "Шаблоны источников данных".</a:t>
            </a:r>
          </a:p>
          <a:p>
            <a:pPr eaLnBrk="1" fontAlgn="auto" hangingPunct="1">
              <a:spcBef>
                <a:spcPts val="0"/>
              </a:spcBef>
              <a:spcAft>
                <a:spcPts val="0"/>
              </a:spcAft>
              <a:defRPr/>
            </a:pPr>
            <a:endParaRPr lang="ru-RU" dirty="0">
              <a:latin typeface="+mj-lt"/>
            </a:endParaRPr>
          </a:p>
        </p:txBody>
      </p:sp>
      <p:sp>
        <p:nvSpPr>
          <p:cNvPr id="29699" name="Номер слайда 3"/>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9BA9B8B-184C-42D5-810A-E6A1E8D12CD8}" type="slidenum">
              <a:rPr lang="ru-RU" altLang="ru-RU" smtClean="0">
                <a:latin typeface="Times New Roman" pitchFamily="18" charset="0"/>
                <a:cs typeface="Arial" charset="0"/>
              </a:rPr>
              <a:pPr defTabSz="912813" fontAlgn="base">
                <a:spcBef>
                  <a:spcPct val="0"/>
                </a:spcBef>
                <a:spcAft>
                  <a:spcPct val="0"/>
                </a:spcAft>
              </a:pPr>
              <a:t>22</a:t>
            </a:fld>
            <a:endParaRPr lang="ru-RU" altLang="ru-RU">
              <a:latin typeface="Times New Roman" pitchFamily="18" charset="0"/>
              <a:cs typeface="Arial" charset="0"/>
            </a:endParaRPr>
          </a:p>
        </p:txBody>
      </p:sp>
    </p:spTree>
    <p:extLst>
      <p:ext uri="{BB962C8B-B14F-4D97-AF65-F5344CB8AC3E}">
        <p14:creationId xmlns:p14="http://schemas.microsoft.com/office/powerpoint/2010/main" val="395673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a:extLst>
              <a:ext uri="{FF2B5EF4-FFF2-40B4-BE49-F238E27FC236}">
                <a16:creationId xmlns="" xmlns:a16="http://schemas.microsoft.com/office/drawing/2014/main" id="{F5D05C34-84B9-7342-A97A-4AEF536A5C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Заметки 2">
            <a:extLst>
              <a:ext uri="{FF2B5EF4-FFF2-40B4-BE49-F238E27FC236}">
                <a16:creationId xmlns="" xmlns:a16="http://schemas.microsoft.com/office/drawing/2014/main" id="{894BEDF7-633F-12D7-37D3-17C625F2E1FE}"/>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kumimoji="1" lang="en-US" dirty="0">
                <a:latin typeface="Times New Roman" pitchFamily="18" charset="0"/>
              </a:rPr>
              <a:t>https://1c.ru/news/info.jsp?id=29625</a:t>
            </a:r>
            <a:endParaRPr kumimoji="1" lang="ru-RU" dirty="0">
              <a:latin typeface="Times New Roman" pitchFamily="18" charset="0"/>
            </a:endParaRPr>
          </a:p>
          <a:p>
            <a:pPr>
              <a:defRPr/>
            </a:pPr>
            <a:endParaRPr kumimoji="1" lang="ru-RU" dirty="0">
              <a:latin typeface="Times New Roman" pitchFamily="18" charset="0"/>
            </a:endParaRPr>
          </a:p>
          <a:p>
            <a:pPr>
              <a:defRPr/>
            </a:pPr>
            <a:r>
              <a:rPr kumimoji="1" lang="ru-RU" dirty="0">
                <a:latin typeface="Times New Roman" pitchFamily="18" charset="0"/>
              </a:rPr>
              <a:t>«1C:ERP. Управление холдингом» разработано на современной платформе «1С:Предприятие 8.3».</a:t>
            </a:r>
          </a:p>
          <a:p>
            <a:pPr>
              <a:defRPr/>
            </a:pPr>
            <a:r>
              <a:rPr kumimoji="1" lang="ru-RU" dirty="0">
                <a:latin typeface="Times New Roman" pitchFamily="18" charset="0"/>
              </a:rPr>
              <a:t>Система состоит из нескольких интегрированных подсистем:</a:t>
            </a:r>
          </a:p>
          <a:p>
            <a:pPr>
              <a:defRPr/>
            </a:pPr>
            <a:r>
              <a:rPr kumimoji="1" lang="ru-RU" dirty="0">
                <a:latin typeface="Times New Roman" pitchFamily="18" charset="0"/>
              </a:rPr>
              <a:t>Для управления производственными процессами и материальными потоками: </a:t>
            </a:r>
          </a:p>
          <a:p>
            <a:pPr marL="171450" indent="-171450">
              <a:buFontTx/>
              <a:buChar char="-"/>
              <a:defRPr/>
            </a:pPr>
            <a:r>
              <a:rPr kumimoji="1" lang="ru-RU" dirty="0">
                <a:latin typeface="Times New Roman" pitchFamily="18" charset="0"/>
              </a:rPr>
              <a:t>Управление закупками</a:t>
            </a:r>
          </a:p>
          <a:p>
            <a:pPr marL="171450" indent="-171450">
              <a:buFontTx/>
              <a:buChar char="-"/>
              <a:defRPr/>
            </a:pPr>
            <a:r>
              <a:rPr kumimoji="1" lang="ru-RU" dirty="0">
                <a:latin typeface="Times New Roman" pitchFamily="18" charset="0"/>
              </a:rPr>
              <a:t>Складское хозяйство и управление запасами</a:t>
            </a:r>
          </a:p>
          <a:p>
            <a:pPr marL="171450" indent="-171450">
              <a:buFontTx/>
              <a:buChar char="-"/>
              <a:defRPr/>
            </a:pPr>
            <a:r>
              <a:rPr kumimoji="1" lang="ru-RU" dirty="0">
                <a:latin typeface="Times New Roman" pitchFamily="18" charset="0"/>
              </a:rPr>
              <a:t>Управление производством и оптимизация планирования </a:t>
            </a:r>
          </a:p>
          <a:p>
            <a:pPr marL="171450" indent="-171450">
              <a:buFontTx/>
              <a:buChar char="-"/>
              <a:defRPr/>
            </a:pPr>
            <a:r>
              <a:rPr kumimoji="1" lang="ru-RU" dirty="0">
                <a:latin typeface="Times New Roman" pitchFamily="18" charset="0"/>
              </a:rPr>
              <a:t>Управление затратами и расчет себестоимости </a:t>
            </a:r>
          </a:p>
          <a:p>
            <a:pPr marL="171450" indent="-171450">
              <a:buFontTx/>
              <a:buChar char="-"/>
              <a:defRPr/>
            </a:pPr>
            <a:r>
              <a:rPr kumimoji="1" lang="ru-RU" dirty="0">
                <a:latin typeface="Times New Roman" pitchFamily="18" charset="0"/>
              </a:rPr>
              <a:t>Организация ремонтов</a:t>
            </a:r>
          </a:p>
          <a:p>
            <a:pPr marL="171450" indent="-171450">
              <a:buFontTx/>
              <a:buChar char="-"/>
              <a:defRPr/>
            </a:pPr>
            <a:r>
              <a:rPr kumimoji="1" lang="ru-RU" dirty="0">
                <a:latin typeface="Times New Roman" pitchFamily="18" charset="0"/>
              </a:rPr>
              <a:t>Управление продажами</a:t>
            </a:r>
          </a:p>
          <a:p>
            <a:pPr marL="171450" indent="-171450">
              <a:buFontTx/>
              <a:buChar char="-"/>
              <a:defRPr/>
            </a:pPr>
            <a:endParaRPr kumimoji="1" lang="ru-RU" dirty="0">
              <a:latin typeface="Times New Roman" pitchFamily="18" charset="0"/>
            </a:endParaRPr>
          </a:p>
          <a:p>
            <a:pPr>
              <a:defRPr/>
            </a:pPr>
            <a:r>
              <a:rPr kumimoji="1" lang="ru-RU" dirty="0">
                <a:latin typeface="Times New Roman" pitchFamily="18" charset="0"/>
              </a:rPr>
              <a:t>Для части управления другими ресурсами:</a:t>
            </a:r>
          </a:p>
          <a:p>
            <a:pPr marL="171450" indent="-171450">
              <a:buFontTx/>
              <a:buChar char="-"/>
              <a:defRPr/>
            </a:pPr>
            <a:r>
              <a:rPr kumimoji="1" lang="ru-RU" dirty="0">
                <a:latin typeface="Times New Roman" pitchFamily="18" charset="0"/>
              </a:rPr>
              <a:t>Управление персоналом и расчет заработной платы</a:t>
            </a:r>
          </a:p>
          <a:p>
            <a:pPr marL="171450" indent="-171450">
              <a:buFontTx/>
              <a:buChar char="-"/>
              <a:defRPr/>
            </a:pPr>
            <a:r>
              <a:rPr kumimoji="1" lang="ru-RU" dirty="0">
                <a:latin typeface="Times New Roman" pitchFamily="18" charset="0"/>
              </a:rPr>
              <a:t>Бюджетирование</a:t>
            </a:r>
          </a:p>
          <a:p>
            <a:pPr marL="171450" indent="-171450">
              <a:buFontTx/>
              <a:buChar char="-"/>
              <a:defRPr/>
            </a:pPr>
            <a:r>
              <a:rPr kumimoji="1" lang="ru-RU" dirty="0">
                <a:latin typeface="Times New Roman" pitchFamily="18" charset="0"/>
              </a:rPr>
              <a:t>Регламентированный учет</a:t>
            </a:r>
          </a:p>
          <a:p>
            <a:pPr marL="171450" indent="-171450">
              <a:buFontTx/>
              <a:buChar char="-"/>
              <a:defRPr/>
            </a:pPr>
            <a:r>
              <a:rPr kumimoji="1" lang="ru-RU" dirty="0">
                <a:latin typeface="Times New Roman" pitchFamily="18" charset="0"/>
              </a:rPr>
              <a:t>Казначейство</a:t>
            </a:r>
          </a:p>
          <a:p>
            <a:pPr marL="171450" indent="-171450">
              <a:buFontTx/>
              <a:buChar char="-"/>
              <a:defRPr/>
            </a:pPr>
            <a:r>
              <a:rPr kumimoji="1" lang="ru-RU" dirty="0">
                <a:latin typeface="Times New Roman" pitchFamily="18" charset="0"/>
              </a:rPr>
              <a:t>Управление взаимоотношениями с клиентами</a:t>
            </a:r>
          </a:p>
          <a:p>
            <a:pPr marL="171450" indent="-171450">
              <a:buFontTx/>
              <a:buChar char="-"/>
              <a:defRPr/>
            </a:pPr>
            <a:endParaRPr kumimoji="1" lang="ru-RU" dirty="0">
              <a:latin typeface="Times New Roman" pitchFamily="18" charset="0"/>
            </a:endParaRPr>
          </a:p>
          <a:p>
            <a:pPr>
              <a:defRPr/>
            </a:pPr>
            <a:r>
              <a:rPr kumimoji="1" lang="ru-RU" dirty="0">
                <a:latin typeface="Times New Roman" pitchFamily="18" charset="0"/>
              </a:rPr>
              <a:t>Для управления финансами и эффективностью:</a:t>
            </a:r>
          </a:p>
          <a:p>
            <a:pPr marL="171450" indent="-171450">
              <a:buFontTx/>
              <a:buChar char="-"/>
              <a:defRPr/>
            </a:pPr>
            <a:r>
              <a:rPr kumimoji="1" lang="ru-RU" dirty="0">
                <a:latin typeface="Times New Roman" pitchFamily="18" charset="0"/>
              </a:rPr>
              <a:t>Учет и отчетность по МСФО. Управление корпоративными налогами</a:t>
            </a:r>
          </a:p>
          <a:p>
            <a:pPr marL="171450" indent="-171450">
              <a:buFontTx/>
              <a:buChar char="-"/>
              <a:defRPr/>
            </a:pPr>
            <a:r>
              <a:rPr kumimoji="1" lang="ru-RU" dirty="0">
                <a:latin typeface="Times New Roman" pitchFamily="18" charset="0"/>
              </a:rPr>
              <a:t>Управление мастер-данными, консолидированная отчетность</a:t>
            </a:r>
          </a:p>
          <a:p>
            <a:pPr marL="171450" indent="-171450">
              <a:buFontTx/>
              <a:buChar char="-"/>
              <a:defRPr/>
            </a:pPr>
            <a:r>
              <a:rPr kumimoji="1" lang="ru-RU" dirty="0">
                <a:latin typeface="Times New Roman" pitchFamily="18" charset="0"/>
              </a:rPr>
              <a:t>Управление активами, договорами и финансовыми рисками. «Фабрика платежей»</a:t>
            </a:r>
          </a:p>
          <a:p>
            <a:pPr marL="171450" indent="-171450">
              <a:buFontTx/>
              <a:buChar char="-"/>
              <a:defRPr/>
            </a:pPr>
            <a:r>
              <a:rPr kumimoji="1" lang="ru-RU" dirty="0">
                <a:latin typeface="Times New Roman" pitchFamily="18" charset="0"/>
              </a:rPr>
              <a:t>Управление централизованными закупками и инвестиционными проектами</a:t>
            </a:r>
          </a:p>
          <a:p>
            <a:pPr marL="171450" indent="-171450">
              <a:buFontTx/>
              <a:buChar char="-"/>
              <a:defRPr/>
            </a:pPr>
            <a:r>
              <a:rPr kumimoji="1" lang="ru-RU" dirty="0">
                <a:latin typeface="Times New Roman" pitchFamily="18" charset="0"/>
              </a:rPr>
              <a:t>Мониторинг и бизнес-анализ </a:t>
            </a:r>
            <a:r>
              <a:rPr kumimoji="1" lang="en-US" dirty="0">
                <a:latin typeface="Times New Roman" pitchFamily="18" charset="0"/>
              </a:rPr>
              <a:t>BSC</a:t>
            </a:r>
            <a:endParaRPr kumimoji="1" lang="ru-RU" dirty="0">
              <a:latin typeface="Times New Roman" pitchFamily="18" charset="0"/>
            </a:endParaRPr>
          </a:p>
          <a:p>
            <a:pPr>
              <a:defRPr/>
            </a:pPr>
            <a:endParaRPr kumimoji="1" lang="ru-RU" dirty="0">
              <a:latin typeface="Times New Roman" pitchFamily="18" charset="0"/>
            </a:endParaRPr>
          </a:p>
          <a:p>
            <a:pPr>
              <a:defRPr/>
            </a:pPr>
            <a:r>
              <a:rPr kumimoji="1" lang="ru-RU" dirty="0">
                <a:latin typeface="Times New Roman" pitchFamily="18" charset="0"/>
              </a:rPr>
              <a:t>Комплекс решений обеспечивает полный цикл управления крупным производственным предприятием или группой компаний - от формирования и передачи производственных заданий на роботизированные комплексы до оценки экономической эффективности организации.</a:t>
            </a:r>
          </a:p>
          <a:p>
            <a:pPr eaLnBrk="1" hangingPunct="1">
              <a:spcBef>
                <a:spcPct val="0"/>
              </a:spcBef>
              <a:defRPr/>
            </a:pPr>
            <a:endParaRPr lang="ru-RU" dirty="0">
              <a:solidFill>
                <a:srgbClr val="333333"/>
              </a:solidFill>
              <a:latin typeface="Verdana" pitchFamily="34" charset="0"/>
            </a:endParaRPr>
          </a:p>
          <a:p>
            <a:pPr eaLnBrk="1" hangingPunct="1">
              <a:spcBef>
                <a:spcPct val="0"/>
              </a:spcBef>
              <a:defRPr/>
            </a:pPr>
            <a:r>
              <a:rPr lang="ru-RU" dirty="0">
                <a:solidFill>
                  <a:srgbClr val="333333"/>
                </a:solidFill>
                <a:latin typeface="Verdana" pitchFamily="34" charset="0"/>
              </a:rPr>
              <a:t>В ходе разработки редакции 3.2 был учтен опыт успешных внедрений в таких компаниях, как "Интер РАО", "Объединенная судостроительная корпорация", "</a:t>
            </a:r>
            <a:r>
              <a:rPr lang="ru-RU" dirty="0" err="1">
                <a:solidFill>
                  <a:srgbClr val="333333"/>
                </a:solidFill>
                <a:latin typeface="Verdana" pitchFamily="34" charset="0"/>
              </a:rPr>
              <a:t>Алроса</a:t>
            </a:r>
            <a:r>
              <a:rPr lang="ru-RU" dirty="0">
                <a:solidFill>
                  <a:srgbClr val="333333"/>
                </a:solidFill>
                <a:latin typeface="Verdana" pitchFamily="34" charset="0"/>
              </a:rPr>
              <a:t>", "Вертолеты России", ГТЛК, "Абрау-Дюрсо", "</a:t>
            </a:r>
            <a:r>
              <a:rPr lang="ru-RU" dirty="0" err="1">
                <a:solidFill>
                  <a:srgbClr val="333333"/>
                </a:solidFill>
                <a:latin typeface="Verdana" pitchFamily="34" charset="0"/>
              </a:rPr>
              <a:t>Sodexo</a:t>
            </a:r>
            <a:r>
              <a:rPr lang="ru-RU" dirty="0">
                <a:solidFill>
                  <a:srgbClr val="333333"/>
                </a:solidFill>
                <a:latin typeface="Verdana" pitchFamily="34" charset="0"/>
              </a:rPr>
              <a:t>", "FESCO".</a:t>
            </a:r>
          </a:p>
          <a:p>
            <a:pPr eaLnBrk="1" hangingPunct="1">
              <a:spcBef>
                <a:spcPct val="0"/>
              </a:spcBef>
              <a:defRPr/>
            </a:pPr>
            <a:r>
              <a:rPr lang="ru-RU" dirty="0">
                <a:solidFill>
                  <a:srgbClr val="333333"/>
                </a:solidFill>
                <a:latin typeface="Verdana" pitchFamily="34" charset="0"/>
              </a:rPr>
              <a:t>Основным приоритетом при ее разработке являлось развитие востребованных и перспективных функций для оптимизации процессов финансового планирования и моделирования, управления оборотным капиталом и рисками, контроля расходов в условиях быстрых изменений бизнес-среды и высокой неопределенности прогнозов, а также снижения трудоемкости рутинных операций, в том числе с использованием искусственного интеллекта. </a:t>
            </a:r>
            <a:endParaRPr lang="ru-RU" altLang="ru-RU" dirty="0"/>
          </a:p>
        </p:txBody>
      </p:sp>
      <p:sp>
        <p:nvSpPr>
          <p:cNvPr id="70660" name="Номер слайда 3">
            <a:extLst>
              <a:ext uri="{FF2B5EF4-FFF2-40B4-BE49-F238E27FC236}">
                <a16:creationId xmlns="" xmlns:a16="http://schemas.microsoft.com/office/drawing/2014/main" id="{14FE0042-FF99-382D-3C14-6C94B495D6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b="1">
                <a:solidFill>
                  <a:schemeClr val="tx1"/>
                </a:solidFill>
                <a:latin typeface="Calibri" panose="020F0502020204030204" pitchFamily="34" charset="0"/>
                <a:cs typeface="Arial" panose="020B0604020202020204" pitchFamily="34" charset="0"/>
              </a:defRPr>
            </a:lvl1pPr>
            <a:lvl2pPr marL="742950" indent="-285750" defTabSz="912813">
              <a:defRPr b="1">
                <a:solidFill>
                  <a:schemeClr val="tx1"/>
                </a:solidFill>
                <a:latin typeface="Calibri" panose="020F0502020204030204" pitchFamily="34" charset="0"/>
                <a:cs typeface="Arial" panose="020B0604020202020204" pitchFamily="34" charset="0"/>
              </a:defRPr>
            </a:lvl2pPr>
            <a:lvl3pPr marL="1143000" indent="-228600" defTabSz="912813">
              <a:defRPr b="1">
                <a:solidFill>
                  <a:schemeClr val="tx1"/>
                </a:solidFill>
                <a:latin typeface="Calibri" panose="020F0502020204030204" pitchFamily="34" charset="0"/>
                <a:cs typeface="Arial" panose="020B0604020202020204" pitchFamily="34" charset="0"/>
              </a:defRPr>
            </a:lvl3pPr>
            <a:lvl4pPr marL="1600200" indent="-228600" defTabSz="912813">
              <a:defRPr b="1">
                <a:solidFill>
                  <a:schemeClr val="tx1"/>
                </a:solidFill>
                <a:latin typeface="Calibri" panose="020F0502020204030204" pitchFamily="34" charset="0"/>
                <a:cs typeface="Arial" panose="020B0604020202020204" pitchFamily="34" charset="0"/>
              </a:defRPr>
            </a:lvl4pPr>
            <a:lvl5pPr marL="2057400" indent="-228600" defTabSz="912813">
              <a:defRPr b="1">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7A8C22B5-6D04-44AC-A6E4-B8F7B079A6A0}" type="slidenum">
              <a:rPr lang="ru-RU" altLang="ru-RU" b="0">
                <a:latin typeface="Times New Roman" panose="02020603050405020304" pitchFamily="18" charset="0"/>
              </a:rPr>
              <a:pPr/>
              <a:t>3</a:t>
            </a:fld>
            <a:endParaRPr lang="ru-RU" altLang="ru-RU" b="0">
              <a:latin typeface="Times New Roman" panose="02020603050405020304" pitchFamily="18" charset="0"/>
            </a:endParaRPr>
          </a:p>
        </p:txBody>
      </p:sp>
    </p:spTree>
    <p:extLst>
      <p:ext uri="{BB962C8B-B14F-4D97-AF65-F5344CB8AC3E}">
        <p14:creationId xmlns:p14="http://schemas.microsoft.com/office/powerpoint/2010/main" val="1889172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Образ слайда 1"/>
          <p:cNvSpPr>
            <a:spLocks noGrp="1" noRot="1" noChangeAspec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dirty="0">
                <a:solidFill>
                  <a:srgbClr val="333333"/>
                </a:solidFill>
                <a:latin typeface="Verdana" panose="020B0604030504040204" pitchFamily="34" charset="0"/>
              </a:rPr>
              <a:t>Обновленные документы "Корректировка планов и лимитов" и "Заявка на корректировку планов и лимитов" позволяют разделить полномочия в процессе корректировки и перераспределения лимитов, что ускоряет принятие обоснованного решения об их изменении.</a:t>
            </a:r>
          </a:p>
          <a:p>
            <a:pPr eaLnBrk="1" fontAlgn="auto" hangingPunct="1">
              <a:spcBef>
                <a:spcPts val="0"/>
              </a:spcBef>
              <a:spcAft>
                <a:spcPts val="0"/>
              </a:spcAft>
              <a:defRPr/>
            </a:pPr>
            <a:r>
              <a:rPr lang="ru-RU" dirty="0">
                <a:solidFill>
                  <a:srgbClr val="333333"/>
                </a:solidFill>
                <a:latin typeface="Verdana" panose="020B0604030504040204" pitchFamily="34" charset="0"/>
              </a:rPr>
              <a:t>Новая функциональная опция "Сквозное планирование и лимитирование потребности" обеспечивает возможность "раннего" согласования и контроля лимитов БДДС еще в процессе заявочной кампании без необходимости повторного согласования заявок на оплату уже в ходе обеспечения потребности.</a:t>
            </a:r>
          </a:p>
          <a:p>
            <a:pPr eaLnBrk="1" fontAlgn="auto" hangingPunct="1">
              <a:spcBef>
                <a:spcPts val="0"/>
              </a:spcBef>
              <a:spcAft>
                <a:spcPts val="0"/>
              </a:spcAft>
              <a:defRPr/>
            </a:pPr>
            <a:endParaRPr lang="ru-RU" dirty="0">
              <a:solidFill>
                <a:srgbClr val="404040"/>
              </a:solidFill>
              <a:latin typeface="+mj-lt"/>
            </a:endParaRPr>
          </a:p>
          <a:p>
            <a:pPr eaLnBrk="1" fontAlgn="auto" hangingPunct="1">
              <a:spcBef>
                <a:spcPts val="0"/>
              </a:spcBef>
              <a:spcAft>
                <a:spcPts val="0"/>
              </a:spcAft>
              <a:defRPr/>
            </a:pPr>
            <a:r>
              <a:rPr lang="ru-RU" altLang="ru-RU" dirty="0">
                <a:solidFill>
                  <a:srgbClr val="404040"/>
                </a:solidFill>
                <a:latin typeface="+mj-lt"/>
              </a:rPr>
              <a:t>Добавлены и изменены следующие документы:</a:t>
            </a:r>
          </a:p>
          <a:p>
            <a:pPr eaLnBrk="1" fontAlgn="auto" hangingPunct="1">
              <a:spcBef>
                <a:spcPts val="0"/>
              </a:spcBef>
              <a:spcAft>
                <a:spcPts val="0"/>
              </a:spcAft>
              <a:buFontTx/>
              <a:buChar char="•"/>
              <a:defRPr/>
            </a:pPr>
            <a:r>
              <a:rPr lang="ru-RU" altLang="ru-RU" b="1" dirty="0">
                <a:solidFill>
                  <a:srgbClr val="404040"/>
                </a:solidFill>
                <a:latin typeface="+mj-lt"/>
              </a:rPr>
              <a:t>Операционный план</a:t>
            </a:r>
            <a:r>
              <a:rPr lang="ru-RU" altLang="ru-RU" dirty="0">
                <a:solidFill>
                  <a:srgbClr val="404040"/>
                </a:solidFill>
                <a:latin typeface="+mj-lt"/>
              </a:rPr>
              <a:t>, предлагает альтернативное решение для бюджетирования, дает несложные возможности по планированию и установке лимитов в удобной кросс-таблице;</a:t>
            </a:r>
          </a:p>
          <a:p>
            <a:pPr eaLnBrk="1" fontAlgn="auto" hangingPunct="1">
              <a:spcBef>
                <a:spcPts val="0"/>
              </a:spcBef>
              <a:spcAft>
                <a:spcPts val="0"/>
              </a:spcAft>
              <a:buFontTx/>
              <a:buChar char="•"/>
              <a:defRPr/>
            </a:pPr>
            <a:r>
              <a:rPr lang="ru-RU" altLang="ru-RU" b="1" dirty="0">
                <a:solidFill>
                  <a:srgbClr val="404040"/>
                </a:solidFill>
                <a:latin typeface="+mj-lt"/>
              </a:rPr>
              <a:t>Резервирование бюджета </a:t>
            </a:r>
            <a:r>
              <a:rPr lang="ru-RU" altLang="ru-RU" dirty="0">
                <a:solidFill>
                  <a:srgbClr val="404040"/>
                </a:solidFill>
                <a:latin typeface="+mj-lt"/>
              </a:rPr>
              <a:t>дает возможность резервировать, корректировать, перераспределять лимиты квот в аналитиках планирования и лимитирования;</a:t>
            </a:r>
          </a:p>
          <a:p>
            <a:pPr eaLnBrk="1" fontAlgn="auto" hangingPunct="1">
              <a:spcBef>
                <a:spcPts val="0"/>
              </a:spcBef>
              <a:spcAft>
                <a:spcPts val="0"/>
              </a:spcAft>
              <a:buFontTx/>
              <a:buChar char="•"/>
              <a:defRPr/>
            </a:pPr>
            <a:r>
              <a:rPr lang="ru-RU" altLang="ru-RU" b="1" dirty="0">
                <a:solidFill>
                  <a:srgbClr val="404040"/>
                </a:solidFill>
                <a:latin typeface="+mj-lt"/>
              </a:rPr>
              <a:t>Корректировка планов и лимитов</a:t>
            </a:r>
            <a:r>
              <a:rPr lang="ru-RU" altLang="ru-RU" dirty="0">
                <a:solidFill>
                  <a:srgbClr val="404040"/>
                </a:solidFill>
                <a:latin typeface="+mj-lt"/>
              </a:rPr>
              <a:t> и </a:t>
            </a:r>
            <a:r>
              <a:rPr lang="ru-RU" altLang="ru-RU" b="1" dirty="0">
                <a:solidFill>
                  <a:srgbClr val="404040"/>
                </a:solidFill>
                <a:latin typeface="+mj-lt"/>
              </a:rPr>
              <a:t>Заявка на корректировку планов и лимитов </a:t>
            </a:r>
            <a:r>
              <a:rPr lang="ru-RU" altLang="ru-RU" dirty="0">
                <a:solidFill>
                  <a:srgbClr val="404040"/>
                </a:solidFill>
                <a:latin typeface="+mj-lt"/>
              </a:rPr>
              <a:t>дает возможность разграничить полномочия в процессе корректировки и перераспределения лимитов. </a:t>
            </a:r>
          </a:p>
          <a:p>
            <a:pPr eaLnBrk="1" fontAlgn="auto" hangingPunct="1">
              <a:spcBef>
                <a:spcPts val="0"/>
              </a:spcBef>
              <a:spcAft>
                <a:spcPts val="0"/>
              </a:spcAft>
              <a:buFontTx/>
              <a:buChar char="•"/>
              <a:defRPr/>
            </a:pPr>
            <a:r>
              <a:rPr lang="ru-RU" altLang="ru-RU" dirty="0">
                <a:solidFill>
                  <a:srgbClr val="404040"/>
                </a:solidFill>
                <a:latin typeface="+mj-lt"/>
              </a:rPr>
              <a:t>Это увеличивает принятие более аргументированного решения по их изменению;</a:t>
            </a:r>
          </a:p>
          <a:p>
            <a:pPr eaLnBrk="1" fontAlgn="auto" hangingPunct="1">
              <a:spcBef>
                <a:spcPts val="0"/>
              </a:spcBef>
              <a:spcAft>
                <a:spcPts val="0"/>
              </a:spcAft>
              <a:buFontTx/>
              <a:buChar char="•"/>
              <a:defRPr/>
            </a:pPr>
            <a:endParaRPr lang="ru-RU" altLang="ru-RU" dirty="0">
              <a:solidFill>
                <a:srgbClr val="404040"/>
              </a:solidFill>
              <a:latin typeface="+mj-lt"/>
            </a:endParaRPr>
          </a:p>
          <a:p>
            <a:pPr eaLnBrk="1" fontAlgn="auto" hangingPunct="1">
              <a:spcBef>
                <a:spcPts val="0"/>
              </a:spcBef>
              <a:spcAft>
                <a:spcPts val="0"/>
              </a:spcAft>
              <a:buFontTx/>
              <a:buChar char="•"/>
              <a:defRPr/>
            </a:pPr>
            <a:r>
              <a:rPr lang="ru-RU" altLang="ru-RU" dirty="0">
                <a:solidFill>
                  <a:srgbClr val="404040"/>
                </a:solidFill>
                <a:latin typeface="+mj-lt"/>
              </a:rPr>
              <a:t>Добавлен новый функционал </a:t>
            </a:r>
            <a:r>
              <a:rPr lang="ru-RU" altLang="ru-RU" b="1" dirty="0">
                <a:solidFill>
                  <a:srgbClr val="404040"/>
                </a:solidFill>
                <a:latin typeface="+mj-lt"/>
              </a:rPr>
              <a:t>Сквозное планирование и лимитирование потребности</a:t>
            </a:r>
            <a:r>
              <a:rPr lang="ru-RU" altLang="ru-RU" dirty="0">
                <a:solidFill>
                  <a:srgbClr val="404040"/>
                </a:solidFill>
                <a:latin typeface="+mj-lt"/>
              </a:rPr>
              <a:t> обеспечивает вероятность «раннего» согласования и контроля лимитов БДДС.</a:t>
            </a:r>
          </a:p>
        </p:txBody>
      </p:sp>
      <p:sp>
        <p:nvSpPr>
          <p:cNvPr id="7987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D47395-AC36-4A29-9B7B-9D5B5C206195}" type="slidenum">
              <a:rPr lang="ru-RU">
                <a:cs typeface="Arial" charset="0"/>
              </a:rPr>
              <a:pPr fontAlgn="base">
                <a:spcBef>
                  <a:spcPct val="0"/>
                </a:spcBef>
                <a:spcAft>
                  <a:spcPct val="0"/>
                </a:spcAft>
                <a:defRPr/>
              </a:pPr>
              <a:t>23</a:t>
            </a:fld>
            <a:endParaRPr lang="ru-RU">
              <a:cs typeface="Arial" charset="0"/>
            </a:endParaRPr>
          </a:p>
        </p:txBody>
      </p:sp>
    </p:spTree>
    <p:extLst>
      <p:ext uri="{BB962C8B-B14F-4D97-AF65-F5344CB8AC3E}">
        <p14:creationId xmlns:p14="http://schemas.microsoft.com/office/powerpoint/2010/main" val="1938931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a:extLst>
              <a:ext uri="{FF2B5EF4-FFF2-40B4-BE49-F238E27FC236}">
                <a16:creationId xmlns="" xmlns:a16="http://schemas.microsoft.com/office/drawing/2014/main" id="{87DC16D6-8FFE-4D39-9EC6-35F6928AC1E7}"/>
              </a:ext>
            </a:extLst>
          </p:cNvPr>
          <p:cNvSpPr>
            <a:spLocks noGrp="1" noRot="1" noChangeAspect="1" noChangeArrowheads="1" noTextEdit="1"/>
          </p:cNvSpPr>
          <p:nvPr>
            <p:ph type="sldImg"/>
          </p:nvPr>
        </p:nvSpPr>
        <p:spPr>
          <a:ln/>
        </p:spPr>
      </p:sp>
      <p:sp>
        <p:nvSpPr>
          <p:cNvPr id="40963" name="Заметки 2">
            <a:extLst>
              <a:ext uri="{FF2B5EF4-FFF2-40B4-BE49-F238E27FC236}">
                <a16:creationId xmlns="" xmlns:a16="http://schemas.microsoft.com/office/drawing/2014/main" id="{C5861F58-C5C6-4B42-8E35-EFADFF40924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dirty="0"/>
              <a:t>Подсистема предназначена для автоматизации казначейских процессов современных компаний любого размера и степени централизации – от </a:t>
            </a:r>
            <a:r>
              <a:rPr lang="ru-RU" dirty="0" err="1"/>
              <a:t>монопредприятий</a:t>
            </a:r>
            <a:r>
              <a:rPr lang="ru-RU" dirty="0"/>
              <a:t> до крупных холдингов, в том числе с выделенными общими центрами обслуживания, обеспечивающими платежи сотен предприятий.</a:t>
            </a:r>
          </a:p>
          <a:p>
            <a:r>
              <a:rPr lang="ru-RU" dirty="0"/>
              <a:t>Основные возможности:</a:t>
            </a:r>
          </a:p>
          <a:p>
            <a:pPr eaLnBrk="1" hangingPunct="1">
              <a:spcBef>
                <a:spcPts val="300"/>
              </a:spcBef>
              <a:buClr>
                <a:srgbClr val="D71920"/>
              </a:buClr>
              <a:buSzPct val="115000"/>
              <a:buFont typeface="Wingdings" panose="05000000000000000000" pitchFamily="2" charset="2"/>
              <a:buNone/>
              <a:defRPr/>
            </a:pPr>
            <a:r>
              <a:rPr lang="ru-RU" sz="1200" b="0" dirty="0">
                <a:solidFill>
                  <a:schemeClr val="tx1"/>
                </a:solidFill>
              </a:rPr>
              <a:t>-</a:t>
            </a:r>
            <a:r>
              <a:rPr lang="ru-RU" sz="1200" b="0" baseline="0" dirty="0">
                <a:solidFill>
                  <a:schemeClr val="tx1"/>
                </a:solidFill>
              </a:rPr>
              <a:t> </a:t>
            </a:r>
            <a:r>
              <a:rPr lang="ru-RU" sz="1200" b="0" dirty="0">
                <a:solidFill>
                  <a:schemeClr val="tx1"/>
                </a:solidFill>
              </a:rPr>
              <a:t>Проведение начислений и оплат по договору. </a:t>
            </a:r>
            <a:r>
              <a:rPr kumimoji="1" lang="ru-RU" sz="1200" b="0" i="0" kern="1200" dirty="0">
                <a:solidFill>
                  <a:schemeClr val="tx1"/>
                </a:solidFill>
                <a:effectLst/>
                <a:latin typeface="Times New Roman" pitchFamily="18" charset="0"/>
                <a:ea typeface="+mn-ea"/>
                <a:cs typeface="+mn-cs"/>
              </a:rPr>
              <a:t>Реализован учет обеспечения договоров в различных формах, в том числе документарные операции (аккредитивы, банковские гарантии), залоги и поручительства. Предусмотрен расчет графиков платежей на основании параметрических платежных условий коммерческих договоров (вида «20% аванс — 80% </a:t>
            </a:r>
            <a:r>
              <a:rPr kumimoji="1" lang="ru-RU" sz="1200" b="0" i="0" kern="1200" dirty="0" err="1">
                <a:solidFill>
                  <a:schemeClr val="tx1"/>
                </a:solidFill>
                <a:effectLst/>
                <a:latin typeface="Times New Roman" pitchFamily="18" charset="0"/>
                <a:ea typeface="+mn-ea"/>
                <a:cs typeface="+mn-cs"/>
              </a:rPr>
              <a:t>постоплата</a:t>
            </a:r>
            <a:r>
              <a:rPr kumimoji="1" lang="ru-RU" sz="1200" b="0" i="0" kern="1200" dirty="0">
                <a:solidFill>
                  <a:schemeClr val="tx1"/>
                </a:solidFill>
                <a:effectLst/>
                <a:latin typeface="Times New Roman" pitchFamily="18" charset="0"/>
                <a:ea typeface="+mn-ea"/>
                <a:cs typeface="+mn-cs"/>
              </a:rPr>
              <a:t>») и договоров финансирования (процентные ставки, рыночные индикаторы, дни платежа, аннуитет и т. п.)</a:t>
            </a:r>
            <a:endParaRPr lang="ru-RU" sz="1200" b="0" dirty="0">
              <a:solidFill>
                <a:schemeClr val="tx1"/>
              </a:solidFill>
            </a:endParaRPr>
          </a:p>
          <a:p>
            <a:pPr eaLnBrk="1" hangingPunct="1">
              <a:spcBef>
                <a:spcPts val="300"/>
              </a:spcBef>
              <a:buClr>
                <a:srgbClr val="D71920"/>
              </a:buClr>
              <a:buSzPct val="115000"/>
              <a:buFont typeface="Wingdings" panose="05000000000000000000" pitchFamily="2" charset="2"/>
              <a:buNone/>
              <a:defRPr/>
            </a:pPr>
            <a:r>
              <a:rPr lang="ru-RU" sz="1200" b="0" dirty="0">
                <a:solidFill>
                  <a:schemeClr val="tx1"/>
                </a:solidFill>
              </a:rPr>
              <a:t>-</a:t>
            </a:r>
            <a:r>
              <a:rPr lang="ru-RU" sz="1200" b="0" baseline="0" dirty="0">
                <a:solidFill>
                  <a:schemeClr val="tx1"/>
                </a:solidFill>
              </a:rPr>
              <a:t> </a:t>
            </a:r>
            <a:r>
              <a:rPr lang="ru-RU" sz="1200" b="0" dirty="0">
                <a:solidFill>
                  <a:schemeClr val="tx1"/>
                </a:solidFill>
              </a:rPr>
              <a:t>Осуществление превентивного контроля по оплатам</a:t>
            </a:r>
          </a:p>
          <a:p>
            <a:pPr marL="0" marR="0" lvl="0" indent="0" algn="l" defTabSz="914400" rtl="0" eaLnBrk="1" fontAlgn="base" latinLnBrk="0" hangingPunct="1">
              <a:lnSpc>
                <a:spcPct val="100000"/>
              </a:lnSpc>
              <a:spcBef>
                <a:spcPts val="300"/>
              </a:spcBef>
              <a:spcAft>
                <a:spcPct val="0"/>
              </a:spcAft>
              <a:buClr>
                <a:srgbClr val="D71920"/>
              </a:buClr>
              <a:buSzPct val="115000"/>
              <a:buFont typeface="Wingdings" panose="05000000000000000000" pitchFamily="2" charset="2"/>
              <a:buNone/>
              <a:tabLst/>
              <a:defRPr/>
            </a:pPr>
            <a:r>
              <a:rPr lang="ru-RU" sz="1200" b="0" dirty="0">
                <a:solidFill>
                  <a:schemeClr val="tx1"/>
                </a:solidFill>
              </a:rPr>
              <a:t>-</a:t>
            </a:r>
            <a:r>
              <a:rPr lang="ru-RU" sz="1200" b="0" baseline="0" dirty="0">
                <a:solidFill>
                  <a:schemeClr val="tx1"/>
                </a:solidFill>
              </a:rPr>
              <a:t> </a:t>
            </a:r>
            <a:r>
              <a:rPr lang="ru-RU" sz="1200" b="0" dirty="0">
                <a:solidFill>
                  <a:schemeClr val="tx1"/>
                </a:solidFill>
              </a:rPr>
              <a:t>Эффективные коммуникативные возможности позволяют сократить сроки согласования реестров и заявок на платеж в условиях большого числа согласующих</a:t>
            </a:r>
            <a:endParaRPr lang="ru-RU" dirty="0"/>
          </a:p>
          <a:p>
            <a:pPr eaLnBrk="1" hangingPunct="1">
              <a:spcBef>
                <a:spcPts val="300"/>
              </a:spcBef>
              <a:buClr>
                <a:srgbClr val="D71920"/>
              </a:buClr>
              <a:buSzPct val="115000"/>
              <a:buFont typeface="Wingdings" panose="05000000000000000000" pitchFamily="2" charset="2"/>
              <a:buNone/>
              <a:defRPr/>
            </a:pPr>
            <a:r>
              <a:rPr lang="ru-RU" sz="1200" b="0" dirty="0">
                <a:solidFill>
                  <a:schemeClr val="tx1"/>
                </a:solidFill>
              </a:rPr>
              <a:t>-</a:t>
            </a:r>
            <a:r>
              <a:rPr lang="ru-RU" sz="1200" b="0" baseline="0" dirty="0">
                <a:solidFill>
                  <a:schemeClr val="tx1"/>
                </a:solidFill>
              </a:rPr>
              <a:t> </a:t>
            </a:r>
            <a:r>
              <a:rPr lang="ru-RU" sz="1200" b="0" dirty="0">
                <a:solidFill>
                  <a:schemeClr val="tx1"/>
                </a:solidFill>
              </a:rPr>
              <a:t>В рамках платежного календаря: кэш-</a:t>
            </a:r>
            <a:r>
              <a:rPr lang="ru-RU" sz="1200" b="0" dirty="0" err="1">
                <a:solidFill>
                  <a:schemeClr val="tx1"/>
                </a:solidFill>
              </a:rPr>
              <a:t>пулинг</a:t>
            </a:r>
            <a:r>
              <a:rPr lang="ru-RU" sz="1200" b="0" dirty="0">
                <a:solidFill>
                  <a:schemeClr val="tx1"/>
                </a:solidFill>
              </a:rPr>
              <a:t> на стороне клиента с возможностью автоматического перевода излишков на мастер-счета; удобное управление внутригрупповыми займами; вероятностное прогнозирование и стресс-тестирование ликвидности; управление платежной позицией на основе срочности и приоритетов заявок; моделирование «Что если?» в мультивалютном консолидированном платежном календаре; использование расширенных инструментов привлечения, перераспределения и размещения ликвидности для покрытия кассовых разрывов или размещения временно свободных остатков денежных средств</a:t>
            </a:r>
          </a:p>
          <a:p>
            <a:pPr eaLnBrk="1" hangingPunct="1">
              <a:spcBef>
                <a:spcPts val="300"/>
              </a:spcBef>
              <a:buClr>
                <a:srgbClr val="D71920"/>
              </a:buClr>
              <a:buSzPct val="115000"/>
              <a:buFont typeface="Wingdings" panose="05000000000000000000" pitchFamily="2" charset="2"/>
              <a:buNone/>
              <a:defRPr/>
            </a:pPr>
            <a:r>
              <a:rPr lang="ru-RU" sz="1200" b="0" dirty="0">
                <a:solidFill>
                  <a:schemeClr val="tx1"/>
                </a:solidFill>
              </a:rPr>
              <a:t>-</a:t>
            </a:r>
            <a:r>
              <a:rPr lang="ru-RU" sz="1200" b="0" baseline="0" dirty="0">
                <a:solidFill>
                  <a:schemeClr val="tx1"/>
                </a:solidFill>
              </a:rPr>
              <a:t> </a:t>
            </a:r>
            <a:r>
              <a:rPr lang="ru-RU" sz="1200" b="0" dirty="0">
                <a:solidFill>
                  <a:schemeClr val="tx1"/>
                </a:solidFill>
              </a:rPr>
              <a:t>Формирование и согласование реестров платежей</a:t>
            </a:r>
          </a:p>
          <a:p>
            <a:pPr marL="171450" indent="-171450" eaLnBrk="1" hangingPunct="1">
              <a:spcBef>
                <a:spcPts val="300"/>
              </a:spcBef>
              <a:buClr>
                <a:srgbClr val="D71920"/>
              </a:buClr>
              <a:buSzPct val="115000"/>
              <a:buFontTx/>
              <a:buChar char="-"/>
              <a:defRPr/>
            </a:pPr>
            <a:r>
              <a:rPr lang="ru-RU" sz="1200" b="0" dirty="0">
                <a:solidFill>
                  <a:schemeClr val="tx1"/>
                </a:solidFill>
              </a:rPr>
              <a:t>Осуществление обмена с банковскими системами, фиксирование операций по кассе</a:t>
            </a:r>
          </a:p>
          <a:p>
            <a:pPr marL="171450" indent="-171450" eaLnBrk="1" hangingPunct="1">
              <a:spcBef>
                <a:spcPts val="300"/>
              </a:spcBef>
              <a:buClr>
                <a:srgbClr val="D71920"/>
              </a:buClr>
              <a:buSzPct val="115000"/>
              <a:buFontTx/>
              <a:buChar char="-"/>
              <a:defRPr/>
            </a:pPr>
            <a:endParaRPr lang="ru-RU" altLang="ru-RU" sz="1200" b="0" dirty="0">
              <a:solidFill>
                <a:schemeClr val="tx1"/>
              </a:solidFill>
            </a:endParaRPr>
          </a:p>
          <a:p>
            <a:r>
              <a:rPr kumimoji="1" lang="ru-RU" sz="1200" b="0" i="0" kern="1200" dirty="0">
                <a:solidFill>
                  <a:schemeClr val="tx1"/>
                </a:solidFill>
                <a:effectLst/>
                <a:latin typeface="Times New Roman" pitchFamily="18" charset="0"/>
                <a:ea typeface="+mn-ea"/>
                <a:cs typeface="+mn-cs"/>
              </a:rPr>
              <a:t>Для автоматизации функций централизованного казначейства в системе предусмотрены следующие инструменты:</a:t>
            </a:r>
          </a:p>
          <a:p>
            <a:r>
              <a:rPr kumimoji="1" lang="ru-RU" sz="1200" b="0" i="0" kern="1200" dirty="0">
                <a:solidFill>
                  <a:schemeClr val="tx1"/>
                </a:solidFill>
                <a:effectLst/>
                <a:latin typeface="Times New Roman" pitchFamily="18" charset="0"/>
                <a:ea typeface="+mn-ea"/>
                <a:cs typeface="+mn-cs"/>
              </a:rPr>
              <a:t>- кредитные лимиты холдинга для оценки величины доступного финансирования;</a:t>
            </a:r>
          </a:p>
          <a:p>
            <a:r>
              <a:rPr kumimoji="1" lang="ru-RU" sz="1200" b="0" i="0" kern="1200" dirty="0">
                <a:solidFill>
                  <a:schemeClr val="tx1"/>
                </a:solidFill>
                <a:effectLst/>
                <a:latin typeface="Times New Roman" pitchFamily="18" charset="0"/>
                <a:ea typeface="+mn-ea"/>
                <a:cs typeface="+mn-cs"/>
              </a:rPr>
              <a:t>- кэш-</a:t>
            </a:r>
            <a:r>
              <a:rPr kumimoji="1" lang="ru-RU" sz="1200" b="0" i="0" kern="1200" dirty="0" err="1">
                <a:solidFill>
                  <a:schemeClr val="tx1"/>
                </a:solidFill>
                <a:effectLst/>
                <a:latin typeface="Times New Roman" pitchFamily="18" charset="0"/>
                <a:ea typeface="+mn-ea"/>
                <a:cs typeface="+mn-cs"/>
              </a:rPr>
              <a:t>пулинг</a:t>
            </a:r>
            <a:r>
              <a:rPr kumimoji="1" lang="ru-RU" sz="1200" b="0" i="0" kern="1200" dirty="0">
                <a:solidFill>
                  <a:schemeClr val="tx1"/>
                </a:solidFill>
                <a:effectLst/>
                <a:latin typeface="Times New Roman" pitchFamily="18" charset="0"/>
                <a:ea typeface="+mn-ea"/>
                <a:cs typeface="+mn-cs"/>
              </a:rPr>
              <a:t> на стороне клиента с возможностью автоматического перевода излишков на мастер-счета;</a:t>
            </a:r>
          </a:p>
          <a:p>
            <a:r>
              <a:rPr kumimoji="1" lang="ru-RU" sz="1200" b="0" i="0" kern="1200" dirty="0">
                <a:solidFill>
                  <a:schemeClr val="tx1"/>
                </a:solidFill>
                <a:effectLst/>
                <a:latin typeface="Times New Roman" pitchFamily="18" charset="0"/>
                <a:ea typeface="+mn-ea"/>
                <a:cs typeface="+mn-cs"/>
              </a:rPr>
              <a:t>- удобное управление внутригрупповыми займами с симметричным отображением графиков платежей;</a:t>
            </a:r>
          </a:p>
          <a:p>
            <a:r>
              <a:rPr kumimoji="1" lang="ru-RU" sz="1200" b="0" i="0" kern="1200" dirty="0">
                <a:solidFill>
                  <a:schemeClr val="tx1"/>
                </a:solidFill>
                <a:effectLst/>
                <a:latin typeface="Times New Roman" pitchFamily="18" charset="0"/>
                <a:ea typeface="+mn-ea"/>
                <a:cs typeface="+mn-cs"/>
              </a:rPr>
              <a:t>- распределение кредита, привлеченного ОЦО, по компаниям группы.</a:t>
            </a:r>
          </a:p>
          <a:p>
            <a:pPr marL="0" indent="0" eaLnBrk="1" hangingPunct="1">
              <a:spcBef>
                <a:spcPts val="300"/>
              </a:spcBef>
              <a:buClr>
                <a:srgbClr val="D71920"/>
              </a:buClr>
              <a:buSzPct val="115000"/>
              <a:buFontTx/>
              <a:buNone/>
              <a:defRPr/>
            </a:pPr>
            <a:endParaRPr lang="ru-RU" altLang="ru-RU" dirty="0"/>
          </a:p>
        </p:txBody>
      </p:sp>
      <p:sp>
        <p:nvSpPr>
          <p:cNvPr id="40964" name="Номер слайда 3">
            <a:extLst>
              <a:ext uri="{FF2B5EF4-FFF2-40B4-BE49-F238E27FC236}">
                <a16:creationId xmlns="" xmlns:a16="http://schemas.microsoft.com/office/drawing/2014/main" id="{38D51517-A86C-4D37-8FC6-ACD8FACE80B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5A8FAA9F-286E-468B-A2FC-08B4267D579D}" type="slidenum">
              <a:rPr lang="ru-RU" altLang="ru-RU" sz="1200" b="0" smtClean="0">
                <a:solidFill>
                  <a:schemeClr val="tx1"/>
                </a:solidFill>
                <a:latin typeface="Times New Roman" panose="02020603050405020304" pitchFamily="18" charset="0"/>
              </a:rPr>
              <a:pPr/>
              <a:t>24</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889708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Образ слайда 1"/>
          <p:cNvSpPr>
            <a:spLocks noGrp="1" noRot="1" noChangeAspect="1"/>
          </p:cNvSpPr>
          <p:nvPr>
            <p:ph type="sldImg"/>
          </p:nvPr>
        </p:nvSpPr>
        <p:spPr bwMode="auto">
          <a:noFill/>
          <a:ln>
            <a:solidFill>
              <a:srgbClr val="000000"/>
            </a:solidFill>
            <a:miter lim="800000"/>
            <a:headEnd/>
            <a:tailEnd/>
          </a:ln>
        </p:spPr>
      </p:sp>
      <p:sp>
        <p:nvSpPr>
          <p:cNvPr id="7885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ltLang="ru-RU" dirty="0"/>
              <a:t>ЕРПУХ позволяет корректно управлять ликвидностью, используя различные источники планирования ДС, заявки на оплату, планируемые поступления, реестр, графики расчета договоров, использовать экстраполяцию договоров, использование 128 вариантов визуализации платежного календаря, моделировать привлечение и размещение при распределении ДС, использовать робот при покрытии кассовых разрывов.</a:t>
            </a:r>
          </a:p>
          <a:p>
            <a:pPr eaLnBrk="1" hangingPunct="1">
              <a:spcBef>
                <a:spcPct val="0"/>
              </a:spcBef>
            </a:pPr>
            <a:r>
              <a:rPr lang="ru-RU" altLang="ru-RU" dirty="0"/>
              <a:t>Есть мастер-финансирования кредитов и стресс-тестировании ликвидности.</a:t>
            </a:r>
          </a:p>
          <a:p>
            <a:pPr eaLnBrk="1" hangingPunct="1">
              <a:spcBef>
                <a:spcPct val="0"/>
              </a:spcBef>
            </a:pPr>
            <a:endParaRPr lang="ru-RU" dirty="0">
              <a:solidFill>
                <a:srgbClr val="333333"/>
              </a:solidFill>
              <a:latin typeface="Verdana" pitchFamily="34" charset="0"/>
            </a:endParaRPr>
          </a:p>
          <a:p>
            <a:pPr eaLnBrk="1" hangingPunct="1">
              <a:spcBef>
                <a:spcPct val="0"/>
              </a:spcBef>
            </a:pPr>
            <a:r>
              <a:rPr lang="ru-RU" dirty="0">
                <a:solidFill>
                  <a:srgbClr val="333333"/>
                </a:solidFill>
                <a:latin typeface="Verdana" pitchFamily="34" charset="0"/>
              </a:rPr>
              <a:t>Новая редакция помогает повысить эффективность использования средств группы за счет улучшения инструментов внутригруппового заимствования и управления обязательствами. В договорах финансирования реализованы следующие функции:</a:t>
            </a:r>
          </a:p>
          <a:p>
            <a:pPr eaLnBrk="1" hangingPunct="1">
              <a:spcBef>
                <a:spcPct val="0"/>
              </a:spcBef>
              <a:buFontTx/>
              <a:buChar char="•"/>
            </a:pPr>
            <a:r>
              <a:rPr lang="ru-RU" dirty="0">
                <a:solidFill>
                  <a:srgbClr val="333333"/>
                </a:solidFill>
                <a:latin typeface="Verdana" pitchFamily="34" charset="0"/>
              </a:rPr>
              <a:t>консолидация потребностей организаций группы в финансировании;</a:t>
            </a:r>
          </a:p>
          <a:p>
            <a:pPr eaLnBrk="1" hangingPunct="1">
              <a:spcBef>
                <a:spcPct val="0"/>
              </a:spcBef>
              <a:buFontTx/>
              <a:buChar char="•"/>
            </a:pPr>
            <a:r>
              <a:rPr lang="ru-RU" dirty="0">
                <a:solidFill>
                  <a:srgbClr val="333333"/>
                </a:solidFill>
                <a:latin typeface="Verdana" pitchFamily="34" charset="0"/>
              </a:rPr>
              <a:t>определение способов их покрытия (заключенные рамочные договоры или новые кредиты);</a:t>
            </a:r>
          </a:p>
          <a:p>
            <a:pPr eaLnBrk="1" hangingPunct="1">
              <a:spcBef>
                <a:spcPct val="0"/>
              </a:spcBef>
              <a:buFontTx/>
              <a:buChar char="•"/>
            </a:pPr>
            <a:r>
              <a:rPr lang="ru-RU" dirty="0">
                <a:solidFill>
                  <a:srgbClr val="333333"/>
                </a:solidFill>
                <a:latin typeface="Verdana" pitchFamily="34" charset="0"/>
              </a:rPr>
              <a:t>проведение закупочных процедур, выбор банка – поставщика кредитных услуг;</a:t>
            </a:r>
          </a:p>
          <a:p>
            <a:pPr eaLnBrk="1" hangingPunct="1">
              <a:spcBef>
                <a:spcPct val="0"/>
              </a:spcBef>
              <a:buFontTx/>
              <a:buChar char="•"/>
            </a:pPr>
            <a:r>
              <a:rPr lang="ru-RU" dirty="0">
                <a:solidFill>
                  <a:srgbClr val="333333"/>
                </a:solidFill>
                <a:latin typeface="Verdana" pitchFamily="34" charset="0"/>
              </a:rPr>
              <a:t>контрактация, получение кредитных средств от банка;</a:t>
            </a:r>
          </a:p>
          <a:p>
            <a:pPr eaLnBrk="1" hangingPunct="1">
              <a:spcBef>
                <a:spcPct val="0"/>
              </a:spcBef>
              <a:buFontTx/>
              <a:buChar char="•"/>
            </a:pPr>
            <a:r>
              <a:rPr lang="ru-RU" dirty="0">
                <a:solidFill>
                  <a:srgbClr val="333333"/>
                </a:solidFill>
                <a:latin typeface="Verdana" pitchFamily="34" charset="0"/>
              </a:rPr>
              <a:t>передача денежных средств организациям-потребителям через внутригрупповые займы;</a:t>
            </a:r>
          </a:p>
          <a:p>
            <a:pPr eaLnBrk="1" hangingPunct="1">
              <a:spcBef>
                <a:spcPct val="0"/>
              </a:spcBef>
              <a:buFontTx/>
              <a:buChar char="•"/>
            </a:pPr>
            <a:r>
              <a:rPr lang="ru-RU" dirty="0">
                <a:solidFill>
                  <a:srgbClr val="333333"/>
                </a:solidFill>
                <a:latin typeface="Verdana" pitchFamily="34" charset="0"/>
              </a:rPr>
              <a:t>обслуживание кредита.</a:t>
            </a:r>
          </a:p>
          <a:p>
            <a:pPr eaLnBrk="1" hangingPunct="1">
              <a:spcBef>
                <a:spcPct val="0"/>
              </a:spcBef>
            </a:pPr>
            <a:r>
              <a:rPr lang="ru-RU" dirty="0">
                <a:solidFill>
                  <a:srgbClr val="333333"/>
                </a:solidFill>
                <a:latin typeface="Verdana" pitchFamily="34" charset="0"/>
              </a:rPr>
              <a:t>Автоматизирован учет </a:t>
            </a:r>
            <a:r>
              <a:rPr lang="ru-RU" dirty="0" err="1">
                <a:solidFill>
                  <a:srgbClr val="333333"/>
                </a:solidFill>
                <a:latin typeface="Verdana" pitchFamily="34" charset="0"/>
              </a:rPr>
              <a:t>цессионных</a:t>
            </a:r>
            <a:r>
              <a:rPr lang="ru-RU" dirty="0">
                <a:solidFill>
                  <a:srgbClr val="333333"/>
                </a:solidFill>
                <a:latin typeface="Verdana" pitchFamily="34" charset="0"/>
              </a:rPr>
              <a:t> операций (в том числе внутригрупповых) на стороне цедентов, цессионариев и должников. В обработке "Управление отклонениями" теперь поддерживаются все виды расчетов, добавлено разделение по валютам и направлению операции, а по графикам начислений теперь могут формироваться документы "Заявка на расход" и "Планируемый доход".</a:t>
            </a:r>
          </a:p>
          <a:p>
            <a:pPr eaLnBrk="1" hangingPunct="1">
              <a:spcBef>
                <a:spcPct val="0"/>
              </a:spcBef>
            </a:pPr>
            <a:endParaRPr lang="ru-RU" dirty="0">
              <a:solidFill>
                <a:srgbClr val="333333"/>
              </a:solidFill>
              <a:latin typeface="Verdana" pitchFamily="34" charset="0"/>
            </a:endParaRPr>
          </a:p>
          <a:p>
            <a:pPr eaLnBrk="1" hangingPunct="1">
              <a:spcBef>
                <a:spcPct val="0"/>
              </a:spcBef>
            </a:pPr>
            <a:r>
              <a:rPr lang="ru-RU" dirty="0">
                <a:solidFill>
                  <a:srgbClr val="333333"/>
                </a:solidFill>
                <a:latin typeface="Verdana" pitchFamily="34" charset="0"/>
              </a:rPr>
              <a:t>Новые функции платежного календаря ориентированы на повышение точности прогнозов, улучшение визуализации данных и повышение эффективности решений при управлении краткосрочной и среднесрочной ликвидностью:</a:t>
            </a:r>
          </a:p>
          <a:p>
            <a:pPr eaLnBrk="1" hangingPunct="1">
              <a:spcBef>
                <a:spcPct val="0"/>
              </a:spcBef>
              <a:buFontTx/>
              <a:buChar char="•"/>
            </a:pPr>
            <a:r>
              <a:rPr lang="ru-RU" dirty="0">
                <a:solidFill>
                  <a:srgbClr val="333333"/>
                </a:solidFill>
                <a:latin typeface="Verdana" pitchFamily="34" charset="0"/>
              </a:rPr>
              <a:t>реализована возможность использования в качестве входящих остатков не только (как ранее) данных регистров, но и оперативных остатков клиента банка;</a:t>
            </a:r>
          </a:p>
          <a:p>
            <a:pPr eaLnBrk="1" hangingPunct="1">
              <a:spcBef>
                <a:spcPct val="0"/>
              </a:spcBef>
              <a:buFontTx/>
              <a:buChar char="•"/>
            </a:pPr>
            <a:r>
              <a:rPr lang="ru-RU" dirty="0">
                <a:solidFill>
                  <a:srgbClr val="333333"/>
                </a:solidFill>
                <a:latin typeface="Verdana" pitchFamily="34" charset="0"/>
              </a:rPr>
              <a:t>для повышения точности планирования поступлений добавлена поддержка заказов покупателей;</a:t>
            </a:r>
          </a:p>
          <a:p>
            <a:pPr eaLnBrk="1" hangingPunct="1">
              <a:spcBef>
                <a:spcPct val="0"/>
              </a:spcBef>
              <a:buFontTx/>
              <a:buChar char="•"/>
            </a:pPr>
            <a:r>
              <a:rPr lang="ru-RU" dirty="0">
                <a:solidFill>
                  <a:srgbClr val="333333"/>
                </a:solidFill>
                <a:latin typeface="Verdana" pitchFamily="34" charset="0"/>
              </a:rPr>
              <a:t>реализован прогноз денежных потоков на основе экстраполяции фактических данных методом наименьших квадратов;</a:t>
            </a:r>
          </a:p>
          <a:p>
            <a:pPr eaLnBrk="1" hangingPunct="1">
              <a:spcBef>
                <a:spcPct val="0"/>
              </a:spcBef>
              <a:buFontTx/>
              <a:buChar char="•"/>
            </a:pPr>
            <a:r>
              <a:rPr lang="ru-RU" dirty="0">
                <a:solidFill>
                  <a:srgbClr val="333333"/>
                </a:solidFill>
                <a:latin typeface="Verdana" pitchFamily="34" charset="0"/>
              </a:rPr>
              <a:t>повышена точность прогноза поступлений благодаря использованию коэффициентов доверия и запаздывания источника планируемого поступления;</a:t>
            </a:r>
          </a:p>
          <a:p>
            <a:pPr eaLnBrk="1" hangingPunct="1">
              <a:spcBef>
                <a:spcPct val="0"/>
              </a:spcBef>
              <a:buFontTx/>
              <a:buChar char="•"/>
            </a:pPr>
            <a:r>
              <a:rPr lang="ru-RU" dirty="0">
                <a:solidFill>
                  <a:srgbClr val="333333"/>
                </a:solidFill>
                <a:latin typeface="Verdana" pitchFamily="34" charset="0"/>
              </a:rPr>
              <a:t>форма "Заявки в платежном календаре" переработана: добавлены быстрые отборы по состоянию, приоритету, сумме, а также возможность выводить только просроченные платежи и массово переносить их на нужную дату;</a:t>
            </a:r>
          </a:p>
          <a:p>
            <a:pPr eaLnBrk="1" hangingPunct="1">
              <a:spcBef>
                <a:spcPct val="0"/>
              </a:spcBef>
              <a:buFontTx/>
              <a:buChar char="•"/>
            </a:pPr>
            <a:r>
              <a:rPr lang="ru-RU" dirty="0">
                <a:solidFill>
                  <a:srgbClr val="333333"/>
                </a:solidFill>
                <a:latin typeface="Verdana" pitchFamily="34" charset="0"/>
              </a:rPr>
              <a:t>реализованы функции для планирования операций с наличными денежными средствами;</a:t>
            </a:r>
          </a:p>
          <a:p>
            <a:pPr eaLnBrk="1" hangingPunct="1">
              <a:spcBef>
                <a:spcPct val="0"/>
              </a:spcBef>
              <a:buFontTx/>
              <a:buChar char="•"/>
            </a:pPr>
            <a:r>
              <a:rPr lang="ru-RU" dirty="0">
                <a:solidFill>
                  <a:srgbClr val="333333"/>
                </a:solidFill>
                <a:latin typeface="Verdana" pitchFamily="34" charset="0"/>
              </a:rPr>
              <a:t>автоматизирован вывод статистической информации по счету в подсказку к нему или в отдельные колонки;</a:t>
            </a:r>
          </a:p>
          <a:p>
            <a:pPr eaLnBrk="1" hangingPunct="1">
              <a:spcBef>
                <a:spcPct val="0"/>
              </a:spcBef>
              <a:buFontTx/>
              <a:buChar char="•"/>
            </a:pPr>
            <a:r>
              <a:rPr lang="ru-RU" dirty="0">
                <a:solidFill>
                  <a:srgbClr val="333333"/>
                </a:solidFill>
                <a:latin typeface="Verdana" pitchFamily="34" charset="0"/>
              </a:rPr>
              <a:t>реализовано условное оформление для ячеек с плановыми оборотами;</a:t>
            </a:r>
          </a:p>
          <a:p>
            <a:pPr eaLnBrk="1" hangingPunct="1">
              <a:spcBef>
                <a:spcPct val="0"/>
              </a:spcBef>
              <a:buFontTx/>
              <a:buChar char="•"/>
            </a:pPr>
            <a:r>
              <a:rPr lang="ru-RU" dirty="0">
                <a:solidFill>
                  <a:srgbClr val="333333"/>
                </a:solidFill>
                <a:latin typeface="Verdana" pitchFamily="34" charset="0"/>
              </a:rPr>
              <a:t>добавлена возможность детализировать обороты на банковских счетах по статьям ДДС.</a:t>
            </a:r>
          </a:p>
          <a:p>
            <a:pPr eaLnBrk="1" hangingPunct="1">
              <a:spcBef>
                <a:spcPct val="0"/>
              </a:spcBef>
            </a:pPr>
            <a:endParaRPr lang="ru-RU" dirty="0">
              <a:solidFill>
                <a:srgbClr val="333333"/>
              </a:solidFill>
              <a:latin typeface="Verdana" pitchFamily="34" charset="0"/>
            </a:endParaRPr>
          </a:p>
          <a:p>
            <a:pPr eaLnBrk="1" hangingPunct="1">
              <a:spcBef>
                <a:spcPct val="0"/>
              </a:spcBef>
            </a:pPr>
            <a:endParaRPr lang="ru-RU" b="1" dirty="0"/>
          </a:p>
        </p:txBody>
      </p:sp>
      <p:sp>
        <p:nvSpPr>
          <p:cNvPr id="7782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5F1720-1006-4EE7-AFB9-BAE9D97A7072}" type="slidenum">
              <a:rPr lang="ru-RU">
                <a:cs typeface="Arial" charset="0"/>
              </a:rPr>
              <a:pPr fontAlgn="base">
                <a:spcBef>
                  <a:spcPct val="0"/>
                </a:spcBef>
                <a:spcAft>
                  <a:spcPct val="0"/>
                </a:spcAft>
                <a:defRPr/>
              </a:pPr>
              <a:t>25</a:t>
            </a:fld>
            <a:endParaRPr lang="ru-RU">
              <a:cs typeface="Arial" charset="0"/>
            </a:endParaRPr>
          </a:p>
        </p:txBody>
      </p:sp>
    </p:spTree>
    <p:extLst>
      <p:ext uri="{BB962C8B-B14F-4D97-AF65-F5344CB8AC3E}">
        <p14:creationId xmlns:p14="http://schemas.microsoft.com/office/powerpoint/2010/main" val="2188380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14316">
              <a:spcAft>
                <a:spcPts val="600"/>
              </a:spcAft>
              <a:buFont typeface="Arial" panose="020B0604020202020204" pitchFamily="34" charset="0"/>
              <a:buNone/>
              <a:defRPr/>
            </a:pPr>
            <a:r>
              <a:rPr lang="ru-RU" dirty="0"/>
              <a:t>В ЕРПУХ есть очень гибко настраиваемый инструмент – Платежный календарь, реализующий концепцию скользящего планирования от текущей даты. </a:t>
            </a:r>
          </a:p>
          <a:p>
            <a:pPr defTabSz="914316">
              <a:spcAft>
                <a:spcPts val="600"/>
              </a:spcAft>
              <a:buFont typeface="Arial" panose="020B0604020202020204" pitchFamily="34" charset="0"/>
              <a:buNone/>
              <a:defRPr/>
            </a:pPr>
            <a:r>
              <a:rPr lang="ru-RU" dirty="0"/>
              <a:t>Инструмент исповедует вероятностный подход: для каждого источника данных на каждом горизонте можно вывести вероятность исполнения операции (поступление выручки, исполнение платежа). Это инструмент гибкого он-лайн моделирования «на лету», что позволяет в нем реализовать стресс-тестирование ликвидности. Из него же можно планировать операции размещения и привлечения при распределении ДС.</a:t>
            </a:r>
          </a:p>
          <a:p>
            <a:pPr defTabSz="914316">
              <a:spcAft>
                <a:spcPts val="600"/>
              </a:spcAft>
              <a:buFont typeface="Arial" panose="020B0604020202020204" pitchFamily="34" charset="0"/>
              <a:buNone/>
              <a:defRPr/>
            </a:pPr>
            <a:r>
              <a:rPr lang="ru-RU" dirty="0"/>
              <a:t>Помимо ручного моделирования мы добавили возможность использования «волшебной палочки» - «оптимизировать размещение».</a:t>
            </a:r>
          </a:p>
          <a:p>
            <a:pPr defTabSz="914316">
              <a:spcAft>
                <a:spcPts val="600"/>
              </a:spcAft>
              <a:buFont typeface="Arial" panose="020B0604020202020204" pitchFamily="34" charset="0"/>
              <a:buNone/>
              <a:defRPr/>
            </a:pPr>
            <a:r>
              <a:rPr lang="ru-RU" dirty="0"/>
              <a:t>Это робот, который сам подберет оптимальный вариант устранения кассовых разрывов.</a:t>
            </a:r>
          </a:p>
          <a:p>
            <a:pPr defTabSz="914316">
              <a:spcAft>
                <a:spcPts val="600"/>
              </a:spcAft>
              <a:buFont typeface="Arial" panose="020B0604020202020204" pitchFamily="34" charset="0"/>
              <a:buNone/>
              <a:defRPr/>
            </a:pPr>
            <a:endParaRPr lang="ru-RU" dirty="0"/>
          </a:p>
          <a:p>
            <a:pPr defTabSz="914316">
              <a:spcAft>
                <a:spcPts val="600"/>
              </a:spcAft>
              <a:buFont typeface="Arial" panose="020B0604020202020204" pitchFamily="34" charset="0"/>
              <a:buNone/>
              <a:defRPr/>
            </a:pPr>
            <a:r>
              <a:rPr lang="ru-RU" dirty="0"/>
              <a:t>Появилась возможность детализировать обороты на банковских счетах по статьям ДДС. Этот режим позволяет использовать платежный календарь как аналитический инструмент, а также облегчает моделирование остановки либо выполнения платежей по определенным статьям.</a:t>
            </a:r>
          </a:p>
          <a:p>
            <a:pPr defTabSz="914316">
              <a:spcAft>
                <a:spcPts val="600"/>
              </a:spcAft>
              <a:buFont typeface="Arial" panose="020B0604020202020204" pitchFamily="34" charset="0"/>
              <a:buNone/>
              <a:defRPr/>
            </a:pPr>
            <a:endParaRPr lang="ru-RU" dirty="0"/>
          </a:p>
          <a:p>
            <a:pPr defTabSz="914316">
              <a:spcAft>
                <a:spcPts val="600"/>
              </a:spcAft>
              <a:buFont typeface="Arial" panose="020B0604020202020204" pitchFamily="34" charset="0"/>
              <a:buNone/>
              <a:defRPr/>
            </a:pPr>
            <a:r>
              <a:rPr lang="ru-RU" dirty="0"/>
              <a:t>В ПК </a:t>
            </a:r>
            <a:r>
              <a:rPr lang="ru-RU" dirty="0">
                <a:latin typeface="+mj-lt"/>
              </a:rPr>
              <a:t>добавлен функционал прогноза денежных потоков. Этот источник строится экстраполяцией фактических оборотов за указанное число прошедших периодов.</a:t>
            </a:r>
          </a:p>
          <a:p>
            <a:pPr defTabSz="914316">
              <a:spcAft>
                <a:spcPts val="600"/>
              </a:spcAft>
              <a:buFont typeface="Arial" panose="020B0604020202020204" pitchFamily="34" charset="0"/>
              <a:buNone/>
              <a:defRPr/>
            </a:pPr>
            <a:r>
              <a:rPr lang="ru-RU" dirty="0">
                <a:latin typeface="+mj-lt"/>
              </a:rPr>
              <a:t>Также, для повышения точности планирования поступлений система периодически сопоставляет плановые и фактические поступления денежных средств и вычисляет средний временной лаг в днях, а также коэффициент исполнения плана в разрезе организаций, контрагентов, валют и договоров. Если включена соответствующая настройка, данные каждого планируемого поступления корректируются следующим образом: сумма операции умножается на коэффициент исполнения, а дата смещается на величину временного лага.</a:t>
            </a:r>
            <a:endParaRPr lang="ru-RU" kern="0" dirty="0">
              <a:solidFill>
                <a:schemeClr val="accent4">
                  <a:lumMod val="85000"/>
                  <a:lumOff val="15000"/>
                </a:schemeClr>
              </a:solidFill>
              <a:latin typeface="+mj-lt"/>
            </a:endParaRPr>
          </a:p>
          <a:p>
            <a:endParaRPr lang="ru-RU" dirty="0"/>
          </a:p>
        </p:txBody>
      </p:sp>
      <p:sp>
        <p:nvSpPr>
          <p:cNvPr id="4" name="Номер слайда 3"/>
          <p:cNvSpPr>
            <a:spLocks noGrp="1"/>
          </p:cNvSpPr>
          <p:nvPr>
            <p:ph type="sldNum" sz="quarter" idx="5"/>
          </p:nvPr>
        </p:nvSpPr>
        <p:spPr/>
        <p:txBody>
          <a:bodyPr/>
          <a:lstStyle/>
          <a:p>
            <a:fld id="{83F75DB9-E035-4E7E-9D90-053FB1A7725B}" type="slidenum">
              <a:rPr lang="ru-RU" smtClean="0"/>
              <a:t>26</a:t>
            </a:fld>
            <a:endParaRPr lang="ru-RU"/>
          </a:p>
        </p:txBody>
      </p:sp>
    </p:spTree>
    <p:extLst>
      <p:ext uri="{BB962C8B-B14F-4D97-AF65-F5344CB8AC3E}">
        <p14:creationId xmlns:p14="http://schemas.microsoft.com/office/powerpoint/2010/main" val="2593858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a:extLst>
              <a:ext uri="{FF2B5EF4-FFF2-40B4-BE49-F238E27FC236}">
                <a16:creationId xmlns="" xmlns:a16="http://schemas.microsoft.com/office/drawing/2014/main" id="{87DC16D6-8FFE-4D39-9EC6-35F6928AC1E7}"/>
              </a:ext>
            </a:extLst>
          </p:cNvPr>
          <p:cNvSpPr>
            <a:spLocks noGrp="1" noRot="1" noChangeAspect="1" noChangeArrowheads="1" noTextEdit="1"/>
          </p:cNvSpPr>
          <p:nvPr>
            <p:ph type="sldImg"/>
          </p:nvPr>
        </p:nvSpPr>
        <p:spPr>
          <a:ln/>
        </p:spPr>
      </p:sp>
      <p:sp>
        <p:nvSpPr>
          <p:cNvPr id="40963" name="Заметки 2">
            <a:extLst>
              <a:ext uri="{FF2B5EF4-FFF2-40B4-BE49-F238E27FC236}">
                <a16:creationId xmlns="" xmlns:a16="http://schemas.microsoft.com/office/drawing/2014/main" id="{C5861F58-C5C6-4B42-8E35-EFADFF40924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l"/>
            <a:r>
              <a:rPr lang="ru-RU" altLang="ru-RU" dirty="0"/>
              <a:t>Автоматизация казначейского процесса на базе продукта </a:t>
            </a:r>
            <a:r>
              <a:rPr kumimoji="1" lang="ru-RU" sz="1200" b="0" i="0" kern="1200" dirty="0">
                <a:solidFill>
                  <a:schemeClr val="tx1"/>
                </a:solidFill>
                <a:effectLst/>
                <a:latin typeface="Times New Roman" pitchFamily="18" charset="0"/>
                <a:ea typeface="+mn-ea"/>
                <a:cs typeface="+mn-cs"/>
              </a:rPr>
              <a:t>«1С:ERP. Управление холдингом» </a:t>
            </a:r>
            <a:r>
              <a:rPr lang="ru-RU" altLang="ru-RU" dirty="0"/>
              <a:t>повышает эффективность управления денежными средствами крупного </a:t>
            </a:r>
            <a:r>
              <a:rPr lang="ru-RU" altLang="ru-RU" dirty="0" err="1"/>
              <a:t>могопредприятия</a:t>
            </a:r>
            <a:r>
              <a:rPr lang="ru-RU" altLang="ru-RU" dirty="0"/>
              <a:t> или группы компаний.</a:t>
            </a:r>
          </a:p>
        </p:txBody>
      </p:sp>
      <p:sp>
        <p:nvSpPr>
          <p:cNvPr id="40964" name="Номер слайда 3">
            <a:extLst>
              <a:ext uri="{FF2B5EF4-FFF2-40B4-BE49-F238E27FC236}">
                <a16:creationId xmlns="" xmlns:a16="http://schemas.microsoft.com/office/drawing/2014/main" id="{38D51517-A86C-4D37-8FC6-ACD8FACE80B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5A8FAA9F-286E-468B-A2FC-08B4267D579D}" type="slidenum">
              <a:rPr lang="ru-RU" altLang="ru-RU" sz="1200" b="0" smtClean="0">
                <a:solidFill>
                  <a:schemeClr val="tx1"/>
                </a:solidFill>
                <a:latin typeface="Times New Roman" panose="02020603050405020304" pitchFamily="18" charset="0"/>
              </a:rPr>
              <a:pPr/>
              <a:t>27</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780221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mn-cs"/>
              </a:rPr>
              <a:t>На слайде</a:t>
            </a:r>
            <a:r>
              <a:rPr kumimoji="1" lang="ru-RU" sz="1200" b="0" i="0" kern="1200" baseline="0" dirty="0">
                <a:solidFill>
                  <a:schemeClr val="tx1"/>
                </a:solidFill>
                <a:effectLst/>
                <a:latin typeface="Times New Roman" pitchFamily="18" charset="0"/>
                <a:ea typeface="+mn-ea"/>
                <a:cs typeface="+mn-cs"/>
              </a:rPr>
              <a:t> представлены основные функции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dirty="0"/>
              <a:t>по управлению затратами и расчету себестоимости продукции</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29</a:t>
            </a:fld>
            <a:endParaRPr lang="ru-RU" altLang="ru-RU"/>
          </a:p>
        </p:txBody>
      </p:sp>
    </p:spTree>
    <p:extLst>
      <p:ext uri="{BB962C8B-B14F-4D97-AF65-F5344CB8AC3E}">
        <p14:creationId xmlns:p14="http://schemas.microsoft.com/office/powerpoint/2010/main" val="830953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Образ слайда 1"/>
          <p:cNvSpPr>
            <a:spLocks noGrp="1" noRot="1" noChangeAspect="1" noChangeArrowheads="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lstStyle/>
          <a:p>
            <a:r>
              <a:rPr lang="ru-RU" altLang="ru-RU" dirty="0"/>
              <a:t>Стратегическое планирование, в одном из своих проявлений, включает управление инвестиционными проектами и программами. </a:t>
            </a:r>
          </a:p>
          <a:p>
            <a:r>
              <a:rPr lang="ru-RU" altLang="ru-RU" dirty="0"/>
              <a:t>Под инвестиционной программой понимается совокупность инвестиционных проектов, объединенных по своей природе (целями, задачами, способами реализации, технологическими особенностями и т.д.)</a:t>
            </a:r>
          </a:p>
          <a:p>
            <a:r>
              <a:rPr lang="ru-RU" altLang="ru-RU" dirty="0"/>
              <a:t>В логике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altLang="ru-RU" dirty="0"/>
              <a:t>под инвестиционным проектом понимается совокупность мероприятий, направленных на создание новых товаров или услуг, либо реконструкцию и модернизацию существующих производств целью получения выгоды. </a:t>
            </a:r>
          </a:p>
          <a:p>
            <a:r>
              <a:rPr lang="ru-RU" altLang="ru-RU" dirty="0"/>
              <a:t>В системе возможно выделение стадии инвестиционных проектов (например, </a:t>
            </a:r>
            <a:r>
              <a:rPr lang="ru-RU" altLang="ru-RU" dirty="0" err="1"/>
              <a:t>прединвестиционная</a:t>
            </a:r>
            <a:r>
              <a:rPr lang="ru-RU" altLang="ru-RU" dirty="0"/>
              <a:t>, инвестиционная, эксплуатационная, ликвидационная). </a:t>
            </a:r>
          </a:p>
          <a:p>
            <a:r>
              <a:rPr lang="ru-RU" altLang="ru-RU" dirty="0" err="1"/>
              <a:t>Прединвестиционная</a:t>
            </a:r>
            <a:r>
              <a:rPr lang="ru-RU" altLang="ru-RU" dirty="0"/>
              <a:t> фаза любого проекта является одной из наиважнейшей, т.к. на этой фазе принимается решение о целесообразности осуществления проекта.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altLang="ru-RU" dirty="0"/>
              <a:t> поддерживает функционал выбора альтернатив и интегральную оценку, предварительное технико-экономическое обоснование проекта (система умеет считать экономические показатели </a:t>
            </a:r>
            <a:r>
              <a:rPr lang="en-US" altLang="ru-RU" dirty="0"/>
              <a:t>NPV</a:t>
            </a:r>
            <a:r>
              <a:rPr lang="ru-RU" altLang="ru-RU" dirty="0"/>
              <a:t>,</a:t>
            </a:r>
            <a:r>
              <a:rPr lang="ru-RU" altLang="ru-RU" baseline="0" dirty="0"/>
              <a:t> </a:t>
            </a:r>
            <a:r>
              <a:rPr lang="en-US" altLang="ru-RU" dirty="0"/>
              <a:t>IRR</a:t>
            </a:r>
            <a:r>
              <a:rPr lang="ru-RU" altLang="ru-RU" dirty="0"/>
              <a:t> и др., согласование ТЭО, планирование сроков проекта - удобное рабочее место с диаграммой </a:t>
            </a:r>
            <a:r>
              <a:rPr lang="ru-RU" altLang="ru-RU" dirty="0" err="1"/>
              <a:t>Ганта</a:t>
            </a:r>
            <a:r>
              <a:rPr lang="ru-RU" altLang="ru-RU" dirty="0"/>
              <a:t>). Таким образом, система помогает сравнить различные варианты и принять верное управленческое решение.</a:t>
            </a:r>
          </a:p>
          <a:p>
            <a:r>
              <a:rPr lang="ru-RU" altLang="ru-RU" dirty="0"/>
              <a:t>На инвестиционной стадии решение об осуществлении проекта уже принято и начинается вложение денег путем заключения соглашений и договоров на выполнение работ по проекту. Данная стадия может пересекаться с эксплуатационной. </a:t>
            </a:r>
          </a:p>
          <a:p>
            <a:r>
              <a:rPr lang="ru-RU" altLang="ru-RU" dirty="0"/>
              <a:t>Обычно инвестиционный бюджет в рамках компании выделен в отдельную форму. В «1С:</a:t>
            </a:r>
            <a:r>
              <a:rPr lang="en-US" altLang="ru-RU" dirty="0"/>
              <a:t>ERP</a:t>
            </a:r>
            <a:r>
              <a:rPr lang="ru-RU" altLang="ru-RU" dirty="0"/>
              <a:t>.</a:t>
            </a:r>
            <a:r>
              <a:rPr lang="ru-RU" altLang="ru-RU" baseline="0" dirty="0"/>
              <a:t> Управление холдингом» </a:t>
            </a:r>
            <a:r>
              <a:rPr lang="ru-RU" altLang="ru-RU" dirty="0"/>
              <a:t>эта форма может быть тесно переплетена со многими вспомогательными бюджетами. </a:t>
            </a:r>
          </a:p>
          <a:p>
            <a:pPr eaLnBrk="1" fontAlgn="auto" hangingPunct="1">
              <a:spcBef>
                <a:spcPts val="0"/>
              </a:spcBef>
              <a:spcAft>
                <a:spcPts val="0"/>
              </a:spcAft>
              <a:defRPr/>
            </a:pPr>
            <a:r>
              <a:rPr lang="ru-RU" altLang="ru-RU" b="1" dirty="0">
                <a:solidFill>
                  <a:srgbClr val="C00000"/>
                </a:solidFill>
              </a:rPr>
              <a:t>При продуманном инвестиционном регламенте это может дать значительную экономию вашего </a:t>
            </a:r>
            <a:r>
              <a:rPr lang="en-US" altLang="ru-RU" b="1" dirty="0">
                <a:solidFill>
                  <a:srgbClr val="C00000"/>
                </a:solidFill>
              </a:rPr>
              <a:t>CAPE</a:t>
            </a:r>
            <a:r>
              <a:rPr lang="ru-RU" altLang="ru-RU" b="1" dirty="0">
                <a:solidFill>
                  <a:srgbClr val="C00000"/>
                </a:solidFill>
              </a:rPr>
              <a:t>Х</a:t>
            </a:r>
            <a:endParaRPr lang="ru-RU" b="1" dirty="0">
              <a:solidFill>
                <a:srgbClr val="C00000"/>
              </a:solidFill>
            </a:endParaRPr>
          </a:p>
          <a:p>
            <a:pPr eaLnBrk="1" fontAlgn="auto" hangingPunct="1">
              <a:spcBef>
                <a:spcPts val="0"/>
              </a:spcBef>
              <a:spcAft>
                <a:spcPts val="0"/>
              </a:spcAft>
              <a:defRPr/>
            </a:pPr>
            <a:endParaRPr lang="ru-RU" altLang="ru-RU" dirty="0">
              <a:latin typeface="+mj-lt"/>
            </a:endParaRPr>
          </a:p>
          <a:p>
            <a:pPr eaLnBrk="1" fontAlgn="auto" hangingPunct="1">
              <a:spcBef>
                <a:spcPts val="0"/>
              </a:spcBef>
              <a:spcAft>
                <a:spcPts val="0"/>
              </a:spcAft>
              <a:defRPr/>
            </a:pPr>
            <a:endParaRPr lang="ru-RU" dirty="0">
              <a:latin typeface="+mj-lt"/>
            </a:endParaRPr>
          </a:p>
          <a:p>
            <a:pPr eaLnBrk="1" fontAlgn="auto" hangingPunct="1">
              <a:spcBef>
                <a:spcPts val="0"/>
              </a:spcBef>
              <a:spcAft>
                <a:spcPts val="0"/>
              </a:spcAft>
              <a:defRPr/>
            </a:pPr>
            <a:r>
              <a:rPr lang="ru-RU" dirty="0">
                <a:latin typeface="+mj-lt"/>
              </a:rPr>
              <a:t>  </a:t>
            </a:r>
          </a:p>
        </p:txBody>
      </p:sp>
      <p:sp>
        <p:nvSpPr>
          <p:cNvPr id="31747" name="Номер слайда 3"/>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D55D90EE-2A56-4217-9DDA-30F745467BDF}" type="slidenum">
              <a:rPr lang="ru-RU" altLang="ru-RU" smtClean="0">
                <a:latin typeface="Times New Roman" pitchFamily="18" charset="0"/>
                <a:cs typeface="Arial" charset="0"/>
              </a:rPr>
              <a:pPr defTabSz="912813" fontAlgn="base">
                <a:spcBef>
                  <a:spcPct val="0"/>
                </a:spcBef>
                <a:spcAft>
                  <a:spcPct val="0"/>
                </a:spcAft>
              </a:pPr>
              <a:t>32</a:t>
            </a:fld>
            <a:endParaRPr lang="ru-RU" altLang="ru-RU">
              <a:latin typeface="Times New Roman" pitchFamily="18" charset="0"/>
              <a:cs typeface="Arial" charset="0"/>
            </a:endParaRPr>
          </a:p>
        </p:txBody>
      </p:sp>
    </p:spTree>
    <p:extLst>
      <p:ext uri="{BB962C8B-B14F-4D97-AF65-F5344CB8AC3E}">
        <p14:creationId xmlns:p14="http://schemas.microsoft.com/office/powerpoint/2010/main" val="637718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a:extLst>
              <a:ext uri="{FF2B5EF4-FFF2-40B4-BE49-F238E27FC236}">
                <a16:creationId xmlns="" xmlns:a16="http://schemas.microsoft.com/office/drawing/2014/main" id="{97F87267-CC4C-453F-BE1C-4A4F71A69C26}"/>
              </a:ext>
            </a:extLst>
          </p:cNvPr>
          <p:cNvSpPr>
            <a:spLocks noGrp="1" noRot="1" noChangeAspect="1" noChangeArrowheads="1" noTextEdit="1"/>
          </p:cNvSpPr>
          <p:nvPr>
            <p:ph type="sldImg"/>
          </p:nvPr>
        </p:nvSpPr>
        <p:spPr>
          <a:ln/>
        </p:spPr>
      </p:sp>
      <p:sp>
        <p:nvSpPr>
          <p:cNvPr id="60419" name="Заметки 2">
            <a:extLst>
              <a:ext uri="{FF2B5EF4-FFF2-40B4-BE49-F238E27FC236}">
                <a16:creationId xmlns="" xmlns:a16="http://schemas.microsoft.com/office/drawing/2014/main" id="{3B635E1C-5A3E-4B55-9E7D-C1F1BC501A9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p>
        </p:txBody>
      </p:sp>
      <p:sp>
        <p:nvSpPr>
          <p:cNvPr id="60420" name="Номер слайда 3">
            <a:extLst>
              <a:ext uri="{FF2B5EF4-FFF2-40B4-BE49-F238E27FC236}">
                <a16:creationId xmlns="" xmlns:a16="http://schemas.microsoft.com/office/drawing/2014/main" id="{7A924E5E-6718-4F20-B974-5E79EB149AD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5D7BB3DF-3817-4375-89C7-3A90575FE1C5}" type="slidenum">
              <a:rPr lang="ru-RU" altLang="ru-RU" sz="1200" b="0" smtClean="0">
                <a:solidFill>
                  <a:schemeClr val="tx1"/>
                </a:solidFill>
                <a:latin typeface="Times New Roman" panose="02020603050405020304" pitchFamily="18" charset="0"/>
              </a:rPr>
              <a:pPr/>
              <a:t>33</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20387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a:extLst>
              <a:ext uri="{FF2B5EF4-FFF2-40B4-BE49-F238E27FC236}">
                <a16:creationId xmlns="" xmlns:a16="http://schemas.microsoft.com/office/drawing/2014/main" id="{CB4DF7A5-DDD1-4FB3-B215-10A5C0BA54C1}"/>
              </a:ext>
            </a:extLst>
          </p:cNvPr>
          <p:cNvSpPr>
            <a:spLocks noGrp="1" noRot="1" noChangeAspect="1" noChangeArrowheads="1" noTextEdit="1"/>
          </p:cNvSpPr>
          <p:nvPr>
            <p:ph type="sldImg"/>
          </p:nvPr>
        </p:nvSpPr>
        <p:spPr>
          <a:ln/>
        </p:spPr>
      </p:sp>
      <p:sp>
        <p:nvSpPr>
          <p:cNvPr id="73731" name="Заметки 2">
            <a:extLst>
              <a:ext uri="{FF2B5EF4-FFF2-40B4-BE49-F238E27FC236}">
                <a16:creationId xmlns="" xmlns:a16="http://schemas.microsoft.com/office/drawing/2014/main" id="{669A9854-47C1-4A74-83CA-46390B87592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indent="0">
              <a:buFontTx/>
              <a:buNone/>
            </a:pPr>
            <a:endParaRPr lang="ru-RU" altLang="ru-RU" dirty="0"/>
          </a:p>
        </p:txBody>
      </p:sp>
      <p:sp>
        <p:nvSpPr>
          <p:cNvPr id="73732" name="Номер слайда 3">
            <a:extLst>
              <a:ext uri="{FF2B5EF4-FFF2-40B4-BE49-F238E27FC236}">
                <a16:creationId xmlns="" xmlns:a16="http://schemas.microsoft.com/office/drawing/2014/main" id="{E74B9812-A8E7-4D6A-8EF7-35E5C49FD09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D7F6F165-9843-4F53-B0F2-BC8F0D309F56}" type="slidenum">
              <a:rPr lang="ru-RU" altLang="ru-RU" sz="1200" b="0" smtClean="0">
                <a:solidFill>
                  <a:schemeClr val="tx1"/>
                </a:solidFill>
                <a:latin typeface="Times New Roman" panose="02020603050405020304" pitchFamily="18" charset="0"/>
              </a:rPr>
              <a:pPr/>
              <a:t>34</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00393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35</a:t>
            </a:fld>
            <a:endParaRPr lang="ru-RU" altLang="ru-RU"/>
          </a:p>
        </p:txBody>
      </p:sp>
    </p:spTree>
    <p:extLst>
      <p:ext uri="{BB962C8B-B14F-4D97-AF65-F5344CB8AC3E}">
        <p14:creationId xmlns:p14="http://schemas.microsoft.com/office/powerpoint/2010/main" val="349966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a:extLst>
              <a:ext uri="{FF2B5EF4-FFF2-40B4-BE49-F238E27FC236}">
                <a16:creationId xmlns="" xmlns:a16="http://schemas.microsoft.com/office/drawing/2014/main" id="{F0B08113-0A15-50BB-85C7-00791036A6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Заметки 2">
            <a:extLst>
              <a:ext uri="{FF2B5EF4-FFF2-40B4-BE49-F238E27FC236}">
                <a16:creationId xmlns="" xmlns:a16="http://schemas.microsoft.com/office/drawing/2014/main" id="{50D0591E-D76B-AC6F-F609-518269E9D9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В основе «1С:</a:t>
            </a:r>
            <a:r>
              <a:rPr lang="en-US" altLang="ru-RU" dirty="0"/>
              <a:t>ERP</a:t>
            </a:r>
            <a:r>
              <a:rPr lang="ru-RU" altLang="ru-RU" dirty="0"/>
              <a:t>. Управление холдингом» лежит функциональность современной системы «1С:</a:t>
            </a:r>
            <a:r>
              <a:rPr lang="en-US" altLang="ru-RU" dirty="0"/>
              <a:t>ERP</a:t>
            </a:r>
            <a:r>
              <a:rPr lang="ru-RU" altLang="ru-RU" dirty="0"/>
              <a:t>», применимой для управления любым предприятием, ее используют более 6000 предприятий. </a:t>
            </a:r>
          </a:p>
          <a:p>
            <a:r>
              <a:rPr lang="ru-RU" altLang="ru-RU" dirty="0"/>
              <a:t>«1С:</a:t>
            </a:r>
            <a:r>
              <a:rPr lang="en-US" altLang="ru-RU" dirty="0"/>
              <a:t>ERP</a:t>
            </a:r>
            <a:r>
              <a:rPr lang="ru-RU" altLang="ru-RU" dirty="0"/>
              <a:t>» разработана с учетом лучших мировых и отечественных практик автоматизации крупного и среднего бизнеса, а также при непосредственном участии представителей крупных промышленных предприятий. Благодаря экспертному подходу к разработке и постоянному развитию «1С:</a:t>
            </a:r>
            <a:r>
              <a:rPr lang="en-US" altLang="ru-RU" dirty="0"/>
              <a:t>ERP</a:t>
            </a:r>
            <a:r>
              <a:rPr lang="ru-RU" altLang="ru-RU" dirty="0"/>
              <a:t>» получила функциональные возможности, наиболее востребованные в крупных предприятиях с различными направлениями деятельности, в том числе с технически сложным </a:t>
            </a:r>
            <a:r>
              <a:rPr lang="ru-RU" altLang="ru-RU" dirty="0" err="1"/>
              <a:t>многопередельным</a:t>
            </a:r>
            <a:r>
              <a:rPr lang="ru-RU" altLang="ru-RU" dirty="0"/>
              <a:t> производством.</a:t>
            </a:r>
          </a:p>
          <a:p>
            <a:endParaRPr lang="ru-RU" altLang="ru-RU" dirty="0"/>
          </a:p>
          <a:p>
            <a:r>
              <a:rPr lang="ru-RU" altLang="ru-RU" dirty="0"/>
              <a:t>Вокруг функциональности «1С:</a:t>
            </a:r>
            <a:r>
              <a:rPr lang="en-US" altLang="ru-RU" dirty="0"/>
              <a:t>ERP</a:t>
            </a:r>
            <a:r>
              <a:rPr lang="ru-RU" altLang="ru-RU" dirty="0"/>
              <a:t>», с участием ведущих консалтинговых компаний, выстроена система управления эффективностью холдинга (</a:t>
            </a:r>
            <a:r>
              <a:rPr lang="en-US" altLang="ru-RU" dirty="0"/>
              <a:t>CPM - Corporate Performance Management)</a:t>
            </a:r>
            <a:r>
              <a:rPr lang="ru-RU" altLang="ru-RU" dirty="0"/>
              <a:t>, как непрерывный циклический процесс, в котором можно выделить следующие блоки:</a:t>
            </a:r>
          </a:p>
          <a:p>
            <a:endParaRPr lang="ru-RU" altLang="ru-RU" dirty="0"/>
          </a:p>
          <a:p>
            <a:pPr>
              <a:buFontTx/>
              <a:buChar char="-"/>
            </a:pPr>
            <a:r>
              <a:rPr lang="ru-RU" altLang="ru-RU" dirty="0"/>
              <a:t>Бюджетирование операций и проектов</a:t>
            </a:r>
          </a:p>
          <a:p>
            <a:pPr>
              <a:buFontTx/>
              <a:buChar char="-"/>
            </a:pPr>
            <a:r>
              <a:rPr lang="ru-RU" altLang="ru-RU" dirty="0"/>
              <a:t>Бизнес-анализ и </a:t>
            </a:r>
            <a:r>
              <a:rPr lang="en-US" altLang="ru-RU" dirty="0"/>
              <a:t>BSC</a:t>
            </a:r>
            <a:endParaRPr lang="ru-RU" altLang="ru-RU" dirty="0"/>
          </a:p>
          <a:p>
            <a:pPr>
              <a:buFontTx/>
              <a:buChar char="-"/>
            </a:pPr>
            <a:endParaRPr lang="ru-RU" altLang="ru-RU" dirty="0"/>
          </a:p>
          <a:p>
            <a:r>
              <a:rPr lang="ru-RU" altLang="ru-RU" dirty="0"/>
              <a:t>Функции контроля:</a:t>
            </a:r>
          </a:p>
          <a:p>
            <a:pPr>
              <a:buFontTx/>
              <a:buChar char="-"/>
            </a:pPr>
            <a:r>
              <a:rPr lang="ru-RU" altLang="ru-RU" dirty="0"/>
              <a:t>Корпоративное казначейство</a:t>
            </a:r>
          </a:p>
          <a:p>
            <a:pPr>
              <a:buFontTx/>
              <a:buChar char="-"/>
            </a:pPr>
            <a:r>
              <a:rPr lang="ru-RU" altLang="ru-RU" dirty="0"/>
              <a:t>Управление договорами</a:t>
            </a:r>
          </a:p>
          <a:p>
            <a:pPr>
              <a:buFontTx/>
              <a:buChar char="-"/>
            </a:pPr>
            <a:r>
              <a:rPr lang="ru-RU" altLang="ru-RU" dirty="0"/>
              <a:t>Централизованное управление закупками</a:t>
            </a:r>
          </a:p>
          <a:p>
            <a:pPr>
              <a:buFontTx/>
              <a:buChar char="-"/>
            </a:pPr>
            <a:endParaRPr lang="ru-RU" altLang="ru-RU" dirty="0"/>
          </a:p>
          <a:p>
            <a:r>
              <a:rPr lang="ru-RU" altLang="ru-RU" dirty="0"/>
              <a:t>Учетные функции:</a:t>
            </a:r>
          </a:p>
          <a:p>
            <a:r>
              <a:rPr lang="ru-RU" altLang="ru-RU" dirty="0"/>
              <a:t>- МСФО и управленческая отчетность</a:t>
            </a:r>
          </a:p>
          <a:p>
            <a:r>
              <a:rPr lang="ru-RU" altLang="ru-RU" dirty="0"/>
              <a:t>- Управление корпоративными налогами</a:t>
            </a:r>
          </a:p>
          <a:p>
            <a:r>
              <a:rPr lang="ru-RU" altLang="ru-RU" dirty="0"/>
              <a:t>- </a:t>
            </a:r>
            <a:r>
              <a:rPr lang="ru-RU" altLang="ru-RU" dirty="0">
                <a:solidFill>
                  <a:srgbClr val="D20000"/>
                </a:solidFill>
                <a:ea typeface="Open Sans" panose="020B0606030504020204" pitchFamily="34" charset="0"/>
                <a:cs typeface="Open Sans" panose="020B0606030504020204" pitchFamily="34" charset="0"/>
              </a:rPr>
              <a:t>Консолидированная отчетность</a:t>
            </a:r>
            <a:endParaRPr lang="en-US" altLang="ru-RU" dirty="0">
              <a:solidFill>
                <a:srgbClr val="D20000"/>
              </a:solidFill>
              <a:ea typeface="Open Sans" panose="020B0606030504020204" pitchFamily="34" charset="0"/>
              <a:cs typeface="Open Sans" panose="020B0606030504020204" pitchFamily="34" charset="0"/>
            </a:endParaRPr>
          </a:p>
          <a:p>
            <a:endParaRPr lang="ru-RU" altLang="ru-RU" dirty="0"/>
          </a:p>
          <a:p>
            <a:r>
              <a:rPr lang="ru-RU" altLang="ru-RU" dirty="0"/>
              <a:t>Функции интеграции:</a:t>
            </a:r>
          </a:p>
          <a:p>
            <a:pPr>
              <a:buFontTx/>
              <a:buChar char="-"/>
            </a:pPr>
            <a:r>
              <a:rPr lang="ru-RU" altLang="ru-RU" dirty="0"/>
              <a:t>Интеграция с внешними источниками</a:t>
            </a:r>
          </a:p>
          <a:p>
            <a:pPr>
              <a:buFontTx/>
              <a:buChar char="-"/>
            </a:pPr>
            <a:r>
              <a:rPr lang="ru-RU" altLang="ru-RU" dirty="0"/>
              <a:t>Управление нормативно-справочной информацией</a:t>
            </a:r>
          </a:p>
          <a:p>
            <a:pPr>
              <a:buFontTx/>
              <a:buChar char="-"/>
            </a:pPr>
            <a:r>
              <a:rPr lang="ru-RU" altLang="ru-RU" dirty="0"/>
              <a:t>Подсистема коммуникаций</a:t>
            </a:r>
          </a:p>
          <a:p>
            <a:pPr>
              <a:buFontTx/>
              <a:buChar char="-"/>
            </a:pPr>
            <a:endParaRPr lang="ru-RU" altLang="ru-RU" dirty="0"/>
          </a:p>
          <a:p>
            <a:r>
              <a:rPr lang="ru-RU" altLang="ru-RU" dirty="0"/>
              <a:t>В результате пользователи «1С:</a:t>
            </a:r>
            <a:r>
              <a:rPr lang="en-US" altLang="ru-RU" dirty="0"/>
              <a:t>ERP</a:t>
            </a:r>
            <a:r>
              <a:rPr lang="ru-RU" altLang="ru-RU" dirty="0"/>
              <a:t>. Управление холдингом» получают существенно больше возможностей для анализа деятельности и управления бизнесом, чем по отдельности в </a:t>
            </a:r>
            <a:r>
              <a:rPr lang="en-US" altLang="ru-RU" dirty="0"/>
              <a:t>ERP</a:t>
            </a:r>
            <a:r>
              <a:rPr lang="ru-RU" altLang="ru-RU" dirty="0"/>
              <a:t> или </a:t>
            </a:r>
            <a:r>
              <a:rPr lang="en-US" altLang="ru-RU" dirty="0"/>
              <a:t>CPM</a:t>
            </a:r>
            <a:r>
              <a:rPr lang="ru-RU" altLang="ru-RU" dirty="0"/>
              <a:t> системах.</a:t>
            </a:r>
          </a:p>
          <a:p>
            <a:endParaRPr lang="ru-RU" altLang="ru-RU" dirty="0"/>
          </a:p>
        </p:txBody>
      </p:sp>
      <p:sp>
        <p:nvSpPr>
          <p:cNvPr id="72708" name="Номер слайда 3">
            <a:extLst>
              <a:ext uri="{FF2B5EF4-FFF2-40B4-BE49-F238E27FC236}">
                <a16:creationId xmlns="" xmlns:a16="http://schemas.microsoft.com/office/drawing/2014/main" id="{1D7A22E8-7C36-19FD-84F6-6F0F1BAB98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159601B-9EA3-4A08-9C6F-DA313A3C2AFE}" type="slidenum">
              <a:rPr lang="ru-RU" altLang="ru-RU" b="0"/>
              <a:pPr/>
              <a:t>4</a:t>
            </a:fld>
            <a:endParaRPr lang="ru-RU" altLang="ru-RU" b="0"/>
          </a:p>
        </p:txBody>
      </p:sp>
    </p:spTree>
    <p:extLst>
      <p:ext uri="{BB962C8B-B14F-4D97-AF65-F5344CB8AC3E}">
        <p14:creationId xmlns:p14="http://schemas.microsoft.com/office/powerpoint/2010/main" val="1621086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слайде представлены основные функции по управлению</a:t>
            </a:r>
            <a:r>
              <a:rPr lang="ru-RU" baseline="0" dirty="0"/>
              <a:t> продажами</a:t>
            </a:r>
            <a:r>
              <a:rPr lang="ru-RU" dirty="0"/>
              <a:t> в «</a:t>
            </a:r>
            <a:r>
              <a:rPr lang="ru-RU" sz="1200" b="0" dirty="0"/>
              <a:t>1С:</a:t>
            </a:r>
            <a:r>
              <a:rPr lang="en-US" sz="1200" b="0" dirty="0"/>
              <a:t>ERP</a:t>
            </a:r>
            <a:r>
              <a:rPr lang="ru-RU" sz="1200" b="0" dirty="0"/>
              <a:t>. Управление холдингом»</a:t>
            </a:r>
            <a:endParaRPr lang="ru-RU" dirty="0"/>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36</a:t>
            </a:fld>
            <a:endParaRPr lang="ru-RU" altLang="ru-RU"/>
          </a:p>
        </p:txBody>
      </p:sp>
    </p:spTree>
    <p:extLst>
      <p:ext uri="{BB962C8B-B14F-4D97-AF65-F5344CB8AC3E}">
        <p14:creationId xmlns:p14="http://schemas.microsoft.com/office/powerpoint/2010/main" val="879455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Образ слайда 1">
            <a:extLst>
              <a:ext uri="{FF2B5EF4-FFF2-40B4-BE49-F238E27FC236}">
                <a16:creationId xmlns="" xmlns:a16="http://schemas.microsoft.com/office/drawing/2014/main" id="{732F6FCC-63EC-C00A-68DB-333FF25B2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Заметки 2">
            <a:extLst>
              <a:ext uri="{FF2B5EF4-FFF2-40B4-BE49-F238E27FC236}">
                <a16:creationId xmlns="" xmlns:a16="http://schemas.microsoft.com/office/drawing/2014/main" id="{B3DC3001-B040-9862-8E3A-404CDE20A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В состав решения </a:t>
            </a:r>
            <a:r>
              <a:rPr kumimoji="1" lang="ru-RU" altLang="ru-RU">
                <a:latin typeface="Times New Roman" panose="02020603050405020304" pitchFamily="18" charset="0"/>
              </a:rPr>
              <a:t>«1С:ERP»</a:t>
            </a:r>
            <a:r>
              <a:rPr lang="ru-RU" altLang="ru-RU"/>
              <a:t> включены необходимые инструменты для планирования и контроля продаж, облегчающие работу коммерческих подразделений и обеспечивающие должный уровень контроля со стороны руководителей предприятия.</a:t>
            </a:r>
          </a:p>
          <a:p>
            <a:r>
              <a:rPr lang="ru-RU" altLang="ru-RU"/>
              <a:t>Основные функциональные возможности представлены на слайде</a:t>
            </a:r>
          </a:p>
        </p:txBody>
      </p:sp>
      <p:sp>
        <p:nvSpPr>
          <p:cNvPr id="169988" name="Номер слайда 3">
            <a:extLst>
              <a:ext uri="{FF2B5EF4-FFF2-40B4-BE49-F238E27FC236}">
                <a16:creationId xmlns="" xmlns:a16="http://schemas.microsoft.com/office/drawing/2014/main" id="{5958E968-96DE-3B8E-8C0E-312BA37E86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C422EFD1-93F8-4B8E-B25D-F4EBFF2043CF}" type="slidenum">
              <a:rPr lang="ru-RU" altLang="ru-RU" b="0"/>
              <a:pPr/>
              <a:t>40</a:t>
            </a:fld>
            <a:endParaRPr lang="ru-RU" altLang="ru-RU" b="0"/>
          </a:p>
        </p:txBody>
      </p:sp>
    </p:spTree>
    <p:extLst>
      <p:ext uri="{BB962C8B-B14F-4D97-AF65-F5344CB8AC3E}">
        <p14:creationId xmlns:p14="http://schemas.microsoft.com/office/powerpoint/2010/main" val="3049806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Образ слайда 1">
            <a:extLst>
              <a:ext uri="{FF2B5EF4-FFF2-40B4-BE49-F238E27FC236}">
                <a16:creationId xmlns="" xmlns:a16="http://schemas.microsoft.com/office/drawing/2014/main" id="{14AC3D3E-7BFD-E0D7-77F1-92FD94D54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Заметки 2">
            <a:extLst>
              <a:ext uri="{FF2B5EF4-FFF2-40B4-BE49-F238E27FC236}">
                <a16:creationId xmlns="" xmlns:a16="http://schemas.microsoft.com/office/drawing/2014/main" id="{5E0B8C0A-C6F2-FD95-33AC-C5F6EEBC4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На слайде представлены </a:t>
            </a:r>
            <a:r>
              <a:rPr lang="ru-RU" altLang="ru-RU" dirty="0">
                <a:solidFill>
                  <a:srgbClr val="D20000"/>
                </a:solidFill>
              </a:rPr>
              <a:t>функциональные возможности подсистемы управления продажами</a:t>
            </a:r>
          </a:p>
          <a:p>
            <a:endParaRPr lang="ru-RU" altLang="ru-RU" dirty="0"/>
          </a:p>
        </p:txBody>
      </p:sp>
      <p:sp>
        <p:nvSpPr>
          <p:cNvPr id="172036" name="Номер слайда 3">
            <a:extLst>
              <a:ext uri="{FF2B5EF4-FFF2-40B4-BE49-F238E27FC236}">
                <a16:creationId xmlns="" xmlns:a16="http://schemas.microsoft.com/office/drawing/2014/main" id="{2B2D9617-823F-9330-8774-EAE2A44368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8C92040C-4E1C-4F85-AD08-C36F66C957C7}" type="slidenum">
              <a:rPr lang="ru-RU" altLang="ru-RU" b="0"/>
              <a:pPr/>
              <a:t>41</a:t>
            </a:fld>
            <a:endParaRPr lang="ru-RU" altLang="ru-RU" b="0"/>
          </a:p>
        </p:txBody>
      </p:sp>
    </p:spTree>
    <p:extLst>
      <p:ext uri="{BB962C8B-B14F-4D97-AF65-F5344CB8AC3E}">
        <p14:creationId xmlns:p14="http://schemas.microsoft.com/office/powerpoint/2010/main" val="604225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Образ слайда 1">
            <a:extLst>
              <a:ext uri="{FF2B5EF4-FFF2-40B4-BE49-F238E27FC236}">
                <a16:creationId xmlns="" xmlns:a16="http://schemas.microsoft.com/office/drawing/2014/main" id="{17A4A275-6B0F-840E-948C-841DAE34D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Заметки 2">
            <a:extLst>
              <a:ext uri="{FF2B5EF4-FFF2-40B4-BE49-F238E27FC236}">
                <a16:creationId xmlns="" xmlns:a16="http://schemas.microsoft.com/office/drawing/2014/main" id="{79615060-A1B6-4735-4BA2-5072D8F75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Мы стараемся задействовать современные технологии, методы машинного обучения. Один</a:t>
            </a:r>
            <a:r>
              <a:rPr lang="ru-RU" altLang="ru-RU" baseline="0" dirty="0"/>
              <a:t> из успешных примеров</a:t>
            </a:r>
            <a:r>
              <a:rPr lang="ru-RU" altLang="ru-RU" dirty="0"/>
              <a:t> – прогнозирование продаж.</a:t>
            </a:r>
          </a:p>
          <a:p>
            <a:pPr eaLnBrk="1" hangingPunct="1">
              <a:spcBef>
                <a:spcPct val="0"/>
              </a:spcBef>
            </a:pPr>
            <a:r>
              <a:rPr lang="ru-RU" altLang="ru-RU" dirty="0"/>
              <a:t>Это нужно многим компаниям, у которых длинный цикл снабжения, производства, закупок. Зачастую этим занимаются аналитики, это трудоемкая, </a:t>
            </a:r>
            <a:r>
              <a:rPr lang="ru-RU" altLang="ru-RU" dirty="0" err="1"/>
              <a:t>ошибкоемкая</a:t>
            </a:r>
            <a:r>
              <a:rPr lang="ru-RU" altLang="ru-RU" dirty="0"/>
              <a:t> работа. Мы предлагаем технологию, которая позволяет прогнозировать продажи автоматически.</a:t>
            </a:r>
          </a:p>
        </p:txBody>
      </p:sp>
      <p:sp>
        <p:nvSpPr>
          <p:cNvPr id="174084" name="Номер слайда 3">
            <a:extLst>
              <a:ext uri="{FF2B5EF4-FFF2-40B4-BE49-F238E27FC236}">
                <a16:creationId xmlns="" xmlns:a16="http://schemas.microsoft.com/office/drawing/2014/main" id="{EDA807CF-4ECC-168E-38EE-40955C1BAF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A732206-7444-41B3-BC61-94E1BF335BEB}" type="slidenum">
              <a:rPr lang="ru-RU" altLang="ru-RU" b="0"/>
              <a:pPr/>
              <a:t>42</a:t>
            </a:fld>
            <a:endParaRPr lang="ru-RU" altLang="ru-RU" b="0"/>
          </a:p>
        </p:txBody>
      </p:sp>
    </p:spTree>
    <p:extLst>
      <p:ext uri="{BB962C8B-B14F-4D97-AF65-F5344CB8AC3E}">
        <p14:creationId xmlns:p14="http://schemas.microsoft.com/office/powerpoint/2010/main" val="1693126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 xmlns:a16="http://schemas.microsoft.com/office/drawing/2014/main" id="{E56BF811-BF10-9D6C-8AC1-7904E1819A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a:extLst>
              <a:ext uri="{FF2B5EF4-FFF2-40B4-BE49-F238E27FC236}">
                <a16:creationId xmlns="" xmlns:a16="http://schemas.microsoft.com/office/drawing/2014/main" id="{12872927-C89D-E887-5600-61D67F6C33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endParaRPr lang="ru-RU" altLang="ru-RU"/>
          </a:p>
        </p:txBody>
      </p:sp>
    </p:spTree>
    <p:extLst>
      <p:ext uri="{BB962C8B-B14F-4D97-AF65-F5344CB8AC3E}">
        <p14:creationId xmlns:p14="http://schemas.microsoft.com/office/powerpoint/2010/main" val="2787544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mn-cs"/>
              </a:rPr>
              <a:t>На слайде представлены функции «</a:t>
            </a:r>
            <a:r>
              <a:rPr lang="ru-RU" sz="1200" b="0" dirty="0"/>
              <a:t>1С:</a:t>
            </a:r>
            <a:r>
              <a:rPr lang="en-US" sz="1200" b="0" dirty="0"/>
              <a:t>ERP</a:t>
            </a:r>
            <a:r>
              <a:rPr lang="ru-RU" sz="1200" b="0" dirty="0"/>
              <a:t>. Управление холдингом»</a:t>
            </a:r>
            <a:r>
              <a:rPr lang="ru-RU" sz="1200" b="0" baseline="0" dirty="0"/>
              <a:t> для руководителей служб снабжения, закупок и логистических подразделений</a:t>
            </a:r>
            <a:endParaRPr lang="ru-RU" dirty="0"/>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45</a:t>
            </a:fld>
            <a:endParaRPr lang="ru-RU" altLang="ru-RU"/>
          </a:p>
        </p:txBody>
      </p:sp>
    </p:spTree>
    <p:extLst>
      <p:ext uri="{BB962C8B-B14F-4D97-AF65-F5344CB8AC3E}">
        <p14:creationId xmlns:p14="http://schemas.microsoft.com/office/powerpoint/2010/main" val="2626100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46</a:t>
            </a:fld>
            <a:endParaRPr lang="ru-RU" altLang="ru-RU"/>
          </a:p>
        </p:txBody>
      </p:sp>
    </p:spTree>
    <p:extLst>
      <p:ext uri="{BB962C8B-B14F-4D97-AF65-F5344CB8AC3E}">
        <p14:creationId xmlns:p14="http://schemas.microsoft.com/office/powerpoint/2010/main" val="3729194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Образ слайда 1">
            <a:extLst>
              <a:ext uri="{FF2B5EF4-FFF2-40B4-BE49-F238E27FC236}">
                <a16:creationId xmlns="" xmlns:a16="http://schemas.microsoft.com/office/drawing/2014/main" id="{197832F1-FB6E-4D20-8091-C2ADF8489F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Заметки 2">
            <a:extLst>
              <a:ext uri="{FF2B5EF4-FFF2-40B4-BE49-F238E27FC236}">
                <a16:creationId xmlns="" xmlns:a16="http://schemas.microsoft.com/office/drawing/2014/main" id="{DD135AB5-56B2-AEDF-69F0-D02F945DF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solidFill>
                  <a:srgbClr val="D20000"/>
                </a:solidFill>
                <a:latin typeface="Arial" panose="020B0604020202020204" pitchFamily="34" charset="0"/>
              </a:rPr>
              <a:t>Возможности для руководителей и специалистов служб материального обеспечения</a:t>
            </a:r>
            <a:endParaRPr lang="ru-RU" altLang="ru-RU"/>
          </a:p>
        </p:txBody>
      </p:sp>
      <p:sp>
        <p:nvSpPr>
          <p:cNvPr id="183300" name="Номер слайда 3">
            <a:extLst>
              <a:ext uri="{FF2B5EF4-FFF2-40B4-BE49-F238E27FC236}">
                <a16:creationId xmlns="" xmlns:a16="http://schemas.microsoft.com/office/drawing/2014/main" id="{933B4BD9-235C-7937-AD74-EEEA76EC0E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80DCEA41-5C2D-44CB-AAAA-79225042F958}" type="slidenum">
              <a:rPr lang="ru-RU" altLang="ru-RU" b="0"/>
              <a:pPr/>
              <a:t>47</a:t>
            </a:fld>
            <a:endParaRPr lang="ru-RU" altLang="ru-RU" b="0"/>
          </a:p>
        </p:txBody>
      </p:sp>
    </p:spTree>
    <p:extLst>
      <p:ext uri="{BB962C8B-B14F-4D97-AF65-F5344CB8AC3E}">
        <p14:creationId xmlns:p14="http://schemas.microsoft.com/office/powerpoint/2010/main" val="3043079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 xmlns:a16="http://schemas.microsoft.com/office/drawing/2014/main" id="{36069475-AF2D-4184-A8D7-EB4989628484}"/>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 xmlns:a16="http://schemas.microsoft.com/office/drawing/2014/main" id="{5F598297-5E37-4F26-9DC0-86E2C66A2D6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a:t>Очень часто возникает вопрос отличия функционала закупок ЕРП</a:t>
            </a:r>
            <a:r>
              <a:rPr lang="en-US" altLang="ru-RU"/>
              <a:t> </a:t>
            </a:r>
            <a:r>
              <a:rPr lang="ru-RU" altLang="ru-RU"/>
              <a:t>и Централизованными закупками.</a:t>
            </a:r>
            <a:r>
              <a:rPr lang="en-US" altLang="ru-RU"/>
              <a:t> </a:t>
            </a:r>
          </a:p>
          <a:p>
            <a:r>
              <a:rPr lang="ru-RU" altLang="ru-RU" b="1"/>
              <a:t>Закупки в ЕРП</a:t>
            </a:r>
            <a:r>
              <a:rPr lang="ru-RU" altLang="ru-RU"/>
              <a:t> – это прежде всего оперативные закупки с коротким горизонтом планирования нацеленные на пополнение складских запасов для поддержания производственной деятельности предприятия. ЕРП располагает функционалом по поиску поставщиков, мониторингу цен, условий договоров и заключению договоров с конкретными поставщиками. В ЕРП нет закупочных процедур.  </a:t>
            </a:r>
          </a:p>
          <a:p>
            <a:r>
              <a:rPr lang="ru-RU" altLang="ru-RU" b="1"/>
              <a:t>Централизованные закупки </a:t>
            </a:r>
            <a:r>
              <a:rPr lang="ru-RU" altLang="ru-RU"/>
              <a:t>нацелены на эффективное использование ресурсов всей группы. Прорабатывается стратегическая политика в области закупок, которая определяет для каждого ДЗО какие ресурсы закупать централизованно, какие децентрализовано, способ закупки, кредитную политику, поиск источников покрытия потребности. Централизованные закупки работает на длинном горизонте планирования, это закупочные процедуры по выбору поставщиков проводимые в системе или на ЭТП, результатом которых являются долгосрочные контракты.</a:t>
            </a:r>
          </a:p>
          <a:p>
            <a:endParaRPr lang="ru-RU" altLang="ru-RU"/>
          </a:p>
          <a:p>
            <a:r>
              <a:rPr lang="ru-RU" altLang="ru-RU"/>
              <a:t>Совместное использование двух подсистем дает наиболее сильный эффект по оптимизации оборотного капитала. </a:t>
            </a:r>
          </a:p>
          <a:p>
            <a:endParaRPr lang="ru-RU" altLang="ru-RU"/>
          </a:p>
        </p:txBody>
      </p:sp>
      <p:sp>
        <p:nvSpPr>
          <p:cNvPr id="24580" name="Номер слайда 3">
            <a:extLst>
              <a:ext uri="{FF2B5EF4-FFF2-40B4-BE49-F238E27FC236}">
                <a16:creationId xmlns="" xmlns:a16="http://schemas.microsoft.com/office/drawing/2014/main" id="{A398A9EB-3CB0-48ED-8DD3-6010081DF41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47120986-6442-47AB-8A36-E2374B6AC3E9}" type="slidenum">
              <a:rPr lang="ru-RU" altLang="ru-RU" sz="1200" b="0" smtClean="0">
                <a:solidFill>
                  <a:schemeClr val="tx1"/>
                </a:solidFill>
                <a:latin typeface="Times New Roman" panose="02020603050405020304" pitchFamily="18" charset="0"/>
              </a:rPr>
              <a:pPr/>
              <a:t>48</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674274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Общая схема функционала в ЕРП</a:t>
            </a:r>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8961B-A0AE-47F1-BC1F-4D30B351695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77358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mn-cs"/>
              </a:rPr>
              <a:t>Существенный экономический эффект от использования в группе компаний «1С:ERP. Управление холдингом» достигается за счет:</a:t>
            </a:r>
          </a:p>
          <a:p>
            <a:pPr marL="171450" indent="-171450">
              <a:buFontTx/>
              <a:buChar char="-"/>
            </a:pPr>
            <a:r>
              <a:rPr kumimoji="1" lang="ru-RU" sz="1200" b="0" i="0" kern="1200" dirty="0">
                <a:solidFill>
                  <a:schemeClr val="tx1"/>
                </a:solidFill>
                <a:effectLst/>
                <a:latin typeface="Times New Roman" pitchFamily="18" charset="0"/>
                <a:ea typeface="+mn-ea"/>
                <a:cs typeface="+mn-cs"/>
              </a:rPr>
              <a:t>Единого комплексного решения в УК и ДЗО</a:t>
            </a:r>
          </a:p>
          <a:p>
            <a:pPr marL="171450" indent="-171450">
              <a:buFontTx/>
              <a:buChar char="-"/>
            </a:pPr>
            <a:r>
              <a:rPr kumimoji="1" lang="ru-RU" sz="1200" b="0" i="0" kern="1200" dirty="0">
                <a:solidFill>
                  <a:schemeClr val="tx1"/>
                </a:solidFill>
                <a:effectLst/>
                <a:latin typeface="Times New Roman" pitchFamily="18" charset="0"/>
                <a:ea typeface="+mn-ea"/>
                <a:cs typeface="+mn-cs"/>
              </a:rPr>
              <a:t>Общей информационной среды, которая позволяет эффективно взаимодействовать сотрудникам всех подразделений и на всех уровнях</a:t>
            </a:r>
          </a:p>
          <a:p>
            <a:pPr marL="171450" indent="-171450">
              <a:buFontTx/>
              <a:buChar char="-"/>
            </a:pPr>
            <a:r>
              <a:rPr kumimoji="1" lang="ru-RU" sz="1200" b="0" i="0" kern="1200" dirty="0">
                <a:solidFill>
                  <a:schemeClr val="tx1"/>
                </a:solidFill>
                <a:effectLst/>
                <a:latin typeface="Times New Roman" pitchFamily="18" charset="0"/>
                <a:ea typeface="+mn-ea"/>
                <a:cs typeface="+mn-cs"/>
              </a:rPr>
              <a:t>Консолидации финансовой отчетности, оперативного анализа информации, выявления закономерностей, прогноза сценариев развития, принятие эффективных управленческих решений</a:t>
            </a:r>
          </a:p>
          <a:p>
            <a:r>
              <a:rPr kumimoji="1" lang="ru-RU" sz="1200" b="0" i="0" kern="1200" dirty="0">
                <a:solidFill>
                  <a:schemeClr val="tx1"/>
                </a:solidFill>
                <a:effectLst/>
                <a:latin typeface="Times New Roman" pitchFamily="18" charset="0"/>
                <a:ea typeface="+mn-ea"/>
                <a:cs typeface="+mn-cs"/>
              </a:rPr>
              <a:t>- Управления мастер-данными, активами, корпоративными налогами, инвестиционными проектами и рисками</a:t>
            </a:r>
          </a:p>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7</a:t>
            </a:fld>
            <a:endParaRPr lang="ru-RU" altLang="ru-RU"/>
          </a:p>
        </p:txBody>
      </p:sp>
    </p:spTree>
    <p:extLst>
      <p:ext uri="{BB962C8B-B14F-4D97-AF65-F5344CB8AC3E}">
        <p14:creationId xmlns:p14="http://schemas.microsoft.com/office/powerpoint/2010/main" val="2773474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AF3600-01B7-4D3D-A0CA-AC5E9E639727}" type="slidenum">
              <a:rPr lang="ru-RU" altLang="ru-RU" smtClean="0"/>
              <a:pPr/>
              <a:t>51</a:t>
            </a:fld>
            <a:endParaRPr lang="ru-RU" altLang="ru-RU"/>
          </a:p>
        </p:txBody>
      </p:sp>
    </p:spTree>
    <p:extLst>
      <p:ext uri="{BB962C8B-B14F-4D97-AF65-F5344CB8AC3E}">
        <p14:creationId xmlns:p14="http://schemas.microsoft.com/office/powerpoint/2010/main" val="782895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54</a:t>
            </a:fld>
            <a:endParaRPr lang="ru-RU" altLang="ru-RU"/>
          </a:p>
        </p:txBody>
      </p:sp>
    </p:spTree>
    <p:extLst>
      <p:ext uri="{BB962C8B-B14F-4D97-AF65-F5344CB8AC3E}">
        <p14:creationId xmlns:p14="http://schemas.microsoft.com/office/powerpoint/2010/main" val="676419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слайде представлены функциональные возможности подсистемы управления складом и запасами</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55</a:t>
            </a:fld>
            <a:endParaRPr lang="ru-RU" altLang="ru-RU"/>
          </a:p>
        </p:txBody>
      </p:sp>
    </p:spTree>
    <p:extLst>
      <p:ext uri="{BB962C8B-B14F-4D97-AF65-F5344CB8AC3E}">
        <p14:creationId xmlns:p14="http://schemas.microsoft.com/office/powerpoint/2010/main" val="546711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56</a:t>
            </a:fld>
            <a:endParaRPr lang="ru-RU" altLang="ru-RU"/>
          </a:p>
        </p:txBody>
      </p:sp>
    </p:spTree>
    <p:extLst>
      <p:ext uri="{BB962C8B-B14F-4D97-AF65-F5344CB8AC3E}">
        <p14:creationId xmlns:p14="http://schemas.microsoft.com/office/powerpoint/2010/main" val="3628267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a:extLst>
              <a:ext uri="{FF2B5EF4-FFF2-40B4-BE49-F238E27FC236}">
                <a16:creationId xmlns="" xmlns:a16="http://schemas.microsoft.com/office/drawing/2014/main" id="{CB4DF7A5-DDD1-4FB3-B215-10A5C0BA54C1}"/>
              </a:ext>
            </a:extLst>
          </p:cNvPr>
          <p:cNvSpPr>
            <a:spLocks noGrp="1" noRot="1" noChangeAspect="1" noChangeArrowheads="1" noTextEdit="1"/>
          </p:cNvSpPr>
          <p:nvPr>
            <p:ph type="sldImg"/>
          </p:nvPr>
        </p:nvSpPr>
        <p:spPr>
          <a:ln/>
        </p:spPr>
      </p:sp>
      <p:sp>
        <p:nvSpPr>
          <p:cNvPr id="73731" name="Заметки 2">
            <a:extLst>
              <a:ext uri="{FF2B5EF4-FFF2-40B4-BE49-F238E27FC236}">
                <a16:creationId xmlns="" xmlns:a16="http://schemas.microsoft.com/office/drawing/2014/main" id="{669A9854-47C1-4A74-83CA-46390B87592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indent="0">
              <a:buFontTx/>
              <a:buNone/>
            </a:pPr>
            <a:endParaRPr lang="ru-RU" altLang="ru-RU" dirty="0"/>
          </a:p>
        </p:txBody>
      </p:sp>
      <p:sp>
        <p:nvSpPr>
          <p:cNvPr id="73732" name="Номер слайда 3">
            <a:extLst>
              <a:ext uri="{FF2B5EF4-FFF2-40B4-BE49-F238E27FC236}">
                <a16:creationId xmlns="" xmlns:a16="http://schemas.microsoft.com/office/drawing/2014/main" id="{E74B9812-A8E7-4D6A-8EF7-35E5C49FD09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D7F6F165-9843-4F53-B0F2-BC8F0D309F56}" type="slidenum">
              <a:rPr lang="ru-RU" altLang="ru-RU" sz="1200" b="0" smtClean="0">
                <a:solidFill>
                  <a:schemeClr val="tx1"/>
                </a:solidFill>
                <a:latin typeface="Times New Roman" panose="02020603050405020304" pitchFamily="18" charset="0"/>
              </a:rPr>
              <a:pPr/>
              <a:t>57</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52958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a:extLst>
              <a:ext uri="{FF2B5EF4-FFF2-40B4-BE49-F238E27FC236}">
                <a16:creationId xmlns="" xmlns:a16="http://schemas.microsoft.com/office/drawing/2014/main" id="{4BDB92C0-8A86-63DD-81BA-F825B9A18D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Заметки 2">
            <a:extLst>
              <a:ext uri="{FF2B5EF4-FFF2-40B4-BE49-F238E27FC236}">
                <a16:creationId xmlns="" xmlns:a16="http://schemas.microsoft.com/office/drawing/2014/main" id="{C2A53069-C81A-AC0C-36CD-22BC61BE6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62820" name="Номер слайда 3">
            <a:extLst>
              <a:ext uri="{FF2B5EF4-FFF2-40B4-BE49-F238E27FC236}">
                <a16:creationId xmlns="" xmlns:a16="http://schemas.microsoft.com/office/drawing/2014/main" id="{65DE0E02-02E7-55C8-20CD-3330EA337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B787BB58-D946-472E-A653-0C3B590B242A}" type="slidenum">
              <a:rPr lang="ru-RU" altLang="ru-RU" b="0"/>
              <a:pPr/>
              <a:t>61</a:t>
            </a:fld>
            <a:endParaRPr lang="ru-RU" altLang="ru-RU" b="0"/>
          </a:p>
        </p:txBody>
      </p:sp>
    </p:spTree>
    <p:extLst>
      <p:ext uri="{BB962C8B-B14F-4D97-AF65-F5344CB8AC3E}">
        <p14:creationId xmlns:p14="http://schemas.microsoft.com/office/powerpoint/2010/main" val="4164877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a:extLst>
              <a:ext uri="{FF2B5EF4-FFF2-40B4-BE49-F238E27FC236}">
                <a16:creationId xmlns="" xmlns:a16="http://schemas.microsoft.com/office/drawing/2014/main" id="{CB4DF7A5-DDD1-4FB3-B215-10A5C0BA54C1}"/>
              </a:ext>
            </a:extLst>
          </p:cNvPr>
          <p:cNvSpPr>
            <a:spLocks noGrp="1" noRot="1" noChangeAspect="1" noChangeArrowheads="1" noTextEdit="1"/>
          </p:cNvSpPr>
          <p:nvPr>
            <p:ph type="sldImg"/>
          </p:nvPr>
        </p:nvSpPr>
        <p:spPr>
          <a:ln/>
        </p:spPr>
      </p:sp>
      <p:sp>
        <p:nvSpPr>
          <p:cNvPr id="73731" name="Заметки 2">
            <a:extLst>
              <a:ext uri="{FF2B5EF4-FFF2-40B4-BE49-F238E27FC236}">
                <a16:creationId xmlns="" xmlns:a16="http://schemas.microsoft.com/office/drawing/2014/main" id="{669A9854-47C1-4A74-83CA-46390B87592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indent="0">
              <a:buFontTx/>
              <a:buNone/>
            </a:pPr>
            <a:endParaRPr lang="ru-RU" altLang="ru-RU" dirty="0"/>
          </a:p>
        </p:txBody>
      </p:sp>
      <p:sp>
        <p:nvSpPr>
          <p:cNvPr id="73732" name="Номер слайда 3">
            <a:extLst>
              <a:ext uri="{FF2B5EF4-FFF2-40B4-BE49-F238E27FC236}">
                <a16:creationId xmlns="" xmlns:a16="http://schemas.microsoft.com/office/drawing/2014/main" id="{E74B9812-A8E7-4D6A-8EF7-35E5C49FD09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D7F6F165-9843-4F53-B0F2-BC8F0D309F56}" type="slidenum">
              <a:rPr lang="ru-RU" altLang="ru-RU" sz="1200" b="0" smtClean="0">
                <a:solidFill>
                  <a:schemeClr val="tx1"/>
                </a:solidFill>
                <a:latin typeface="Times New Roman" panose="02020603050405020304" pitchFamily="18" charset="0"/>
              </a:rPr>
              <a:pPr/>
              <a:t>62</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66053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67</a:t>
            </a:fld>
            <a:endParaRPr lang="ru-RU" altLang="ru-RU"/>
          </a:p>
        </p:txBody>
      </p:sp>
    </p:spTree>
    <p:extLst>
      <p:ext uri="{BB962C8B-B14F-4D97-AF65-F5344CB8AC3E}">
        <p14:creationId xmlns:p14="http://schemas.microsoft.com/office/powerpoint/2010/main" val="3187903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Образ слайда 1">
            <a:extLst>
              <a:ext uri="{FF2B5EF4-FFF2-40B4-BE49-F238E27FC236}">
                <a16:creationId xmlns="" xmlns:a16="http://schemas.microsoft.com/office/drawing/2014/main" id="{CDDF58C9-333F-5FC0-63A7-B70E405AD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Заметки 2">
            <a:extLst>
              <a:ext uri="{FF2B5EF4-FFF2-40B4-BE49-F238E27FC236}">
                <a16:creationId xmlns="" xmlns:a16="http://schemas.microsoft.com/office/drawing/2014/main" id="{F42A845B-03A6-8390-617C-3C6BB8A003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a:t>Ещё одна задача – это сервис распознавания первичных документов. Он облегчает труд пользователей по вводу документов в систему. Если они есть бумажном виде их можно отсканировать и дальше обрабатывать, если есть сканы или в электронном виде (их можно загрузить)  в систему.</a:t>
            </a:r>
          </a:p>
          <a:p>
            <a:pPr>
              <a:spcBef>
                <a:spcPct val="0"/>
              </a:spcBef>
            </a:pPr>
            <a:r>
              <a:rPr lang="ru-RU" altLang="ru-RU"/>
              <a:t>Инструмент распознает документы и позволяет создать документы в ИБ с заполнением всех полей.</a:t>
            </a:r>
          </a:p>
          <a:p>
            <a:endParaRPr lang="ru-RU" altLang="ru-RU"/>
          </a:p>
        </p:txBody>
      </p:sp>
      <p:sp>
        <p:nvSpPr>
          <p:cNvPr id="155652" name="Номер слайда 3">
            <a:extLst>
              <a:ext uri="{FF2B5EF4-FFF2-40B4-BE49-F238E27FC236}">
                <a16:creationId xmlns="" xmlns:a16="http://schemas.microsoft.com/office/drawing/2014/main" id="{FE072E48-29EF-1712-DED4-A6F8BEF82B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ED31B51-AFC3-472C-93C7-629D0A5AD6A2}" type="slidenum">
              <a:rPr lang="ru-RU" altLang="ru-RU" b="0"/>
              <a:pPr/>
              <a:t>68</a:t>
            </a:fld>
            <a:endParaRPr lang="ru-RU" altLang="ru-RU" b="0"/>
          </a:p>
        </p:txBody>
      </p:sp>
    </p:spTree>
    <p:extLst>
      <p:ext uri="{BB962C8B-B14F-4D97-AF65-F5344CB8AC3E}">
        <p14:creationId xmlns:p14="http://schemas.microsoft.com/office/powerpoint/2010/main" val="600075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Образ слайда 1">
            <a:extLst>
              <a:ext uri="{FF2B5EF4-FFF2-40B4-BE49-F238E27FC236}">
                <a16:creationId xmlns="" xmlns:a16="http://schemas.microsoft.com/office/drawing/2014/main" id="{74DDD617-4A30-6A37-1242-CA2875E092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Заметки 2">
            <a:extLst>
              <a:ext uri="{FF2B5EF4-FFF2-40B4-BE49-F238E27FC236}">
                <a16:creationId xmlns="" xmlns:a16="http://schemas.microsoft.com/office/drawing/2014/main" id="{E8034C26-49A9-8EE9-124A-629B130ECE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dirty="0"/>
              <a:t>Вот пример распознанного документа. Можно видеть образ самого документа. Можно видеть нераспознанные поля. Выбирать наиболее вероятные значения, которые сервис предлагает выбрать, если о не выбрал одно значение и т.д.</a:t>
            </a:r>
          </a:p>
        </p:txBody>
      </p:sp>
      <p:sp>
        <p:nvSpPr>
          <p:cNvPr id="157700" name="Номер слайда 3">
            <a:extLst>
              <a:ext uri="{FF2B5EF4-FFF2-40B4-BE49-F238E27FC236}">
                <a16:creationId xmlns="" xmlns:a16="http://schemas.microsoft.com/office/drawing/2014/main" id="{9C27FE55-25FE-C3C7-5238-95BE7D812B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38C1951D-6F81-4025-B6A2-12B2BD80C813}" type="slidenum">
              <a:rPr lang="ru-RU" altLang="ru-RU" b="0"/>
              <a:pPr/>
              <a:t>69</a:t>
            </a:fld>
            <a:endParaRPr lang="ru-RU" altLang="ru-RU" b="0"/>
          </a:p>
        </p:txBody>
      </p:sp>
    </p:spTree>
    <p:extLst>
      <p:ext uri="{BB962C8B-B14F-4D97-AF65-F5344CB8AC3E}">
        <p14:creationId xmlns:p14="http://schemas.microsoft.com/office/powerpoint/2010/main" val="261913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dirty="0"/>
              <a:t>«1С:</a:t>
            </a:r>
            <a:r>
              <a:rPr lang="en-US" sz="1200" b="0" dirty="0"/>
              <a:t>ERP</a:t>
            </a:r>
            <a:r>
              <a:rPr lang="ru-RU" sz="1200" b="0" dirty="0"/>
              <a:t>. Управление холдингом» </a:t>
            </a:r>
            <a:r>
              <a:rPr kumimoji="1" lang="ru-RU" sz="1200" b="0" i="0" kern="1200" dirty="0">
                <a:solidFill>
                  <a:schemeClr val="tx1"/>
                </a:solidFill>
                <a:effectLst/>
                <a:latin typeface="Times New Roman" pitchFamily="18" charset="0"/>
                <a:ea typeface="+mn-ea"/>
                <a:cs typeface="+mn-cs"/>
              </a:rPr>
              <a:t>является настоящим фундаментом для цифровизации и развития бизнеса за счет широко и глубоко интегрированных функциональных возможностей:</a:t>
            </a:r>
          </a:p>
          <a:p>
            <a:pPr marL="171450" indent="-171450">
              <a:buFontTx/>
              <a:buChar char="-"/>
            </a:pPr>
            <a:r>
              <a:rPr kumimoji="1" lang="ru-RU" sz="1200" b="0" i="0" kern="1200" dirty="0">
                <a:solidFill>
                  <a:schemeClr val="tx1"/>
                </a:solidFill>
                <a:effectLst/>
                <a:latin typeface="Times New Roman" pitchFamily="18" charset="0"/>
                <a:ea typeface="+mn-ea"/>
                <a:cs typeface="+mn-cs"/>
              </a:rPr>
              <a:t>Управление производством и ремонтами, продажами и закупками, персоналом и взаимоотношениями с клиентами, складом, запасами и доставкой</a:t>
            </a:r>
          </a:p>
          <a:p>
            <a:pPr marL="171450" indent="-171450">
              <a:buFontTx/>
              <a:buChar char="-"/>
            </a:pPr>
            <a:r>
              <a:rPr kumimoji="1" lang="ru-RU" sz="1200" b="0" i="0" kern="1200" dirty="0">
                <a:solidFill>
                  <a:schemeClr val="tx1"/>
                </a:solidFill>
                <a:effectLst/>
                <a:latin typeface="Times New Roman" pitchFamily="18" charset="0"/>
                <a:ea typeface="+mn-ea"/>
                <a:cs typeface="+mn-cs"/>
              </a:rPr>
              <a:t>Управление договорами и инвестиционными проектами, затратами и ликвидностью, расчет себестоимости и заработной платы</a:t>
            </a:r>
          </a:p>
          <a:p>
            <a:pPr marL="171450" indent="-171450">
              <a:buFontTx/>
              <a:buChar char="-"/>
            </a:pPr>
            <a:r>
              <a:rPr kumimoji="1" lang="ru-RU" sz="1200" b="0" i="0" kern="1200" dirty="0">
                <a:solidFill>
                  <a:schemeClr val="tx1"/>
                </a:solidFill>
                <a:effectLst/>
                <a:latin typeface="Times New Roman" pitchFamily="18" charset="0"/>
                <a:ea typeface="+mn-ea"/>
                <a:cs typeface="+mn-cs"/>
              </a:rPr>
              <a:t>Учет по РСБУ и МСФО, бюджетирование</a:t>
            </a:r>
          </a:p>
          <a:p>
            <a:pPr marL="171450" indent="-171450">
              <a:buFontTx/>
              <a:buChar char="-"/>
            </a:pPr>
            <a:r>
              <a:rPr kumimoji="1" lang="ru-RU" sz="1200" b="0" i="0" kern="1200" dirty="0">
                <a:solidFill>
                  <a:schemeClr val="tx1"/>
                </a:solidFill>
                <a:effectLst/>
                <a:latin typeface="Times New Roman" pitchFamily="18" charset="0"/>
                <a:ea typeface="+mn-ea"/>
                <a:cs typeface="+mn-cs"/>
              </a:rPr>
              <a:t>Сбалансированная система показателей и бизнес-анализ</a:t>
            </a:r>
            <a:endParaRPr lang="ru-RU" altLang="ru-RU" dirty="0"/>
          </a:p>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8</a:t>
            </a:fld>
            <a:endParaRPr lang="ru-RU" altLang="ru-RU"/>
          </a:p>
        </p:txBody>
      </p:sp>
    </p:spTree>
    <p:extLst>
      <p:ext uri="{BB962C8B-B14F-4D97-AF65-F5344CB8AC3E}">
        <p14:creationId xmlns:p14="http://schemas.microsoft.com/office/powerpoint/2010/main" val="25256047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a:extLst>
              <a:ext uri="{FF2B5EF4-FFF2-40B4-BE49-F238E27FC236}">
                <a16:creationId xmlns="" xmlns:a16="http://schemas.microsoft.com/office/drawing/2014/main" id="{3C2630B1-B953-4D43-898E-133CDD172CD3}"/>
              </a:ext>
            </a:extLst>
          </p:cNvPr>
          <p:cNvSpPr>
            <a:spLocks noGrp="1" noRot="1" noChangeAspect="1" noChangeArrowheads="1" noTextEdit="1"/>
          </p:cNvSpPr>
          <p:nvPr>
            <p:ph type="sldImg"/>
          </p:nvPr>
        </p:nvSpPr>
        <p:spPr>
          <a:ln/>
        </p:spPr>
      </p:sp>
      <p:sp>
        <p:nvSpPr>
          <p:cNvPr id="69635" name="Заметки 2">
            <a:extLst>
              <a:ext uri="{FF2B5EF4-FFF2-40B4-BE49-F238E27FC236}">
                <a16:creationId xmlns="" xmlns:a16="http://schemas.microsoft.com/office/drawing/2014/main" id="{010E7AEB-1AA4-42E8-AA6A-300F5B8A143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kumimoji="1" lang="ru-RU" sz="1200" b="0" i="0" kern="1200" dirty="0">
                <a:solidFill>
                  <a:schemeClr val="tx1"/>
                </a:solidFill>
                <a:effectLst/>
                <a:latin typeface="Times New Roman" pitchFamily="18" charset="0"/>
                <a:ea typeface="+mn-ea"/>
                <a:cs typeface="+mn-cs"/>
              </a:rPr>
              <a:t>В «1С: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a:t>
            </a:r>
            <a:r>
              <a:rPr kumimoji="1" lang="ru-RU" sz="1200" b="0" i="0" kern="1200" baseline="0" dirty="0">
                <a:solidFill>
                  <a:schemeClr val="tx1"/>
                </a:solidFill>
                <a:effectLst/>
                <a:latin typeface="Times New Roman" pitchFamily="18" charset="0"/>
                <a:ea typeface="+mn-ea"/>
                <a:cs typeface="+mn-cs"/>
              </a:rPr>
              <a:t> Управление холдингом» </a:t>
            </a:r>
            <a:r>
              <a:rPr kumimoji="1" lang="ru-RU" sz="1200" b="0" i="0" kern="1200" dirty="0">
                <a:solidFill>
                  <a:schemeClr val="tx1"/>
                </a:solidFill>
                <a:effectLst/>
                <a:latin typeface="Times New Roman" pitchFamily="18" charset="0"/>
                <a:ea typeface="+mn-ea"/>
                <a:cs typeface="+mn-cs"/>
              </a:rPr>
              <a:t>обеспечивает подготовку индивидуальной и консолидированной отчетности МСФО в условиях использования не только единого корпоративного финансового шаблона, но и различных систем учета РСБУ, эксплуатируемых в дочерних обществах.</a:t>
            </a:r>
          </a:p>
          <a:p>
            <a:endParaRPr kumimoji="1" lang="ru-RU" sz="1200" b="0" i="0" kern="1200" baseline="0" dirty="0">
              <a:solidFill>
                <a:schemeClr val="tx1"/>
              </a:solidFill>
              <a:effectLst/>
              <a:latin typeface="Times New Roman" pitchFamily="18" charset="0"/>
              <a:ea typeface="+mn-ea"/>
              <a:cs typeface="+mn-cs"/>
            </a:endParaRPr>
          </a:p>
          <a:p>
            <a:r>
              <a:rPr kumimoji="1" lang="ru-RU" sz="1200" b="0" i="0" kern="1200" dirty="0">
                <a:solidFill>
                  <a:schemeClr val="tx1"/>
                </a:solidFill>
                <a:effectLst/>
                <a:latin typeface="Times New Roman" pitchFamily="18" charset="0"/>
                <a:ea typeface="+mn-ea"/>
                <a:cs typeface="+mn-cs"/>
              </a:rPr>
              <a:t>В системе есть возможность настройки методической модели МСФО, гибкой адаптации под специфику бизнеса.</a:t>
            </a:r>
          </a:p>
          <a:p>
            <a:pPr marL="0" marR="0" indent="0" algn="l" defTabSz="914400" rtl="0" eaLnBrk="0" fontAlgn="base" latinLnBrk="0" hangingPunct="0">
              <a:lnSpc>
                <a:spcPct val="100000"/>
              </a:lnSpc>
              <a:spcBef>
                <a:spcPct val="30000"/>
              </a:spcBef>
              <a:spcAft>
                <a:spcPct val="0"/>
              </a:spcAft>
              <a:buClrTx/>
              <a:buSzTx/>
              <a:buFontTx/>
              <a:buNone/>
              <a:tabLst/>
              <a:defRPr/>
            </a:pPr>
            <a:r>
              <a:rPr lang="ru-RU" altLang="ru-RU" sz="1200" b="0" dirty="0">
                <a:solidFill>
                  <a:schemeClr val="tx1"/>
                </a:solidFill>
              </a:rPr>
              <a:t>Поддерживаются трансформационная и транзакционная модели учета, трансляция финансовой информации РСБУ на план счетов МСФО из регистров бухгалтерии (из текущей или внешних информационных баз), форм сбора данных, а также формирование проводок МСФО по произвольным источникам данных</a:t>
            </a:r>
            <a:r>
              <a:rPr kumimoji="1" lang="ru-RU" sz="1200" b="0" i="0" kern="1200" dirty="0">
                <a:solidFill>
                  <a:schemeClr val="tx1"/>
                </a:solidFill>
                <a:effectLst/>
                <a:latin typeface="Times New Roman" pitchFamily="18" charset="0"/>
                <a:ea typeface="+mn-ea"/>
                <a:cs typeface="+mn-cs"/>
              </a:rPr>
              <a:t>, включая регистры оперативного управленческого учета.</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ru-RU" altLang="ru-RU" sz="1200" b="0" i="0" kern="1200" dirty="0">
              <a:solidFill>
                <a:schemeClr val="tx1"/>
              </a:solidFill>
              <a:effectLst/>
              <a:latin typeface="Times New Roman" pitchFamily="18" charset="0"/>
              <a:ea typeface="+mn-ea"/>
              <a:cs typeface="+mn-cs"/>
            </a:endParaRPr>
          </a:p>
          <a:p>
            <a:pPr algn="l"/>
            <a:r>
              <a:rPr lang="ru-RU" b="0" i="0" dirty="0">
                <a:solidFill>
                  <a:srgbClr val="333333"/>
                </a:solidFill>
                <a:effectLst/>
                <a:latin typeface="Verdana" panose="020B0604030504040204" pitchFamily="34" charset="0"/>
              </a:rPr>
              <a:t>Подсистему "Учет и отчетность МСФО" редакции 3.2 можно использовать не только для частично или полностью параллельного управленческого учета и учета по МСФО, но также и для учета в зарубежных компаниях на национальных планах счетов.</a:t>
            </a:r>
          </a:p>
          <a:p>
            <a:pPr algn="l"/>
            <a:r>
              <a:rPr lang="ru-RU" b="0" i="0" dirty="0">
                <a:solidFill>
                  <a:srgbClr val="333333"/>
                </a:solidFill>
                <a:effectLst/>
                <a:latin typeface="Verdana" panose="020B0604030504040204" pitchFamily="34" charset="0"/>
              </a:rPr>
              <a:t>Учетные политики (план счетов, функциональная валюта, ставки НДС, параметры и счета учета для различных объектов) теперь настраиваются в матрице "Организационные единицы" х "Сценарии". В дополнение к ранее реализованным инструментам онлайн-трансляции, параллельному учету внеоборотных активов, финансовых инструментов, резервов, закрытия периода автоматизирован параллельный учет операций купли-продажи товаров и услуг, а также выплат и поступления денежных средств. Доработана переоценка валютных активов и обязательств в валюте представления отчетности.</a:t>
            </a:r>
          </a:p>
          <a:p>
            <a:r>
              <a:rPr kumimoji="1" lang="en-US" sz="1200" b="0" i="0" kern="1200" baseline="0" dirty="0">
                <a:solidFill>
                  <a:schemeClr val="tx1"/>
                </a:solidFill>
                <a:effectLst/>
                <a:latin typeface="Times New Roman" pitchFamily="18" charset="0"/>
                <a:ea typeface="+mn-ea"/>
                <a:cs typeface="+mn-cs"/>
              </a:rPr>
              <a:t>https://1c.ru/news/info.jsp?id=29625</a:t>
            </a:r>
            <a:endParaRPr kumimoji="1" lang="ru-RU" sz="1200" b="0" i="0" kern="1200" baseline="0" dirty="0">
              <a:solidFill>
                <a:schemeClr val="tx1"/>
              </a:solidFill>
              <a:effectLst/>
              <a:latin typeface="Times New Roman" pitchFamily="18" charset="0"/>
              <a:ea typeface="+mn-ea"/>
              <a:cs typeface="+mn-cs"/>
            </a:endParaRPr>
          </a:p>
          <a:p>
            <a:endParaRPr kumimoji="1" lang="ru-RU" sz="1200" b="0" i="0" kern="1200" baseline="0" dirty="0">
              <a:solidFill>
                <a:schemeClr val="tx1"/>
              </a:solidFill>
              <a:effectLst/>
              <a:latin typeface="Times New Roman" pitchFamily="18" charset="0"/>
              <a:ea typeface="+mn-ea"/>
              <a:cs typeface="+mn-cs"/>
            </a:endParaRPr>
          </a:p>
        </p:txBody>
      </p:sp>
      <p:sp>
        <p:nvSpPr>
          <p:cNvPr id="69636" name="Номер слайда 3">
            <a:extLst>
              <a:ext uri="{FF2B5EF4-FFF2-40B4-BE49-F238E27FC236}">
                <a16:creationId xmlns="" xmlns:a16="http://schemas.microsoft.com/office/drawing/2014/main" id="{87C50DD4-39D4-4901-B658-64147F98EC8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6F35DE5C-62F9-434E-AF54-0DDAC7C96FA4}" type="slidenum">
              <a:rPr lang="ru-RU" altLang="ru-RU" sz="1200" b="0" smtClean="0">
                <a:solidFill>
                  <a:schemeClr val="tx1"/>
                </a:solidFill>
                <a:latin typeface="Times New Roman" panose="02020603050405020304" pitchFamily="18" charset="0"/>
              </a:rPr>
              <a:pPr/>
              <a:t>70</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259198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PlaceHolder 1"/>
          <p:cNvSpPr>
            <a:spLocks noGrp="1" noRot="1" noChangeAspect="1" noTextEdit="1"/>
          </p:cNvSpPr>
          <p:nvPr>
            <p:ph type="sldImg"/>
          </p:nvPr>
        </p:nvSpPr>
        <p:spPr>
          <a:xfrm>
            <a:off x="90488" y="744538"/>
            <a:ext cx="6616700" cy="3721100"/>
          </a:xfrm>
          <a:ln/>
        </p:spPr>
      </p:sp>
      <p:sp>
        <p:nvSpPr>
          <p:cNvPr id="398" name="PlaceHolder 2"/>
          <p:cNvSpPr>
            <a:spLocks noGrp="1"/>
          </p:cNvSpPr>
          <p:nvPr>
            <p:ph type="body"/>
          </p:nvPr>
        </p:nvSpPr>
        <p:spPr>
          <a:xfrm>
            <a:off x="906463" y="4714875"/>
            <a:ext cx="4984750" cy="4467225"/>
          </a:xfrm>
        </p:spPr>
        <p:txBody>
          <a:bodyPr>
            <a:noAutofit/>
          </a:bodyPr>
          <a:lstStyle/>
          <a:p>
            <a:pPr marL="215900" indent="-215900"/>
            <a:r>
              <a:rPr lang="ru-RU" sz="1400">
                <a:solidFill>
                  <a:srgbClr val="000000"/>
                </a:solidFill>
              </a:rPr>
              <a:t>Перейдём к корректировкам МСФО. В подсистеме МСФО – по слайду.</a:t>
            </a:r>
          </a:p>
          <a:p>
            <a:pPr marL="215900" indent="-215900"/>
            <a:endParaRPr lang="ru-RU" sz="1400">
              <a:solidFill>
                <a:srgbClr val="000000"/>
              </a:solidFill>
            </a:endParaRPr>
          </a:p>
          <a:p>
            <a:pPr marL="215900" indent="-215900"/>
            <a:endParaRPr lang="ru-RU" sz="1400">
              <a:solidFill>
                <a:srgbClr val="000000"/>
              </a:solidFill>
            </a:endParaRPr>
          </a:p>
          <a:p>
            <a:pPr marL="215900" indent="-215900"/>
            <a:endParaRPr lang="ru-RU" sz="1400">
              <a:latin typeface="Arial" charset="0"/>
            </a:endParaRPr>
          </a:p>
        </p:txBody>
      </p:sp>
      <p:sp>
        <p:nvSpPr>
          <p:cNvPr id="399" name="TextShape 3"/>
          <p:cNvSpPr txBox="1"/>
          <p:nvPr/>
        </p:nvSpPr>
        <p:spPr>
          <a:xfrm>
            <a:off x="3851275" y="9429750"/>
            <a:ext cx="2946400" cy="496888"/>
          </a:xfrm>
          <a:prstGeom prst="rect">
            <a:avLst/>
          </a:prstGeom>
          <a:noFill/>
          <a:ln>
            <a:noFill/>
          </a:ln>
        </p:spPr>
        <p:txBody>
          <a:bodyPr anchor="b"/>
          <a:lstStyle/>
          <a:p>
            <a:pPr algn="r" eaLnBrk="0" hangingPunct="0">
              <a:defRPr/>
            </a:pPr>
            <a:fld id="{67C0A2EC-D44B-4BFB-A161-A248184F46FE}" type="slidenum">
              <a:rPr lang="ru-RU" sz="1200" b="0" spc="-1">
                <a:solidFill>
                  <a:srgbClr val="000000"/>
                </a:solidFill>
                <a:latin typeface="Times New Roman"/>
                <a:cs typeface="+mn-cs"/>
              </a:rPr>
              <a:pPr algn="r" eaLnBrk="0" hangingPunct="0">
                <a:defRPr/>
              </a:pPr>
              <a:t>71</a:t>
            </a:fld>
            <a:endParaRPr lang="ru-RU" sz="1200" b="0" spc="-1">
              <a:latin typeface="Times New Roman"/>
              <a:cs typeface="+mn-cs"/>
            </a:endParaRPr>
          </a:p>
        </p:txBody>
      </p:sp>
    </p:spTree>
    <p:extLst>
      <p:ext uri="{BB962C8B-B14F-4D97-AF65-F5344CB8AC3E}">
        <p14:creationId xmlns:p14="http://schemas.microsoft.com/office/powerpoint/2010/main" val="2869021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PlaceHolder 1"/>
          <p:cNvSpPr>
            <a:spLocks noGrp="1" noRot="1" noChangeAspect="1" noTextEdit="1"/>
          </p:cNvSpPr>
          <p:nvPr>
            <p:ph type="sldImg"/>
          </p:nvPr>
        </p:nvSpPr>
        <p:spPr>
          <a:xfrm>
            <a:off x="90488" y="744538"/>
            <a:ext cx="6616700" cy="3722687"/>
          </a:xfrm>
          <a:ln/>
        </p:spPr>
      </p:sp>
      <p:sp>
        <p:nvSpPr>
          <p:cNvPr id="414" name="PlaceHolder 2"/>
          <p:cNvSpPr>
            <a:spLocks noGrp="1"/>
          </p:cNvSpPr>
          <p:nvPr>
            <p:ph type="body"/>
          </p:nvPr>
        </p:nvSpPr>
        <p:spPr>
          <a:xfrm>
            <a:off x="906463" y="4714875"/>
            <a:ext cx="4984750" cy="4467225"/>
          </a:xfrm>
        </p:spPr>
        <p:txBody>
          <a:bodyPr>
            <a:noAutofit/>
          </a:bodyPr>
          <a:lstStyle/>
          <a:p>
            <a:pPr marL="215900" indent="-215900"/>
            <a:r>
              <a:rPr lang="ru-RU" sz="2400">
                <a:latin typeface="Arial" charset="0"/>
              </a:rPr>
              <a:t>Подсистема периметров консолидации используется в других блоков УХ: бюджетирование, КИК, НМ, казначейство, корпоративная отчетность.</a:t>
            </a:r>
          </a:p>
          <a:p>
            <a:pPr marL="215900" indent="-215900"/>
            <a:endParaRPr lang="ru-RU" sz="2400">
              <a:latin typeface="Arial" charset="0"/>
            </a:endParaRPr>
          </a:p>
          <a:p>
            <a:pPr marL="215900" indent="-215900"/>
            <a:r>
              <a:rPr lang="ru-RU" sz="2400">
                <a:latin typeface="Arial" charset="0"/>
              </a:rPr>
              <a:t>Варианты ведения периметра по степени детализации владения.</a:t>
            </a:r>
          </a:p>
          <a:p>
            <a:pPr marL="215900" indent="-215900"/>
            <a:r>
              <a:rPr lang="ru-RU" sz="1400">
                <a:solidFill>
                  <a:srgbClr val="000000"/>
                </a:solidFill>
                <a:latin typeface="Arial" charset="0"/>
              </a:rPr>
              <a:t>Без указания долей участия(100% владения)</a:t>
            </a:r>
            <a:endParaRPr lang="ru-RU" sz="1400">
              <a:latin typeface="Arial" charset="0"/>
            </a:endParaRPr>
          </a:p>
          <a:p>
            <a:pPr marL="215900" indent="-215900"/>
            <a:r>
              <a:rPr lang="ru-RU" sz="1400">
                <a:solidFill>
                  <a:srgbClr val="000000"/>
                </a:solidFill>
                <a:latin typeface="Arial" charset="0"/>
              </a:rPr>
              <a:t>С указанием эффективных долей участия и степени контроля</a:t>
            </a:r>
            <a:endParaRPr lang="ru-RU" sz="1400">
              <a:latin typeface="Arial" charset="0"/>
            </a:endParaRPr>
          </a:p>
          <a:p>
            <a:pPr marL="215900" indent="-215900"/>
            <a:r>
              <a:rPr lang="ru-RU" sz="1400">
                <a:solidFill>
                  <a:srgbClr val="000000"/>
                </a:solidFill>
                <a:latin typeface="Arial" charset="0"/>
              </a:rPr>
              <a:t>С расчетом эффективных долей участия по документам поступления/выбытия инвестиций</a:t>
            </a:r>
            <a:endParaRPr lang="ru-RU" sz="1400">
              <a:latin typeface="Arial" charset="0"/>
            </a:endParaRPr>
          </a:p>
          <a:p>
            <a:pPr marL="215900" indent="-215900"/>
            <a:r>
              <a:rPr lang="ru-RU"/>
              <a:t/>
            </a:r>
            <a:br>
              <a:rPr lang="ru-RU"/>
            </a:br>
            <a:r>
              <a:rPr lang="ru-RU" sz="1400">
                <a:solidFill>
                  <a:srgbClr val="000000"/>
                </a:solidFill>
                <a:latin typeface="Arial" charset="0"/>
              </a:rPr>
              <a:t>Возможные варианты периметров</a:t>
            </a:r>
            <a:r>
              <a:rPr lang="ru-RU"/>
              <a:t/>
            </a:r>
            <a:br>
              <a:rPr lang="ru-RU"/>
            </a:br>
            <a:r>
              <a:rPr lang="ru-RU" sz="1400">
                <a:solidFill>
                  <a:srgbClr val="000000"/>
                </a:solidFill>
                <a:latin typeface="Arial" charset="0"/>
              </a:rPr>
              <a:t>Компания с ЦФО </a:t>
            </a:r>
            <a:r>
              <a:rPr lang="en-US" sz="1400">
                <a:solidFill>
                  <a:srgbClr val="000000"/>
                </a:solidFill>
                <a:latin typeface="Arial" charset="0"/>
              </a:rPr>
              <a:t>(</a:t>
            </a:r>
            <a:r>
              <a:rPr lang="ru-RU" sz="1400">
                <a:solidFill>
                  <a:srgbClr val="000000"/>
                </a:solidFill>
                <a:latin typeface="Arial" charset="0"/>
              </a:rPr>
              <a:t>компания состоит из ЦФО</a:t>
            </a:r>
            <a:r>
              <a:rPr lang="en-US" sz="1400">
                <a:solidFill>
                  <a:srgbClr val="000000"/>
                </a:solidFill>
                <a:latin typeface="Arial" charset="0"/>
              </a:rPr>
              <a:t>) – </a:t>
            </a:r>
            <a:r>
              <a:rPr lang="ru-RU" sz="1400">
                <a:solidFill>
                  <a:srgbClr val="000000"/>
                </a:solidFill>
                <a:latin typeface="Arial" charset="0"/>
              </a:rPr>
              <a:t>консолидация подчиненных ЦФО</a:t>
            </a:r>
            <a:endParaRPr lang="ru-RU" sz="1400">
              <a:latin typeface="Arial" charset="0"/>
            </a:endParaRPr>
          </a:p>
          <a:p>
            <a:pPr marL="215900" indent="-215900"/>
            <a:r>
              <a:rPr lang="ru-RU" sz="1400">
                <a:solidFill>
                  <a:srgbClr val="000000"/>
                </a:solidFill>
                <a:latin typeface="Arial" charset="0"/>
              </a:rPr>
              <a:t>Холдинг (состоит из материнской и дочек) – простой холдинг с дочками</a:t>
            </a:r>
            <a:endParaRPr lang="ru-RU" sz="1400">
              <a:latin typeface="Arial" charset="0"/>
            </a:endParaRPr>
          </a:p>
          <a:p>
            <a:pPr marL="215900" indent="-215900"/>
            <a:r>
              <a:rPr lang="ru-RU" sz="1400">
                <a:solidFill>
                  <a:srgbClr val="000000"/>
                </a:solidFill>
                <a:latin typeface="Arial" charset="0"/>
              </a:rPr>
              <a:t>Холдинг с субхолдингами (холдинг = МК + СХ, СХ=МК СХ + дочки СХ) – для холдинга важна отчетность субхолдингов</a:t>
            </a:r>
            <a:endParaRPr lang="ru-RU" sz="1400">
              <a:latin typeface="Arial" charset="0"/>
            </a:endParaRPr>
          </a:p>
          <a:p>
            <a:pPr marL="215900" indent="-215900"/>
            <a:r>
              <a:rPr lang="ru-RU" sz="1400">
                <a:solidFill>
                  <a:srgbClr val="000000"/>
                </a:solidFill>
                <a:latin typeface="Arial" charset="0"/>
              </a:rPr>
              <a:t>Несколько периметров под разных потребителей ОДНОВРЕМЕННО – для разных потребителей отчетности важны разные периметры со своими конс.корректировками( на уровне холдинга). Например инвестору, в банк, регулятору(на биржу, в ЦБ РФ)</a:t>
            </a:r>
            <a:endParaRPr lang="ru-RU" sz="1400">
              <a:latin typeface="Arial" charset="0"/>
            </a:endParaRPr>
          </a:p>
          <a:p>
            <a:pPr marL="215900" indent="-215900"/>
            <a:r>
              <a:rPr lang="ru-RU" sz="1400">
                <a:solidFill>
                  <a:srgbClr val="000000"/>
                </a:solidFill>
                <a:latin typeface="Arial" charset="0"/>
              </a:rPr>
              <a:t>Комбинация выше перечисленных – например можно вести одновременно консолидацию субхолдингов и консолидацию плоским списком всех конечных дочек</a:t>
            </a:r>
            <a:endParaRPr lang="ru-RU" sz="1400">
              <a:latin typeface="Arial" charset="0"/>
            </a:endParaRPr>
          </a:p>
          <a:p>
            <a:pPr marL="215900" indent="-215900"/>
            <a:endParaRPr lang="ru-RU" sz="1400">
              <a:latin typeface="Arial" charset="0"/>
            </a:endParaRPr>
          </a:p>
        </p:txBody>
      </p:sp>
      <p:sp>
        <p:nvSpPr>
          <p:cNvPr id="415" name="TextShape 3"/>
          <p:cNvSpPr txBox="1"/>
          <p:nvPr/>
        </p:nvSpPr>
        <p:spPr>
          <a:xfrm>
            <a:off x="3851275" y="9429750"/>
            <a:ext cx="2946400" cy="496888"/>
          </a:xfrm>
          <a:prstGeom prst="rect">
            <a:avLst/>
          </a:prstGeom>
          <a:noFill/>
          <a:ln>
            <a:noFill/>
          </a:ln>
        </p:spPr>
        <p:txBody>
          <a:bodyPr anchor="b"/>
          <a:lstStyle/>
          <a:p>
            <a:pPr algn="r" eaLnBrk="0" hangingPunct="0">
              <a:defRPr/>
            </a:pPr>
            <a:fld id="{2F96D1D9-B08E-4DB0-B35E-903AB4AD1F53}" type="slidenum">
              <a:rPr lang="ru-RU" sz="1200" b="0" spc="-1">
                <a:solidFill>
                  <a:srgbClr val="000000"/>
                </a:solidFill>
                <a:latin typeface="Times New Roman"/>
                <a:cs typeface="+mn-cs"/>
              </a:rPr>
              <a:pPr algn="r" eaLnBrk="0" hangingPunct="0">
                <a:defRPr/>
              </a:pPr>
              <a:t>72</a:t>
            </a:fld>
            <a:endParaRPr lang="ru-RU" sz="1200" b="0" spc="-1">
              <a:latin typeface="Times New Roman"/>
              <a:cs typeface="+mn-cs"/>
            </a:endParaRPr>
          </a:p>
        </p:txBody>
      </p:sp>
    </p:spTree>
    <p:extLst>
      <p:ext uri="{BB962C8B-B14F-4D97-AF65-F5344CB8AC3E}">
        <p14:creationId xmlns:p14="http://schemas.microsoft.com/office/powerpoint/2010/main" val="2966833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lstStyle/>
          <a:p>
            <a:pPr marL="215900" indent="-215900"/>
            <a:r>
              <a:rPr lang="ru-RU">
                <a:solidFill>
                  <a:srgbClr val="000000"/>
                </a:solidFill>
                <a:latin typeface="Arial" charset="0"/>
              </a:rPr>
              <a:t>1. По оттранслированным документам текущей базы (самая точная)</a:t>
            </a:r>
            <a:endParaRPr lang="ru-RU">
              <a:latin typeface="Arial" charset="0"/>
            </a:endParaRPr>
          </a:p>
          <a:p>
            <a:pPr marL="215900" indent="-215900"/>
            <a:r>
              <a:rPr lang="ru-RU">
                <a:solidFill>
                  <a:srgbClr val="000000"/>
                </a:solidFill>
                <a:latin typeface="Arial" charset="0"/>
              </a:rPr>
              <a:t>Условие: все компании группы в базе, у всех подокументная трансляция</a:t>
            </a:r>
            <a:endParaRPr lang="ru-RU">
              <a:latin typeface="Arial" charset="0"/>
            </a:endParaRPr>
          </a:p>
          <a:p>
            <a:pPr marL="215900" indent="-215900"/>
            <a:r>
              <a:rPr lang="ru-RU">
                <a:solidFill>
                  <a:srgbClr val="000000"/>
                </a:solidFill>
                <a:latin typeface="Arial" charset="0"/>
              </a:rPr>
              <a:t>Подокументная элиминация</a:t>
            </a:r>
          </a:p>
          <a:p>
            <a:pPr marL="215900" indent="-215900"/>
            <a:r>
              <a:rPr lang="ru-RU">
                <a:solidFill>
                  <a:srgbClr val="000000"/>
                </a:solidFill>
                <a:latin typeface="Arial" charset="0"/>
              </a:rPr>
              <a:t>НРП по документам с помощью элиминирующей корректировки стоимости запасов и затрат</a:t>
            </a:r>
            <a:endParaRPr lang="ru-RU">
              <a:latin typeface="Arial" charset="0"/>
            </a:endParaRPr>
          </a:p>
          <a:p>
            <a:pPr marL="215900" indent="-215900"/>
            <a:r>
              <a:rPr lang="ru-RU">
                <a:latin typeface="Arial" charset="0"/>
              </a:rPr>
              <a:t>  </a:t>
            </a:r>
          </a:p>
          <a:p>
            <a:pPr marL="215900" indent="-215900"/>
            <a:r>
              <a:rPr lang="ru-RU">
                <a:solidFill>
                  <a:srgbClr val="000000"/>
                </a:solidFill>
                <a:latin typeface="Arial" charset="0"/>
              </a:rPr>
              <a:t>2. По показателям (самая простая)</a:t>
            </a:r>
            <a:endParaRPr lang="ru-RU">
              <a:latin typeface="Arial" charset="0"/>
            </a:endParaRPr>
          </a:p>
          <a:p>
            <a:pPr marL="215900" indent="-215900"/>
            <a:r>
              <a:rPr lang="ru-RU">
                <a:solidFill>
                  <a:srgbClr val="000000"/>
                </a:solidFill>
                <a:latin typeface="Arial" charset="0"/>
              </a:rPr>
              <a:t>Исключение показателей отчетных форм </a:t>
            </a:r>
            <a:endParaRPr lang="ru-RU">
              <a:latin typeface="Arial" charset="0"/>
            </a:endParaRPr>
          </a:p>
          <a:p>
            <a:pPr marL="215900" indent="-215900"/>
            <a:r>
              <a:rPr lang="ru-RU">
                <a:solidFill>
                  <a:srgbClr val="000000"/>
                </a:solidFill>
                <a:latin typeface="Arial" charset="0"/>
              </a:rPr>
              <a:t> </a:t>
            </a:r>
          </a:p>
          <a:p>
            <a:pPr marL="215900" indent="-215900"/>
            <a:endParaRPr lang="ru-RU">
              <a:solidFill>
                <a:srgbClr val="000000"/>
              </a:solidFill>
              <a:latin typeface="Arial" charset="0"/>
            </a:endParaRPr>
          </a:p>
          <a:p>
            <a:pPr marL="215900" indent="-215900"/>
            <a:r>
              <a:rPr lang="ru-RU">
                <a:solidFill>
                  <a:srgbClr val="000000"/>
                </a:solidFill>
                <a:latin typeface="Arial" charset="0"/>
              </a:rPr>
              <a:t>3. Гибкий конструктор сверки и элиминации ВГО.  Содержит настройку сверку и элиминацию ДЗ/КЗ, Выручки/Себестоимости, Прочих операционных и финансовых Доходов/расходов, Исключение НРП по запасам и ОС.</a:t>
            </a:r>
          </a:p>
          <a:p>
            <a:pPr marL="215900" indent="-215900"/>
            <a:r>
              <a:rPr lang="ru-RU">
                <a:solidFill>
                  <a:srgbClr val="000000"/>
                </a:solidFill>
                <a:latin typeface="Arial" charset="0"/>
              </a:rPr>
              <a:t>В 1С: Управление холдингом реализован портал сверки ВГО, позволяющий компаниям ДЗО сверять ВГО между собой без задействования сотрудников МСФО-отдела головной компании</a:t>
            </a:r>
            <a:endParaRPr lang="ru-RU">
              <a:latin typeface="Arial" charset="0"/>
            </a:endParaRPr>
          </a:p>
          <a:p>
            <a:pPr marL="215900" indent="-215900"/>
            <a:endParaRPr lang="ru-RU"/>
          </a:p>
        </p:txBody>
      </p:sp>
      <p:sp>
        <p:nvSpPr>
          <p:cNvPr id="326660" name="Номер слайда 3"/>
          <p:cNvSpPr txBox="1">
            <a:spLocks noGrp="1"/>
          </p:cNvSpPr>
          <p:nvPr/>
        </p:nvSpPr>
        <p:spPr bwMode="auto">
          <a:xfrm>
            <a:off x="3851275" y="9426575"/>
            <a:ext cx="2946400" cy="500063"/>
          </a:xfrm>
          <a:prstGeom prst="rect">
            <a:avLst/>
          </a:prstGeom>
          <a:noFill/>
          <a:ln w="12700" cap="sq">
            <a:noFill/>
            <a:miter lim="800000"/>
            <a:headEnd type="none" w="sm" len="sm"/>
            <a:tailEnd type="none" w="sm" len="sm"/>
          </a:ln>
        </p:spPr>
        <p:txBody>
          <a:bodyPr lIns="91370" tIns="45685" rIns="91370" bIns="45685" anchor="b"/>
          <a:lstStyle/>
          <a:p>
            <a:pPr algn="r" defTabSz="912813" eaLnBrk="0" hangingPunct="0"/>
            <a:fld id="{A6A9B942-FC06-4154-B407-3FE281B76A89}" type="slidenum">
              <a:rPr lang="ru-RU" altLang="ru-RU" sz="1200" b="0">
                <a:solidFill>
                  <a:schemeClr val="tx1"/>
                </a:solidFill>
                <a:latin typeface="Times New Roman" pitchFamily="18" charset="0"/>
              </a:rPr>
              <a:pPr algn="r" defTabSz="912813" eaLnBrk="0" hangingPunct="0"/>
              <a:t>73</a:t>
            </a:fld>
            <a:endParaRPr lang="ru-RU" altLang="ru-RU" sz="1200" b="0">
              <a:solidFill>
                <a:schemeClr val="tx1"/>
              </a:solidFill>
              <a:latin typeface="Times New Roman" pitchFamily="18" charset="0"/>
            </a:endParaRPr>
          </a:p>
        </p:txBody>
      </p:sp>
    </p:spTree>
    <p:extLst>
      <p:ext uri="{BB962C8B-B14F-4D97-AF65-F5344CB8AC3E}">
        <p14:creationId xmlns:p14="http://schemas.microsoft.com/office/powerpoint/2010/main" val="697942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Образ слайда 1"/>
          <p:cNvSpPr>
            <a:spLocks noGrp="1" noRot="1" noChangeAspect="1" noTextEdit="1"/>
          </p:cNvSpPr>
          <p:nvPr>
            <p:ph type="sldImg"/>
          </p:nvPr>
        </p:nvSpPr>
        <p:spPr>
          <a:ln/>
        </p:spPr>
      </p:sp>
      <p:sp>
        <p:nvSpPr>
          <p:cNvPr id="328707" name="Заметки 2"/>
          <p:cNvSpPr>
            <a:spLocks noGrp="1"/>
          </p:cNvSpPr>
          <p:nvPr>
            <p:ph type="body" idx="1"/>
          </p:nvPr>
        </p:nvSpPr>
        <p:spPr>
          <a:noFill/>
          <a:ln w="9525"/>
        </p:spPr>
        <p:txBody>
          <a:bodyPr/>
          <a:lstStyle/>
          <a:p>
            <a:pPr marL="215900" indent="-215900"/>
            <a:r>
              <a:rPr lang="ru-RU" sz="1600">
                <a:latin typeface="Arial" charset="0"/>
              </a:rPr>
              <a:t>Консолидации капитала в 1С:УХ.</a:t>
            </a:r>
          </a:p>
          <a:p>
            <a:pPr marL="215900" indent="-215900"/>
            <a:endParaRPr lang="ru-RU" sz="1600">
              <a:latin typeface="Arial" charset="0"/>
            </a:endParaRPr>
          </a:p>
          <a:p>
            <a:pPr marL="215900" indent="-215900"/>
            <a:r>
              <a:rPr lang="ru-RU" sz="1600">
                <a:latin typeface="Arial" charset="0"/>
              </a:rPr>
              <a:t>Варианты ведения периметра по степени детализации владения.</a:t>
            </a:r>
          </a:p>
          <a:p>
            <a:pPr marL="215900" indent="-215900"/>
            <a:r>
              <a:rPr lang="ru-RU">
                <a:solidFill>
                  <a:srgbClr val="000000"/>
                </a:solidFill>
                <a:latin typeface="Arial" charset="0"/>
              </a:rPr>
              <a:t>Можно отдельно вести одновременно консолидацию субхолдингов и консолидацию плоским списком всех дочерних компаний</a:t>
            </a:r>
            <a:endParaRPr lang="ru-RU">
              <a:latin typeface="Arial" charset="0"/>
            </a:endParaRPr>
          </a:p>
          <a:p>
            <a:pPr marL="215900" indent="-215900"/>
            <a:r>
              <a:rPr lang="ru-RU">
                <a:latin typeface="Arial" charset="0"/>
              </a:rPr>
              <a:t>Подсистема периметров консолидации кроме МСФО используется также в других блоках УХ: бюджетирование, КИК, НМ, казначейство, корпоративная отчетность.</a:t>
            </a:r>
          </a:p>
          <a:p>
            <a:pPr marL="215900" indent="-215900"/>
            <a:endParaRPr lang="ru-RU"/>
          </a:p>
        </p:txBody>
      </p:sp>
      <p:sp>
        <p:nvSpPr>
          <p:cNvPr id="328708" name="Номер слайда 3"/>
          <p:cNvSpPr txBox="1">
            <a:spLocks noGrp="1"/>
          </p:cNvSpPr>
          <p:nvPr/>
        </p:nvSpPr>
        <p:spPr bwMode="auto">
          <a:xfrm>
            <a:off x="3851275" y="9426575"/>
            <a:ext cx="2946400" cy="500063"/>
          </a:xfrm>
          <a:prstGeom prst="rect">
            <a:avLst/>
          </a:prstGeom>
          <a:noFill/>
          <a:ln w="12700" cap="sq">
            <a:noFill/>
            <a:miter lim="800000"/>
            <a:headEnd type="none" w="sm" len="sm"/>
            <a:tailEnd type="none" w="sm" len="sm"/>
          </a:ln>
        </p:spPr>
        <p:txBody>
          <a:bodyPr lIns="91370" tIns="45685" rIns="91370" bIns="45685" anchor="b"/>
          <a:lstStyle/>
          <a:p>
            <a:pPr algn="r" defTabSz="912813" eaLnBrk="0" hangingPunct="0"/>
            <a:fld id="{548685B0-36FD-4F19-A87A-F5D105E061BC}" type="slidenum">
              <a:rPr lang="ru-RU" altLang="ru-RU" sz="1200" b="0">
                <a:solidFill>
                  <a:schemeClr val="tx1"/>
                </a:solidFill>
                <a:latin typeface="Times New Roman" pitchFamily="18" charset="0"/>
              </a:rPr>
              <a:pPr algn="r" defTabSz="912813" eaLnBrk="0" hangingPunct="0"/>
              <a:t>74</a:t>
            </a:fld>
            <a:endParaRPr lang="ru-RU" altLang="ru-RU" sz="1200" b="0">
              <a:solidFill>
                <a:schemeClr val="tx1"/>
              </a:solidFill>
              <a:latin typeface="Times New Roman" pitchFamily="18" charset="0"/>
            </a:endParaRPr>
          </a:p>
        </p:txBody>
      </p:sp>
    </p:spTree>
    <p:extLst>
      <p:ext uri="{BB962C8B-B14F-4D97-AF65-F5344CB8AC3E}">
        <p14:creationId xmlns:p14="http://schemas.microsoft.com/office/powerpoint/2010/main" val="37346193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Образ слайда 1"/>
          <p:cNvSpPr>
            <a:spLocks noGrp="1" noRot="1" noChangeAspect="1" noChangeArrowheads="1" noTextEdit="1"/>
          </p:cNvSpPr>
          <p:nvPr>
            <p:ph type="sldImg"/>
          </p:nvPr>
        </p:nvSpPr>
        <p:spPr bwMode="auto">
          <a:noFill/>
          <a:ln>
            <a:solidFill>
              <a:srgbClr val="000000"/>
            </a:solidFill>
            <a:miter lim="800000"/>
            <a:headEnd/>
            <a:tailEnd/>
          </a:ln>
        </p:spPr>
      </p:sp>
      <p:sp>
        <p:nvSpPr>
          <p:cNvPr id="101378" name="Заметки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ltLang="ru-RU" dirty="0"/>
              <a:t>По оценке наших корпоративных клиентов, использование всего арсенала инструментов ЕРПУХ позволяет сократить сроки подготовки корпоративной отчетности от 1,5 до 6 раз. </a:t>
            </a:r>
          </a:p>
          <a:p>
            <a:pPr eaLnBrk="1" hangingPunct="1">
              <a:spcBef>
                <a:spcPct val="0"/>
              </a:spcBef>
            </a:pPr>
            <a:r>
              <a:rPr lang="ru-RU" altLang="ru-RU" dirty="0"/>
              <a:t>Мы внимательно анализировали наиболее узкие места всех этапов: от сверки ВГО, закрытия национального учета, до закрытия книг по МСФО либо управленческому учету, консолидации отчетности до финальной, до последней мили, т.е. выпуска отчетности </a:t>
            </a:r>
            <a:r>
              <a:rPr lang="en-US" altLang="ru-RU" dirty="0"/>
              <a:t>MD&amp;A</a:t>
            </a:r>
            <a:r>
              <a:rPr lang="ru-RU" altLang="ru-RU" dirty="0"/>
              <a:t>.</a:t>
            </a:r>
          </a:p>
          <a:p>
            <a:pPr eaLnBrk="1" hangingPunct="1">
              <a:spcBef>
                <a:spcPct val="0"/>
              </a:spcBef>
            </a:pPr>
            <a:r>
              <a:rPr lang="ru-RU" altLang="ru-RU" dirty="0"/>
              <a:t>В качестве инструментов закрытия на уровне отдельных организаций вы можете использовать он-лайн трансляцию, двойное закрытие, портал </a:t>
            </a:r>
            <a:r>
              <a:rPr lang="en-US" altLang="ru-RU" dirty="0">
                <a:solidFill>
                  <a:srgbClr val="FFFFFF"/>
                </a:solidFill>
                <a:latin typeface="Geometria"/>
              </a:rPr>
              <a:t>accruals</a:t>
            </a:r>
            <a:r>
              <a:rPr lang="ru-RU" altLang="ru-RU" dirty="0">
                <a:solidFill>
                  <a:srgbClr val="FFFFFF"/>
                </a:solidFill>
                <a:latin typeface="Geometria"/>
              </a:rPr>
              <a:t>-</a:t>
            </a:r>
            <a:r>
              <a:rPr lang="ru-RU" altLang="ru-RU" dirty="0" err="1">
                <a:solidFill>
                  <a:srgbClr val="FFFFFF"/>
                </a:solidFill>
                <a:latin typeface="Geometria"/>
              </a:rPr>
              <a:t>ов</a:t>
            </a:r>
            <a:r>
              <a:rPr lang="ru-RU" altLang="ru-RU" dirty="0">
                <a:solidFill>
                  <a:srgbClr val="FFFFFF"/>
                </a:solidFill>
                <a:latin typeface="Geometria"/>
              </a:rPr>
              <a:t>.</a:t>
            </a:r>
          </a:p>
          <a:p>
            <a:pPr eaLnBrk="1" hangingPunct="1">
              <a:spcBef>
                <a:spcPct val="0"/>
              </a:spcBef>
            </a:pPr>
            <a:r>
              <a:rPr lang="ru-RU" altLang="ru-RU" dirty="0">
                <a:solidFill>
                  <a:srgbClr val="FFFFFF"/>
                </a:solidFill>
                <a:latin typeface="Geometria"/>
              </a:rPr>
              <a:t>Большое внимание мы уделили проработке объектов параллельного учета.</a:t>
            </a:r>
          </a:p>
          <a:p>
            <a:pPr eaLnBrk="1" hangingPunct="1">
              <a:spcBef>
                <a:spcPct val="0"/>
              </a:spcBef>
            </a:pPr>
            <a:endParaRPr lang="ru-RU" altLang="ru-RU" dirty="0"/>
          </a:p>
        </p:txBody>
      </p:sp>
      <p:sp>
        <p:nvSpPr>
          <p:cNvPr id="101379" name="Номер слайда 3"/>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E86DC87-B256-4EFB-8ACB-480F182470B0}" type="slidenum">
              <a:rPr lang="ru-RU" altLang="ru-RU" smtClean="0">
                <a:latin typeface="Times New Roman" pitchFamily="18" charset="0"/>
                <a:cs typeface="Arial" charset="0"/>
              </a:rPr>
              <a:pPr defTabSz="912813" fontAlgn="base">
                <a:spcBef>
                  <a:spcPct val="0"/>
                </a:spcBef>
                <a:spcAft>
                  <a:spcPct val="0"/>
                </a:spcAft>
              </a:pPr>
              <a:t>75</a:t>
            </a:fld>
            <a:endParaRPr lang="ru-RU" altLang="ru-RU">
              <a:latin typeface="Times New Roman" pitchFamily="18" charset="0"/>
              <a:cs typeface="Arial" charset="0"/>
            </a:endParaRPr>
          </a:p>
        </p:txBody>
      </p:sp>
    </p:spTree>
    <p:extLst>
      <p:ext uri="{BB962C8B-B14F-4D97-AF65-F5344CB8AC3E}">
        <p14:creationId xmlns:p14="http://schemas.microsoft.com/office/powerpoint/2010/main" val="524637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a:extLst>
              <a:ext uri="{FF2B5EF4-FFF2-40B4-BE49-F238E27FC236}">
                <a16:creationId xmlns="" xmlns:a16="http://schemas.microsoft.com/office/drawing/2014/main" id="{CB4DF7A5-DDD1-4FB3-B215-10A5C0BA54C1}"/>
              </a:ext>
            </a:extLst>
          </p:cNvPr>
          <p:cNvSpPr>
            <a:spLocks noGrp="1" noRot="1" noChangeAspect="1" noChangeArrowheads="1" noTextEdit="1"/>
          </p:cNvSpPr>
          <p:nvPr>
            <p:ph type="sldImg"/>
          </p:nvPr>
        </p:nvSpPr>
        <p:spPr>
          <a:ln/>
        </p:spPr>
      </p:sp>
      <p:sp>
        <p:nvSpPr>
          <p:cNvPr id="73731" name="Заметки 2">
            <a:extLst>
              <a:ext uri="{FF2B5EF4-FFF2-40B4-BE49-F238E27FC236}">
                <a16:creationId xmlns="" xmlns:a16="http://schemas.microsoft.com/office/drawing/2014/main" id="{669A9854-47C1-4A74-83CA-46390B87592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dirty="0"/>
              <a:t>Подсистема корпоративных налогов в «1С:</a:t>
            </a:r>
            <a:r>
              <a:rPr lang="en-US" altLang="ru-RU" dirty="0"/>
              <a:t>ERP</a:t>
            </a:r>
            <a:r>
              <a:rPr lang="ru-RU" altLang="ru-RU" dirty="0"/>
              <a:t>.</a:t>
            </a:r>
            <a:r>
              <a:rPr lang="ru-RU" altLang="ru-RU" baseline="0" dirty="0"/>
              <a:t> Управление холдингом» </a:t>
            </a:r>
            <a:r>
              <a:rPr lang="ru-RU" altLang="ru-RU" dirty="0"/>
              <a:t>позволяет:</a:t>
            </a:r>
          </a:p>
          <a:p>
            <a:pPr marL="171450" indent="-171450">
              <a:buFontTx/>
              <a:buChar char="-"/>
            </a:pPr>
            <a:r>
              <a:rPr lang="ru-RU" altLang="ru-RU" dirty="0"/>
              <a:t>предоставлять налоговому органу онлайн доступ к учетным данным компании (замена обычным налоговым проверкам);</a:t>
            </a:r>
          </a:p>
          <a:p>
            <a:pPr marL="171450" indent="-171450">
              <a:buFontTx/>
              <a:buChar char="-"/>
            </a:pPr>
            <a:r>
              <a:rPr lang="ru-RU" altLang="ru-RU" dirty="0"/>
              <a:t>моделировать и фиксировать налоговую структуру международной группы компаний, формировать </a:t>
            </a:r>
            <a:r>
              <a:rPr lang="ru-RU" altLang="ru-RU" dirty="0" err="1"/>
              <a:t>страновую</a:t>
            </a:r>
            <a:r>
              <a:rPr lang="ru-RU" altLang="ru-RU" dirty="0"/>
              <a:t> отчетность;</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altLang="ru-RU" dirty="0"/>
              <a:t>на основании финансовой отчетности КИК рассчитать налоговый регистр в соответствии с главой 25 НК РФ, заполнить лист 9 декларации по налогу на прибыль.</a:t>
            </a:r>
          </a:p>
          <a:p>
            <a:pPr marL="0" indent="0">
              <a:buFontTx/>
              <a:buNone/>
            </a:pPr>
            <a:endParaRPr lang="ru-RU" altLang="ru-RU" dirty="0"/>
          </a:p>
          <a:p>
            <a:pPr marL="0" indent="0">
              <a:buFontTx/>
              <a:buNone/>
            </a:pPr>
            <a:r>
              <a:rPr lang="ru-RU" altLang="ru-RU" dirty="0"/>
              <a:t>Многие компании и холдинги автоматизировали функционал Корпоративные налоги в необходимом для них объеме. Логотипы компаний представлены на слайде.</a:t>
            </a:r>
          </a:p>
          <a:p>
            <a:pPr marL="0" indent="0">
              <a:buFontTx/>
              <a:buNone/>
            </a:pPr>
            <a:endParaRPr lang="ru-RU" altLang="ru-RU" dirty="0"/>
          </a:p>
        </p:txBody>
      </p:sp>
      <p:sp>
        <p:nvSpPr>
          <p:cNvPr id="73732" name="Номер слайда 3">
            <a:extLst>
              <a:ext uri="{FF2B5EF4-FFF2-40B4-BE49-F238E27FC236}">
                <a16:creationId xmlns="" xmlns:a16="http://schemas.microsoft.com/office/drawing/2014/main" id="{E74B9812-A8E7-4D6A-8EF7-35E5C49FD09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D7F6F165-9843-4F53-B0F2-BC8F0D309F56}" type="slidenum">
              <a:rPr lang="ru-RU" altLang="ru-RU" sz="1200" b="0" smtClean="0">
                <a:solidFill>
                  <a:schemeClr val="tx1"/>
                </a:solidFill>
                <a:latin typeface="Times New Roman" panose="02020603050405020304" pitchFamily="18" charset="0"/>
              </a:rPr>
              <a:pPr/>
              <a:t>76</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82358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СВК является неотъемлемым компонентом НМ. - относительно новый и перспективный режим налогового администрирования крупнейших налогоплательщиков. Снижает резервы под </a:t>
            </a:r>
            <a:r>
              <a:rPr lang="ru-RU" dirty="0" err="1"/>
              <a:t>потеницальные</a:t>
            </a:r>
            <a:r>
              <a:rPr lang="ru-RU" dirty="0"/>
              <a:t> налоговые риски. Мотив мнение НО позволяет заранее учесть позицию НО по тем или иным сделкам. Прямой доступ к базе или копии. </a:t>
            </a:r>
          </a:p>
          <a:p>
            <a:r>
              <a:rPr lang="ru-RU" dirty="0"/>
              <a:t>И да, лого 1С не случайно, мы тоже пользователи 1С НМ.</a:t>
            </a:r>
          </a:p>
        </p:txBody>
      </p:sp>
      <p:sp>
        <p:nvSpPr>
          <p:cNvPr id="4" name="Номер слайда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516CF1A-D72D-0741-AE78-41652A9A84B5}"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77</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332502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a:extLst>
              <a:ext uri="{FF2B5EF4-FFF2-40B4-BE49-F238E27FC236}">
                <a16:creationId xmlns="" xmlns:a16="http://schemas.microsoft.com/office/drawing/2014/main" id="{DF5A3775-F0D1-7CFC-06D3-97E416AB01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a:extLst>
              <a:ext uri="{FF2B5EF4-FFF2-40B4-BE49-F238E27FC236}">
                <a16:creationId xmlns="" xmlns:a16="http://schemas.microsoft.com/office/drawing/2014/main" id="{16CDD723-E4CA-ECAD-D030-94CBAF0E49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300"/>
              </a:spcBef>
            </a:pPr>
            <a:r>
              <a:rPr lang="ru-RU" altLang="ru-RU" sz="1800">
                <a:cs typeface="Times New Roman" panose="02020603050405020304" pitchFamily="18" charset="0"/>
              </a:rPr>
              <a:t>На слайде представлены возможности системы, которые могут заинтересовать технического директора, директора по производству или главного инженера, в зависимости от их задач на конкретном предприятии</a:t>
            </a:r>
          </a:p>
          <a:p>
            <a:endParaRPr lang="ru-RU" altLang="ru-RU"/>
          </a:p>
        </p:txBody>
      </p:sp>
      <p:sp>
        <p:nvSpPr>
          <p:cNvPr id="92164" name="Номер слайда 3">
            <a:extLst>
              <a:ext uri="{FF2B5EF4-FFF2-40B4-BE49-F238E27FC236}">
                <a16:creationId xmlns="" xmlns:a16="http://schemas.microsoft.com/office/drawing/2014/main" id="{1DEBF640-2F01-08A8-31B8-E92295D870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A1694F6-BFE3-425F-A56A-C7B8B1399873}" type="slidenum">
              <a:rPr lang="ru-RU" altLang="ru-RU" b="0"/>
              <a:pPr/>
              <a:t>79</a:t>
            </a:fld>
            <a:endParaRPr lang="ru-RU" altLang="ru-RU" b="0"/>
          </a:p>
        </p:txBody>
      </p:sp>
    </p:spTree>
    <p:extLst>
      <p:ext uri="{BB962C8B-B14F-4D97-AF65-F5344CB8AC3E}">
        <p14:creationId xmlns:p14="http://schemas.microsoft.com/office/powerpoint/2010/main" val="18764213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a:extLst>
              <a:ext uri="{FF2B5EF4-FFF2-40B4-BE49-F238E27FC236}">
                <a16:creationId xmlns="" xmlns:a16="http://schemas.microsoft.com/office/drawing/2014/main" id="{4F9E99BE-86B4-F801-E19A-9AFDE74201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a:extLst>
              <a:ext uri="{FF2B5EF4-FFF2-40B4-BE49-F238E27FC236}">
                <a16:creationId xmlns="" xmlns:a16="http://schemas.microsoft.com/office/drawing/2014/main" id="{743BB01F-8DD4-680C-9BC8-E5300C569D5E}"/>
              </a:ext>
            </a:extLst>
          </p:cNvPr>
          <p:cNvSpPr>
            <a:spLocks noGrp="1"/>
          </p:cNvSpPr>
          <p:nvPr>
            <p:ph type="body" idx="1"/>
          </p:nvPr>
        </p:nvSpPr>
        <p:spPr/>
        <p:txBody>
          <a:bodyPr/>
          <a:lstStyle/>
          <a:p>
            <a:pPr>
              <a:defRPr/>
            </a:pPr>
            <a:r>
              <a:rPr kumimoji="1" lang="ru-RU" dirty="0">
                <a:latin typeface="Times New Roman" pitchFamily="18" charset="0"/>
              </a:rPr>
              <a:t>В системе предусмотрена возможность как простого учета производственных процессов, так и планирования производства, управления производством на разных уровнях.</a:t>
            </a:r>
          </a:p>
          <a:p>
            <a:pPr>
              <a:defRPr/>
            </a:pPr>
            <a:r>
              <a:rPr kumimoji="1" lang="ru-RU" dirty="0">
                <a:latin typeface="Times New Roman" pitchFamily="18" charset="0"/>
              </a:rPr>
              <a:t>Производственное планирование в «1С:ERP» можно  условно поделить на три уровня: уровень предприятия, межцеховой уровень, уровень цеха.</a:t>
            </a:r>
          </a:p>
          <a:p>
            <a:pPr>
              <a:defRPr/>
            </a:pPr>
            <a:endParaRPr kumimoji="1" lang="ru-RU" dirty="0">
              <a:latin typeface="Times New Roman" pitchFamily="18" charset="0"/>
            </a:endParaRPr>
          </a:p>
          <a:p>
            <a:pPr>
              <a:defRPr/>
            </a:pPr>
            <a:r>
              <a:rPr kumimoji="1" lang="ru-RU" dirty="0">
                <a:latin typeface="Times New Roman" pitchFamily="18" charset="0"/>
              </a:rPr>
              <a:t>В системе планирование на уровне предприятия – это составление согласованного комплекта планов: планы производства, снабжения, продаж. Основная задача этого уровня планирования – согласовать действия различных подразделений.</a:t>
            </a:r>
          </a:p>
          <a:p>
            <a:pPr>
              <a:defRPr/>
            </a:pPr>
            <a:endParaRPr lang="ru-RU" dirty="0"/>
          </a:p>
          <a:p>
            <a:pPr>
              <a:defRPr/>
            </a:pPr>
            <a:r>
              <a:rPr kumimoji="1" lang="ru-RU" dirty="0">
                <a:latin typeface="Times New Roman" pitchFamily="18" charset="0"/>
              </a:rPr>
              <a:t>Межцеховой уровень — позволяет управлять выполнением графика производства, исполнителями которого являются цеха и отдельные подразделения. Обеспечивается координация процессов передачи результатов этапов между подразделениями.</a:t>
            </a:r>
          </a:p>
          <a:p>
            <a:pPr>
              <a:defRPr/>
            </a:pPr>
            <a:r>
              <a:rPr kumimoji="1" lang="ru-RU" dirty="0">
                <a:latin typeface="Times New Roman" pitchFamily="18" charset="0"/>
              </a:rPr>
              <a:t>Основные документы: заказы, этапы, </a:t>
            </a:r>
            <a:r>
              <a:rPr kumimoji="1" lang="ru-RU" dirty="0">
                <a:solidFill>
                  <a:srgbClr val="FF0000"/>
                </a:solidFill>
                <a:highlight>
                  <a:srgbClr val="FFFF00"/>
                </a:highlight>
                <a:latin typeface="Times New Roman" pitchFamily="18" charset="0"/>
              </a:rPr>
              <a:t>графики производства</a:t>
            </a:r>
            <a:r>
              <a:rPr kumimoji="1" lang="ru-RU" b="1" dirty="0">
                <a:solidFill>
                  <a:srgbClr val="FF0000"/>
                </a:solidFill>
                <a:highlight>
                  <a:srgbClr val="FFFF00"/>
                </a:highlight>
                <a:latin typeface="Times New Roman" pitchFamily="18" charset="0"/>
              </a:rPr>
              <a:t>.</a:t>
            </a:r>
          </a:p>
          <a:p>
            <a:pPr>
              <a:defRPr/>
            </a:pPr>
            <a:endParaRPr kumimoji="1" lang="ru-RU" dirty="0">
              <a:latin typeface="Times New Roman" pitchFamily="18" charset="0"/>
            </a:endParaRPr>
          </a:p>
          <a:p>
            <a:pPr>
              <a:defRPr/>
            </a:pPr>
            <a:r>
              <a:rPr kumimoji="1" lang="ru-RU" dirty="0">
                <a:latin typeface="Times New Roman" pitchFamily="18" charset="0"/>
              </a:rPr>
              <a:t>Внутрицеховой уровень — позволяет организовать исполнения графика производства в отдельном подразделении, цеху — обособленной зоне ответственности диспетчера подразделения (цеха, участки). В системе: операции,, </a:t>
            </a:r>
            <a:r>
              <a:rPr kumimoji="1" lang="en-US" dirty="0">
                <a:latin typeface="Times New Roman" pitchFamily="18" charset="0"/>
              </a:rPr>
              <a:t>MES</a:t>
            </a:r>
            <a:r>
              <a:rPr kumimoji="1" lang="ru-RU" dirty="0">
                <a:latin typeface="Times New Roman" pitchFamily="18" charset="0"/>
              </a:rPr>
              <a:t>.</a:t>
            </a:r>
          </a:p>
        </p:txBody>
      </p:sp>
      <p:sp>
        <p:nvSpPr>
          <p:cNvPr id="96260" name="Номер слайда 3">
            <a:extLst>
              <a:ext uri="{FF2B5EF4-FFF2-40B4-BE49-F238E27FC236}">
                <a16:creationId xmlns="" xmlns:a16="http://schemas.microsoft.com/office/drawing/2014/main" id="{E32B67C5-28A0-0435-BBE2-EAF0DE3F2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BA7633D-D934-49E1-8A0D-8E921D2E85A4}" type="slidenum">
              <a:rPr lang="ru-RU" altLang="ru-RU" b="0"/>
              <a:pPr/>
              <a:t>82</a:t>
            </a:fld>
            <a:endParaRPr lang="ru-RU" altLang="ru-RU" b="0"/>
          </a:p>
        </p:txBody>
      </p:sp>
    </p:spTree>
    <p:extLst>
      <p:ext uri="{BB962C8B-B14F-4D97-AF65-F5344CB8AC3E}">
        <p14:creationId xmlns:p14="http://schemas.microsoft.com/office/powerpoint/2010/main" val="384162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9</a:t>
            </a:fld>
            <a:endParaRPr lang="ru-RU" altLang="ru-RU"/>
          </a:p>
        </p:txBody>
      </p:sp>
    </p:spTree>
    <p:extLst>
      <p:ext uri="{BB962C8B-B14F-4D97-AF65-F5344CB8AC3E}">
        <p14:creationId xmlns:p14="http://schemas.microsoft.com/office/powerpoint/2010/main" val="1664910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a:extLst>
              <a:ext uri="{FF2B5EF4-FFF2-40B4-BE49-F238E27FC236}">
                <a16:creationId xmlns="" xmlns:a16="http://schemas.microsoft.com/office/drawing/2014/main" id="{963BFD36-FDEC-D886-66A5-C2F91D61DA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Заметки 2">
            <a:extLst>
              <a:ext uri="{FF2B5EF4-FFF2-40B4-BE49-F238E27FC236}">
                <a16:creationId xmlns="" xmlns:a16="http://schemas.microsoft.com/office/drawing/2014/main" id="{E31AAE40-DD7A-5AA0-E8AD-EECB1B66C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ru-RU" altLang="ru-RU">
                <a:latin typeface="Times New Roman" panose="02020603050405020304" pitchFamily="18" charset="0"/>
              </a:rPr>
              <a:t>На данном слайде представлены основные возможности управления производством на межцеховом уровне</a:t>
            </a:r>
          </a:p>
        </p:txBody>
      </p:sp>
      <p:sp>
        <p:nvSpPr>
          <p:cNvPr id="98308" name="Номер слайда 3">
            <a:extLst>
              <a:ext uri="{FF2B5EF4-FFF2-40B4-BE49-F238E27FC236}">
                <a16:creationId xmlns="" xmlns:a16="http://schemas.microsoft.com/office/drawing/2014/main" id="{D341F665-5B28-0E38-9D92-AC4254A9A7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A54F0E98-47D6-4154-98BD-D153C8E614DA}" type="slidenum">
              <a:rPr lang="ru-RU" altLang="ru-RU" b="0"/>
              <a:pPr/>
              <a:t>83</a:t>
            </a:fld>
            <a:endParaRPr lang="ru-RU" altLang="ru-RU" b="0"/>
          </a:p>
        </p:txBody>
      </p:sp>
    </p:spTree>
    <p:extLst>
      <p:ext uri="{BB962C8B-B14F-4D97-AF65-F5344CB8AC3E}">
        <p14:creationId xmlns:p14="http://schemas.microsoft.com/office/powerpoint/2010/main" val="16853241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a:extLst>
              <a:ext uri="{FF2B5EF4-FFF2-40B4-BE49-F238E27FC236}">
                <a16:creationId xmlns="" xmlns:a16="http://schemas.microsoft.com/office/drawing/2014/main" id="{036D8D83-C125-76C1-9622-251226896A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Заметки 2">
            <a:extLst>
              <a:ext uri="{FF2B5EF4-FFF2-40B4-BE49-F238E27FC236}">
                <a16:creationId xmlns="" xmlns:a16="http://schemas.microsoft.com/office/drawing/2014/main" id="{CC4BDB0A-8074-74A9-8624-9C2A154B66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20000"/>
              </a:spcBef>
            </a:pPr>
            <a:r>
              <a:rPr kumimoji="1" lang="ru-RU" altLang="ru-RU">
                <a:latin typeface="Times New Roman" panose="02020603050405020304" pitchFamily="18" charset="0"/>
              </a:rPr>
              <a:t>На данном слайде представлены основные возможности управления производством на уровне цеха</a:t>
            </a:r>
          </a:p>
        </p:txBody>
      </p:sp>
      <p:sp>
        <p:nvSpPr>
          <p:cNvPr id="100356" name="Номер слайда 3">
            <a:extLst>
              <a:ext uri="{FF2B5EF4-FFF2-40B4-BE49-F238E27FC236}">
                <a16:creationId xmlns="" xmlns:a16="http://schemas.microsoft.com/office/drawing/2014/main" id="{19082259-0861-B3A6-42F2-24103605F7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A4DC370-EF73-4EFB-8A03-B4A19D190346}" type="slidenum">
              <a:rPr lang="ru-RU" altLang="ru-RU" b="0"/>
              <a:pPr/>
              <a:t>84</a:t>
            </a:fld>
            <a:endParaRPr lang="ru-RU" altLang="ru-RU" b="0"/>
          </a:p>
        </p:txBody>
      </p:sp>
    </p:spTree>
    <p:extLst>
      <p:ext uri="{BB962C8B-B14F-4D97-AF65-F5344CB8AC3E}">
        <p14:creationId xmlns:p14="http://schemas.microsoft.com/office/powerpoint/2010/main" val="10556293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a:extLst>
              <a:ext uri="{FF2B5EF4-FFF2-40B4-BE49-F238E27FC236}">
                <a16:creationId xmlns="" xmlns:a16="http://schemas.microsoft.com/office/drawing/2014/main" id="{9939D374-D8C4-4DD6-4695-FA6AE2846A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Заметки 2">
            <a:extLst>
              <a:ext uri="{FF2B5EF4-FFF2-40B4-BE49-F238E27FC236}">
                <a16:creationId xmlns="" xmlns:a16="http://schemas.microsoft.com/office/drawing/2014/main" id="{6F80DDF0-84B5-3651-EA71-05125C9CB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Выявилась потребность развивать функциональность управления производством, планирования производства,</a:t>
            </a:r>
            <a:r>
              <a:rPr lang="ru-RU" altLang="ru-RU" baseline="0" dirty="0"/>
              <a:t> что и было реализовано. </a:t>
            </a:r>
            <a:endParaRPr lang="ru-RU" altLang="ru-RU" dirty="0"/>
          </a:p>
          <a:p>
            <a:pPr eaLnBrk="1" hangingPunct="1">
              <a:spcBef>
                <a:spcPct val="0"/>
              </a:spcBef>
            </a:pPr>
            <a:r>
              <a:rPr lang="ru-RU" altLang="ru-RU" dirty="0"/>
              <a:t>Поставлены задачи, что система должна поддерживать изделие высокой сложности с большим количеством переделов, 100 тыс. деталей сборочных единиц в процессе.</a:t>
            </a:r>
          </a:p>
          <a:p>
            <a:pPr eaLnBrk="1" hangingPunct="1">
              <a:spcBef>
                <a:spcPct val="0"/>
              </a:spcBef>
            </a:pPr>
            <a:r>
              <a:rPr lang="ru-RU" altLang="ru-RU" dirty="0"/>
              <a:t>При этом система должна автоматически обрабатывать всевозможные отклонения когда, выпусти брак, использовали детали не по назначению, выявили дефициты. Система автоматически должна перестраиваться и работать быстро на больших объемах.</a:t>
            </a:r>
          </a:p>
          <a:p>
            <a:pPr eaLnBrk="1" hangingPunct="1">
              <a:spcBef>
                <a:spcPct val="0"/>
              </a:spcBef>
            </a:pPr>
            <a:r>
              <a:rPr lang="ru-RU" altLang="ru-RU" dirty="0"/>
              <a:t>Мы нашли возможность решить эту задачу.</a:t>
            </a:r>
          </a:p>
          <a:p>
            <a:pPr eaLnBrk="1" hangingPunct="1">
              <a:spcBef>
                <a:spcPct val="0"/>
              </a:spcBef>
            </a:pPr>
            <a:r>
              <a:rPr lang="ru-RU" altLang="ru-RU" dirty="0"/>
              <a:t>Реализовали сложные распараллеленные вычисления. Сделали разработку – динамическое планирование.</a:t>
            </a:r>
          </a:p>
          <a:p>
            <a:pPr eaLnBrk="1" hangingPunct="1">
              <a:spcBef>
                <a:spcPct val="0"/>
              </a:spcBef>
            </a:pPr>
            <a:r>
              <a:rPr lang="ru-RU" altLang="ru-RU" dirty="0"/>
              <a:t>Быстро, рассчитывает все в онлайн.</a:t>
            </a:r>
          </a:p>
        </p:txBody>
      </p:sp>
      <p:sp>
        <p:nvSpPr>
          <p:cNvPr id="102404" name="Номер слайда 3">
            <a:extLst>
              <a:ext uri="{FF2B5EF4-FFF2-40B4-BE49-F238E27FC236}">
                <a16:creationId xmlns="" xmlns:a16="http://schemas.microsoft.com/office/drawing/2014/main" id="{47368DE8-9F98-9091-0056-5A13B62AED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8A3CDE9-658E-443F-893E-9F591526B776}" type="slidenum">
              <a:rPr lang="ru-RU" altLang="ru-RU" b="0"/>
              <a:pPr/>
              <a:t>85</a:t>
            </a:fld>
            <a:endParaRPr lang="ru-RU" altLang="ru-RU" b="0"/>
          </a:p>
        </p:txBody>
      </p:sp>
    </p:spTree>
    <p:extLst>
      <p:ext uri="{BB962C8B-B14F-4D97-AF65-F5344CB8AC3E}">
        <p14:creationId xmlns:p14="http://schemas.microsoft.com/office/powerpoint/2010/main" val="29353664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a:extLst>
              <a:ext uri="{FF2B5EF4-FFF2-40B4-BE49-F238E27FC236}">
                <a16:creationId xmlns="" xmlns:a16="http://schemas.microsoft.com/office/drawing/2014/main" id="{7FB793CF-19C9-375F-3B55-AF2AF01CA0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a:extLst>
              <a:ext uri="{FF2B5EF4-FFF2-40B4-BE49-F238E27FC236}">
                <a16:creationId xmlns="" xmlns:a16="http://schemas.microsoft.com/office/drawing/2014/main" id="{B0C42AE2-38C3-06FB-B5FD-476AA87272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dirty="0"/>
              <a:t>Любимый вопрос «А потянет ли новое динамическое планирование работу с большими сложными изделиями, с большими объемами данных?»</a:t>
            </a:r>
          </a:p>
          <a:p>
            <a:pPr>
              <a:spcBef>
                <a:spcPct val="0"/>
              </a:spcBef>
            </a:pPr>
            <a:r>
              <a:rPr lang="ru-RU" altLang="ru-RU" dirty="0"/>
              <a:t>Проведено тестирование на реальных примерах: мы взяли базу, которая содержит в себе изделия со сложной структурой реального предприятия. </a:t>
            </a:r>
          </a:p>
          <a:p>
            <a:pPr>
              <a:spcBef>
                <a:spcPct val="0"/>
              </a:spcBef>
            </a:pPr>
            <a:r>
              <a:rPr lang="ru-RU" altLang="ru-RU" dirty="0"/>
              <a:t>База содержит порядка 140 изделий в каждом изделии более 100 тыс. отдельных ДСЕ, 14 уровней разузлования и в систему было загружено порядка 14 миллионом РС.</a:t>
            </a:r>
          </a:p>
          <a:p>
            <a:pPr>
              <a:spcBef>
                <a:spcPct val="0"/>
              </a:spcBef>
            </a:pPr>
            <a:endParaRPr lang="ru-RU" altLang="ru-RU" dirty="0"/>
          </a:p>
        </p:txBody>
      </p:sp>
      <p:sp>
        <p:nvSpPr>
          <p:cNvPr id="112644" name="Номер слайда 3">
            <a:extLst>
              <a:ext uri="{FF2B5EF4-FFF2-40B4-BE49-F238E27FC236}">
                <a16:creationId xmlns="" xmlns:a16="http://schemas.microsoft.com/office/drawing/2014/main" id="{4109C088-F1D7-F3C0-3EB1-F654FA5796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A40FC06E-FEC8-4F75-8D99-47D68F6ADC77}" type="slidenum">
              <a:rPr lang="ru-RU" altLang="ru-RU" b="0"/>
              <a:pPr/>
              <a:t>86</a:t>
            </a:fld>
            <a:endParaRPr lang="ru-RU" altLang="ru-RU" b="0"/>
          </a:p>
        </p:txBody>
      </p:sp>
    </p:spTree>
    <p:extLst>
      <p:ext uri="{BB962C8B-B14F-4D97-AF65-F5344CB8AC3E}">
        <p14:creationId xmlns:p14="http://schemas.microsoft.com/office/powerpoint/2010/main" val="1514163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Образ слайда 1">
            <a:extLst>
              <a:ext uri="{FF2B5EF4-FFF2-40B4-BE49-F238E27FC236}">
                <a16:creationId xmlns="" xmlns:a16="http://schemas.microsoft.com/office/drawing/2014/main" id="{4889E939-939D-B8E3-A8A2-3E5385AD22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Заметки 2">
            <a:extLst>
              <a:ext uri="{FF2B5EF4-FFF2-40B4-BE49-F238E27FC236}">
                <a16:creationId xmlns="" xmlns:a16="http://schemas.microsoft.com/office/drawing/2014/main" id="{E940F3AA-D5E3-522C-CDEB-467654DA4B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a:t>При этом система использовала в части производственного процесса более 6 тыс. уникальных позиций номенклатуры в части материалов. Мы указали применение материалов на разных уровнях.</a:t>
            </a:r>
          </a:p>
          <a:p>
            <a:pPr>
              <a:spcBef>
                <a:spcPct val="0"/>
              </a:spcBef>
            </a:pPr>
            <a:endParaRPr lang="ru-RU" altLang="ru-RU"/>
          </a:p>
          <a:p>
            <a:pPr>
              <a:spcBef>
                <a:spcPct val="0"/>
              </a:spcBef>
            </a:pPr>
            <a:r>
              <a:rPr lang="ru-RU" altLang="ru-RU"/>
              <a:t>Кроме этого, был выбран не самый мощный сервер, чтобы провести нагрузочный тест.</a:t>
            </a:r>
          </a:p>
          <a:p>
            <a:pPr>
              <a:spcBef>
                <a:spcPct val="0"/>
              </a:spcBef>
            </a:pPr>
            <a:endParaRPr lang="ru-RU" altLang="ru-RU"/>
          </a:p>
        </p:txBody>
      </p:sp>
      <p:sp>
        <p:nvSpPr>
          <p:cNvPr id="114692" name="Номер слайда 3">
            <a:extLst>
              <a:ext uri="{FF2B5EF4-FFF2-40B4-BE49-F238E27FC236}">
                <a16:creationId xmlns="" xmlns:a16="http://schemas.microsoft.com/office/drawing/2014/main" id="{81E344B3-E335-C4F5-DD26-96D721211B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6BAC07D-ECD6-4B5B-982E-530598E4D3EF}" type="slidenum">
              <a:rPr lang="ru-RU" altLang="ru-RU" b="0"/>
              <a:pPr/>
              <a:t>87</a:t>
            </a:fld>
            <a:endParaRPr lang="ru-RU" altLang="ru-RU" b="0"/>
          </a:p>
        </p:txBody>
      </p:sp>
    </p:spTree>
    <p:extLst>
      <p:ext uri="{BB962C8B-B14F-4D97-AF65-F5344CB8AC3E}">
        <p14:creationId xmlns:p14="http://schemas.microsoft.com/office/powerpoint/2010/main" val="3493257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Образ слайда 1">
            <a:extLst>
              <a:ext uri="{FF2B5EF4-FFF2-40B4-BE49-F238E27FC236}">
                <a16:creationId xmlns="" xmlns:a16="http://schemas.microsoft.com/office/drawing/2014/main" id="{DA8FA7C9-1D82-E341-95FB-EE75DCC322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Заметки 2">
            <a:extLst>
              <a:ext uri="{FF2B5EF4-FFF2-40B4-BE49-F238E27FC236}">
                <a16:creationId xmlns="" xmlns:a16="http://schemas.microsoft.com/office/drawing/2014/main" id="{8EBABBE9-A490-7DFD-B16D-DECEF6D7C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dirty="0"/>
              <a:t>Эта огромная годовая производственная программа, состоящая из 14 мил. Спецификаций была рассчитана с полным </a:t>
            </a:r>
            <a:r>
              <a:rPr lang="ru-RU" altLang="ru-RU" dirty="0" err="1"/>
              <a:t>разузлованием</a:t>
            </a:r>
            <a:r>
              <a:rPr lang="ru-RU" altLang="ru-RU" dirty="0"/>
              <a:t> за 2 часа 32 минуты. Годовая программа – это очень хороший показатель.</a:t>
            </a:r>
          </a:p>
          <a:p>
            <a:pPr>
              <a:spcBef>
                <a:spcPct val="0"/>
              </a:spcBef>
            </a:pPr>
            <a:endParaRPr lang="en-US" altLang="ru-RU" dirty="0"/>
          </a:p>
          <a:p>
            <a:pPr>
              <a:spcBef>
                <a:spcPct val="0"/>
              </a:spcBef>
            </a:pPr>
            <a:r>
              <a:rPr lang="ru-RU" altLang="ru-RU" dirty="0"/>
              <a:t>Но если мы говорим о том, что у нас меняется динамика, структура заказа, появляются новые заказы, то становится важна скорость перепланирования.</a:t>
            </a:r>
          </a:p>
          <a:p>
            <a:pPr>
              <a:spcBef>
                <a:spcPct val="0"/>
              </a:spcBef>
            </a:pPr>
            <a:r>
              <a:rPr lang="ru-RU" altLang="ru-RU" dirty="0"/>
              <a:t>Мы смоделировали ситуацию, когда добавили 5 новых заказов с 5ю теми большими и сложными  изделиями.  Отменили 5ти имеющихся заказов на производство.</a:t>
            </a:r>
          </a:p>
          <a:p>
            <a:pPr>
              <a:spcBef>
                <a:spcPct val="0"/>
              </a:spcBef>
            </a:pPr>
            <a:r>
              <a:rPr lang="ru-RU" altLang="ru-RU" dirty="0"/>
              <a:t>В 5ти заказах поменяли даты и в 5 заказах поменяли даты по потребностям.</a:t>
            </a:r>
          </a:p>
          <a:p>
            <a:pPr>
              <a:spcBef>
                <a:spcPct val="0"/>
              </a:spcBef>
            </a:pPr>
            <a:r>
              <a:rPr lang="ru-RU" altLang="ru-RU" dirty="0"/>
              <a:t> Система пересчитала только те позиции, на которые распространились наши изменения. Скорость расчета с полным </a:t>
            </a:r>
            <a:r>
              <a:rPr lang="ru-RU" altLang="ru-RU" dirty="0" err="1"/>
              <a:t>раузлованием</a:t>
            </a:r>
            <a:r>
              <a:rPr lang="ru-RU" altLang="ru-RU" dirty="0"/>
              <a:t> заняла 1 час времени.</a:t>
            </a:r>
          </a:p>
          <a:p>
            <a:pPr>
              <a:spcBef>
                <a:spcPct val="0"/>
              </a:spcBef>
            </a:pPr>
            <a:endParaRPr lang="ru-RU" altLang="ru-RU" dirty="0"/>
          </a:p>
        </p:txBody>
      </p:sp>
      <p:sp>
        <p:nvSpPr>
          <p:cNvPr id="116740" name="Номер слайда 3">
            <a:extLst>
              <a:ext uri="{FF2B5EF4-FFF2-40B4-BE49-F238E27FC236}">
                <a16:creationId xmlns="" xmlns:a16="http://schemas.microsoft.com/office/drawing/2014/main" id="{5B3091F6-7159-1DE6-B50D-DF87BD2427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03169458-19E1-4A97-9D65-5D972A3CEE46}" type="slidenum">
              <a:rPr lang="ru-RU" altLang="ru-RU" b="0"/>
              <a:pPr/>
              <a:t>88</a:t>
            </a:fld>
            <a:endParaRPr lang="ru-RU" altLang="ru-RU" b="0"/>
          </a:p>
        </p:txBody>
      </p:sp>
    </p:spTree>
    <p:extLst>
      <p:ext uri="{BB962C8B-B14F-4D97-AF65-F5344CB8AC3E}">
        <p14:creationId xmlns:p14="http://schemas.microsoft.com/office/powerpoint/2010/main" val="2895553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a:extLst>
              <a:ext uri="{FF2B5EF4-FFF2-40B4-BE49-F238E27FC236}">
                <a16:creationId xmlns="" xmlns:a16="http://schemas.microsoft.com/office/drawing/2014/main" id="{EBF2D5F1-2296-2ADB-8B1C-0414953441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Заметки 2">
            <a:extLst>
              <a:ext uri="{FF2B5EF4-FFF2-40B4-BE49-F238E27FC236}">
                <a16:creationId xmlns="" xmlns:a16="http://schemas.microsoft.com/office/drawing/2014/main" id="{B5FE0680-93EE-341C-D672-41A95969B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a:t>Далее мы еще немного поиграли с данными: заменили спецификации на огромном количестве позиций. Скорость пересчета 16 минут</a:t>
            </a:r>
          </a:p>
          <a:p>
            <a:pPr>
              <a:spcBef>
                <a:spcPct val="0"/>
              </a:spcBef>
            </a:pPr>
            <a:endParaRPr lang="ru-RU" altLang="ru-RU"/>
          </a:p>
          <a:p>
            <a:pPr>
              <a:spcBef>
                <a:spcPct val="0"/>
              </a:spcBef>
            </a:pPr>
            <a:r>
              <a:rPr lang="ru-RU" altLang="ru-RU"/>
              <a:t>Попробовали ввести доп. Заказа россыпью на отдельные единицы. Скорость расчета 40 сек. При добавлении новых позиций.</a:t>
            </a:r>
          </a:p>
          <a:p>
            <a:pPr>
              <a:spcBef>
                <a:spcPct val="0"/>
              </a:spcBef>
            </a:pPr>
            <a:r>
              <a:rPr lang="ru-RU" altLang="ru-RU"/>
              <a:t>Считаем, что нами достигнуты отличные результаты по производительности.</a:t>
            </a:r>
          </a:p>
          <a:p>
            <a:pPr>
              <a:spcBef>
                <a:spcPct val="0"/>
              </a:spcBef>
            </a:pPr>
            <a:endParaRPr lang="ru-RU" altLang="ru-RU"/>
          </a:p>
        </p:txBody>
      </p:sp>
      <p:sp>
        <p:nvSpPr>
          <p:cNvPr id="118788" name="Номер слайда 3">
            <a:extLst>
              <a:ext uri="{FF2B5EF4-FFF2-40B4-BE49-F238E27FC236}">
                <a16:creationId xmlns="" xmlns:a16="http://schemas.microsoft.com/office/drawing/2014/main" id="{D0E6C08A-C290-236F-38F3-BAFFBE72E5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A3C31B7-9225-4032-966F-1BF5DDE9858F}" type="slidenum">
              <a:rPr lang="ru-RU" altLang="ru-RU" b="0"/>
              <a:pPr/>
              <a:t>89</a:t>
            </a:fld>
            <a:endParaRPr lang="ru-RU" altLang="ru-RU" b="0"/>
          </a:p>
        </p:txBody>
      </p:sp>
    </p:spTree>
    <p:extLst>
      <p:ext uri="{BB962C8B-B14F-4D97-AF65-F5344CB8AC3E}">
        <p14:creationId xmlns:p14="http://schemas.microsoft.com/office/powerpoint/2010/main" val="1512806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Образ слайда 1">
            <a:extLst>
              <a:ext uri="{FF2B5EF4-FFF2-40B4-BE49-F238E27FC236}">
                <a16:creationId xmlns="" xmlns:a16="http://schemas.microsoft.com/office/drawing/2014/main" id="{2956A6D2-0D0D-DDC4-C688-5231A9F358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Заметки 2">
            <a:extLst>
              <a:ext uri="{FF2B5EF4-FFF2-40B4-BE49-F238E27FC236}">
                <a16:creationId xmlns="" xmlns:a16="http://schemas.microsoft.com/office/drawing/2014/main" id="{96979C75-CBC1-7EF8-274C-4652507A69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На слайде представлен реализованный функционал управления техническим обслуживанием и ремонтом оборудования</a:t>
            </a:r>
          </a:p>
        </p:txBody>
      </p:sp>
      <p:sp>
        <p:nvSpPr>
          <p:cNvPr id="128004" name="Номер слайда 3">
            <a:extLst>
              <a:ext uri="{FF2B5EF4-FFF2-40B4-BE49-F238E27FC236}">
                <a16:creationId xmlns="" xmlns:a16="http://schemas.microsoft.com/office/drawing/2014/main" id="{ECC515BA-87A5-BFD3-ACA4-6C61F82B6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DBD42EA0-937F-4A0C-AA88-04D40EC25823}" type="slidenum">
              <a:rPr lang="ru-RU" altLang="ru-RU" b="0"/>
              <a:pPr/>
              <a:t>92</a:t>
            </a:fld>
            <a:endParaRPr lang="ru-RU" altLang="ru-RU" b="0"/>
          </a:p>
        </p:txBody>
      </p:sp>
    </p:spTree>
    <p:extLst>
      <p:ext uri="{BB962C8B-B14F-4D97-AF65-F5344CB8AC3E}">
        <p14:creationId xmlns:p14="http://schemas.microsoft.com/office/powerpoint/2010/main" val="278960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a:extLst>
              <a:ext uri="{FF2B5EF4-FFF2-40B4-BE49-F238E27FC236}">
                <a16:creationId xmlns="" xmlns:a16="http://schemas.microsoft.com/office/drawing/2014/main" id="{B7DAEEF3-DEF3-D5C0-0C73-01214BFCF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Заметки 2">
            <a:extLst>
              <a:ext uri="{FF2B5EF4-FFF2-40B4-BE49-F238E27FC236}">
                <a16:creationId xmlns="" xmlns:a16="http://schemas.microsoft.com/office/drawing/2014/main" id="{2A5471A2-F913-3C62-F64B-2BEF05B6D4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en-US" dirty="0">
                <a:latin typeface="Futura PT Demi" panose="020B0702020204020303" pitchFamily="34" charset="0"/>
              </a:rPr>
              <a:t>Уже более 8500 организаций – пользователей </a:t>
            </a:r>
            <a:r>
              <a:rPr lang="en-US" altLang="en-US" dirty="0">
                <a:latin typeface="Futura PT Demi" panose="020B0702020204020303" pitchFamily="34" charset="0"/>
              </a:rPr>
              <a:t>ERP</a:t>
            </a:r>
            <a:r>
              <a:rPr lang="ru-RU" altLang="en-US" dirty="0">
                <a:latin typeface="Futura PT Demi" panose="020B0702020204020303" pitchFamily="34" charset="0"/>
              </a:rPr>
              <a:t>. Сохраняется лидерство в количестве предприятий машиностроения, приборостроения, представлены все отрасли</a:t>
            </a:r>
          </a:p>
          <a:p>
            <a:endParaRPr lang="ru-RU" altLang="ru-RU" dirty="0"/>
          </a:p>
        </p:txBody>
      </p:sp>
      <p:sp>
        <p:nvSpPr>
          <p:cNvPr id="62468" name="Номер слайда 3">
            <a:extLst>
              <a:ext uri="{FF2B5EF4-FFF2-40B4-BE49-F238E27FC236}">
                <a16:creationId xmlns="" xmlns:a16="http://schemas.microsoft.com/office/drawing/2014/main" id="{DA93C346-6301-19AE-4567-43B6E70BB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7E74764C-4F9B-4DCD-B84B-04F1581D0593}" type="slidenum">
              <a:rPr lang="ru-RU" altLang="ru-RU" b="0"/>
              <a:pPr/>
              <a:t>97</a:t>
            </a:fld>
            <a:endParaRPr lang="ru-RU" altLang="ru-RU" b="0"/>
          </a:p>
        </p:txBody>
      </p:sp>
    </p:spTree>
    <p:extLst>
      <p:ext uri="{BB962C8B-B14F-4D97-AF65-F5344CB8AC3E}">
        <p14:creationId xmlns:p14="http://schemas.microsoft.com/office/powerpoint/2010/main" val="35023939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98</a:t>
            </a:fld>
            <a:endParaRPr lang="ru-RU" altLang="ru-RU"/>
          </a:p>
        </p:txBody>
      </p:sp>
    </p:spTree>
    <p:extLst>
      <p:ext uri="{BB962C8B-B14F-4D97-AF65-F5344CB8AC3E}">
        <p14:creationId xmlns:p14="http://schemas.microsoft.com/office/powerpoint/2010/main" val="193286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Система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dirty="0"/>
              <a:t> обеспечивает прозрачность бизнеса на всех уровнях управления, что позволяет оперативно принимать управленческие решения при реагировании на изменения.</a:t>
            </a:r>
          </a:p>
          <a:p>
            <a:endParaRPr lang="ru-R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ru-RU" altLang="ru-RU" sz="1200" dirty="0">
                <a:cs typeface="Times New Roman" panose="02020603050405020304" pitchFamily="18" charset="0"/>
              </a:rPr>
              <a:t>Система позволяет организовать цифровой двойник процессов предприятия через использование сценариев. При помощи данного двойника есть возможность</a:t>
            </a:r>
            <a:r>
              <a:rPr lang="ru-RU" altLang="ru-RU" sz="1200" baseline="0" dirty="0">
                <a:cs typeface="Times New Roman" panose="02020603050405020304" pitchFamily="18" charset="0"/>
              </a:rPr>
              <a:t> </a:t>
            </a:r>
            <a:r>
              <a:rPr lang="ru-RU" altLang="ru-RU" sz="1200" dirty="0">
                <a:cs typeface="Times New Roman" panose="02020603050405020304" pitchFamily="18" charset="0"/>
              </a:rPr>
              <a:t>отслеживать, анализировать показатели по предыдущим периодам, и прогнозировать</a:t>
            </a:r>
            <a:r>
              <a:rPr lang="ru-RU" altLang="ru-RU" sz="1200" baseline="0" dirty="0">
                <a:cs typeface="Times New Roman" panose="02020603050405020304" pitchFamily="18" charset="0"/>
              </a:rPr>
              <a:t> значения </a:t>
            </a:r>
            <a:r>
              <a:rPr lang="ru-RU" altLang="ru-RU" sz="1200" dirty="0">
                <a:cs typeface="Times New Roman" panose="02020603050405020304" pitchFamily="18" charset="0"/>
              </a:rPr>
              <a:t>показателей в будущем, основываясь на текущих и плановых данных по различным сценариям.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altLang="ru-RU" sz="1200" dirty="0">
                <a:cs typeface="Times New Roman" panose="02020603050405020304" pitchFamily="18" charset="0"/>
              </a:rPr>
              <a:t>С помощью цифрового двойника есть возможность более быстрого обнаружения проблем, подбора сценариев минимизации негативных последствий и повышения рентабельности компании. Можно п</a:t>
            </a:r>
            <a:r>
              <a:rPr kumimoji="1" lang="ru-RU" sz="1200" b="0" i="0" kern="1200" dirty="0">
                <a:solidFill>
                  <a:schemeClr val="tx1"/>
                </a:solidFill>
                <a:effectLst/>
                <a:latin typeface="Times New Roman" pitchFamily="18" charset="0"/>
                <a:ea typeface="+mn-ea"/>
                <a:cs typeface="+mn-cs"/>
              </a:rPr>
              <a:t>ринимать </a:t>
            </a:r>
            <a:r>
              <a:rPr kumimoji="1" lang="ru-RU" sz="1200" b="0" i="0" kern="1200" dirty="0" err="1">
                <a:solidFill>
                  <a:schemeClr val="tx1"/>
                </a:solidFill>
                <a:effectLst/>
                <a:latin typeface="Times New Roman" pitchFamily="18" charset="0"/>
                <a:ea typeface="+mn-ea"/>
                <a:cs typeface="+mn-cs"/>
              </a:rPr>
              <a:t>проактивные</a:t>
            </a:r>
            <a:r>
              <a:rPr kumimoji="1" lang="ru-RU" sz="1200" b="0" i="0" kern="1200" dirty="0">
                <a:solidFill>
                  <a:schemeClr val="tx1"/>
                </a:solidFill>
                <a:effectLst/>
                <a:latin typeface="Times New Roman" pitchFamily="18" charset="0"/>
                <a:ea typeface="+mn-ea"/>
                <a:cs typeface="+mn-cs"/>
              </a:rPr>
              <a:t> решения на основе имеющихся и прогнозных данных, повышать эффективность деятельности и избавляться от потенциальных проблем.</a:t>
            </a:r>
            <a:endParaRPr lang="ru-RU" altLang="ru-RU" sz="1200" dirty="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altLang="ru-RU" sz="1200" dirty="0">
              <a:cs typeface="Times New Roman" panose="02020603050405020304" pitchFamily="18" charset="0"/>
            </a:endParaRPr>
          </a:p>
          <a:p>
            <a:r>
              <a:rPr lang="ru-RU" sz="1200" dirty="0">
                <a:cs typeface="Times New Roman" panose="02020603050405020304" pitchFamily="18" charset="0"/>
              </a:rPr>
              <a:t>Быстрый доступ руководства компаний и холдингов к информации о различных показателях деятельности предприятий в режиме онлайн.</a:t>
            </a:r>
            <a:endParaRPr lang="ru-RU" altLang="ru-RU" sz="1200" dirty="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altLang="ru-RU" sz="1200" dirty="0">
              <a:cs typeface="Times New Roman" panose="02020603050405020304" pitchFamily="18" charset="0"/>
            </a:endParaRPr>
          </a:p>
          <a:p>
            <a:r>
              <a:rPr lang="ru-RU" altLang="ru-RU" sz="1200" dirty="0">
                <a:cs typeface="Times New Roman" panose="02020603050405020304" pitchFamily="18" charset="0"/>
              </a:rPr>
              <a:t>Цифровая трансформация бизнеса с возможностью гибкой </a:t>
            </a:r>
            <a:r>
              <a:rPr lang="ru-RU" altLang="ru-RU" sz="1200" dirty="0" err="1">
                <a:cs typeface="Times New Roman" panose="02020603050405020304" pitchFamily="18" charset="0"/>
              </a:rPr>
              <a:t>кастомизации</a:t>
            </a:r>
            <a:r>
              <a:rPr lang="ru-RU" altLang="ru-RU" sz="1200" dirty="0">
                <a:cs typeface="Times New Roman" panose="02020603050405020304" pitchFamily="18" charset="0"/>
              </a:rPr>
              <a:t> решения «1С:</a:t>
            </a:r>
            <a:r>
              <a:rPr lang="en-US" altLang="ru-RU" sz="1200" dirty="0">
                <a:cs typeface="Times New Roman" panose="02020603050405020304" pitchFamily="18" charset="0"/>
              </a:rPr>
              <a:t>ERP</a:t>
            </a:r>
            <a:r>
              <a:rPr lang="ru-RU" altLang="ru-RU" sz="1200" dirty="0">
                <a:cs typeface="Times New Roman" panose="02020603050405020304" pitchFamily="18" charset="0"/>
              </a:rPr>
              <a:t>.</a:t>
            </a:r>
            <a:r>
              <a:rPr lang="ru-RU" altLang="ru-RU" sz="1200" baseline="0" dirty="0">
                <a:cs typeface="Times New Roman" panose="02020603050405020304" pitchFamily="18" charset="0"/>
              </a:rPr>
              <a:t> Управление холдингом» </a:t>
            </a:r>
            <a:r>
              <a:rPr lang="ru-RU" altLang="ru-RU" sz="1200" dirty="0">
                <a:cs typeface="Times New Roman" panose="02020603050405020304" pitchFamily="18" charset="0"/>
              </a:rPr>
              <a:t>под свои бизнес-процессы, цели, уникальные конкурентные преимущества и ноу-хау.</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altLang="ru-RU" sz="1200" dirty="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altLang="ru-RU" sz="1200" dirty="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10</a:t>
            </a:fld>
            <a:endParaRPr lang="ru-RU" altLang="ru-RU"/>
          </a:p>
        </p:txBody>
      </p:sp>
    </p:spTree>
    <p:extLst>
      <p:ext uri="{BB962C8B-B14F-4D97-AF65-F5344CB8AC3E}">
        <p14:creationId xmlns:p14="http://schemas.microsoft.com/office/powerpoint/2010/main" val="3206833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a:extLst>
              <a:ext uri="{FF2B5EF4-FFF2-40B4-BE49-F238E27FC236}">
                <a16:creationId xmlns="" xmlns:a16="http://schemas.microsoft.com/office/drawing/2014/main" id="{D48EAD66-C047-1986-F158-C4A5368820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Заметки 2">
            <a:extLst>
              <a:ext uri="{FF2B5EF4-FFF2-40B4-BE49-F238E27FC236}">
                <a16:creationId xmlns="" xmlns:a16="http://schemas.microsoft.com/office/drawing/2014/main" id="{F75B067E-CAFF-C601-E93E-A50F189081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Спрос на ресурсы в ИТ сейчас высокий, но наличие порядка 300 000 программистов 1С, 8000 внедренческих партнерских организаций, в их числе 650 Центров </a:t>
            </a:r>
            <a:r>
              <a:rPr lang="en-US" altLang="ru-RU" dirty="0"/>
              <a:t>ERP</a:t>
            </a:r>
            <a:r>
              <a:rPr lang="ru-RU" altLang="ru-RU" dirty="0"/>
              <a:t>, накопивших опыт 3600 внедрений 1С:</a:t>
            </a:r>
            <a:r>
              <a:rPr lang="en-US" altLang="ru-RU" dirty="0"/>
              <a:t>ERP</a:t>
            </a:r>
            <a:endParaRPr lang="ru-RU" altLang="ru-RU" dirty="0"/>
          </a:p>
          <a:p>
            <a:r>
              <a:rPr lang="ru-RU" altLang="ru-RU" dirty="0">
                <a:hlinkClick r:id="rId3"/>
              </a:rPr>
              <a:t>https://1c.ru/solutions/public/?searchModel=%7B%22erp%22:true%7D</a:t>
            </a:r>
            <a:endParaRPr lang="ru-RU" altLang="ru-RU" dirty="0"/>
          </a:p>
          <a:p>
            <a:r>
              <a:rPr lang="ru-RU" altLang="ru-RU" dirty="0"/>
              <a:t> дает основания считать, что именно для внедрения 1С:Предприятия сейчас есть больше всего ресурсов на рынке РФ, </a:t>
            </a:r>
          </a:p>
          <a:p>
            <a:r>
              <a:rPr lang="ru-RU" altLang="ru-RU" dirty="0"/>
              <a:t>Это подтверждается и тем, что более миллиона новых рабочих мест в год на 1С:Предприятии создается этими ресурсами и их можно подтянуть для выполнения самых сложных корпоративных проектов в сотрудничестве с внутренними центрами компетенции заказчика.</a:t>
            </a:r>
          </a:p>
          <a:p>
            <a:r>
              <a:rPr lang="ru-RU" altLang="ru-RU" dirty="0"/>
              <a:t>При этом конечно, надо готовить больше кадров и фирма 1С активно над этим работает много лет, создавая учебные пособия по </a:t>
            </a:r>
            <a:r>
              <a:rPr lang="en-US" altLang="ru-RU" dirty="0"/>
              <a:t>ERP</a:t>
            </a:r>
            <a:r>
              <a:rPr lang="ru-RU" altLang="ru-RU" dirty="0"/>
              <a:t>, предоставляя софт бесплатно в облаке преподавателям и студентам (в облаке удобнее), бесплатно осуществляя дополнительное профессиональное обучение, разрабатывая образовательные программы и апробируя их в ведущих ВУЗах страны и многое другое.</a:t>
            </a:r>
          </a:p>
          <a:p>
            <a:endParaRPr lang="ru-RU" altLang="ru-RU" dirty="0"/>
          </a:p>
        </p:txBody>
      </p:sp>
      <p:sp>
        <p:nvSpPr>
          <p:cNvPr id="53252" name="Номер слайда 3">
            <a:extLst>
              <a:ext uri="{FF2B5EF4-FFF2-40B4-BE49-F238E27FC236}">
                <a16:creationId xmlns="" xmlns:a16="http://schemas.microsoft.com/office/drawing/2014/main" id="{743A76F9-4EDB-D7A6-DD52-44181D17BA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D96FEF90-E9AD-416B-A853-1256CED4B754}" type="slidenum">
              <a:rPr lang="ru-RU" altLang="ru-RU" b="0"/>
              <a:pPr/>
              <a:t>99</a:t>
            </a:fld>
            <a:endParaRPr lang="ru-RU" altLang="ru-RU" b="0"/>
          </a:p>
        </p:txBody>
      </p:sp>
    </p:spTree>
    <p:extLst>
      <p:ext uri="{BB962C8B-B14F-4D97-AF65-F5344CB8AC3E}">
        <p14:creationId xmlns:p14="http://schemas.microsoft.com/office/powerpoint/2010/main" val="36893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100</a:t>
            </a:fld>
            <a:endParaRPr lang="ru-RU" altLang="ru-RU"/>
          </a:p>
        </p:txBody>
      </p:sp>
    </p:spTree>
    <p:extLst>
      <p:ext uri="{BB962C8B-B14F-4D97-AF65-F5344CB8AC3E}">
        <p14:creationId xmlns:p14="http://schemas.microsoft.com/office/powerpoint/2010/main" val="7881063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Платформа 1С прошла проверку для включения в каталог цифровых продуктов платформы </a:t>
            </a:r>
            <a:r>
              <a:rPr lang="ru-RU" sz="1200" b="0" i="0" kern="1200" dirty="0" err="1">
                <a:solidFill>
                  <a:schemeClr val="tx1"/>
                </a:solidFill>
                <a:effectLst/>
                <a:latin typeface="+mn-lt"/>
                <a:ea typeface="+mn-ea"/>
                <a:cs typeface="+mn-cs"/>
              </a:rPr>
              <a:t>ГосТех</a:t>
            </a:r>
            <a:r>
              <a:rPr lang="ru-RU" dirty="0"/>
              <a:t/>
            </a:r>
            <a:br>
              <a:rPr lang="ru-RU" dirty="0"/>
            </a:br>
            <a:r>
              <a:rPr lang="ru-RU" sz="1200" b="0" i="0" kern="1200" dirty="0">
                <a:solidFill>
                  <a:schemeClr val="tx1"/>
                </a:solidFill>
                <a:effectLst/>
                <a:latin typeface="+mn-lt"/>
                <a:ea typeface="+mn-ea"/>
                <a:cs typeface="+mn-cs"/>
                <a:hlinkClick r:id="rId3" tooltip="https://platform.gov.ru/news/platforma-1s-proshla-proverku-dlya-vkljucheniya-v-katalog-cifrovyh-produktov-platformy-gosteh/"/>
              </a:rPr>
              <a:t>https://platform.gov.ru/news/platforma-1s-proshla-proverku-dlya-vkljucheniya-v-katalog-cifrovyh-produktov-platformy-gosteh/</a:t>
            </a:r>
            <a:r>
              <a:rPr lang="ru-RU" dirty="0"/>
              <a:t> </a:t>
            </a:r>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101</a:t>
            </a:fld>
            <a:endParaRPr lang="ru-RU" altLang="ru-RU"/>
          </a:p>
        </p:txBody>
      </p:sp>
    </p:spTree>
    <p:extLst>
      <p:ext uri="{BB962C8B-B14F-4D97-AF65-F5344CB8AC3E}">
        <p14:creationId xmlns:p14="http://schemas.microsoft.com/office/powerpoint/2010/main" val="3177365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102</a:t>
            </a:fld>
            <a:endParaRPr lang="ru-RU" altLang="ru-RU"/>
          </a:p>
        </p:txBody>
      </p:sp>
    </p:spTree>
    <p:extLst>
      <p:ext uri="{BB962C8B-B14F-4D97-AF65-F5344CB8AC3E}">
        <p14:creationId xmlns:p14="http://schemas.microsoft.com/office/powerpoint/2010/main" val="33330815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a:extLst>
              <a:ext uri="{FF2B5EF4-FFF2-40B4-BE49-F238E27FC236}">
                <a16:creationId xmlns="" xmlns:a16="http://schemas.microsoft.com/office/drawing/2014/main" id="{450F9062-1DAB-860D-B448-620D899AD7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a:extLst>
              <a:ext uri="{FF2B5EF4-FFF2-40B4-BE49-F238E27FC236}">
                <a16:creationId xmlns="" xmlns:a16="http://schemas.microsoft.com/office/drawing/2014/main" id="{F95E6623-E9FB-9C9A-D74C-A5D1ACC56F05}"/>
              </a:ext>
            </a:extLst>
          </p:cNvPr>
          <p:cNvSpPr>
            <a:spLocks noGrp="1"/>
          </p:cNvSpPr>
          <p:nvPr>
            <p:ph type="body" idx="1"/>
          </p:nvPr>
        </p:nvSpPr>
        <p:spPr/>
        <p:txBody>
          <a:bodyPr/>
          <a:lstStyle/>
          <a:p>
            <a:pPr eaLnBrk="1" fontAlgn="auto" hangingPunct="1">
              <a:spcBef>
                <a:spcPts val="0"/>
              </a:spcBef>
              <a:spcAft>
                <a:spcPts val="0"/>
              </a:spcAft>
              <a:defRPr/>
            </a:pPr>
            <a:r>
              <a:rPr lang="ru-RU" sz="1100" dirty="0"/>
              <a:t>ЕРП система не живёт в вакууме. Вокруг есть некое информационное окружение. Есть всевозможного рода сервисы: государственные, сервисы 1С, сервисы других компаний.</a:t>
            </a:r>
          </a:p>
          <a:p>
            <a:pPr eaLnBrk="1" fontAlgn="auto" hangingPunct="1">
              <a:spcBef>
                <a:spcPts val="0"/>
              </a:spcBef>
              <a:spcAft>
                <a:spcPts val="0"/>
              </a:spcAft>
              <a:defRPr/>
            </a:pPr>
            <a:r>
              <a:rPr lang="ru-RU" sz="1100" dirty="0"/>
              <a:t>За последнее время была разработана цепочка интеграций с различными ИС.</a:t>
            </a:r>
          </a:p>
          <a:p>
            <a:pPr eaLnBrk="1" fontAlgn="auto" hangingPunct="1">
              <a:spcBef>
                <a:spcPts val="0"/>
              </a:spcBef>
              <a:spcAft>
                <a:spcPts val="0"/>
              </a:spcAft>
              <a:defRPr/>
            </a:pPr>
            <a:r>
              <a:rPr lang="ru-RU" sz="1100" dirty="0"/>
              <a:t>Продолжается большая работа по интеграции с интернет магазинами, с сервисом доставки (на примере </a:t>
            </a:r>
            <a:r>
              <a:rPr lang="ru-RU" sz="1100" spc="-75" dirty="0">
                <a:cs typeface="Tahoma"/>
              </a:rPr>
              <a:t>Я</a:t>
            </a:r>
            <a:r>
              <a:rPr lang="ru-RU" sz="1100" spc="-65" dirty="0">
                <a:cs typeface="Tahoma"/>
              </a:rPr>
              <a:t>н</a:t>
            </a:r>
            <a:r>
              <a:rPr lang="ru-RU" sz="1100" spc="-60" dirty="0">
                <a:cs typeface="Tahoma"/>
              </a:rPr>
              <a:t>д</a:t>
            </a:r>
            <a:r>
              <a:rPr lang="ru-RU" sz="1100" spc="-15" dirty="0">
                <a:cs typeface="Tahoma"/>
              </a:rPr>
              <a:t>е</a:t>
            </a:r>
            <a:r>
              <a:rPr lang="ru-RU" sz="1100" spc="-10" dirty="0">
                <a:cs typeface="Tahoma"/>
              </a:rPr>
              <a:t>к</a:t>
            </a:r>
            <a:r>
              <a:rPr lang="ru-RU" sz="1100" spc="-75" dirty="0">
                <a:cs typeface="Tahoma"/>
              </a:rPr>
              <a:t>с</a:t>
            </a:r>
            <a:r>
              <a:rPr lang="ru-RU" sz="1100" spc="-80" dirty="0">
                <a:cs typeface="Tahoma"/>
              </a:rPr>
              <a:t> </a:t>
            </a:r>
            <a:r>
              <a:rPr lang="en-US" sz="1100" spc="90" dirty="0">
                <a:cs typeface="Tahoma"/>
              </a:rPr>
              <a:t>Go</a:t>
            </a:r>
            <a:r>
              <a:rPr lang="ru-RU" sz="1100" spc="90" dirty="0">
                <a:cs typeface="Tahoma"/>
              </a:rPr>
              <a:t> и на примере транспортной компании </a:t>
            </a:r>
            <a:r>
              <a:rPr lang="ru-RU" sz="1100" spc="-80" dirty="0">
                <a:cs typeface="Tahoma"/>
              </a:rPr>
              <a:t>Д</a:t>
            </a:r>
            <a:r>
              <a:rPr lang="ru-RU" sz="1100" spc="-15" dirty="0">
                <a:cs typeface="Tahoma"/>
              </a:rPr>
              <a:t>е</a:t>
            </a:r>
            <a:r>
              <a:rPr lang="ru-RU" sz="1100" spc="-105" dirty="0">
                <a:cs typeface="Tahoma"/>
              </a:rPr>
              <a:t>л</a:t>
            </a:r>
            <a:r>
              <a:rPr lang="ru-RU" sz="1100" spc="35" dirty="0">
                <a:cs typeface="Tahoma"/>
              </a:rPr>
              <a:t>о</a:t>
            </a:r>
            <a:r>
              <a:rPr lang="ru-RU" sz="1100" spc="-65" dirty="0">
                <a:cs typeface="Tahoma"/>
              </a:rPr>
              <a:t>вые</a:t>
            </a:r>
            <a:r>
              <a:rPr lang="ru-RU" sz="1100" spc="-90" dirty="0">
                <a:cs typeface="Tahoma"/>
              </a:rPr>
              <a:t> </a:t>
            </a:r>
            <a:r>
              <a:rPr lang="ru-RU" sz="1100" spc="-105" dirty="0">
                <a:cs typeface="Tahoma"/>
              </a:rPr>
              <a:t>л</a:t>
            </a:r>
            <a:r>
              <a:rPr lang="ru-RU" sz="1100" spc="-20" dirty="0">
                <a:cs typeface="Tahoma"/>
              </a:rPr>
              <a:t>и</a:t>
            </a:r>
            <a:r>
              <a:rPr lang="ru-RU" sz="1100" spc="-65" dirty="0">
                <a:cs typeface="Tahoma"/>
              </a:rPr>
              <a:t>н</a:t>
            </a:r>
            <a:r>
              <a:rPr lang="ru-RU" sz="1100" spc="-20" dirty="0">
                <a:cs typeface="Tahoma"/>
              </a:rPr>
              <a:t>ии), ну то что касается обязательных требований по интеграции с </a:t>
            </a:r>
            <a:r>
              <a:rPr lang="ru-RU" sz="1100" spc="-30" dirty="0">
                <a:cs typeface="Tahoma"/>
              </a:rPr>
              <a:t>ЕГАИС, </a:t>
            </a:r>
            <a:r>
              <a:rPr lang="ru-RU" sz="1100" spc="-45" dirty="0" err="1">
                <a:cs typeface="Tahoma"/>
              </a:rPr>
              <a:t>ВетИС</a:t>
            </a:r>
            <a:r>
              <a:rPr lang="ru-RU" sz="1100" spc="-45" dirty="0">
                <a:cs typeface="Tahoma"/>
              </a:rPr>
              <a:t>, </a:t>
            </a:r>
            <a:r>
              <a:rPr lang="ru-RU" sz="1100" spc="-65" dirty="0">
                <a:cs typeface="Tahoma"/>
              </a:rPr>
              <a:t>Честный</a:t>
            </a:r>
            <a:r>
              <a:rPr lang="ru-RU" sz="1100" spc="-85" dirty="0">
                <a:cs typeface="Tahoma"/>
              </a:rPr>
              <a:t> </a:t>
            </a:r>
            <a:r>
              <a:rPr lang="ru-RU" sz="1100" spc="70" dirty="0">
                <a:cs typeface="Tahoma"/>
              </a:rPr>
              <a:t>ЗНАК, </a:t>
            </a:r>
            <a:r>
              <a:rPr lang="ru-RU" sz="1100" spc="-40" dirty="0">
                <a:cs typeface="Tahoma"/>
              </a:rPr>
              <a:t>Электронный</a:t>
            </a:r>
            <a:r>
              <a:rPr lang="ru-RU" sz="1100" spc="-80" dirty="0">
                <a:cs typeface="Tahoma"/>
              </a:rPr>
              <a:t> </a:t>
            </a:r>
            <a:r>
              <a:rPr lang="ru-RU" sz="1100" spc="-15" dirty="0">
                <a:cs typeface="Tahoma"/>
              </a:rPr>
              <a:t>документооборот</a:t>
            </a:r>
            <a:r>
              <a:rPr lang="ru-RU" sz="1100" spc="-75" dirty="0">
                <a:cs typeface="Tahoma"/>
              </a:rPr>
              <a:t> </a:t>
            </a:r>
            <a:r>
              <a:rPr lang="ru-RU" sz="1100" spc="-114" dirty="0">
                <a:cs typeface="Tahoma"/>
              </a:rPr>
              <a:t>в</a:t>
            </a:r>
            <a:r>
              <a:rPr lang="ru-RU" sz="1100" spc="-140" dirty="0">
                <a:cs typeface="Tahoma"/>
              </a:rPr>
              <a:t> </a:t>
            </a:r>
            <a:r>
              <a:rPr lang="ru-RU" sz="1100" spc="-30" dirty="0">
                <a:cs typeface="Tahoma"/>
              </a:rPr>
              <a:t>формате</a:t>
            </a:r>
            <a:r>
              <a:rPr lang="ru-RU" sz="1100" spc="-120" dirty="0">
                <a:cs typeface="Tahoma"/>
              </a:rPr>
              <a:t> </a:t>
            </a:r>
            <a:r>
              <a:rPr lang="ru-RU" sz="1100" spc="45" dirty="0">
                <a:cs typeface="Tahoma"/>
              </a:rPr>
              <a:t>ФНС</a:t>
            </a:r>
            <a:r>
              <a:rPr lang="ru-RU" sz="1100" spc="-30" dirty="0">
                <a:cs typeface="Tahoma"/>
              </a:rPr>
              <a:t>. </a:t>
            </a:r>
            <a:endParaRPr lang="ru-RU" sz="1100" dirty="0"/>
          </a:p>
        </p:txBody>
      </p:sp>
      <p:sp>
        <p:nvSpPr>
          <p:cNvPr id="56324" name="Номер слайда 3">
            <a:extLst>
              <a:ext uri="{FF2B5EF4-FFF2-40B4-BE49-F238E27FC236}">
                <a16:creationId xmlns="" xmlns:a16="http://schemas.microsoft.com/office/drawing/2014/main" id="{5B413F71-DB39-3532-7793-E77858D212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B54655E-82D7-44B4-82D3-76AD65E742F3}" type="slidenum">
              <a:rPr lang="ru-RU" altLang="ru-RU" b="0"/>
              <a:pPr/>
              <a:t>103</a:t>
            </a:fld>
            <a:endParaRPr lang="ru-RU" altLang="ru-RU" b="0"/>
          </a:p>
        </p:txBody>
      </p:sp>
    </p:spTree>
    <p:extLst>
      <p:ext uri="{BB962C8B-B14F-4D97-AF65-F5344CB8AC3E}">
        <p14:creationId xmlns:p14="http://schemas.microsoft.com/office/powerpoint/2010/main" val="27579037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a:extLst>
              <a:ext uri="{FF2B5EF4-FFF2-40B4-BE49-F238E27FC236}">
                <a16:creationId xmlns="" xmlns:a16="http://schemas.microsoft.com/office/drawing/2014/main" id="{5E579BBB-20A7-417C-82A9-1CC31DAC41CE}"/>
              </a:ext>
            </a:extLst>
          </p:cNvPr>
          <p:cNvSpPr>
            <a:spLocks noGrp="1" noRot="1" noChangeAspect="1" noChangeArrowheads="1" noTextEdit="1"/>
          </p:cNvSpPr>
          <p:nvPr>
            <p:ph type="sldImg"/>
          </p:nvPr>
        </p:nvSpPr>
        <p:spPr>
          <a:ln/>
        </p:spPr>
      </p:sp>
      <p:sp>
        <p:nvSpPr>
          <p:cNvPr id="84995" name="Заметки 2">
            <a:extLst>
              <a:ext uri="{FF2B5EF4-FFF2-40B4-BE49-F238E27FC236}">
                <a16:creationId xmlns="" xmlns:a16="http://schemas.microsoft.com/office/drawing/2014/main" id="{EEC28457-55AC-47E6-B713-AFC93756CF4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ru-RU" altLang="ru-RU" dirty="0"/>
              <a:t>Внедрение единого продукта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altLang="ru-RU" dirty="0"/>
              <a:t>сокращает затраты по сравнению с внедрением отдельных систем </a:t>
            </a:r>
            <a:r>
              <a:rPr lang="en-US" altLang="ru-RU" dirty="0"/>
              <a:t>ERP</a:t>
            </a:r>
            <a:r>
              <a:rPr lang="ru-RU" altLang="ru-RU" dirty="0"/>
              <a:t> и СРМ</a:t>
            </a:r>
          </a:p>
        </p:txBody>
      </p:sp>
      <p:sp>
        <p:nvSpPr>
          <p:cNvPr id="84996" name="Номер слайда 3">
            <a:extLst>
              <a:ext uri="{FF2B5EF4-FFF2-40B4-BE49-F238E27FC236}">
                <a16:creationId xmlns="" xmlns:a16="http://schemas.microsoft.com/office/drawing/2014/main" id="{FFCAD963-2596-4600-9880-A5774168544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0A734F3F-A38B-4F0A-AC84-23EEAC70FABF}" type="slidenum">
              <a:rPr lang="ru-RU" altLang="ru-RU" sz="1200" b="0" smtClean="0">
                <a:solidFill>
                  <a:schemeClr val="tx1"/>
                </a:solidFill>
                <a:latin typeface="Calibri" panose="020F0502020204030204" pitchFamily="34" charset="0"/>
                <a:cs typeface="Arial" panose="020B0604020202020204" pitchFamily="34" charset="0"/>
              </a:rPr>
              <a:pPr/>
              <a:t>104</a:t>
            </a:fld>
            <a:endParaRPr lang="ru-RU" altLang="ru-RU" sz="1200" b="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090924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Образ слайда 1"/>
          <p:cNvSpPr>
            <a:spLocks noGrp="1" noRot="1" noChangeAspect="1"/>
          </p:cNvSpPr>
          <p:nvPr>
            <p:ph type="sldImg"/>
          </p:nvPr>
        </p:nvSpPr>
        <p:spPr bwMode="auto">
          <a:noFill/>
          <a:ln>
            <a:solidFill>
              <a:srgbClr val="000000"/>
            </a:solidFill>
            <a:miter lim="800000"/>
            <a:headEnd/>
            <a:tailEnd/>
          </a:ln>
        </p:spPr>
      </p:sp>
      <p:sp>
        <p:nvSpPr>
          <p:cNvPr id="8704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ltLang="ru-RU"/>
              <a:t>В настоящее время может быть востребован кейс когда пользователь получает рассылку, получает информацию о том, что те или иные показатели вышли за допустимый диапазон. А, возможно, это информация с задачами.  Для этого есть соответствующие инструменты, включая рассылку по почте, телеграмм, напоминания, оповещения.</a:t>
            </a:r>
          </a:p>
          <a:p>
            <a:pPr eaLnBrk="1" hangingPunct="1">
              <a:spcBef>
                <a:spcPct val="0"/>
              </a:spcBef>
            </a:pPr>
            <a:endParaRPr lang="ru-RU"/>
          </a:p>
        </p:txBody>
      </p:sp>
      <p:sp>
        <p:nvSpPr>
          <p:cNvPr id="8601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1D0CAE-D130-4216-80F3-1C0FBF70DFAA}" type="slidenum">
              <a:rPr lang="ru-RU">
                <a:cs typeface="Arial" charset="0"/>
              </a:rPr>
              <a:pPr fontAlgn="base">
                <a:spcBef>
                  <a:spcPct val="0"/>
                </a:spcBef>
                <a:spcAft>
                  <a:spcPct val="0"/>
                </a:spcAft>
                <a:defRPr/>
              </a:pPr>
              <a:t>105</a:t>
            </a:fld>
            <a:endParaRPr lang="ru-RU">
              <a:cs typeface="Arial" charset="0"/>
            </a:endParaRPr>
          </a:p>
        </p:txBody>
      </p:sp>
    </p:spTree>
    <p:extLst>
      <p:ext uri="{BB962C8B-B14F-4D97-AF65-F5344CB8AC3E}">
        <p14:creationId xmlns:p14="http://schemas.microsoft.com/office/powerpoint/2010/main" val="23947286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dirty="0"/>
              <a:t>После перехода на «</a:t>
            </a: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altLang="ru-RU" dirty="0"/>
              <a:t>происходит сокращение затрат на поддержку системы за счет единого решения на 3-х уровнях управления, которое легко интегрируется с решениями фирмы «1С» (в том числе с отраслевыми и специализированными), со сторонним программным обеспечением и различным оборудованием</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106</a:t>
            </a:fld>
            <a:endParaRPr lang="ru-RU" altLang="ru-RU"/>
          </a:p>
        </p:txBody>
      </p:sp>
    </p:spTree>
    <p:extLst>
      <p:ext uri="{BB962C8B-B14F-4D97-AF65-F5344CB8AC3E}">
        <p14:creationId xmlns:p14="http://schemas.microsoft.com/office/powerpoint/2010/main" val="22378306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a:xfrm>
            <a:off x="90488" y="742950"/>
            <a:ext cx="6616700" cy="3722688"/>
          </a:xfrm>
          <a:ln/>
        </p:spPr>
      </p:sp>
      <p:sp>
        <p:nvSpPr>
          <p:cNvPr id="90115" name="Заметки 2"/>
          <p:cNvSpPr>
            <a:spLocks noGrp="1"/>
          </p:cNvSpPr>
          <p:nvPr>
            <p:ph type="body" idx="1"/>
          </p:nvPr>
        </p:nvSpPr>
        <p:spPr>
          <a:noFill/>
        </p:spPr>
        <p:txBody>
          <a:bodyPr/>
          <a:lstStyle/>
          <a:p>
            <a:r>
              <a:rPr lang="ru-RU" altLang="ru-RU"/>
              <a:t>Подсистема «Универсальные процессы» в «1С:Управление холдингом», в отличие от других решений по управлению процессами (</a:t>
            </a:r>
            <a:r>
              <a:rPr lang="en-US" altLang="ru-RU"/>
              <a:t>workflow</a:t>
            </a:r>
            <a:r>
              <a:rPr lang="ru-RU" altLang="ru-RU"/>
              <a:t>), позволяет не только координировать работу сотрудников различных функциональных подразделений, но благодаря интеграционным возможностям конфигурации способна обслуживать также процессы, проходящие сквозь различные информационные системы.</a:t>
            </a:r>
          </a:p>
        </p:txBody>
      </p:sp>
      <p:sp>
        <p:nvSpPr>
          <p:cNvPr id="4" name="Номер слайда 3"/>
          <p:cNvSpPr>
            <a:spLocks noGrp="1"/>
          </p:cNvSpPr>
          <p:nvPr>
            <p:ph type="sldNum" sz="quarter" idx="5"/>
          </p:nvPr>
        </p:nvSpPr>
        <p:spPr/>
        <p:txBody>
          <a:bodyPr/>
          <a:lstStyle/>
          <a:p>
            <a:pPr>
              <a:defRPr/>
            </a:pPr>
            <a:fld id="{7A645847-DE07-4DB3-9460-D77A853E682A}" type="slidenum">
              <a:rPr lang="ru-RU" altLang="ru-RU" smtClean="0"/>
              <a:pPr>
                <a:defRPr/>
              </a:pPr>
              <a:t>110</a:t>
            </a:fld>
            <a:endParaRPr lang="ru-RU" altLang="ru-RU"/>
          </a:p>
        </p:txBody>
      </p:sp>
    </p:spTree>
    <p:extLst>
      <p:ext uri="{BB962C8B-B14F-4D97-AF65-F5344CB8AC3E}">
        <p14:creationId xmlns:p14="http://schemas.microsoft.com/office/powerpoint/2010/main" val="25802304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Затраты на исправление</a:t>
            </a:r>
            <a:r>
              <a:rPr lang="ru-RU" baseline="0" dirty="0"/>
              <a:t> ошибки растут по мере продвижения по процессу. Чем позже обнаружили, тем выше цена ошибки</a:t>
            </a:r>
            <a:endParaRPr lang="ru-RU" dirty="0"/>
          </a:p>
        </p:txBody>
      </p:sp>
      <p:sp>
        <p:nvSpPr>
          <p:cNvPr id="4" name="Номер слайда 3"/>
          <p:cNvSpPr>
            <a:spLocks noGrp="1"/>
          </p:cNvSpPr>
          <p:nvPr>
            <p:ph type="sldNum" sz="quarter" idx="5"/>
          </p:nvPr>
        </p:nvSpPr>
        <p:spPr/>
        <p:txBody>
          <a:bodyPr/>
          <a:lstStyle/>
          <a:p>
            <a:fld id="{7BAF3600-01B7-4D3D-A0CA-AC5E9E639727}" type="slidenum">
              <a:rPr lang="ru-RU" altLang="ru-RU" smtClean="0"/>
              <a:pPr/>
              <a:t>111</a:t>
            </a:fld>
            <a:endParaRPr lang="ru-RU" altLang="ru-RU"/>
          </a:p>
        </p:txBody>
      </p:sp>
    </p:spTree>
    <p:extLst>
      <p:ext uri="{BB962C8B-B14F-4D97-AF65-F5344CB8AC3E}">
        <p14:creationId xmlns:p14="http://schemas.microsoft.com/office/powerpoint/2010/main" val="125833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a:extLst>
              <a:ext uri="{FF2B5EF4-FFF2-40B4-BE49-F238E27FC236}">
                <a16:creationId xmlns="" xmlns:a16="http://schemas.microsoft.com/office/drawing/2014/main" id="{35FDE1FB-90AF-4617-B76E-6689655B59AC}"/>
              </a:ext>
            </a:extLst>
          </p:cNvPr>
          <p:cNvSpPr>
            <a:spLocks noGrp="1" noRot="1" noChangeAspect="1" noChangeArrowheads="1" noTextEdit="1"/>
          </p:cNvSpPr>
          <p:nvPr>
            <p:ph type="sldImg"/>
          </p:nvPr>
        </p:nvSpPr>
        <p:spPr>
          <a:ln/>
        </p:spPr>
      </p:sp>
      <p:sp>
        <p:nvSpPr>
          <p:cNvPr id="52227" name="Заметки 2">
            <a:extLst>
              <a:ext uri="{FF2B5EF4-FFF2-40B4-BE49-F238E27FC236}">
                <a16:creationId xmlns="" xmlns:a16="http://schemas.microsoft.com/office/drawing/2014/main" id="{A72DD6F6-86C8-434E-B321-EB41F9A9F9A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sz="1200" b="0" dirty="0"/>
              <a:t>В «1С:</a:t>
            </a:r>
            <a:r>
              <a:rPr lang="en-US" sz="1200" b="0" dirty="0"/>
              <a:t>ERP</a:t>
            </a:r>
            <a:r>
              <a:rPr lang="ru-RU" sz="1200" b="0" dirty="0"/>
              <a:t>. Управление холдингом»</a:t>
            </a:r>
            <a:r>
              <a:rPr lang="ru-RU" dirty="0"/>
              <a:t>  организована стратегия интеграции всех бизнес-процессов предприятия (управление финансами, производство, управление трудовыми ресурсами, управление взаимоотношениями с клиентами), которая позволяет осуществлять непрерывную балансировку и оптимизацию ресурсов и процессов на трех уровнях управления: </a:t>
            </a:r>
            <a:r>
              <a:rPr kumimoji="1" lang="ru-RU" sz="1200" b="0" i="0" kern="1200" dirty="0">
                <a:solidFill>
                  <a:schemeClr val="tx1"/>
                </a:solidFill>
                <a:effectLst/>
                <a:latin typeface="Times New Roman" pitchFamily="18" charset="0"/>
                <a:ea typeface="+mn-ea"/>
                <a:cs typeface="+mn-cs"/>
              </a:rPr>
              <a:t>на оперативном, тактическом и стратегическом уровнях. Есть возможность оперативно получать точные и полные фактические данные («как есть»). Также есть возможность смоделировать процесс по различным сценариям, провести анализ «что если».</a:t>
            </a:r>
          </a:p>
        </p:txBody>
      </p:sp>
      <p:sp>
        <p:nvSpPr>
          <p:cNvPr id="52228" name="Номер слайда 3">
            <a:extLst>
              <a:ext uri="{FF2B5EF4-FFF2-40B4-BE49-F238E27FC236}">
                <a16:creationId xmlns="" xmlns:a16="http://schemas.microsoft.com/office/drawing/2014/main" id="{4B81F16A-36B4-42D5-9310-042C6FF1142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9312EE0B-35E7-42BF-AC8A-5AD05C1971CE}" type="slidenum">
              <a:rPr lang="ru-RU" altLang="ru-RU" sz="1200" b="0" smtClean="0">
                <a:solidFill>
                  <a:schemeClr val="tx1"/>
                </a:solidFill>
                <a:latin typeface="Times New Roman" panose="02020603050405020304" pitchFamily="18" charset="0"/>
              </a:rPr>
              <a:pPr/>
              <a:t>11</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8554728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Рассмотрим процесс быстрого закрытия</a:t>
            </a:r>
          </a:p>
        </p:txBody>
      </p:sp>
      <p:sp>
        <p:nvSpPr>
          <p:cNvPr id="4" name="Номер слайда 3"/>
          <p:cNvSpPr>
            <a:spLocks noGrp="1"/>
          </p:cNvSpPr>
          <p:nvPr>
            <p:ph type="sldNum" sz="quarter" idx="5"/>
          </p:nvPr>
        </p:nvSpPr>
        <p:spPr/>
        <p:txBody>
          <a:bodyPr/>
          <a:lstStyle/>
          <a:p>
            <a:fld id="{7BAF3600-01B7-4D3D-A0CA-AC5E9E639727}" type="slidenum">
              <a:rPr lang="ru-RU" altLang="ru-RU" smtClean="0"/>
              <a:pPr/>
              <a:t>112</a:t>
            </a:fld>
            <a:endParaRPr lang="ru-RU" altLang="ru-RU"/>
          </a:p>
        </p:txBody>
      </p:sp>
    </p:spTree>
    <p:extLst>
      <p:ext uri="{BB962C8B-B14F-4D97-AF65-F5344CB8AC3E}">
        <p14:creationId xmlns:p14="http://schemas.microsoft.com/office/powerpoint/2010/main" val="15094815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mn-cs"/>
              </a:rPr>
              <a:t>Подсистема управления НСИ ориентирована на эффективную работу в типичных для современных компаний </a:t>
            </a:r>
            <a:r>
              <a:rPr kumimoji="1" lang="ru-RU" sz="1200" b="0" i="0" kern="1200" dirty="0" err="1">
                <a:solidFill>
                  <a:schemeClr val="tx1"/>
                </a:solidFill>
                <a:effectLst/>
                <a:latin typeface="Times New Roman" pitchFamily="18" charset="0"/>
                <a:ea typeface="+mn-ea"/>
                <a:cs typeface="+mn-cs"/>
              </a:rPr>
              <a:t>мультисистемных</a:t>
            </a:r>
            <a:r>
              <a:rPr kumimoji="1" lang="ru-RU" sz="1200" b="0" i="0" kern="1200" dirty="0">
                <a:solidFill>
                  <a:schemeClr val="tx1"/>
                </a:solidFill>
                <a:effectLst/>
                <a:latin typeface="Times New Roman" pitchFamily="18" charset="0"/>
                <a:ea typeface="+mn-ea"/>
                <a:cs typeface="+mn-cs"/>
              </a:rPr>
              <a:t> ИТ-ландшафтах.</a:t>
            </a:r>
          </a:p>
          <a:p>
            <a:r>
              <a:rPr kumimoji="1" lang="ru-RU" sz="1200" b="0" i="0" kern="1200" dirty="0">
                <a:solidFill>
                  <a:schemeClr val="tx1"/>
                </a:solidFill>
                <a:effectLst/>
                <a:latin typeface="Times New Roman" pitchFamily="18" charset="0"/>
                <a:ea typeface="+mn-ea"/>
                <a:cs typeface="+mn-cs"/>
              </a:rPr>
              <a:t>В целях управления мастер-данными внешних информационных систем реализованы следующие функции:</a:t>
            </a:r>
            <a:br>
              <a:rPr kumimoji="1" lang="ru-RU" sz="1200" b="0" i="0" kern="1200" dirty="0">
                <a:solidFill>
                  <a:schemeClr val="tx1"/>
                </a:solidFill>
                <a:effectLst/>
                <a:latin typeface="Times New Roman" pitchFamily="18" charset="0"/>
                <a:ea typeface="+mn-ea"/>
                <a:cs typeface="+mn-cs"/>
              </a:rPr>
            </a:br>
            <a:r>
              <a:rPr kumimoji="1" lang="ru-RU" sz="1200" b="0" i="0" kern="1200" dirty="0">
                <a:solidFill>
                  <a:schemeClr val="tx1"/>
                </a:solidFill>
                <a:effectLst/>
                <a:latin typeface="Times New Roman" pitchFamily="18" charset="0"/>
                <a:ea typeface="+mn-ea"/>
                <a:cs typeface="+mn-cs"/>
              </a:rPr>
              <a:t>- формирование и гармонизация эталонных корпоративных классификаторов;</a:t>
            </a:r>
          </a:p>
          <a:p>
            <a:r>
              <a:rPr kumimoji="1" lang="ru-RU" sz="1200" b="0" i="0" kern="1200" dirty="0">
                <a:solidFill>
                  <a:schemeClr val="tx1"/>
                </a:solidFill>
                <a:effectLst/>
                <a:latin typeface="Times New Roman" pitchFamily="18" charset="0"/>
                <a:ea typeface="+mn-ea"/>
                <a:cs typeface="+mn-cs"/>
              </a:rPr>
              <a:t>- </a:t>
            </a:r>
            <a:r>
              <a:rPr kumimoji="1" lang="ru-RU" sz="1200" b="0" i="0" kern="1200" dirty="0" err="1">
                <a:solidFill>
                  <a:schemeClr val="tx1"/>
                </a:solidFill>
                <a:effectLst/>
                <a:latin typeface="Times New Roman" pitchFamily="18" charset="0"/>
                <a:ea typeface="+mn-ea"/>
                <a:cs typeface="+mn-cs"/>
              </a:rPr>
              <a:t>мэппинг</a:t>
            </a:r>
            <a:r>
              <a:rPr kumimoji="1" lang="ru-RU" sz="1200" b="0" i="0" kern="1200" dirty="0">
                <a:solidFill>
                  <a:schemeClr val="tx1"/>
                </a:solidFill>
                <a:effectLst/>
                <a:latin typeface="Times New Roman" pitchFamily="18" charset="0"/>
                <a:ea typeface="+mn-ea"/>
                <a:cs typeface="+mn-cs"/>
              </a:rPr>
              <a:t> элементов справочников внешних систем и эталонных элементов корпоративных классификаторов;</a:t>
            </a:r>
          </a:p>
          <a:p>
            <a:r>
              <a:rPr kumimoji="1" lang="ru-RU" sz="1200" b="0" i="0" kern="1200" dirty="0">
                <a:solidFill>
                  <a:schemeClr val="tx1"/>
                </a:solidFill>
                <a:effectLst/>
                <a:latin typeface="Times New Roman" pitchFamily="18" charset="0"/>
                <a:ea typeface="+mn-ea"/>
                <a:cs typeface="+mn-cs"/>
              </a:rPr>
              <a:t>- управление изменениями корпоративных классификаторов с помощью заявок на изменение мастер-данных;</a:t>
            </a:r>
          </a:p>
          <a:p>
            <a:r>
              <a:rPr kumimoji="1" lang="ru-RU" sz="1200" b="0" i="0" kern="1200" dirty="0">
                <a:solidFill>
                  <a:schemeClr val="tx1"/>
                </a:solidFill>
                <a:effectLst/>
                <a:latin typeface="Times New Roman" pitchFamily="18" charset="0"/>
                <a:ea typeface="+mn-ea"/>
                <a:cs typeface="+mn-cs"/>
              </a:rPr>
              <a:t>- экспорт эталонных элементов корпоративных классификаторов в системы-потребители.</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113</a:t>
            </a:fld>
            <a:endParaRPr lang="ru-RU" altLang="ru-RU"/>
          </a:p>
        </p:txBody>
      </p:sp>
    </p:spTree>
    <p:extLst>
      <p:ext uri="{BB962C8B-B14F-4D97-AF65-F5344CB8AC3E}">
        <p14:creationId xmlns:p14="http://schemas.microsoft.com/office/powerpoint/2010/main" val="16282615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AF3600-01B7-4D3D-A0CA-AC5E9E639727}" type="slidenum">
              <a:rPr lang="ru-RU" altLang="ru-RU" smtClean="0"/>
              <a:t>116</a:t>
            </a:fld>
            <a:endParaRPr lang="ru-RU" altLang="ru-RU"/>
          </a:p>
        </p:txBody>
      </p:sp>
    </p:spTree>
    <p:extLst>
      <p:ext uri="{BB962C8B-B14F-4D97-AF65-F5344CB8AC3E}">
        <p14:creationId xmlns:p14="http://schemas.microsoft.com/office/powerpoint/2010/main" val="35109526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a:extLst>
              <a:ext uri="{FF2B5EF4-FFF2-40B4-BE49-F238E27FC236}">
                <a16:creationId xmlns="" xmlns:a16="http://schemas.microsoft.com/office/drawing/2014/main" id="{56E09749-5874-4584-88DD-476A78E4CF8D}"/>
              </a:ext>
            </a:extLst>
          </p:cNvPr>
          <p:cNvSpPr>
            <a:spLocks noGrp="1" noRot="1" noChangeAspect="1" noChangeArrowheads="1" noTextEdit="1"/>
          </p:cNvSpPr>
          <p:nvPr>
            <p:ph type="sldImg"/>
          </p:nvPr>
        </p:nvSpPr>
        <p:spPr>
          <a:ln/>
        </p:spPr>
      </p:sp>
      <p:sp>
        <p:nvSpPr>
          <p:cNvPr id="64515" name="Заметки 2">
            <a:extLst>
              <a:ext uri="{FF2B5EF4-FFF2-40B4-BE49-F238E27FC236}">
                <a16:creationId xmlns="" xmlns:a16="http://schemas.microsoft.com/office/drawing/2014/main" id="{DE719A5D-3632-43ED-A115-3E37FA289C4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dirty="0"/>
              <a:t>В «1С:</a:t>
            </a:r>
            <a:r>
              <a:rPr lang="en-US" altLang="ru-RU" dirty="0"/>
              <a:t>ERP</a:t>
            </a:r>
            <a:r>
              <a:rPr lang="ru-RU" altLang="ru-RU" dirty="0"/>
              <a:t>.</a:t>
            </a:r>
            <a:r>
              <a:rPr lang="ru-RU" altLang="ru-RU" baseline="0" dirty="0"/>
              <a:t> Управление холдингом» имеется подсистема </a:t>
            </a:r>
            <a:r>
              <a:rPr lang="ru-RU" altLang="ru-RU" dirty="0"/>
              <a:t>«Универсальные процессы», которая применяется для:</a:t>
            </a:r>
          </a:p>
          <a:p>
            <a:pPr marL="0" indent="0">
              <a:buFontTx/>
              <a:buNone/>
            </a:pPr>
            <a:r>
              <a:rPr lang="ru-RU" altLang="ru-RU" dirty="0"/>
              <a:t>- согласования документов;</a:t>
            </a:r>
          </a:p>
          <a:p>
            <a:pPr marL="0" indent="0">
              <a:buFontTx/>
              <a:buNone/>
            </a:pPr>
            <a:r>
              <a:rPr lang="ru-RU" altLang="ru-RU" dirty="0"/>
              <a:t>- согласование изменений в НСИ;</a:t>
            </a:r>
          </a:p>
          <a:p>
            <a:r>
              <a:rPr lang="ru-RU" altLang="ru-RU" dirty="0"/>
              <a:t>-</a:t>
            </a:r>
            <a:r>
              <a:rPr lang="ru-RU" altLang="ru-RU" baseline="0" dirty="0"/>
              <a:t> </a:t>
            </a:r>
            <a:r>
              <a:rPr lang="ru-RU" altLang="ru-RU" dirty="0"/>
              <a:t>подготовки отчетности и планирования бюджетов;</a:t>
            </a:r>
          </a:p>
          <a:p>
            <a:r>
              <a:rPr lang="ru-RU" altLang="ru-RU" dirty="0"/>
              <a:t>-</a:t>
            </a:r>
            <a:r>
              <a:rPr lang="ru-RU" altLang="ru-RU" baseline="0" dirty="0"/>
              <a:t> </a:t>
            </a:r>
            <a:r>
              <a:rPr lang="ru-RU" altLang="ru-RU" dirty="0"/>
              <a:t>управления произвольными процессами, не привязанными к объектам конфигурации.</a:t>
            </a:r>
          </a:p>
          <a:p>
            <a:endParaRPr lang="ru-RU" altLang="ru-RU" dirty="0"/>
          </a:p>
          <a:p>
            <a:r>
              <a:rPr lang="ru-RU" altLang="ru-RU" dirty="0"/>
              <a:t>Возможность отслеживания бумажных оригиналов первичных документов позволяет контролировать движение документов и упорядочивать их оформление, что значительно снижает оборот бумажных документов внутри предприятия.</a:t>
            </a:r>
          </a:p>
          <a:p>
            <a:endParaRPr lang="ru-RU" altLang="ru-RU" dirty="0"/>
          </a:p>
          <a:p>
            <a:r>
              <a:rPr kumimoji="1" lang="ru-RU" sz="1200" kern="1200" dirty="0">
                <a:solidFill>
                  <a:schemeClr val="tx1"/>
                </a:solidFill>
                <a:effectLst/>
                <a:latin typeface="Times New Roman" pitchFamily="18" charset="0"/>
                <a:ea typeface="+mn-ea"/>
                <a:cs typeface="+mn-cs"/>
              </a:rPr>
              <a:t>Так называемые "внутренние" документы теперь можно оформлять в электронном виде. Это позволит снизить оборот бумажных документов внутри предприятия</a:t>
            </a:r>
            <a:endParaRPr lang="ru-RU" altLang="ru-RU" dirty="0"/>
          </a:p>
        </p:txBody>
      </p:sp>
      <p:sp>
        <p:nvSpPr>
          <p:cNvPr id="64516" name="Номер слайда 3">
            <a:extLst>
              <a:ext uri="{FF2B5EF4-FFF2-40B4-BE49-F238E27FC236}">
                <a16:creationId xmlns="" xmlns:a16="http://schemas.microsoft.com/office/drawing/2014/main" id="{129558ED-5975-4206-B546-4DCF6522EEC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48BEDF40-90D2-4BE0-8D35-BE38516CA318}" type="slidenum">
              <a:rPr lang="ru-RU" altLang="ru-RU" sz="1200" b="0" smtClean="0">
                <a:solidFill>
                  <a:schemeClr val="tx1"/>
                </a:solidFill>
                <a:latin typeface="Times New Roman" panose="02020603050405020304" pitchFamily="18" charset="0"/>
              </a:rPr>
              <a:pPr/>
              <a:t>120</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617714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Образ слайда 1"/>
          <p:cNvSpPr>
            <a:spLocks noGrp="1" noRot="1" noChangeAspect="1" noChangeArrowheads="1" noTextEdit="1"/>
          </p:cNvSpPr>
          <p:nvPr>
            <p:ph type="sldImg"/>
          </p:nvPr>
        </p:nvSpPr>
        <p:spPr bwMode="auto">
          <a:noFill/>
          <a:ln>
            <a:solidFill>
              <a:srgbClr val="000000"/>
            </a:solidFill>
            <a:miter lim="800000"/>
            <a:headEnd/>
            <a:tailEnd/>
          </a:ln>
        </p:spPr>
      </p:sp>
      <p:sp>
        <p:nvSpPr>
          <p:cNvPr id="84994" name="Заметки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ltLang="ru-RU" dirty="0"/>
              <a:t>Идет развитие функционала согласования и оповещения. Теперь есть возможность, использования </a:t>
            </a:r>
            <a:r>
              <a:rPr lang="ru-RU" altLang="ru-RU" dirty="0" err="1"/>
              <a:t>помимио</a:t>
            </a:r>
            <a:r>
              <a:rPr lang="ru-RU" altLang="ru-RU" dirty="0"/>
              <a:t> 1С и электронной почты - телеграмм</a:t>
            </a:r>
          </a:p>
        </p:txBody>
      </p:sp>
      <p:sp>
        <p:nvSpPr>
          <p:cNvPr id="84995" name="Номер слайда 3"/>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5FA6702-BBEA-4CCA-8642-4F17D52B8E80}" type="slidenum">
              <a:rPr lang="ru-RU" altLang="ru-RU" smtClean="0">
                <a:latin typeface="Times New Roman" pitchFamily="18" charset="0"/>
                <a:cs typeface="Arial" charset="0"/>
              </a:rPr>
              <a:pPr defTabSz="912813" fontAlgn="base">
                <a:spcBef>
                  <a:spcPct val="0"/>
                </a:spcBef>
                <a:spcAft>
                  <a:spcPct val="0"/>
                </a:spcAft>
              </a:pPr>
              <a:t>121</a:t>
            </a:fld>
            <a:endParaRPr lang="ru-RU" altLang="ru-RU">
              <a:latin typeface="Times New Roman" pitchFamily="18" charset="0"/>
              <a:cs typeface="Arial" charset="0"/>
            </a:endParaRPr>
          </a:p>
        </p:txBody>
      </p:sp>
    </p:spTree>
    <p:extLst>
      <p:ext uri="{BB962C8B-B14F-4D97-AF65-F5344CB8AC3E}">
        <p14:creationId xmlns:p14="http://schemas.microsoft.com/office/powerpoint/2010/main" val="13826653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dirty="0"/>
              <a:t>«</a:t>
            </a:r>
            <a:r>
              <a:rPr lang="ru-RU" sz="1200" b="0" dirty="0"/>
              <a:t>1С:</a:t>
            </a:r>
            <a:r>
              <a:rPr lang="en-US" sz="1200" b="0" dirty="0"/>
              <a:t>ERP</a:t>
            </a:r>
            <a:r>
              <a:rPr lang="ru-RU" sz="1200" b="0" dirty="0"/>
              <a:t>. Управление холдингом» обладает возможностями визуализации данных как самой системы, так и данных внешних учетных систем через аналитическую панель. Преимущества использования аналитической панели:</a:t>
            </a:r>
          </a:p>
          <a:p>
            <a:pPr algn="l">
              <a:buFont typeface="Arial" panose="020B0604020202020204" pitchFamily="34" charset="0"/>
              <a:buChar char="•"/>
            </a:pPr>
            <a:r>
              <a:rPr lang="ru-RU" b="0" i="0" dirty="0">
                <a:solidFill>
                  <a:srgbClr val="50525B"/>
                </a:solidFill>
                <a:effectLst/>
                <a:latin typeface="Open Sans"/>
              </a:rPr>
              <a:t> простота использования;</a:t>
            </a:r>
          </a:p>
          <a:p>
            <a:pPr algn="l">
              <a:buFont typeface="Arial" panose="020B0604020202020204" pitchFamily="34" charset="0"/>
              <a:buChar char="•"/>
            </a:pPr>
            <a:r>
              <a:rPr lang="ru-RU" b="0" i="0" dirty="0">
                <a:solidFill>
                  <a:srgbClr val="50525B"/>
                </a:solidFill>
                <a:effectLst/>
                <a:latin typeface="Open Sans"/>
              </a:rPr>
              <a:t> гибкая система настроек;</a:t>
            </a:r>
          </a:p>
          <a:p>
            <a:pPr algn="l">
              <a:buFont typeface="Arial" panose="020B0604020202020204" pitchFamily="34" charset="0"/>
              <a:buChar char="•"/>
            </a:pPr>
            <a:r>
              <a:rPr lang="ru-RU" b="0" i="0" dirty="0">
                <a:solidFill>
                  <a:srgbClr val="50525B"/>
                </a:solidFill>
                <a:effectLst/>
                <a:latin typeface="Open Sans"/>
              </a:rPr>
              <a:t> предопределенный набор настроек;</a:t>
            </a:r>
          </a:p>
          <a:p>
            <a:pPr algn="l">
              <a:buFont typeface="Arial" panose="020B0604020202020204" pitchFamily="34" charset="0"/>
              <a:buChar char="•"/>
            </a:pPr>
            <a:r>
              <a:rPr lang="ru-RU" b="0" i="0" dirty="0">
                <a:solidFill>
                  <a:srgbClr val="50525B"/>
                </a:solidFill>
                <a:effectLst/>
                <a:latin typeface="Open Sans"/>
              </a:rPr>
              <a:t> возможность создания и контроля собственных показателей;</a:t>
            </a:r>
          </a:p>
          <a:p>
            <a:pPr algn="l">
              <a:buFont typeface="Arial" panose="020B0604020202020204" pitchFamily="34" charset="0"/>
              <a:buChar char="•"/>
            </a:pPr>
            <a:r>
              <a:rPr lang="ru-RU" b="0" i="0" dirty="0">
                <a:solidFill>
                  <a:srgbClr val="50525B"/>
                </a:solidFill>
                <a:effectLst/>
                <a:latin typeface="Open Sans"/>
              </a:rPr>
              <a:t> получение информации, как в сжатом виде, так и в более развернутом виде.</a:t>
            </a:r>
          </a:p>
          <a:p>
            <a:endParaRPr lang="ru-RU" altLang="ru-RU" sz="1200" b="0" dirty="0"/>
          </a:p>
          <a:p>
            <a:r>
              <a:rPr lang="ru-RU" altLang="ru-RU" dirty="0"/>
              <a:t>Помимо собственной аналитической панели есть возможность простого перехода из «</a:t>
            </a:r>
            <a:r>
              <a:rPr lang="ru-RU" sz="1200" b="0" dirty="0"/>
              <a:t>1С:</a:t>
            </a:r>
            <a:r>
              <a:rPr lang="en-US" sz="1200" b="0" dirty="0"/>
              <a:t>ERP</a:t>
            </a:r>
            <a:r>
              <a:rPr lang="ru-RU" sz="1200" b="0" dirty="0"/>
              <a:t>.</a:t>
            </a:r>
            <a:r>
              <a:rPr lang="ru-RU" sz="1200" b="0" baseline="0" dirty="0"/>
              <a:t> </a:t>
            </a:r>
            <a:r>
              <a:rPr lang="ru-RU" sz="1200" b="0" dirty="0"/>
              <a:t>Управление холдингом» в «1С:Аналитику», которая имеет простой </a:t>
            </a:r>
            <a:r>
              <a:rPr kumimoji="1" lang="ru-RU" sz="1200" b="0" i="0" kern="1200" dirty="0">
                <a:solidFill>
                  <a:schemeClr val="tx1"/>
                </a:solidFill>
                <a:effectLst/>
                <a:latin typeface="Times New Roman" pitchFamily="18" charset="0"/>
                <a:ea typeface="+mn-ea"/>
                <a:cs typeface="+mn-cs"/>
              </a:rPr>
              <a:t>и удобный интуитивно понятный интерфейс для бизнес-пользователей.</a:t>
            </a:r>
          </a:p>
        </p:txBody>
      </p:sp>
      <p:sp>
        <p:nvSpPr>
          <p:cNvPr id="4" name="Номер слайда 3"/>
          <p:cNvSpPr>
            <a:spLocks noGrp="1"/>
          </p:cNvSpPr>
          <p:nvPr>
            <p:ph type="sldNum" sz="quarter" idx="5"/>
          </p:nvPr>
        </p:nvSpPr>
        <p:spPr/>
        <p:txBody>
          <a:bodyPr/>
          <a:lstStyle/>
          <a:p>
            <a:pPr>
              <a:defRPr/>
            </a:pPr>
            <a:fld id="{4F78F14F-8D70-4B4B-832E-65E40A48974D}" type="slidenum">
              <a:rPr lang="ru-RU" altLang="ru-RU" smtClean="0"/>
              <a:pPr>
                <a:defRPr/>
              </a:pPr>
              <a:t>122</a:t>
            </a:fld>
            <a:endParaRPr lang="ru-RU" altLang="ru-RU"/>
          </a:p>
        </p:txBody>
      </p:sp>
    </p:spTree>
    <p:extLst>
      <p:ext uri="{BB962C8B-B14F-4D97-AF65-F5344CB8AC3E}">
        <p14:creationId xmlns:p14="http://schemas.microsoft.com/office/powerpoint/2010/main" val="23120765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a:extLst>
              <a:ext uri="{FF2B5EF4-FFF2-40B4-BE49-F238E27FC236}">
                <a16:creationId xmlns="" xmlns:a16="http://schemas.microsoft.com/office/drawing/2014/main" id="{20CCF1A5-9470-127D-B08C-E28B00DB70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a:extLst>
              <a:ext uri="{FF2B5EF4-FFF2-40B4-BE49-F238E27FC236}">
                <a16:creationId xmlns="" xmlns:a16="http://schemas.microsoft.com/office/drawing/2014/main" id="{FB08D0E4-B3E7-3513-1397-BF665AABB3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83972" name="Номер слайда 3">
            <a:extLst>
              <a:ext uri="{FF2B5EF4-FFF2-40B4-BE49-F238E27FC236}">
                <a16:creationId xmlns="" xmlns:a16="http://schemas.microsoft.com/office/drawing/2014/main" id="{FB370818-ED0A-218A-298A-57B3B1E753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275D354-CE07-44F0-A6D7-A0BA14FBCFBB}" type="slidenum">
              <a:rPr lang="ru-RU" altLang="ru-RU" b="0"/>
              <a:pPr/>
              <a:t>123</a:t>
            </a:fld>
            <a:endParaRPr lang="ru-RU" altLang="ru-RU" b="0"/>
          </a:p>
        </p:txBody>
      </p:sp>
    </p:spTree>
    <p:extLst>
      <p:ext uri="{BB962C8B-B14F-4D97-AF65-F5344CB8AC3E}">
        <p14:creationId xmlns:p14="http://schemas.microsoft.com/office/powerpoint/2010/main" val="11832696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a:extLst>
              <a:ext uri="{FF2B5EF4-FFF2-40B4-BE49-F238E27FC236}">
                <a16:creationId xmlns="" xmlns:a16="http://schemas.microsoft.com/office/drawing/2014/main" id="{005B4D48-E5B4-BD8C-B5C0-2DF3242423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Заметки 2">
            <a:extLst>
              <a:ext uri="{FF2B5EF4-FFF2-40B4-BE49-F238E27FC236}">
                <a16:creationId xmlns="" xmlns:a16="http://schemas.microsoft.com/office/drawing/2014/main" id="{6718191E-9C45-AEC2-6CB5-DB88DFD7E8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ru-RU" altLang="ru-RU" dirty="0">
                <a:latin typeface="Times New Roman" panose="02020603050405020304" pitchFamily="18" charset="0"/>
              </a:rPr>
              <a:t>В «1С:Аналитике»  можно быстро и легко получить сводную информацию по всем записям в нужном регистре или по документам, с последующей детализацией этих данных до отдельного документа или элемента справочника.</a:t>
            </a:r>
            <a:br>
              <a:rPr kumimoji="1" lang="ru-RU" altLang="ru-RU" dirty="0">
                <a:latin typeface="Times New Roman" panose="02020603050405020304" pitchFamily="18" charset="0"/>
              </a:rPr>
            </a:br>
            <a:r>
              <a:rPr kumimoji="1" lang="ru-RU" altLang="ru-RU" dirty="0">
                <a:latin typeface="Times New Roman" panose="02020603050405020304" pitchFamily="18" charset="0"/>
              </a:rPr>
              <a:t>Из диаграммы в «1С:Аналитике» легко получить ссылку на нужный документ или объект в информационной базе, чтобы открыть его для изменения или дальнейшего изучения.</a:t>
            </a:r>
          </a:p>
          <a:p>
            <a:r>
              <a:rPr kumimoji="1" lang="ru-RU" altLang="ru-RU" dirty="0">
                <a:latin typeface="Times New Roman" panose="02020603050405020304" pitchFamily="18" charset="0"/>
              </a:rPr>
              <a:t>Работать с «1С:Аналитикой» удобно не только на стационарных компьютерах, но и с мобильных устройств. Интерфейс предусматривает работу с </a:t>
            </a:r>
            <a:r>
              <a:rPr kumimoji="1" lang="ru-RU" altLang="ru-RU" dirty="0" err="1">
                <a:latin typeface="Times New Roman" panose="02020603050405020304" pitchFamily="18" charset="0"/>
              </a:rPr>
              <a:t>Android</a:t>
            </a:r>
            <a:r>
              <a:rPr kumimoji="1" lang="ru-RU" altLang="ru-RU" dirty="0">
                <a:latin typeface="Times New Roman" panose="02020603050405020304" pitchFamily="18" charset="0"/>
              </a:rPr>
              <a:t>-устройствами и с мобильными телефонами, планшетами на базе </a:t>
            </a:r>
            <a:r>
              <a:rPr kumimoji="1" lang="ru-RU" altLang="ru-RU" dirty="0" err="1">
                <a:latin typeface="Times New Roman" panose="02020603050405020304" pitchFamily="18" charset="0"/>
              </a:rPr>
              <a:t>iOS</a:t>
            </a:r>
            <a:r>
              <a:rPr kumimoji="1" lang="ru-RU" altLang="ru-RU" dirty="0">
                <a:latin typeface="Times New Roman" panose="02020603050405020304" pitchFamily="18" charset="0"/>
              </a:rPr>
              <a:t>.</a:t>
            </a:r>
          </a:p>
          <a:p>
            <a:endParaRPr kumimoji="1" lang="ru-RU" altLang="ru-RU" dirty="0">
              <a:latin typeface="Times New Roman" panose="02020603050405020304" pitchFamily="18" charset="0"/>
            </a:endParaRPr>
          </a:p>
          <a:p>
            <a:r>
              <a:rPr kumimoji="1" lang="ru-RU" altLang="ru-RU" dirty="0">
                <a:latin typeface="Times New Roman" panose="02020603050405020304" pitchFamily="18" charset="0"/>
              </a:rPr>
              <a:t>Ключевые задачи «1С:Аналитики»:</a:t>
            </a:r>
          </a:p>
          <a:p>
            <a:r>
              <a:rPr lang="ru-RU" altLang="ru-RU" dirty="0"/>
              <a:t>- увеличение эффективности управления компанией;</a:t>
            </a:r>
          </a:p>
          <a:p>
            <a:r>
              <a:rPr lang="ru-RU" altLang="ru-RU" dirty="0"/>
              <a:t>- снижение управленческих рисков;</a:t>
            </a:r>
          </a:p>
          <a:p>
            <a:r>
              <a:rPr lang="ru-RU" altLang="ru-RU" dirty="0"/>
              <a:t>- помощь в принятии стратегических решений; </a:t>
            </a:r>
          </a:p>
          <a:p>
            <a:r>
              <a:rPr lang="ru-RU" altLang="ru-RU" dirty="0"/>
              <a:t>- контроль издержек.</a:t>
            </a:r>
            <a:endParaRPr kumimoji="1" lang="ru-RU" altLang="ru-RU" dirty="0">
              <a:latin typeface="Times New Roman" panose="02020603050405020304" pitchFamily="18" charset="0"/>
            </a:endParaRPr>
          </a:p>
          <a:p>
            <a:endParaRPr lang="ru-RU" altLang="ru-RU" dirty="0"/>
          </a:p>
          <a:p>
            <a:r>
              <a:rPr lang="ru-RU" altLang="ru-RU" dirty="0"/>
              <a:t>На слайде представлен скриншоты из системы и мобильный интерфейс.</a:t>
            </a:r>
          </a:p>
          <a:p>
            <a:endParaRPr lang="ru-RU" altLang="ru-RU" dirty="0"/>
          </a:p>
        </p:txBody>
      </p:sp>
      <p:sp>
        <p:nvSpPr>
          <p:cNvPr id="86020" name="Номер слайда 3">
            <a:extLst>
              <a:ext uri="{FF2B5EF4-FFF2-40B4-BE49-F238E27FC236}">
                <a16:creationId xmlns="" xmlns:a16="http://schemas.microsoft.com/office/drawing/2014/main" id="{37709787-DF1D-8592-C490-16A1530D28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299294FC-7229-43CE-A9E7-657E18BDF15B}" type="slidenum">
              <a:rPr lang="ru-RU" altLang="ru-RU" b="0"/>
              <a:pPr/>
              <a:t>124</a:t>
            </a:fld>
            <a:endParaRPr lang="ru-RU" altLang="ru-RU" b="0"/>
          </a:p>
        </p:txBody>
      </p:sp>
    </p:spTree>
    <p:extLst>
      <p:ext uri="{BB962C8B-B14F-4D97-AF65-F5344CB8AC3E}">
        <p14:creationId xmlns:p14="http://schemas.microsoft.com/office/powerpoint/2010/main" val="42567518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раз слайда 1">
            <a:extLst>
              <a:ext uri="{FF2B5EF4-FFF2-40B4-BE49-F238E27FC236}">
                <a16:creationId xmlns="" xmlns:a16="http://schemas.microsoft.com/office/drawing/2014/main" id="{0C2DC118-F9A7-D698-8EB8-238536720E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a:extLst>
              <a:ext uri="{FF2B5EF4-FFF2-40B4-BE49-F238E27FC236}">
                <a16:creationId xmlns="" xmlns:a16="http://schemas.microsoft.com/office/drawing/2014/main" id="{255DBBE4-8776-2EC6-5BEA-0E71CE8A9622}"/>
              </a:ext>
            </a:extLst>
          </p:cNvPr>
          <p:cNvSpPr>
            <a:spLocks noGrp="1"/>
          </p:cNvSpPr>
          <p:nvPr>
            <p:ph type="body" idx="1"/>
          </p:nvPr>
        </p:nvSpPr>
        <p:spPr/>
        <p:txBody>
          <a:bodyPr/>
          <a:lstStyle/>
          <a:p>
            <a:pPr>
              <a:defRPr/>
            </a:pPr>
            <a:r>
              <a:rPr lang="ru-RU" dirty="0">
                <a:solidFill>
                  <a:srgbClr val="50525B"/>
                </a:solidFill>
                <a:latin typeface="Open Sans"/>
              </a:rPr>
              <a:t>«1С:Аналитика» это BI-система (</a:t>
            </a:r>
            <a:r>
              <a:rPr lang="ru-RU" dirty="0" err="1">
                <a:solidFill>
                  <a:srgbClr val="50525B"/>
                </a:solidFill>
                <a:latin typeface="Open Sans"/>
              </a:rPr>
              <a:t>Business</a:t>
            </a:r>
            <a:r>
              <a:rPr lang="ru-RU" dirty="0">
                <a:solidFill>
                  <a:srgbClr val="50525B"/>
                </a:solidFill>
                <a:latin typeface="Open Sans"/>
              </a:rPr>
              <a:t> </a:t>
            </a:r>
            <a:r>
              <a:rPr lang="ru-RU" dirty="0" err="1">
                <a:solidFill>
                  <a:srgbClr val="50525B"/>
                </a:solidFill>
                <a:latin typeface="Open Sans"/>
              </a:rPr>
              <a:t>Intelligence</a:t>
            </a:r>
            <a:r>
              <a:rPr lang="ru-RU" dirty="0">
                <a:solidFill>
                  <a:srgbClr val="50525B"/>
                </a:solidFill>
                <a:latin typeface="Open Sans"/>
              </a:rPr>
              <a:t>), которая является частью платформы «1С:Предприятие» и предоставляет пользователям «1С:ERP» дополнительный визуальный интерфейс, позволяющий быстро строить аналитические отчеты и оперативно анализировать данные.</a:t>
            </a:r>
          </a:p>
          <a:p>
            <a:pPr>
              <a:buFont typeface="Arial" panose="020B0604020202020204" pitchFamily="34" charset="0"/>
              <a:buNone/>
              <a:defRPr/>
            </a:pPr>
            <a:endParaRPr lang="ru-RU" dirty="0">
              <a:solidFill>
                <a:srgbClr val="50525B"/>
              </a:solidFill>
              <a:latin typeface="Open Sans"/>
            </a:endParaRPr>
          </a:p>
          <a:p>
            <a:pPr>
              <a:buFont typeface="Arial" panose="020B0604020202020204" pitchFamily="34" charset="0"/>
              <a:buNone/>
              <a:defRPr/>
            </a:pPr>
            <a:r>
              <a:rPr lang="ru-RU" dirty="0">
                <a:solidFill>
                  <a:srgbClr val="50525B"/>
                </a:solidFill>
                <a:latin typeface="Open Sans"/>
              </a:rPr>
              <a:t>Совместное использование «1С:Аналитики» и «1С:ER</a:t>
            </a:r>
            <a:r>
              <a:rPr lang="en-US" dirty="0">
                <a:solidFill>
                  <a:srgbClr val="50525B"/>
                </a:solidFill>
                <a:latin typeface="Open Sans"/>
              </a:rPr>
              <a:t>P</a:t>
            </a:r>
            <a:r>
              <a:rPr lang="ru-RU" dirty="0">
                <a:solidFill>
                  <a:srgbClr val="50525B"/>
                </a:solidFill>
                <a:latin typeface="Open Sans"/>
              </a:rPr>
              <a:t>» имеет следующие преимущества по сравнению с другими BI-системами:</a:t>
            </a:r>
          </a:p>
          <a:p>
            <a:pPr marL="171450" indent="-171450">
              <a:buFontTx/>
              <a:buChar char="-"/>
              <a:defRPr/>
            </a:pPr>
            <a:r>
              <a:rPr lang="ru-RU" dirty="0">
                <a:solidFill>
                  <a:srgbClr val="50525B"/>
                </a:solidFill>
                <a:latin typeface="Open Sans"/>
              </a:rPr>
              <a:t>Старт работ по анализу актуальной информации с той учетной записью, под которой вы работаете в «1С:ERP» и непосредственно из программы.</a:t>
            </a:r>
          </a:p>
          <a:p>
            <a:pPr marL="171450" indent="-171450">
              <a:buFontTx/>
              <a:buChar char="-"/>
              <a:defRPr/>
            </a:pPr>
            <a:r>
              <a:rPr lang="ru-RU" dirty="0">
                <a:solidFill>
                  <a:srgbClr val="50525B"/>
                </a:solidFill>
                <a:latin typeface="Open Sans"/>
              </a:rPr>
              <a:t>Возможность работы с отчетами и графиками через браузер на компьютере или мобильном устройстве.</a:t>
            </a:r>
          </a:p>
          <a:p>
            <a:pPr marL="171450" indent="-171450">
              <a:buFontTx/>
              <a:buChar char="-"/>
              <a:defRPr/>
            </a:pPr>
            <a:r>
              <a:rPr lang="ru-RU" dirty="0">
                <a:solidFill>
                  <a:srgbClr val="50525B"/>
                </a:solidFill>
                <a:latin typeface="Open Sans"/>
              </a:rPr>
              <a:t>Не требуется дополнительных настроек прав доступа для просмотра аналитических данных, которые показываются пользователю в рамках текущих настроек доступа в «1С:ERP».</a:t>
            </a:r>
          </a:p>
          <a:p>
            <a:pPr marL="171450" indent="-171450">
              <a:buFontTx/>
              <a:buChar char="-"/>
              <a:defRPr/>
            </a:pPr>
            <a:r>
              <a:rPr kumimoji="1" lang="ru-RU" dirty="0">
                <a:solidFill>
                  <a:srgbClr val="50525B"/>
                </a:solidFill>
                <a:latin typeface="Open Sans"/>
              </a:rPr>
              <a:t>Не требуются действия по выгрузке данных из учетной системы и их загрузке в аналитическую систему. «1С:Аналитика» работает с данными непосредственно из «1С:ERP», причем позволяет быстро их обрабатывать для аналитических отчетов, не замедляя работу. Пользователи могут видеть и анализировать данные без промежуточных преобразований.</a:t>
            </a:r>
          </a:p>
          <a:p>
            <a:pPr marL="171450" indent="-171450">
              <a:buFontTx/>
              <a:buChar char="-"/>
              <a:defRPr/>
            </a:pPr>
            <a:r>
              <a:rPr kumimoji="1" lang="ru-RU" dirty="0">
                <a:solidFill>
                  <a:srgbClr val="50525B"/>
                </a:solidFill>
                <a:latin typeface="Open Sans"/>
              </a:rPr>
              <a:t>В «1С:Аналитике» есть возможность быстро и легко получить сводную информацию по всем записям в нужном регистре или по документам, а потом детализировать эти данные до отдельного документа или элемента справочника. Из отчета в «1С:Аналитике» легко получить ссылку на нужный документ или объект в «1С:ERP» и открыть его непосредственно в самой программе для изменения или дальнейшего изучения. </a:t>
            </a:r>
          </a:p>
          <a:p>
            <a:pPr marL="171450" indent="-171450">
              <a:buFontTx/>
              <a:buChar char="-"/>
              <a:defRPr/>
            </a:pPr>
            <a:endParaRPr lang="ru-RU" dirty="0">
              <a:solidFill>
                <a:srgbClr val="50525B"/>
              </a:solidFill>
              <a:latin typeface="Open Sans"/>
            </a:endParaRPr>
          </a:p>
          <a:p>
            <a:pPr>
              <a:buFont typeface="Arial" panose="020B0604020202020204" pitchFamily="34" charset="0"/>
              <a:buNone/>
              <a:defRPr/>
            </a:pPr>
            <a:endParaRPr lang="ru-RU" dirty="0">
              <a:solidFill>
                <a:srgbClr val="50525B"/>
              </a:solidFill>
              <a:latin typeface="Open Sans"/>
            </a:endParaRPr>
          </a:p>
          <a:p>
            <a:pPr>
              <a:defRPr/>
            </a:pPr>
            <a:endParaRPr lang="ru-RU" dirty="0"/>
          </a:p>
        </p:txBody>
      </p:sp>
      <p:sp>
        <p:nvSpPr>
          <p:cNvPr id="88068" name="Номер слайда 3">
            <a:extLst>
              <a:ext uri="{FF2B5EF4-FFF2-40B4-BE49-F238E27FC236}">
                <a16:creationId xmlns="" xmlns:a16="http://schemas.microsoft.com/office/drawing/2014/main" id="{560B6AE0-492A-68D3-7015-C595DCBAB7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A10C1B9-C826-45BB-8010-7A4E32C5ABF0}" type="slidenum">
              <a:rPr lang="ru-RU" altLang="ru-RU" b="0"/>
              <a:pPr/>
              <a:t>125</a:t>
            </a:fld>
            <a:endParaRPr lang="ru-RU" altLang="ru-RU" b="0"/>
          </a:p>
        </p:txBody>
      </p:sp>
    </p:spTree>
    <p:extLst>
      <p:ext uri="{BB962C8B-B14F-4D97-AF65-F5344CB8AC3E}">
        <p14:creationId xmlns:p14="http://schemas.microsoft.com/office/powerpoint/2010/main" val="865657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ChangeArrowheads="1" noTextEdit="1"/>
          </p:cNvSpPr>
          <p:nvPr>
            <p:ph type="sldImg"/>
          </p:nvPr>
        </p:nvSpPr>
        <p:spPr/>
      </p:sp>
      <p:sp>
        <p:nvSpPr>
          <p:cNvPr id="44035" name="Заметки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ru-RU" altLang="ru-RU" dirty="0"/>
              <a:t>На слайде примеры выстроенных архитектур реальных примеров.</a:t>
            </a:r>
          </a:p>
        </p:txBody>
      </p:sp>
      <p:sp>
        <p:nvSpPr>
          <p:cNvPr id="44036" name="Номер слайда 3"/>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3130">
              <a:defRPr sz="2100" b="1">
                <a:solidFill>
                  <a:srgbClr val="006600"/>
                </a:solidFill>
                <a:latin typeface="Arial" panose="020B0604020202020204" pitchFamily="34" charset="0"/>
              </a:defRPr>
            </a:lvl1pPr>
            <a:lvl2pPr marL="742950" indent="-285750" defTabSz="913130">
              <a:defRPr sz="2100" b="1">
                <a:solidFill>
                  <a:srgbClr val="006600"/>
                </a:solidFill>
                <a:latin typeface="Arial" panose="020B0604020202020204" pitchFamily="34" charset="0"/>
              </a:defRPr>
            </a:lvl2pPr>
            <a:lvl3pPr marL="1143000" indent="-228600" defTabSz="913130">
              <a:defRPr sz="2100" b="1">
                <a:solidFill>
                  <a:srgbClr val="006600"/>
                </a:solidFill>
                <a:latin typeface="Arial" panose="020B0604020202020204" pitchFamily="34" charset="0"/>
              </a:defRPr>
            </a:lvl3pPr>
            <a:lvl4pPr marL="1600200" indent="-228600" defTabSz="913130">
              <a:defRPr sz="2100" b="1">
                <a:solidFill>
                  <a:srgbClr val="006600"/>
                </a:solidFill>
                <a:latin typeface="Arial" panose="020B0604020202020204" pitchFamily="34" charset="0"/>
              </a:defRPr>
            </a:lvl4pPr>
            <a:lvl5pPr marL="2057400" indent="-228600" defTabSz="913130">
              <a:defRPr sz="2100" b="1">
                <a:solidFill>
                  <a:srgbClr val="006600"/>
                </a:solidFill>
                <a:latin typeface="Arial" panose="020B0604020202020204" pitchFamily="34" charset="0"/>
              </a:defRPr>
            </a:lvl5pPr>
            <a:lvl6pPr marL="2514600" indent="-228600" defTabSz="913130"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3130"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3130"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3130" eaLnBrk="0" fontAlgn="base" hangingPunct="0">
              <a:spcBef>
                <a:spcPct val="0"/>
              </a:spcBef>
              <a:spcAft>
                <a:spcPct val="0"/>
              </a:spcAft>
              <a:defRPr sz="2100" b="1">
                <a:solidFill>
                  <a:srgbClr val="006600"/>
                </a:solidFill>
                <a:latin typeface="Arial" panose="020B0604020202020204" pitchFamily="34" charset="0"/>
              </a:defRPr>
            </a:lvl9pPr>
          </a:lstStyle>
          <a:p>
            <a:fld id="{4C22A392-D155-4263-AE08-BD3B44AC2E6C}" type="slidenum">
              <a:rPr lang="ru-RU" altLang="ru-RU" sz="1200" b="0" smtClean="0">
                <a:solidFill>
                  <a:schemeClr val="tx1"/>
                </a:solidFill>
                <a:latin typeface="Times New Roman" panose="02020603050405020304" pitchFamily="18" charset="0"/>
              </a:rPr>
              <a:t>126</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022333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a:extLst>
              <a:ext uri="{FF2B5EF4-FFF2-40B4-BE49-F238E27FC236}">
                <a16:creationId xmlns="" xmlns:a16="http://schemas.microsoft.com/office/drawing/2014/main" id="{9FEC6987-43D2-4F1D-ACA8-C38434D7A4A6}"/>
              </a:ext>
            </a:extLst>
          </p:cNvPr>
          <p:cNvSpPr>
            <a:spLocks noGrp="1" noRot="1" noChangeAspect="1" noChangeArrowheads="1" noTextEdit="1"/>
          </p:cNvSpPr>
          <p:nvPr>
            <p:ph type="sldImg"/>
          </p:nvPr>
        </p:nvSpPr>
        <p:spPr>
          <a:ln/>
        </p:spPr>
      </p:sp>
      <p:sp>
        <p:nvSpPr>
          <p:cNvPr id="25603" name="Заметки 2">
            <a:extLst>
              <a:ext uri="{FF2B5EF4-FFF2-40B4-BE49-F238E27FC236}">
                <a16:creationId xmlns="" xmlns:a16="http://schemas.microsoft.com/office/drawing/2014/main" id="{8B02C887-118B-48A7-BEA1-9BC1D4F0D35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dirty="0"/>
              <a:t>Использование «</a:t>
            </a:r>
            <a:r>
              <a:rPr lang="ru-RU" sz="1200" b="0" dirty="0"/>
              <a:t>1С:</a:t>
            </a:r>
            <a:r>
              <a:rPr lang="en-US" sz="1200" b="0" dirty="0"/>
              <a:t>ERP</a:t>
            </a:r>
            <a:r>
              <a:rPr lang="ru-RU" sz="1200" b="0" dirty="0"/>
              <a:t>. Управление холдингом» </a:t>
            </a:r>
            <a:r>
              <a:rPr lang="ru-RU" altLang="ru-RU" dirty="0"/>
              <a:t>повышает качество управления бизнесом за счет более высокого уровня управленческой информации за счет следующих возможностей системы:</a:t>
            </a:r>
          </a:p>
          <a:p>
            <a:endParaRPr lang="ru-RU" altLang="ru-RU"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altLang="ru-RU" dirty="0"/>
              <a:t>Автоматизация бизнес-процессов, рутинных процедур, получение отчетных данных по различным функциям и процессам на различных уровнях управления позволяют высвобождать время для анализа и повышают качество принятых решений </a:t>
            </a:r>
          </a:p>
          <a:p>
            <a:pPr marL="171450" indent="-171450">
              <a:buFontTx/>
              <a:buChar char="-"/>
            </a:pPr>
            <a:endParaRPr lang="ru-RU" altLang="ru-RU"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a:t>Высокая вариативность в подходах к планированию и бюджетированию, лимитированию расходов</a:t>
            </a:r>
            <a:r>
              <a:rPr lang="ru-RU" altLang="ru-RU" dirty="0"/>
              <a:t>, что существенно повышает качество управления бизнесом в компании</a:t>
            </a:r>
          </a:p>
          <a:p>
            <a:pPr marL="171450" indent="-171450">
              <a:buFontTx/>
              <a:buChar char="-"/>
            </a:pPr>
            <a:endParaRPr lang="ru-RU" altLang="ru-RU"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altLang="ru-RU" sz="1200" dirty="0">
                <a:solidFill>
                  <a:schemeClr val="tx1"/>
                </a:solidFill>
                <a:cs typeface="Arial" panose="020B0604020202020204" pitchFamily="34" charset="0"/>
              </a:rPr>
              <a:t>Хорошая проработка справочников и качественное управление  НСИ - </a:t>
            </a:r>
            <a:r>
              <a:rPr lang="ru-RU" altLang="ru-RU" dirty="0"/>
              <a:t>Подсистема управления нормативно-справочной</a:t>
            </a:r>
            <a:r>
              <a:rPr lang="ru-RU" altLang="ru-RU" baseline="0" dirty="0"/>
              <a:t> информацией</a:t>
            </a:r>
            <a:r>
              <a:rPr lang="ru-RU" altLang="ru-RU" dirty="0"/>
              <a:t> и качественная проработка справочников позволяют упростить и оптимизировать процессы сбора корпоративных данных </a:t>
            </a:r>
          </a:p>
          <a:p>
            <a:pPr marL="171450" indent="-171450">
              <a:buFontTx/>
              <a:buChar char="-"/>
            </a:pPr>
            <a:endParaRPr lang="ru-RU" altLang="ru-RU"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altLang="ru-RU" dirty="0"/>
              <a:t>План-</a:t>
            </a:r>
            <a:r>
              <a:rPr lang="ru-RU" altLang="ru-RU" dirty="0" err="1"/>
              <a:t>фактный</a:t>
            </a:r>
            <a:r>
              <a:rPr lang="ru-RU" altLang="ru-RU" dirty="0"/>
              <a:t> анализ в необходимых аналитических разрезах в режиме реального времени дает руководству компании наглядную картину деятельности и служит базисом для принятия своевременных и правильных управленческих решений.</a:t>
            </a:r>
          </a:p>
          <a:p>
            <a:endParaRPr lang="ru-RU" altLang="ru-RU"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1" lang="ru-RU" sz="1200" b="0" i="0" kern="1200" dirty="0">
                <a:solidFill>
                  <a:schemeClr val="tx1"/>
                </a:solidFill>
                <a:effectLst/>
                <a:latin typeface="Times New Roman" pitchFamily="18" charset="0"/>
                <a:ea typeface="+mn-ea"/>
                <a:cs typeface="+mn-cs"/>
              </a:rPr>
              <a:t>«1С:</a:t>
            </a:r>
            <a:r>
              <a:rPr kumimoji="1" lang="en-US" sz="1200" b="0" i="0" kern="1200" dirty="0">
                <a:solidFill>
                  <a:schemeClr val="tx1"/>
                </a:solidFill>
                <a:effectLst/>
                <a:latin typeface="Times New Roman" pitchFamily="18" charset="0"/>
                <a:ea typeface="+mn-ea"/>
                <a:cs typeface="+mn-cs"/>
              </a:rPr>
              <a:t>ERP</a:t>
            </a:r>
            <a:r>
              <a:rPr kumimoji="1" lang="ru-RU" sz="1200" b="0" i="0" kern="1200" dirty="0">
                <a:solidFill>
                  <a:schemeClr val="tx1"/>
                </a:solidFill>
                <a:effectLst/>
                <a:latin typeface="Times New Roman" pitchFamily="18" charset="0"/>
                <a:ea typeface="+mn-ea"/>
                <a:cs typeface="+mn-cs"/>
              </a:rPr>
              <a:t>. Управление холдингом» </a:t>
            </a:r>
            <a:r>
              <a:rPr lang="ru-RU" altLang="ru-RU" dirty="0"/>
              <a:t>располагает набором взаимосвязанных инструментов раннего предупреждения возможных негативных последствий, связанных с возможными рисками (финансовыми, валютными, процентными, налоговыми)</a:t>
            </a:r>
          </a:p>
          <a:p>
            <a:pPr marL="171450" indent="-171450">
              <a:buFontTx/>
              <a:buChar char="-"/>
            </a:pPr>
            <a:endParaRPr lang="ru-RU" altLang="ru-RU"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altLang="ru-RU" sz="1200" dirty="0">
                <a:solidFill>
                  <a:schemeClr val="tx1"/>
                </a:solidFill>
                <a:cs typeface="Arial" panose="020B0604020202020204" pitchFamily="34" charset="0"/>
              </a:rPr>
              <a:t>Визуализация данных и информации - </a:t>
            </a:r>
            <a:r>
              <a:rPr lang="ru-RU" altLang="ru-RU" dirty="0"/>
              <a:t>Система располагает гибкими средствами по графическому представлению анализируемой информации, которая дает возможность получить информацию от общей картины до</a:t>
            </a:r>
            <a:r>
              <a:rPr lang="ru-RU" altLang="ru-RU" baseline="0" dirty="0"/>
              <a:t> расшифровки отдельного документа, в том числе из </a:t>
            </a:r>
            <a:r>
              <a:rPr lang="ru-RU" altLang="ru-RU" dirty="0"/>
              <a:t>внешней учетной системы</a:t>
            </a:r>
          </a:p>
          <a:p>
            <a:pPr marL="171450" indent="-171450">
              <a:buFontTx/>
              <a:buChar char="-"/>
            </a:pPr>
            <a:endParaRPr lang="ru-RU" altLang="ru-RU" dirty="0"/>
          </a:p>
          <a:p>
            <a:endParaRPr lang="ru-RU" altLang="ru-RU" dirty="0"/>
          </a:p>
        </p:txBody>
      </p:sp>
      <p:sp>
        <p:nvSpPr>
          <p:cNvPr id="25604" name="Номер слайда 3">
            <a:extLst>
              <a:ext uri="{FF2B5EF4-FFF2-40B4-BE49-F238E27FC236}">
                <a16:creationId xmlns="" xmlns:a16="http://schemas.microsoft.com/office/drawing/2014/main" id="{F8D76E4D-F139-4F11-8D94-A4CEE3BBAA3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EC7812F2-DE95-481F-8D0F-EF4BDE1A2BC7}" type="slidenum">
              <a:rPr lang="ru-RU" altLang="ru-RU" sz="1200" b="0" smtClean="0">
                <a:solidFill>
                  <a:schemeClr val="tx1"/>
                </a:solidFill>
                <a:latin typeface="Times New Roman" panose="02020603050405020304" pitchFamily="18" charset="0"/>
              </a:rPr>
              <a:pPr/>
              <a:t>12</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1356613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130</a:t>
            </a:fld>
            <a:endParaRPr lang="ru-RU" altLang="ru-RU"/>
          </a:p>
        </p:txBody>
      </p:sp>
    </p:spTree>
    <p:extLst>
      <p:ext uri="{BB962C8B-B14F-4D97-AF65-F5344CB8AC3E}">
        <p14:creationId xmlns:p14="http://schemas.microsoft.com/office/powerpoint/2010/main" val="10162681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131</a:t>
            </a:fld>
            <a:endParaRPr lang="ru-RU" altLang="ru-RU"/>
          </a:p>
        </p:txBody>
      </p:sp>
    </p:spTree>
    <p:extLst>
      <p:ext uri="{BB962C8B-B14F-4D97-AF65-F5344CB8AC3E}">
        <p14:creationId xmlns:p14="http://schemas.microsoft.com/office/powerpoint/2010/main" val="32421362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p:cNvSpPr>
          <p:nvPr>
            <p:ph type="sldImg"/>
          </p:nvPr>
        </p:nvSpPr>
        <p:spPr bwMode="auto">
          <a:noFill/>
          <a:ln>
            <a:solidFill>
              <a:srgbClr val="000000"/>
            </a:solidFill>
            <a:miter lim="800000"/>
            <a:headEnd/>
            <a:tailEnd/>
          </a:ln>
        </p:spPr>
      </p:sp>
      <p:sp>
        <p:nvSpPr>
          <p:cNvPr id="105474" name="Заметки 2"/>
          <p:cNvSpPr>
            <a:spLocks noGrp="1"/>
          </p:cNvSpPr>
          <p:nvPr>
            <p:ph type="body" idx="1"/>
          </p:nvPr>
        </p:nvSpPr>
        <p:spPr bwMode="auto">
          <a:noFill/>
        </p:spPr>
        <p:txBody>
          <a:bodyPr wrap="square" numCol="1" anchor="t" anchorCtr="0" compatLnSpc="1">
            <a:prstTxWarp prst="textNoShape">
              <a:avLst/>
            </a:prstTxWarp>
          </a:bodyPr>
          <a:lstStyle/>
          <a:p>
            <a:pPr algn="l"/>
            <a:r>
              <a:rPr lang="ru-RU" b="1" i="0" dirty="0">
                <a:solidFill>
                  <a:srgbClr val="333333"/>
                </a:solidFill>
                <a:effectLst/>
                <a:latin typeface="Arial" panose="020B0604020202020204" pitchFamily="34" charset="0"/>
              </a:rPr>
              <a:t>Результаты проекта</a:t>
            </a:r>
            <a:endParaRPr lang="ru-RU" b="0" i="0" dirty="0">
              <a:solidFill>
                <a:srgbClr val="333333"/>
              </a:solidFill>
              <a:effectLst/>
              <a:latin typeface="Arial" panose="020B0604020202020204" pitchFamily="34" charset="0"/>
            </a:endParaRPr>
          </a:p>
          <a:p>
            <a:pPr algn="l">
              <a:buFont typeface="Arial" panose="020B0604020202020204" pitchFamily="34" charset="0"/>
              <a:buChar char="•"/>
            </a:pPr>
            <a:r>
              <a:rPr lang="ru-RU" b="0" i="0" dirty="0">
                <a:solidFill>
                  <a:srgbClr val="333333"/>
                </a:solidFill>
                <a:effectLst/>
                <a:latin typeface="Arial" panose="020B0604020202020204" pitchFamily="34" charset="0"/>
              </a:rPr>
              <a:t>В срок 9 месяцев внедрена единая информационная система на базе "1C:ERP. Управление холдингом" с "1С:Производство алкогольной продукции. Модуль для 1С:ERP", "1C:WMS Логистика. Управление складом" в двух офисах, на двух производственных площадках и в четырех распределительных центрах;</a:t>
            </a:r>
          </a:p>
          <a:p>
            <a:pPr algn="l">
              <a:buFont typeface="Arial" panose="020B0604020202020204" pitchFamily="34" charset="0"/>
              <a:buChar char="•"/>
            </a:pPr>
            <a:r>
              <a:rPr lang="ru-RU" b="0" i="0" dirty="0">
                <a:solidFill>
                  <a:srgbClr val="333333"/>
                </a:solidFill>
                <a:effectLst/>
                <a:latin typeface="Arial" panose="020B0604020202020204" pitchFamily="34" charset="0"/>
              </a:rPr>
              <a:t>Запущена система в функциональных блоках "1C:ERP. Управление холдингом": "Продажи", "Логистика", "Производство", "Склад" (включая 1С:WMS), "Управленческий учет", "Регламентированный учет", "ЕГАИС", "Ценообразование", "Планирование", "Закупки", "Казначейство";</a:t>
            </a:r>
          </a:p>
          <a:p>
            <a:pPr algn="l">
              <a:buFont typeface="Arial" panose="020B0604020202020204" pitchFamily="34" charset="0"/>
              <a:buChar char="•"/>
            </a:pPr>
            <a:r>
              <a:rPr lang="ru-RU" b="0" i="0" dirty="0">
                <a:solidFill>
                  <a:srgbClr val="333333"/>
                </a:solidFill>
                <a:effectLst/>
                <a:latin typeface="Arial" panose="020B0604020202020204" pitchFamily="34" charset="0"/>
              </a:rPr>
              <a:t>Функционал модулей управления финансами, контроллинга, производственного планирования, управления закупками, управления сбытом, управления качеством и WMS-системы перенесен в "1C:ERP. Управление холдингом" + "1С:Производство алкогольной продукции. Модуль для 1С:ERP" и "1C:WMS Логистика. Управление складом";</a:t>
            </a:r>
          </a:p>
          <a:p>
            <a:pPr algn="l">
              <a:buFont typeface="Arial" panose="020B0604020202020204" pitchFamily="34" charset="0"/>
              <a:buChar char="•"/>
            </a:pPr>
            <a:r>
              <a:rPr lang="ru-RU" b="0" i="0" dirty="0">
                <a:solidFill>
                  <a:srgbClr val="333333"/>
                </a:solidFill>
                <a:effectLst/>
                <a:latin typeface="Arial" panose="020B0604020202020204" pitchFamily="34" charset="0"/>
              </a:rPr>
              <a:t>Реализованы интеграции c внешними системами: системой хранения акцизных марок зарубежного вендора, "1С:WMS", EDI, </a:t>
            </a:r>
            <a:r>
              <a:rPr lang="ru-RU" b="0" i="0" dirty="0" err="1">
                <a:solidFill>
                  <a:srgbClr val="333333"/>
                </a:solidFill>
                <a:effectLst/>
                <a:latin typeface="Arial" panose="020B0604020202020204" pitchFamily="34" charset="0"/>
              </a:rPr>
              <a:t>LogistPro</a:t>
            </a:r>
            <a:r>
              <a:rPr lang="ru-RU" b="0" i="0" dirty="0">
                <a:solidFill>
                  <a:srgbClr val="333333"/>
                </a:solidFill>
                <a:effectLst/>
                <a:latin typeface="Arial" panose="020B0604020202020204" pitchFamily="34" charset="0"/>
              </a:rPr>
              <a:t>, "1С:Зарплата и управление персоналом 8", BI-системой, ЕГАИС, Chicago. Для интеграции "1С:ERP. Управление холдингом" с системой хранения акцизных марок специалисты "</a:t>
            </a:r>
            <a:r>
              <a:rPr lang="ru-RU" b="0" i="0" dirty="0" err="1">
                <a:solidFill>
                  <a:srgbClr val="333333"/>
                </a:solidFill>
                <a:effectLst/>
                <a:latin typeface="Arial" panose="020B0604020202020204" pitchFamily="34" charset="0"/>
              </a:rPr>
              <a:t>КомЛайн</a:t>
            </a:r>
            <a:r>
              <a:rPr lang="ru-RU" b="0" i="0" dirty="0">
                <a:solidFill>
                  <a:srgbClr val="333333"/>
                </a:solidFill>
                <a:effectLst/>
                <a:latin typeface="Arial" panose="020B0604020202020204" pitchFamily="34" charset="0"/>
              </a:rPr>
              <a:t>" написали </a:t>
            </a:r>
            <a:r>
              <a:rPr lang="ru-RU" b="0" i="0" dirty="0" err="1">
                <a:solidFill>
                  <a:srgbClr val="333333"/>
                </a:solidFill>
                <a:effectLst/>
                <a:latin typeface="Arial" panose="020B0604020202020204" pitchFamily="34" charset="0"/>
              </a:rPr>
              <a:t>микросервис</a:t>
            </a:r>
            <a:r>
              <a:rPr lang="ru-RU" b="0" i="0" dirty="0">
                <a:solidFill>
                  <a:srgbClr val="333333"/>
                </a:solidFill>
                <a:effectLst/>
                <a:latin typeface="Arial" panose="020B0604020202020204" pitchFamily="34" charset="0"/>
              </a:rPr>
              <a:t> на языке C#, который транслирует </a:t>
            </a:r>
            <a:r>
              <a:rPr lang="ru-RU" b="0" i="0" dirty="0" err="1">
                <a:solidFill>
                  <a:srgbClr val="333333"/>
                </a:solidFill>
                <a:effectLst/>
                <a:latin typeface="Arial" panose="020B0604020202020204" pitchFamily="34" charset="0"/>
              </a:rPr>
              <a:t>http</a:t>
            </a:r>
            <a:r>
              <a:rPr lang="ru-RU" b="0" i="0" dirty="0">
                <a:solidFill>
                  <a:srgbClr val="333333"/>
                </a:solidFill>
                <a:effectLst/>
                <a:latin typeface="Arial" panose="020B0604020202020204" pitchFamily="34" charset="0"/>
              </a:rPr>
              <a:t>-запросы от 1С в RFC вызовы в систему хранения акцизных марок. Сервис демонстрирует высокую работоспособность;</a:t>
            </a:r>
          </a:p>
          <a:p>
            <a:pPr algn="l">
              <a:buFont typeface="Arial" panose="020B0604020202020204" pitchFamily="34" charset="0"/>
              <a:buChar char="•"/>
            </a:pPr>
            <a:r>
              <a:rPr lang="ru-RU" b="0" i="0" dirty="0">
                <a:solidFill>
                  <a:srgbClr val="333333"/>
                </a:solidFill>
                <a:effectLst/>
                <a:latin typeface="Arial" panose="020B0604020202020204" pitchFamily="34" charset="0"/>
              </a:rPr>
              <a:t>Выполнена миграция НСИ, остатков в новую систему, разработано, сформировано и загружено 152 шаблона уровня x6;</a:t>
            </a:r>
          </a:p>
          <a:p>
            <a:pPr algn="l">
              <a:buFont typeface="Arial" panose="020B0604020202020204" pitchFamily="34" charset="0"/>
              <a:buChar char="•"/>
            </a:pPr>
            <a:r>
              <a:rPr lang="ru-RU" b="0" i="0" dirty="0">
                <a:solidFill>
                  <a:srgbClr val="333333"/>
                </a:solidFill>
                <a:effectLst/>
                <a:latin typeface="Arial" panose="020B0604020202020204" pitchFamily="34" charset="0"/>
              </a:rPr>
              <a:t>Автоматизировано ведение налогового и бухгалтерского учета;</a:t>
            </a:r>
          </a:p>
          <a:p>
            <a:pPr algn="l">
              <a:buFont typeface="Arial" panose="020B0604020202020204" pitchFamily="34" charset="0"/>
              <a:buChar char="•"/>
            </a:pPr>
            <a:r>
              <a:rPr lang="ru-RU" b="0" i="0" dirty="0">
                <a:solidFill>
                  <a:srgbClr val="333333"/>
                </a:solidFill>
                <a:effectLst/>
                <a:latin typeface="Arial" panose="020B0604020202020204" pitchFamily="34" charset="0"/>
              </a:rPr>
              <a:t>Настроено автоматическое формирование регламентированной отчетности согласно действующего законодательства РФ;</a:t>
            </a:r>
          </a:p>
          <a:p>
            <a:pPr algn="l">
              <a:buFont typeface="Arial" panose="020B0604020202020204" pitchFamily="34" charset="0"/>
              <a:buChar char="•"/>
            </a:pPr>
            <a:r>
              <a:rPr lang="ru-RU" b="0" i="0" dirty="0">
                <a:solidFill>
                  <a:srgbClr val="333333"/>
                </a:solidFill>
                <a:effectLst/>
                <a:latin typeface="Arial" panose="020B0604020202020204" pitchFamily="34" charset="0"/>
              </a:rPr>
              <a:t>Более 400 пользователей обучены и работают в системе по всему функционалу на всех площадках;</a:t>
            </a:r>
          </a:p>
          <a:p>
            <a:pPr algn="l">
              <a:buFont typeface="Arial" panose="020B0604020202020204" pitchFamily="34" charset="0"/>
              <a:buChar char="•"/>
            </a:pPr>
            <a:r>
              <a:rPr lang="ru-RU" b="0" i="0" dirty="0">
                <a:solidFill>
                  <a:srgbClr val="333333"/>
                </a:solidFill>
                <a:effectLst/>
                <a:latin typeface="Arial" panose="020B0604020202020204" pitchFamily="34" charset="0"/>
              </a:rPr>
              <a:t>Настроены права доступа, позволяющие обеспечить доступ к документам в соответствии с должностными обязанностями каждого конкретного сотрудника с различными уровнями доступа к информации</a:t>
            </a:r>
          </a:p>
          <a:p>
            <a:pPr algn="l">
              <a:buFont typeface="Arial" panose="020B0604020202020204" pitchFamily="34" charset="0"/>
              <a:buChar char="•"/>
            </a:pPr>
            <a:endParaRPr lang="ru-RU" b="0" i="0" dirty="0">
              <a:solidFill>
                <a:srgbClr val="333333"/>
              </a:solidFill>
              <a:effectLst/>
              <a:latin typeface="Arial" panose="020B0604020202020204" pitchFamily="34" charset="0"/>
            </a:endParaRPr>
          </a:p>
          <a:p>
            <a:pPr algn="l">
              <a:buFont typeface="Arial" panose="020B0604020202020204" pitchFamily="34" charset="0"/>
              <a:buNone/>
            </a:pPr>
            <a:r>
              <a:rPr lang="en-US" b="0" i="0" dirty="0">
                <a:solidFill>
                  <a:srgbClr val="333333"/>
                </a:solidFill>
                <a:effectLst/>
                <a:latin typeface="Arial" panose="020B0604020202020204" pitchFamily="34" charset="0"/>
              </a:rPr>
              <a:t>https://eawards.1c.ru/projects/perehod-c-resheniy-zarubezhnogo-vendora-na-1s-erp-upravlenie-holdingom-i-1s-wms-logistika-upravlenie-skladom-v-alkogolnoy-sibirskoy-gruppe-178564/</a:t>
            </a:r>
            <a:endParaRPr lang="ru-RU" b="0" i="0" dirty="0">
              <a:solidFill>
                <a:srgbClr val="333333"/>
              </a:solidFill>
              <a:effectLst/>
              <a:latin typeface="Arial" panose="020B0604020202020204" pitchFamily="34" charset="0"/>
            </a:endParaRPr>
          </a:p>
          <a:p>
            <a:pPr algn="l"/>
            <a:endParaRPr lang="ru-RU" b="0" i="0" dirty="0">
              <a:solidFill>
                <a:srgbClr val="333333"/>
              </a:solidFill>
              <a:effectLst/>
              <a:latin typeface="Arial" panose="020B0604020202020204" pitchFamily="34" charset="0"/>
            </a:endParaRPr>
          </a:p>
        </p:txBody>
      </p:sp>
      <p:sp>
        <p:nvSpPr>
          <p:cNvPr id="10445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C1CF90-AEF5-4684-871E-14C5CACF624D}" type="slidenum">
              <a:rPr lang="ru-RU">
                <a:cs typeface="Arial" charset="0"/>
              </a:rPr>
              <a:pPr fontAlgn="base">
                <a:spcBef>
                  <a:spcPct val="0"/>
                </a:spcBef>
                <a:spcAft>
                  <a:spcPct val="0"/>
                </a:spcAft>
                <a:defRPr/>
              </a:pPr>
              <a:t>133</a:t>
            </a:fld>
            <a:endParaRPr lang="ru-RU">
              <a:cs typeface="Arial" charset="0"/>
            </a:endParaRPr>
          </a:p>
        </p:txBody>
      </p:sp>
    </p:spTree>
    <p:extLst>
      <p:ext uri="{BB962C8B-B14F-4D97-AF65-F5344CB8AC3E}">
        <p14:creationId xmlns:p14="http://schemas.microsoft.com/office/powerpoint/2010/main" val="40003234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p:cNvSpPr>
          <p:nvPr>
            <p:ph type="sldImg"/>
          </p:nvPr>
        </p:nvSpPr>
        <p:spPr bwMode="auto">
          <a:noFill/>
          <a:ln>
            <a:solidFill>
              <a:srgbClr val="000000"/>
            </a:solidFill>
            <a:miter lim="800000"/>
            <a:headEnd/>
            <a:tailEnd/>
          </a:ln>
        </p:spPr>
      </p:sp>
      <p:sp>
        <p:nvSpPr>
          <p:cNvPr id="105474" name="Заметки 2"/>
          <p:cNvSpPr>
            <a:spLocks noGrp="1"/>
          </p:cNvSpPr>
          <p:nvPr>
            <p:ph type="body" idx="1"/>
          </p:nvPr>
        </p:nvSpPr>
        <p:spPr bwMode="auto">
          <a:noFill/>
        </p:spPr>
        <p:txBody>
          <a:bodyPr wrap="square" numCol="1" anchor="t" anchorCtr="0" compatLnSpc="1">
            <a:prstTxWarp prst="textNoShape">
              <a:avLst/>
            </a:prstTxWarp>
          </a:bodyPr>
          <a:lstStyle/>
          <a:p>
            <a:pPr algn="l"/>
            <a:r>
              <a:rPr lang="ru-RU" b="0" i="0" dirty="0">
                <a:solidFill>
                  <a:srgbClr val="333333"/>
                </a:solidFill>
                <a:effectLst/>
                <a:latin typeface="Arial" panose="020B0604020202020204" pitchFamily="34" charset="0"/>
              </a:rPr>
              <a:t>До мая 2022 года российское подразделение компании Baker Hughes для целей ведения оперативного и управленческого учета использовала единую корпоративную систему на базе программного продукта класса ERP зарубежного вендора, развернутую на серверах головной компании в США. В мае 2022 года в связи с резким изменением внешнеполитической ситуации в мире и принятием различного санкционного и </a:t>
            </a:r>
            <a:r>
              <a:rPr lang="ru-RU" b="0" i="0" dirty="0" err="1">
                <a:solidFill>
                  <a:srgbClr val="333333"/>
                </a:solidFill>
                <a:effectLst/>
                <a:latin typeface="Arial" panose="020B0604020202020204" pitchFamily="34" charset="0"/>
              </a:rPr>
              <a:t>контр-санкционного</a:t>
            </a:r>
            <a:r>
              <a:rPr lang="ru-RU" b="0" i="0" dirty="0">
                <a:solidFill>
                  <a:srgbClr val="333333"/>
                </a:solidFill>
                <a:effectLst/>
                <a:latin typeface="Arial" panose="020B0604020202020204" pitchFamily="34" charset="0"/>
              </a:rPr>
              <a:t> законодательства стало невозможным использование глобальных продуктов компании Бейкер Хьюз. Руководством компании было принято решение о переводе управленческого и оперативного учета в локальную учетную систему на базе "1С:ERP. Управление холдингом" (в составе комплекта "1С:Корпорация").</a:t>
            </a:r>
          </a:p>
          <a:p>
            <a:pPr algn="l"/>
            <a:endParaRPr lang="ru-RU" b="0" i="0" dirty="0">
              <a:solidFill>
                <a:srgbClr val="333333"/>
              </a:solidFill>
              <a:effectLst/>
              <a:latin typeface="Arial" panose="020B0604020202020204" pitchFamily="34" charset="0"/>
            </a:endParaRPr>
          </a:p>
          <a:p>
            <a:pPr algn="l"/>
            <a:r>
              <a:rPr lang="ru-RU" b="1" i="0" dirty="0">
                <a:solidFill>
                  <a:srgbClr val="333333"/>
                </a:solidFill>
                <a:effectLst/>
                <a:latin typeface="Arial" panose="020B0604020202020204" pitchFamily="34" charset="0"/>
              </a:rPr>
              <a:t>Результаты проекта</a:t>
            </a:r>
            <a:endParaRPr lang="ru-RU" b="0" i="0" dirty="0">
              <a:solidFill>
                <a:srgbClr val="333333"/>
              </a:solidFill>
              <a:effectLst/>
              <a:latin typeface="Arial" panose="020B0604020202020204" pitchFamily="34" charset="0"/>
            </a:endParaRPr>
          </a:p>
          <a:p>
            <a:pPr marL="742950" lvl="1" indent="-285750" algn="l">
              <a:buFont typeface="+mj-lt"/>
              <a:buAutoNum type="arabicPeriod"/>
            </a:pPr>
            <a:r>
              <a:rPr lang="ru-RU" b="0" i="0" dirty="0">
                <a:solidFill>
                  <a:srgbClr val="333333"/>
                </a:solidFill>
                <a:effectLst/>
                <a:latin typeface="Arial" panose="020B0604020202020204" pitchFamily="34" charset="0"/>
              </a:rPr>
              <a:t>В результате быстрого внедрения и гибкого подхода удалось избежать приостановки деятельности компании.</a:t>
            </a:r>
          </a:p>
          <a:p>
            <a:pPr marL="742950" lvl="1" indent="-285750" algn="l">
              <a:buFont typeface="+mj-lt"/>
              <a:buAutoNum type="arabicPeriod"/>
            </a:pPr>
            <a:r>
              <a:rPr lang="ru-RU" b="0" i="0" dirty="0">
                <a:solidFill>
                  <a:srgbClr val="333333"/>
                </a:solidFill>
                <a:effectLst/>
                <a:latin typeface="Arial" panose="020B0604020202020204" pitchFamily="34" charset="0"/>
              </a:rPr>
              <a:t>В системе "1С:ERP. УХ" полностью запущены с учетом указанных особенностей следующие блоки учета: закупки, запасы и складской учет, затраты, продажи, взаиморасчеты с поставщиками и покупателями, внутригрупповые сделки, денежные средства.</a:t>
            </a:r>
          </a:p>
          <a:p>
            <a:pPr marL="742950" lvl="1" indent="-285750" algn="l">
              <a:buFont typeface="+mj-lt"/>
              <a:buAutoNum type="arabicPeriod"/>
            </a:pPr>
            <a:r>
              <a:rPr lang="ru-RU" b="0" i="0" dirty="0">
                <a:solidFill>
                  <a:srgbClr val="333333"/>
                </a:solidFill>
                <a:effectLst/>
                <a:latin typeface="Arial" panose="020B0604020202020204" pitchFamily="34" charset="0"/>
              </a:rPr>
              <a:t>В едином учетном контуре автоматизированы процессы ранее существовавшие в 11 различных системах.</a:t>
            </a:r>
          </a:p>
          <a:p>
            <a:pPr marL="742950" lvl="1" indent="-285750" algn="l">
              <a:buFont typeface="+mj-lt"/>
              <a:buAutoNum type="arabicPeriod"/>
            </a:pPr>
            <a:r>
              <a:rPr lang="ru-RU" b="0" i="0" dirty="0">
                <a:solidFill>
                  <a:srgbClr val="333333"/>
                </a:solidFill>
                <a:effectLst/>
                <a:latin typeface="Arial" panose="020B0604020202020204" pitchFamily="34" charset="0"/>
              </a:rPr>
              <a:t>Полностью запущен позаказный учет производства одного из ключевых заводов (Тюменский завод нефтепромыслового оборудования).</a:t>
            </a:r>
          </a:p>
          <a:p>
            <a:pPr marL="742950" lvl="1" indent="-285750" algn="l">
              <a:buFont typeface="+mj-lt"/>
              <a:buAutoNum type="arabicPeriod"/>
            </a:pPr>
            <a:r>
              <a:rPr lang="ru-RU" b="0" i="0" dirty="0">
                <a:solidFill>
                  <a:srgbClr val="333333"/>
                </a:solidFill>
                <a:effectLst/>
                <a:latin typeface="Arial" panose="020B0604020202020204" pitchFamily="34" charset="0"/>
              </a:rPr>
              <a:t>Оперативно выстроены процессы контроля закупок, согласований и складских операций с отслеживанием аудиторского следа (</a:t>
            </a:r>
            <a:r>
              <a:rPr lang="ru-RU" b="0" i="0" dirty="0" err="1">
                <a:solidFill>
                  <a:srgbClr val="333333"/>
                </a:solidFill>
                <a:effectLst/>
                <a:latin typeface="Arial" panose="020B0604020202020204" pitchFamily="34" charset="0"/>
              </a:rPr>
              <a:t>compliance</a:t>
            </a:r>
            <a:r>
              <a:rPr lang="ru-RU" b="0" i="0" dirty="0">
                <a:solidFill>
                  <a:srgbClr val="333333"/>
                </a:solidFill>
                <a:effectLst/>
                <a:latin typeface="Arial" panose="020B0604020202020204" pitchFamily="34" charset="0"/>
              </a:rPr>
              <a:t> и 3-way </a:t>
            </a:r>
            <a:r>
              <a:rPr lang="ru-RU" b="0" i="0" dirty="0" err="1">
                <a:solidFill>
                  <a:srgbClr val="333333"/>
                </a:solidFill>
                <a:effectLst/>
                <a:latin typeface="Arial" panose="020B0604020202020204" pitchFamily="34" charset="0"/>
              </a:rPr>
              <a:t>match</a:t>
            </a:r>
            <a:r>
              <a:rPr lang="ru-RU" b="0" i="0" dirty="0">
                <a:solidFill>
                  <a:srgbClr val="333333"/>
                </a:solidFill>
                <a:effectLst/>
                <a:latin typeface="Arial" panose="020B0604020202020204" pitchFamily="34" charset="0"/>
              </a:rPr>
              <a:t>).</a:t>
            </a:r>
          </a:p>
          <a:p>
            <a:pPr marL="742950" lvl="1" indent="-285750" algn="l">
              <a:buFont typeface="+mj-lt"/>
              <a:buAutoNum type="arabicPeriod"/>
            </a:pPr>
            <a:r>
              <a:rPr lang="ru-RU" b="0" i="0" dirty="0">
                <a:solidFill>
                  <a:srgbClr val="333333"/>
                </a:solidFill>
                <a:effectLst/>
                <a:latin typeface="Arial" panose="020B0604020202020204" pitchFamily="34" charset="0"/>
              </a:rPr>
              <a:t>Реализован складской забалансовый учет основных средств через типовые документы складского учета с серийными номерами (более 20 тыс. единиц)</a:t>
            </a:r>
          </a:p>
          <a:p>
            <a:pPr marL="742950" lvl="1" indent="-285750" algn="l">
              <a:buFont typeface="+mj-lt"/>
              <a:buAutoNum type="arabicPeriod"/>
            </a:pPr>
            <a:r>
              <a:rPr lang="ru-RU" b="0" i="0" dirty="0">
                <a:solidFill>
                  <a:srgbClr val="333333"/>
                </a:solidFill>
                <a:effectLst/>
                <a:latin typeface="Arial" panose="020B0604020202020204" pitchFamily="34" charset="0"/>
              </a:rPr>
              <a:t>Созданная система на базе "1С:ERP. УХ" поддерживает план счетов US GAAP с привязкой ко всем операциям в запущенных подсистемах</a:t>
            </a:r>
          </a:p>
          <a:p>
            <a:pPr marL="742950" lvl="1" indent="-285750" algn="l">
              <a:buFont typeface="+mj-lt"/>
              <a:buAutoNum type="arabicPeriod"/>
            </a:pPr>
            <a:r>
              <a:rPr lang="ru-RU" b="0" i="0" dirty="0">
                <a:solidFill>
                  <a:srgbClr val="333333"/>
                </a:solidFill>
                <a:effectLst/>
                <a:latin typeface="Arial" panose="020B0604020202020204" pitchFamily="34" charset="0"/>
              </a:rPr>
              <a:t>Реализован уникальный метод расчета себестоимости производства с использованием </a:t>
            </a:r>
            <a:r>
              <a:rPr lang="ru-RU" b="0" i="0" dirty="0" err="1">
                <a:solidFill>
                  <a:srgbClr val="333333"/>
                </a:solidFill>
                <a:effectLst/>
                <a:latin typeface="Arial" panose="020B0604020202020204" pitchFamily="34" charset="0"/>
              </a:rPr>
              <a:t>Activity</a:t>
            </a:r>
            <a:r>
              <a:rPr lang="ru-RU" b="0" i="0" dirty="0">
                <a:solidFill>
                  <a:srgbClr val="333333"/>
                </a:solidFill>
                <a:effectLst/>
                <a:latin typeface="Arial" panose="020B0604020202020204" pitchFamily="34" charset="0"/>
              </a:rPr>
              <a:t> Rate и </a:t>
            </a:r>
            <a:r>
              <a:rPr lang="ru-RU" b="0" i="0" dirty="0" err="1">
                <a:solidFill>
                  <a:srgbClr val="333333"/>
                </a:solidFill>
                <a:effectLst/>
                <a:latin typeface="Arial" panose="020B0604020202020204" pitchFamily="34" charset="0"/>
              </a:rPr>
              <a:t>Freight</a:t>
            </a:r>
            <a:r>
              <a:rPr lang="ru-RU" b="0" i="0" dirty="0">
                <a:solidFill>
                  <a:srgbClr val="333333"/>
                </a:solidFill>
                <a:effectLst/>
                <a:latin typeface="Arial" panose="020B0604020202020204" pitchFamily="34" charset="0"/>
              </a:rPr>
              <a:t> Rate.</a:t>
            </a:r>
          </a:p>
          <a:p>
            <a:pPr algn="l"/>
            <a:endParaRPr lang="ru-RU" b="0" i="0" dirty="0">
              <a:solidFill>
                <a:srgbClr val="333333"/>
              </a:solidFill>
              <a:effectLst/>
              <a:latin typeface="Arial" panose="020B0604020202020204" pitchFamily="34" charset="0"/>
            </a:endParaRPr>
          </a:p>
          <a:p>
            <a:pPr algn="l"/>
            <a:r>
              <a:rPr lang="en-US" b="0" i="0" dirty="0">
                <a:solidFill>
                  <a:srgbClr val="333333"/>
                </a:solidFill>
                <a:effectLst/>
                <a:latin typeface="Arial" panose="020B0604020202020204" pitchFamily="34" charset="0"/>
              </a:rPr>
              <a:t>https://eawards.1c.ru/projects/importozameschenie-v-szhatye-sroki-perehod-krupneyshey-nefteservisnoy-kompanii-ao-tehnologii-ofs-s-importnyh-resheniy-na-1s-erp-upravlenie-holdingom-181068/</a:t>
            </a:r>
            <a:endParaRPr lang="ru-RU" b="0" i="0" dirty="0">
              <a:solidFill>
                <a:srgbClr val="333333"/>
              </a:solidFill>
              <a:effectLst/>
              <a:latin typeface="Arial" panose="020B0604020202020204" pitchFamily="34" charset="0"/>
            </a:endParaRPr>
          </a:p>
        </p:txBody>
      </p:sp>
      <p:sp>
        <p:nvSpPr>
          <p:cNvPr id="10445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C1CF90-AEF5-4684-871E-14C5CACF624D}" type="slidenum">
              <a:rPr lang="ru-RU">
                <a:cs typeface="Arial" charset="0"/>
              </a:rPr>
              <a:pPr fontAlgn="base">
                <a:spcBef>
                  <a:spcPct val="0"/>
                </a:spcBef>
                <a:spcAft>
                  <a:spcPct val="0"/>
                </a:spcAft>
                <a:defRPr/>
              </a:pPr>
              <a:t>134</a:t>
            </a:fld>
            <a:endParaRPr lang="ru-RU">
              <a:cs typeface="Arial" charset="0"/>
            </a:endParaRPr>
          </a:p>
        </p:txBody>
      </p:sp>
    </p:spTree>
    <p:extLst>
      <p:ext uri="{BB962C8B-B14F-4D97-AF65-F5344CB8AC3E}">
        <p14:creationId xmlns:p14="http://schemas.microsoft.com/office/powerpoint/2010/main" val="25410423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p:cNvSpPr>
          <p:nvPr>
            <p:ph type="sldImg"/>
          </p:nvPr>
        </p:nvSpPr>
        <p:spPr bwMode="auto">
          <a:noFill/>
          <a:ln>
            <a:solidFill>
              <a:srgbClr val="000000"/>
            </a:solidFill>
            <a:miter lim="800000"/>
            <a:headEnd/>
            <a:tailEnd/>
          </a:ln>
        </p:spPr>
      </p:sp>
      <p:sp>
        <p:nvSpPr>
          <p:cNvPr id="105474" name="Заметки 2"/>
          <p:cNvSpPr>
            <a:spLocks noGrp="1"/>
          </p:cNvSpPr>
          <p:nvPr>
            <p:ph type="body" idx="1"/>
          </p:nvPr>
        </p:nvSpPr>
        <p:spPr bwMode="auto">
          <a:noFill/>
        </p:spPr>
        <p:txBody>
          <a:bodyPr wrap="square" numCol="1" anchor="t" anchorCtr="0" compatLnSpc="1">
            <a:prstTxWarp prst="textNoShape">
              <a:avLst/>
            </a:prstTxWarp>
          </a:bodyPr>
          <a:lstStyle/>
          <a:p>
            <a:pPr algn="l"/>
            <a:r>
              <a:rPr lang="ru-RU" b="1" i="0" dirty="0">
                <a:solidFill>
                  <a:srgbClr val="333333"/>
                </a:solidFill>
                <a:effectLst/>
                <a:latin typeface="Arial" panose="020B0604020202020204" pitchFamily="34" charset="0"/>
              </a:rPr>
              <a:t>Результаты проекта</a:t>
            </a:r>
            <a:endParaRPr lang="ru-RU" b="0" i="0" dirty="0">
              <a:solidFill>
                <a:srgbClr val="333333"/>
              </a:solidFill>
              <a:effectLst/>
              <a:latin typeface="Arial" panose="020B0604020202020204" pitchFamily="34" charset="0"/>
            </a:endParaRPr>
          </a:p>
          <a:p>
            <a:pPr algn="l">
              <a:buFont typeface="+mj-lt"/>
              <a:buAutoNum type="arabicPeriod"/>
            </a:pPr>
            <a:r>
              <a:rPr lang="ru-RU" b="0" i="0" dirty="0">
                <a:solidFill>
                  <a:srgbClr val="333333"/>
                </a:solidFill>
                <a:effectLst/>
                <a:latin typeface="Arial" panose="020B0604020202020204" pitchFamily="34" charset="0"/>
              </a:rPr>
              <a:t>Разработана модель управления НСИ для 42 ключевых объектов НСИ;</a:t>
            </a:r>
          </a:p>
          <a:p>
            <a:pPr algn="l">
              <a:buFont typeface="+mj-lt"/>
              <a:buAutoNum type="arabicPeriod"/>
            </a:pPr>
            <a:r>
              <a:rPr lang="ru-RU" b="0" i="0" dirty="0">
                <a:solidFill>
                  <a:srgbClr val="333333"/>
                </a:solidFill>
                <a:effectLst/>
                <a:latin typeface="Arial" panose="020B0604020202020204" pitchFamily="34" charset="0"/>
              </a:rPr>
              <a:t>Внедрена подсистема управления НСИ в центральную базу "1C:ERP. Управление холдингом" и в 7 внешних информационных баз "1С:ERP" с возможностью масштабирования;</a:t>
            </a:r>
          </a:p>
          <a:p>
            <a:pPr algn="l">
              <a:buFont typeface="+mj-lt"/>
              <a:buAutoNum type="arabicPeriod"/>
            </a:pPr>
            <a:r>
              <a:rPr lang="ru-RU" b="0" i="0" dirty="0">
                <a:solidFill>
                  <a:srgbClr val="333333"/>
                </a:solidFill>
                <a:effectLst/>
                <a:latin typeface="Arial" panose="020B0604020202020204" pitchFamily="34" charset="0"/>
              </a:rPr>
              <a:t>Оказана помощь в нормализации централизуемой части НСИ;</a:t>
            </a:r>
          </a:p>
          <a:p>
            <a:pPr algn="l">
              <a:buFont typeface="+mj-lt"/>
              <a:buAutoNum type="arabicPeriod"/>
            </a:pPr>
            <a:r>
              <a:rPr lang="ru-RU" b="0" i="0" dirty="0">
                <a:solidFill>
                  <a:srgbClr val="333333"/>
                </a:solidFill>
                <a:effectLst/>
                <a:latin typeface="Arial" panose="020B0604020202020204" pitchFamily="34" charset="0"/>
              </a:rPr>
              <a:t>Обеспечен асинхронный обмен данными НСИ между указанными выше информационными базами в модели гарантированной доставки;</a:t>
            </a:r>
          </a:p>
          <a:p>
            <a:pPr algn="l">
              <a:buFont typeface="+mj-lt"/>
              <a:buAutoNum type="arabicPeriod"/>
            </a:pPr>
            <a:r>
              <a:rPr lang="ru-RU" b="0" i="0" dirty="0">
                <a:solidFill>
                  <a:srgbClr val="333333"/>
                </a:solidFill>
                <a:effectLst/>
                <a:latin typeface="Arial" panose="020B0604020202020204" pitchFamily="34" charset="0"/>
              </a:rPr>
              <a:t>Введен в промышленную эксплуатацию процесс управления НСИ по всем централизуемым объектам;</a:t>
            </a:r>
          </a:p>
          <a:p>
            <a:pPr algn="l">
              <a:buFont typeface="+mj-lt"/>
              <a:buAutoNum type="arabicPeriod"/>
            </a:pPr>
            <a:r>
              <a:rPr lang="ru-RU" b="0" i="0" dirty="0">
                <a:solidFill>
                  <a:srgbClr val="333333"/>
                </a:solidFill>
                <a:effectLst/>
                <a:latin typeface="Arial" panose="020B0604020202020204" pitchFamily="34" charset="0"/>
              </a:rPr>
              <a:t>Переданы компетенции по подсистеме сотрудникам департамента ИТ для дальнейшего самостоятельного сопровождения и масштабирования на новые информационные базы;</a:t>
            </a:r>
          </a:p>
          <a:p>
            <a:pPr algn="l">
              <a:buFont typeface="+mj-lt"/>
              <a:buAutoNum type="arabicPeriod"/>
            </a:pPr>
            <a:r>
              <a:rPr lang="ru-RU" b="0" i="0" dirty="0">
                <a:solidFill>
                  <a:srgbClr val="333333"/>
                </a:solidFill>
                <a:effectLst/>
                <a:latin typeface="Arial" panose="020B0604020202020204" pitchFamily="34" charset="0"/>
              </a:rPr>
              <a:t>Разработана и внедрена бюджетная модель и методика бюджетирования;</a:t>
            </a:r>
          </a:p>
          <a:p>
            <a:pPr algn="l">
              <a:buFont typeface="+mj-lt"/>
              <a:buAutoNum type="arabicPeriod"/>
            </a:pPr>
            <a:r>
              <a:rPr lang="ru-RU" b="0" i="0" dirty="0">
                <a:solidFill>
                  <a:srgbClr val="333333"/>
                </a:solidFill>
                <a:effectLst/>
                <a:latin typeface="Arial" panose="020B0604020202020204" pitchFamily="34" charset="0"/>
              </a:rPr>
              <a:t>Разработан бюджетный классификатор и методика бюджетирования;</a:t>
            </a:r>
          </a:p>
          <a:p>
            <a:pPr algn="l">
              <a:buFont typeface="+mj-lt"/>
              <a:buAutoNum type="arabicPeriod"/>
            </a:pPr>
            <a:r>
              <a:rPr lang="ru-RU" b="0" i="0" dirty="0">
                <a:solidFill>
                  <a:srgbClr val="333333"/>
                </a:solidFill>
                <a:effectLst/>
                <a:latin typeface="Arial" panose="020B0604020202020204" pitchFamily="34" charset="0"/>
              </a:rPr>
              <a:t>Внедрена трехуровневая бюджетная модель, которая включает в себя в т.ч. мастер-бюджеты (БДР, БДДС, БЛ) и прочие формы отчетности;</a:t>
            </a:r>
          </a:p>
          <a:p>
            <a:pPr algn="l">
              <a:buFont typeface="+mj-lt"/>
              <a:buAutoNum type="arabicPeriod"/>
            </a:pPr>
            <a:r>
              <a:rPr lang="ru-RU" b="0" i="0" dirty="0">
                <a:solidFill>
                  <a:srgbClr val="333333"/>
                </a:solidFill>
                <a:effectLst/>
                <a:latin typeface="Arial" panose="020B0604020202020204" pitchFamily="34" charset="0"/>
              </a:rPr>
              <a:t>Собран факт за первый квартал 2022 года в Единую учетную систему из внешних информационных баз.</a:t>
            </a:r>
          </a:p>
          <a:p>
            <a:pPr algn="l">
              <a:buFont typeface="+mj-lt"/>
              <a:buAutoNum type="arabicPeriod"/>
            </a:pPr>
            <a:r>
              <a:rPr lang="ru-RU" b="0" i="0" dirty="0">
                <a:solidFill>
                  <a:srgbClr val="333333"/>
                </a:solidFill>
                <a:effectLst/>
                <a:latin typeface="Arial" panose="020B0604020202020204" pitchFamily="34" charset="0"/>
              </a:rPr>
              <a:t>Разработано и внедрено АРМ "Управление бюджетным процессом".</a:t>
            </a:r>
          </a:p>
          <a:p>
            <a:pPr algn="l"/>
            <a:endParaRPr lang="ru-RU" b="0" i="0" dirty="0">
              <a:solidFill>
                <a:srgbClr val="333333"/>
              </a:solidFill>
              <a:effectLst/>
              <a:latin typeface="Arial" panose="020B0604020202020204" pitchFamily="34" charset="0"/>
            </a:endParaRPr>
          </a:p>
          <a:p>
            <a:pPr algn="l"/>
            <a:r>
              <a:rPr lang="en-US" b="0" i="0" dirty="0">
                <a:solidFill>
                  <a:srgbClr val="333333"/>
                </a:solidFill>
                <a:effectLst/>
                <a:latin typeface="Arial" panose="020B0604020202020204" pitchFamily="34" charset="0"/>
              </a:rPr>
              <a:t>https://eawards.1c.ru/projects/avtomatizaciya-byudzhetirovaniya-i-upravleniya-normativno-spravochnoy-informaciey-na-1s-erp-upravlenie-holdingom--178263/</a:t>
            </a:r>
            <a:endParaRPr lang="ru-RU" b="0" i="0" dirty="0">
              <a:solidFill>
                <a:srgbClr val="333333"/>
              </a:solidFill>
              <a:effectLst/>
              <a:latin typeface="Arial" panose="020B0604020202020204" pitchFamily="34" charset="0"/>
            </a:endParaRPr>
          </a:p>
        </p:txBody>
      </p:sp>
      <p:sp>
        <p:nvSpPr>
          <p:cNvPr id="10445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C1CF90-AEF5-4684-871E-14C5CACF624D}" type="slidenum">
              <a:rPr lang="ru-RU">
                <a:cs typeface="Arial" charset="0"/>
              </a:rPr>
              <a:pPr fontAlgn="base">
                <a:spcBef>
                  <a:spcPct val="0"/>
                </a:spcBef>
                <a:spcAft>
                  <a:spcPct val="0"/>
                </a:spcAft>
                <a:defRPr/>
              </a:pPr>
              <a:t>135</a:t>
            </a:fld>
            <a:endParaRPr lang="ru-RU">
              <a:cs typeface="Arial" charset="0"/>
            </a:endParaRPr>
          </a:p>
        </p:txBody>
      </p:sp>
    </p:spTree>
    <p:extLst>
      <p:ext uri="{BB962C8B-B14F-4D97-AF65-F5344CB8AC3E}">
        <p14:creationId xmlns:p14="http://schemas.microsoft.com/office/powerpoint/2010/main" val="32335003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p:cNvSpPr>
          <p:nvPr>
            <p:ph type="sldImg"/>
          </p:nvPr>
        </p:nvSpPr>
        <p:spPr bwMode="auto">
          <a:noFill/>
          <a:ln>
            <a:solidFill>
              <a:srgbClr val="000000"/>
            </a:solidFill>
            <a:miter lim="800000"/>
            <a:headEnd/>
            <a:tailEnd/>
          </a:ln>
        </p:spPr>
      </p:sp>
      <p:sp>
        <p:nvSpPr>
          <p:cNvPr id="105474" name="Заметки 2"/>
          <p:cNvSpPr>
            <a:spLocks noGrp="1"/>
          </p:cNvSpPr>
          <p:nvPr>
            <p:ph type="body" idx="1"/>
          </p:nvPr>
        </p:nvSpPr>
        <p:spPr bwMode="auto">
          <a:noFill/>
        </p:spPr>
        <p:txBody>
          <a:bodyPr wrap="square" numCol="1" anchor="t" anchorCtr="0" compatLnSpc="1">
            <a:prstTxWarp prst="textNoShape">
              <a:avLst/>
            </a:prstTxWarp>
          </a:bodyPr>
          <a:lstStyle/>
          <a:p>
            <a:pPr algn="l"/>
            <a:r>
              <a:rPr lang="ru-RU" b="1" i="0" dirty="0">
                <a:solidFill>
                  <a:srgbClr val="333333"/>
                </a:solidFill>
                <a:effectLst/>
                <a:latin typeface="Arial" panose="020B0604020202020204" pitchFamily="34" charset="0"/>
              </a:rPr>
              <a:t>Результаты проекта</a:t>
            </a:r>
            <a:endParaRPr lang="ru-RU" b="0" i="0" dirty="0">
              <a:solidFill>
                <a:srgbClr val="333333"/>
              </a:solidFill>
              <a:effectLst/>
              <a:latin typeface="Arial" panose="020B0604020202020204" pitchFamily="34" charset="0"/>
            </a:endParaRPr>
          </a:p>
          <a:p>
            <a:pPr algn="l">
              <a:buFont typeface="+mj-lt"/>
              <a:buAutoNum type="arabicPeriod"/>
            </a:pPr>
            <a:r>
              <a:rPr lang="ru-RU" b="0" i="0" dirty="0">
                <a:solidFill>
                  <a:srgbClr val="333333"/>
                </a:solidFill>
                <a:effectLst/>
                <a:latin typeface="Arial" panose="020B0604020202020204" pitchFamily="34" charset="0"/>
              </a:rPr>
              <a:t>Разработана модель управления НСИ для 42 ключевых объектов НСИ;</a:t>
            </a:r>
          </a:p>
          <a:p>
            <a:pPr algn="l">
              <a:buFont typeface="+mj-lt"/>
              <a:buAutoNum type="arabicPeriod"/>
            </a:pPr>
            <a:r>
              <a:rPr lang="ru-RU" b="0" i="0" dirty="0">
                <a:solidFill>
                  <a:srgbClr val="333333"/>
                </a:solidFill>
                <a:effectLst/>
                <a:latin typeface="Arial" panose="020B0604020202020204" pitchFamily="34" charset="0"/>
              </a:rPr>
              <a:t>Внедрена подсистема управления НСИ в центральную базу "1C:ERP. Управление холдингом" и в 7 внешних информационных баз "1С:ERP" с возможностью масштабирования;</a:t>
            </a:r>
          </a:p>
          <a:p>
            <a:pPr algn="l">
              <a:buFont typeface="+mj-lt"/>
              <a:buAutoNum type="arabicPeriod"/>
            </a:pPr>
            <a:r>
              <a:rPr lang="ru-RU" b="0" i="0" dirty="0">
                <a:solidFill>
                  <a:srgbClr val="333333"/>
                </a:solidFill>
                <a:effectLst/>
                <a:latin typeface="Arial" panose="020B0604020202020204" pitchFamily="34" charset="0"/>
              </a:rPr>
              <a:t>Оказана помощь в нормализации централизуемой части НСИ;</a:t>
            </a:r>
          </a:p>
          <a:p>
            <a:pPr algn="l">
              <a:buFont typeface="+mj-lt"/>
              <a:buAutoNum type="arabicPeriod"/>
            </a:pPr>
            <a:r>
              <a:rPr lang="ru-RU" b="0" i="0" dirty="0">
                <a:solidFill>
                  <a:srgbClr val="333333"/>
                </a:solidFill>
                <a:effectLst/>
                <a:latin typeface="Arial" panose="020B0604020202020204" pitchFamily="34" charset="0"/>
              </a:rPr>
              <a:t>Обеспечен асинхронный обмен данными НСИ между указанными выше информационными базами в модели гарантированной доставки;</a:t>
            </a:r>
          </a:p>
          <a:p>
            <a:pPr algn="l">
              <a:buFont typeface="+mj-lt"/>
              <a:buAutoNum type="arabicPeriod"/>
            </a:pPr>
            <a:r>
              <a:rPr lang="ru-RU" b="0" i="0" dirty="0">
                <a:solidFill>
                  <a:srgbClr val="333333"/>
                </a:solidFill>
                <a:effectLst/>
                <a:latin typeface="Arial" panose="020B0604020202020204" pitchFamily="34" charset="0"/>
              </a:rPr>
              <a:t>Введен в промышленную эксплуатацию процесс управления НСИ по всем централизуемым объектам;</a:t>
            </a:r>
          </a:p>
          <a:p>
            <a:pPr algn="l">
              <a:buFont typeface="+mj-lt"/>
              <a:buAutoNum type="arabicPeriod"/>
            </a:pPr>
            <a:r>
              <a:rPr lang="ru-RU" b="0" i="0" dirty="0">
                <a:solidFill>
                  <a:srgbClr val="333333"/>
                </a:solidFill>
                <a:effectLst/>
                <a:latin typeface="Arial" panose="020B0604020202020204" pitchFamily="34" charset="0"/>
              </a:rPr>
              <a:t>Переданы компетенции по подсистеме сотрудникам департамента ИТ для дальнейшего самостоятельного сопровождения и масштабирования на новые информационные базы;</a:t>
            </a:r>
          </a:p>
          <a:p>
            <a:pPr algn="l">
              <a:buFont typeface="+mj-lt"/>
              <a:buAutoNum type="arabicPeriod"/>
            </a:pPr>
            <a:r>
              <a:rPr lang="ru-RU" b="0" i="0" dirty="0">
                <a:solidFill>
                  <a:srgbClr val="333333"/>
                </a:solidFill>
                <a:effectLst/>
                <a:latin typeface="Arial" panose="020B0604020202020204" pitchFamily="34" charset="0"/>
              </a:rPr>
              <a:t>Разработана и внедрена бюджетная модель и методика бюджетирования;</a:t>
            </a:r>
          </a:p>
          <a:p>
            <a:pPr algn="l">
              <a:buFont typeface="+mj-lt"/>
              <a:buAutoNum type="arabicPeriod"/>
            </a:pPr>
            <a:r>
              <a:rPr lang="ru-RU" b="0" i="0" dirty="0">
                <a:solidFill>
                  <a:srgbClr val="333333"/>
                </a:solidFill>
                <a:effectLst/>
                <a:latin typeface="Arial" panose="020B0604020202020204" pitchFamily="34" charset="0"/>
              </a:rPr>
              <a:t>Разработан бюджетный классификатор и методика бюджетирования;</a:t>
            </a:r>
          </a:p>
          <a:p>
            <a:pPr algn="l">
              <a:buFont typeface="+mj-lt"/>
              <a:buAutoNum type="arabicPeriod"/>
            </a:pPr>
            <a:r>
              <a:rPr lang="ru-RU" b="0" i="0" dirty="0">
                <a:solidFill>
                  <a:srgbClr val="333333"/>
                </a:solidFill>
                <a:effectLst/>
                <a:latin typeface="Arial" panose="020B0604020202020204" pitchFamily="34" charset="0"/>
              </a:rPr>
              <a:t>Внедрена трехуровневая бюджетная модель, которая включает в себя в т.ч. мастер-бюджеты (БДР, БДДС, БЛ) и прочие формы отчетности;</a:t>
            </a:r>
          </a:p>
          <a:p>
            <a:pPr algn="l">
              <a:buFont typeface="+mj-lt"/>
              <a:buAutoNum type="arabicPeriod"/>
            </a:pPr>
            <a:r>
              <a:rPr lang="ru-RU" b="0" i="0" dirty="0">
                <a:solidFill>
                  <a:srgbClr val="333333"/>
                </a:solidFill>
                <a:effectLst/>
                <a:latin typeface="Arial" panose="020B0604020202020204" pitchFamily="34" charset="0"/>
              </a:rPr>
              <a:t>Собран факт за первый квартал 2022 года в Единую учетную систему из внешних информационных баз.</a:t>
            </a:r>
          </a:p>
          <a:p>
            <a:pPr algn="l">
              <a:buFont typeface="+mj-lt"/>
              <a:buAutoNum type="arabicPeriod"/>
            </a:pPr>
            <a:r>
              <a:rPr lang="ru-RU" b="0" i="0" dirty="0">
                <a:solidFill>
                  <a:srgbClr val="333333"/>
                </a:solidFill>
                <a:effectLst/>
                <a:latin typeface="Arial" panose="020B0604020202020204" pitchFamily="34" charset="0"/>
              </a:rPr>
              <a:t>Разработано и внедрено АРМ "Управление бюджетным процессом".</a:t>
            </a:r>
          </a:p>
          <a:p>
            <a:pPr algn="l"/>
            <a:r>
              <a:rPr lang="en-US" b="0" i="0" dirty="0">
                <a:solidFill>
                  <a:srgbClr val="333333"/>
                </a:solidFill>
                <a:effectLst/>
                <a:latin typeface="Arial" panose="020B0604020202020204" pitchFamily="34" charset="0"/>
              </a:rPr>
              <a:t>https://eawards.1c.ru/projects/avtomatizaciya-ucheta-arendy-v-federalnoy-seti-riv-gosh--rsbu-uu-i-msfo-v-1s-erp-upravlenie-holdingom-173794/</a:t>
            </a:r>
            <a:endParaRPr lang="ru-RU" b="0" i="0" dirty="0">
              <a:solidFill>
                <a:srgbClr val="333333"/>
              </a:solidFill>
              <a:effectLst/>
              <a:latin typeface="Arial" panose="020B0604020202020204" pitchFamily="34" charset="0"/>
            </a:endParaRPr>
          </a:p>
        </p:txBody>
      </p:sp>
      <p:sp>
        <p:nvSpPr>
          <p:cNvPr id="10445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C1CF90-AEF5-4684-871E-14C5CACF624D}" type="slidenum">
              <a:rPr lang="ru-RU">
                <a:cs typeface="Arial" charset="0"/>
              </a:rPr>
              <a:pPr fontAlgn="base">
                <a:spcBef>
                  <a:spcPct val="0"/>
                </a:spcBef>
                <a:spcAft>
                  <a:spcPct val="0"/>
                </a:spcAft>
                <a:defRPr/>
              </a:pPr>
              <a:t>136</a:t>
            </a:fld>
            <a:endParaRPr lang="ru-RU">
              <a:cs typeface="Arial" charset="0"/>
            </a:endParaRPr>
          </a:p>
        </p:txBody>
      </p:sp>
    </p:spTree>
    <p:extLst>
      <p:ext uri="{BB962C8B-B14F-4D97-AF65-F5344CB8AC3E}">
        <p14:creationId xmlns:p14="http://schemas.microsoft.com/office/powerpoint/2010/main" val="5045312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BCD11E-5CC5-486B-817E-2AC3BA9A420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166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Образ слайда 1">
            <a:extLst>
              <a:ext uri="{FF2B5EF4-FFF2-40B4-BE49-F238E27FC236}">
                <a16:creationId xmlns="" xmlns:a16="http://schemas.microsoft.com/office/drawing/2014/main" id="{8720BCDA-FBBF-2D46-AC5C-6BBF2B1F98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Заметки 2">
            <a:extLst>
              <a:ext uri="{FF2B5EF4-FFF2-40B4-BE49-F238E27FC236}">
                <a16:creationId xmlns="" xmlns:a16="http://schemas.microsoft.com/office/drawing/2014/main" id="{B0C06C6D-FD5B-C280-1501-F19BA373DF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По материалам выступления на конференции для корпоративных клиентов 27 июня 2023 г. в Завидово</a:t>
            </a:r>
          </a:p>
          <a:p>
            <a:r>
              <a:rPr lang="ru-RU" altLang="ru-RU"/>
              <a:t>50 000 пользователей в «1С:Корпорации» и «1С:ERP» – опыт, ошибки, выводы, рекомендации</a:t>
            </a:r>
          </a:p>
          <a:p>
            <a:r>
              <a:rPr lang="ru-RU" altLang="ru-RU"/>
              <a:t>Ушаков Анатолий Анатольевич, Директор по информационным технологиям, АО «Трансмашхолдинг»</a:t>
            </a:r>
          </a:p>
        </p:txBody>
      </p:sp>
      <p:sp>
        <p:nvSpPr>
          <p:cNvPr id="248836" name="Номер слайда 3">
            <a:extLst>
              <a:ext uri="{FF2B5EF4-FFF2-40B4-BE49-F238E27FC236}">
                <a16:creationId xmlns="" xmlns:a16="http://schemas.microsoft.com/office/drawing/2014/main" id="{F9954D3A-8652-C446-CA3F-5C3FB7D21D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0BD987FB-DD91-42D3-9958-2E6512671919}" type="slidenum">
              <a:rPr lang="ru-RU" altLang="ru-RU" b="0">
                <a:solidFill>
                  <a:srgbClr val="000000"/>
                </a:solidFill>
              </a:rPr>
              <a:pPr/>
              <a:t>138</a:t>
            </a:fld>
            <a:endParaRPr lang="ru-RU" altLang="ru-RU" b="0">
              <a:solidFill>
                <a:srgbClr val="000000"/>
              </a:solidFill>
            </a:endParaRPr>
          </a:p>
        </p:txBody>
      </p:sp>
    </p:spTree>
    <p:extLst>
      <p:ext uri="{BB962C8B-B14F-4D97-AF65-F5344CB8AC3E}">
        <p14:creationId xmlns:p14="http://schemas.microsoft.com/office/powerpoint/2010/main" val="17084024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Образ слайда 1">
            <a:extLst>
              <a:ext uri="{FF2B5EF4-FFF2-40B4-BE49-F238E27FC236}">
                <a16:creationId xmlns="" xmlns:a16="http://schemas.microsoft.com/office/drawing/2014/main" id="{6B1D0ABF-577F-2C42-B379-F9008F36F6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Заметки 2">
            <a:extLst>
              <a:ext uri="{FF2B5EF4-FFF2-40B4-BE49-F238E27FC236}">
                <a16:creationId xmlns="" xmlns:a16="http://schemas.microsoft.com/office/drawing/2014/main" id="{F345B38E-4BDD-D37C-3AF1-9B36F9F276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dirty="0"/>
              <a:t>https://clck.ru/h7Zjd</a:t>
            </a:r>
          </a:p>
        </p:txBody>
      </p:sp>
      <p:sp>
        <p:nvSpPr>
          <p:cNvPr id="250884" name="Номер слайда 3">
            <a:extLst>
              <a:ext uri="{FF2B5EF4-FFF2-40B4-BE49-F238E27FC236}">
                <a16:creationId xmlns="" xmlns:a16="http://schemas.microsoft.com/office/drawing/2014/main" id="{B9A61617-5CC1-1416-0B96-FB8C140AAE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794935C3-69CF-4B41-B97D-45814F7BD3F0}" type="slidenum">
              <a:rPr lang="ru-RU" altLang="ru-RU" b="0">
                <a:solidFill>
                  <a:srgbClr val="000000"/>
                </a:solidFill>
              </a:rPr>
              <a:pPr/>
              <a:t>139</a:t>
            </a:fld>
            <a:endParaRPr lang="ru-RU" altLang="ru-RU" b="0">
              <a:solidFill>
                <a:srgbClr val="000000"/>
              </a:solidFill>
            </a:endParaRPr>
          </a:p>
        </p:txBody>
      </p:sp>
    </p:spTree>
    <p:extLst>
      <p:ext uri="{BB962C8B-B14F-4D97-AF65-F5344CB8AC3E}">
        <p14:creationId xmlns:p14="http://schemas.microsoft.com/office/powerpoint/2010/main" val="13166863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a:extLst>
              <a:ext uri="{FF2B5EF4-FFF2-40B4-BE49-F238E27FC236}">
                <a16:creationId xmlns="" xmlns:a16="http://schemas.microsoft.com/office/drawing/2014/main" id="{2EC3D651-00B1-4B7C-A570-57873A88B941}"/>
              </a:ext>
            </a:extLst>
          </p:cNvPr>
          <p:cNvSpPr>
            <a:spLocks noGrp="1" noRot="1" noChangeAspect="1" noChangeArrowheads="1" noTextEdit="1"/>
          </p:cNvSpPr>
          <p:nvPr>
            <p:ph type="sldImg"/>
          </p:nvPr>
        </p:nvSpPr>
        <p:spPr>
          <a:ln/>
        </p:spPr>
      </p:sp>
      <p:sp>
        <p:nvSpPr>
          <p:cNvPr id="46083" name="Заметки 2">
            <a:extLst>
              <a:ext uri="{FF2B5EF4-FFF2-40B4-BE49-F238E27FC236}">
                <a16:creationId xmlns="" xmlns:a16="http://schemas.microsoft.com/office/drawing/2014/main" id="{21BE8D0D-6238-468A-8A1A-98A930FDDE3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dirty="0">
                <a:solidFill>
                  <a:srgbClr val="50525B"/>
                </a:solidFill>
                <a:latin typeface="Open Sans" panose="020B0606030504020204" pitchFamily="34" charset="0"/>
              </a:rPr>
              <a:t>«1С:ERP. Управление холдингом» обеспечивает удовлетворение потребностей целевых клиентов, ведущих регламентированный учет по 223-ФЗ «О закупках товаров, работ услуг отдельными видами юридических лиц» с учетом требования постановлений правительства № 1352 от 11.12.2014, № 616 21.06.2012 и других.</a:t>
            </a:r>
          </a:p>
          <a:p>
            <a:endParaRPr lang="ru-RU" altLang="ru-RU" dirty="0">
              <a:solidFill>
                <a:srgbClr val="50525B"/>
              </a:solidFill>
              <a:latin typeface="Open Sans" panose="020B0606030504020204" pitchFamily="34" charset="0"/>
            </a:endParaRPr>
          </a:p>
          <a:p>
            <a:r>
              <a:rPr lang="ru-RU" altLang="ru-RU" dirty="0">
                <a:solidFill>
                  <a:srgbClr val="50525B"/>
                </a:solidFill>
                <a:latin typeface="Open Sans" panose="020B0606030504020204" pitchFamily="34" charset="0"/>
              </a:rPr>
              <a:t>Система передает в ЕИС данные по лотам (программы закупок), закупочной документации, проектам договоров, результатам закупочных процедур.</a:t>
            </a:r>
          </a:p>
          <a:p>
            <a:r>
              <a:rPr lang="ru-RU" altLang="ru-RU" dirty="0"/>
              <a:t/>
            </a:r>
            <a:br>
              <a:rPr lang="ru-RU" altLang="ru-RU" dirty="0"/>
            </a:br>
            <a:r>
              <a:rPr lang="ru-RU" altLang="ru-RU" dirty="0">
                <a:solidFill>
                  <a:srgbClr val="50525B"/>
                </a:solidFill>
                <a:latin typeface="Open Sans" panose="020B0606030504020204" pitchFamily="34" charset="0"/>
              </a:rPr>
              <a:t>Кроме описанного варианта есть возможность взаимодействия с ЕИС с помощью настройки интеграции с электронными торговыми площадками (ЭТП). Система в автоматическом режиме передает на ЭТП данные лота, закупочной документации, проект договора (все приложенные к лоту файлы). Обратно система получает статус обмена с ЭТП.</a:t>
            </a:r>
          </a:p>
          <a:p>
            <a:r>
              <a:rPr lang="ru-RU" altLang="ru-RU" dirty="0">
                <a:solidFill>
                  <a:srgbClr val="50525B"/>
                </a:solidFill>
                <a:latin typeface="Open Sans" panose="020B0606030504020204" pitchFamily="34" charset="0"/>
              </a:rPr>
              <a:t>После успешной передачи информации вся работа проводится на ЭТП. В программе регистрируются только результаты в виде итогового протокола.</a:t>
            </a:r>
          </a:p>
          <a:p>
            <a:endParaRPr lang="ru-RU" altLang="ru-RU" dirty="0">
              <a:solidFill>
                <a:srgbClr val="50525B"/>
              </a:solidFill>
              <a:latin typeface="Open Sans" panose="020B0606030504020204" pitchFamily="34" charset="0"/>
            </a:endParaRPr>
          </a:p>
          <a:p>
            <a:r>
              <a:rPr lang="ru-RU" altLang="ru-RU" dirty="0">
                <a:solidFill>
                  <a:srgbClr val="333333"/>
                </a:solidFill>
                <a:latin typeface="Calibri" panose="020F0502020204030204" pitchFamily="34" charset="0"/>
              </a:rPr>
              <a:t>С точки зрения интеграции с ЭТП – до этого мы были ориентированы на проектный опыт, но в последнее время клиенты все чаще просят решение «из коробки». Поэтому мы планируем в самое ближайшее время интегрироваться с ЭТП </a:t>
            </a:r>
            <a:r>
              <a:rPr lang="en-US" altLang="ru-RU" dirty="0" err="1">
                <a:solidFill>
                  <a:srgbClr val="333333"/>
                </a:solidFill>
                <a:latin typeface="Calibri" panose="020F0502020204030204" pitchFamily="34" charset="0"/>
                <a:hlinkClick r:id="rId3"/>
              </a:rPr>
              <a:t>Bidzaar</a:t>
            </a:r>
            <a:endParaRPr lang="en-US" altLang="ru-RU" dirty="0">
              <a:solidFill>
                <a:srgbClr val="333333"/>
              </a:solidFill>
              <a:latin typeface="Calibri" panose="020F0502020204030204" pitchFamily="34" charset="0"/>
              <a:hlinkClick r:id="rId3"/>
            </a:endParaRPr>
          </a:p>
          <a:p>
            <a:endParaRPr lang="ru-RU" altLang="ru-RU" dirty="0">
              <a:solidFill>
                <a:srgbClr val="50525B"/>
              </a:solidFill>
              <a:latin typeface="Open Sans" panose="020B0606030504020204" pitchFamily="34" charset="0"/>
            </a:endParaRPr>
          </a:p>
          <a:p>
            <a:r>
              <a:rPr lang="ru-RU" altLang="ru-RU" dirty="0">
                <a:solidFill>
                  <a:srgbClr val="50525B"/>
                </a:solidFill>
                <a:latin typeface="Open Sans" panose="020B0606030504020204" pitchFamily="34" charset="0"/>
              </a:rPr>
              <a:t>.</a:t>
            </a:r>
          </a:p>
          <a:p>
            <a:endParaRPr lang="ru-RU" altLang="ru-RU" dirty="0"/>
          </a:p>
          <a:p>
            <a:endParaRPr lang="ru-RU" altLang="ru-RU" dirty="0"/>
          </a:p>
          <a:p>
            <a:r>
              <a:rPr lang="ru-RU" altLang="ru-RU" dirty="0"/>
              <a:t>На проекте АО «ТГК-16» Централизованное управление закупками в "1С:ERP. Управление холдингом» была реализована возможность организации </a:t>
            </a:r>
            <a:r>
              <a:rPr lang="ru-RU" altLang="ru-RU" dirty="0" err="1"/>
              <a:t>многолотовых</a:t>
            </a:r>
            <a:r>
              <a:rPr lang="ru-RU" altLang="ru-RU" dirty="0"/>
              <a:t> процедур на электронной торговой площадке "</a:t>
            </a:r>
            <a:r>
              <a:rPr lang="ru-RU" altLang="ru-RU" dirty="0" err="1"/>
              <a:t>Onlinecontract</a:t>
            </a:r>
            <a:r>
              <a:rPr lang="ru-RU" altLang="ru-RU" dirty="0"/>
              <a:t>" на основе одной строки годового плана закупок, благодаря которому появилась возможность в рамках одной строки годового плана закупок группировать номенклатуры схожих товарных групп в один лот, тем самым разбивая строку на разные лоты и по результатам проведённых закупок заключать либо единый договор с одним поставщиком на поставку разного количества лотов, либо несколько договоров с разными поставщиками по разным лотам Это позволило сократить количество и объём закупочных документов.</a:t>
            </a:r>
          </a:p>
          <a:p>
            <a:endParaRPr lang="ru-RU" altLang="ru-RU" dirty="0">
              <a:solidFill>
                <a:srgbClr val="50525B"/>
              </a:solidFill>
              <a:latin typeface="Open Sans" panose="020B0606030504020204" pitchFamily="34" charset="0"/>
            </a:endParaRPr>
          </a:p>
        </p:txBody>
      </p:sp>
      <p:sp>
        <p:nvSpPr>
          <p:cNvPr id="46084" name="Номер слайда 3">
            <a:extLst>
              <a:ext uri="{FF2B5EF4-FFF2-40B4-BE49-F238E27FC236}">
                <a16:creationId xmlns="" xmlns:a16="http://schemas.microsoft.com/office/drawing/2014/main" id="{4C1FC273-314D-4E18-A4A9-DDBA2AC7E02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93FAA264-BA12-4289-BFEE-8A5BE5CA7DC5}" type="slidenum">
              <a:rPr lang="ru-RU" altLang="ru-RU" sz="1200" b="0" smtClean="0">
                <a:solidFill>
                  <a:schemeClr val="tx1"/>
                </a:solidFill>
                <a:latin typeface="Times New Roman" panose="02020603050405020304" pitchFamily="18" charset="0"/>
              </a:rPr>
              <a:pPr/>
              <a:t>140</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08769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97A25407-ACF5-8F47-8D75-B8D0494B3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Заголовок 1"/>
          <p:cNvSpPr>
            <a:spLocks noGrp="1"/>
          </p:cNvSpPr>
          <p:nvPr>
            <p:ph type="ctrTitle"/>
          </p:nvPr>
        </p:nvSpPr>
        <p:spPr>
          <a:xfrm>
            <a:off x="685800" y="1597832"/>
            <a:ext cx="7772400" cy="1102519"/>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b="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dirty="0"/>
              <a:t>Образец подзаголовка</a:t>
            </a:r>
          </a:p>
        </p:txBody>
      </p:sp>
    </p:spTree>
    <p:extLst>
      <p:ext uri="{BB962C8B-B14F-4D97-AF65-F5344CB8AC3E}">
        <p14:creationId xmlns:p14="http://schemas.microsoft.com/office/powerpoint/2010/main" val="4078908836"/>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ru-RU" dirty="0"/>
              <a:t>Образец заголовка</a:t>
            </a:r>
          </a:p>
        </p:txBody>
      </p:sp>
      <p:sp>
        <p:nvSpPr>
          <p:cNvPr id="3" name="Вертикальный текст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71937727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24658" y="86926"/>
            <a:ext cx="2168525" cy="3564731"/>
          </a:xfrm>
        </p:spPr>
        <p:txBody>
          <a:bodyPr vert="eaVert"/>
          <a:lstStyle>
            <a:lvl1pPr>
              <a:defRPr>
                <a:latin typeface="Arial" panose="020B0604020202020204" pitchFamily="34" charset="0"/>
                <a:cs typeface="Arial" panose="020B0604020202020204" pitchFamily="34" charset="0"/>
              </a:defRPr>
            </a:lvl1pPr>
          </a:lstStyle>
          <a:p>
            <a:r>
              <a:rPr lang="ru-RU" dirty="0"/>
              <a:t>Образец заголовка</a:t>
            </a:r>
          </a:p>
        </p:txBody>
      </p:sp>
      <p:sp>
        <p:nvSpPr>
          <p:cNvPr id="3" name="Вертикальный текст 2"/>
          <p:cNvSpPr>
            <a:spLocks noGrp="1"/>
          </p:cNvSpPr>
          <p:nvPr>
            <p:ph type="body" orient="vert" idx="1"/>
          </p:nvPr>
        </p:nvSpPr>
        <p:spPr>
          <a:xfrm>
            <a:off x="215900" y="86926"/>
            <a:ext cx="6356350" cy="3564731"/>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86542274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2" y="86930"/>
            <a:ext cx="7058025" cy="810815"/>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екст 2"/>
          <p:cNvSpPr>
            <a:spLocks noGrp="1"/>
          </p:cNvSpPr>
          <p:nvPr>
            <p:ph type="body" sz="half" idx="1"/>
          </p:nvPr>
        </p:nvSpPr>
        <p:spPr>
          <a:xfrm>
            <a:off x="215900" y="1275160"/>
            <a:ext cx="4262438" cy="23764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quarter" idx="2"/>
          </p:nvPr>
        </p:nvSpPr>
        <p:spPr>
          <a:xfrm>
            <a:off x="4630748" y="1275162"/>
            <a:ext cx="4262437" cy="113109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Объект 4"/>
          <p:cNvSpPr>
            <a:spLocks noGrp="1"/>
          </p:cNvSpPr>
          <p:nvPr>
            <p:ph sz="quarter" idx="3"/>
          </p:nvPr>
        </p:nvSpPr>
        <p:spPr>
          <a:xfrm>
            <a:off x="4630748" y="2520555"/>
            <a:ext cx="4262437" cy="113109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78127575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15921" y="86926"/>
            <a:ext cx="8677275" cy="356473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61277434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2" y="86930"/>
            <a:ext cx="7058025" cy="810815"/>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аблица 2"/>
          <p:cNvSpPr>
            <a:spLocks noGrp="1"/>
          </p:cNvSpPr>
          <p:nvPr>
            <p:ph type="tbl" idx="1"/>
          </p:nvPr>
        </p:nvSpPr>
        <p:spPr>
          <a:xfrm>
            <a:off x="215921" y="1275160"/>
            <a:ext cx="8677275" cy="2376488"/>
          </a:xfrm>
        </p:spPr>
        <p:txBody>
          <a:bodyPr/>
          <a:lstStyle>
            <a:lvl1pPr>
              <a:defRPr>
                <a:latin typeface="Arial" panose="020B0604020202020204" pitchFamily="34" charset="0"/>
                <a:cs typeface="Arial" panose="020B0604020202020204" pitchFamily="34" charset="0"/>
              </a:defRPr>
            </a:lvl1pPr>
          </a:lstStyle>
          <a:p>
            <a:pPr lvl="0"/>
            <a:endParaRPr lang="ru-RU" noProof="0" dirty="0"/>
          </a:p>
        </p:txBody>
      </p:sp>
    </p:spTree>
    <p:extLst>
      <p:ext uri="{BB962C8B-B14F-4D97-AF65-F5344CB8AC3E}">
        <p14:creationId xmlns:p14="http://schemas.microsoft.com/office/powerpoint/2010/main" val="331722290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1619672" y="122512"/>
            <a:ext cx="4716462" cy="1081088"/>
          </a:xfrm>
          <a:prstGeom prst="rect">
            <a:avLst/>
          </a:prstGeom>
          <a:noFill/>
          <a:ln>
            <a:noFill/>
          </a:ln>
          <a:effectLst/>
        </p:spPr>
        <p:txBody>
          <a:bodyPr/>
          <a:lstStyle>
            <a:lvl1pPr>
              <a:defRPr sz="2800" b="1"/>
            </a:lvl1pPr>
          </a:lstStyle>
          <a:p>
            <a:pPr lvl="0"/>
            <a:r>
              <a:rPr lang="ru-RU" altLang="ru-RU"/>
              <a:t>Образец заголовка</a:t>
            </a:r>
            <a:endParaRPr lang="ru-RU" altLang="ru-RU" dirty="0"/>
          </a:p>
        </p:txBody>
      </p:sp>
      <p:sp>
        <p:nvSpPr>
          <p:cNvPr id="10" name="Текст 2"/>
          <p:cNvSpPr>
            <a:spLocks noGrp="1"/>
          </p:cNvSpPr>
          <p:nvPr>
            <p:ph idx="1"/>
          </p:nvPr>
        </p:nvSpPr>
        <p:spPr>
          <a:xfrm>
            <a:off x="457200" y="1200151"/>
            <a:ext cx="8229600" cy="3394472"/>
          </a:xfrm>
          <a:prstGeom prst="rect">
            <a:avLst/>
          </a:prstGeom>
        </p:spPr>
        <p:txBody>
          <a:bodyPr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2" name="Номер слайда 5">
            <a:extLst>
              <a:ext uri="{FF2B5EF4-FFF2-40B4-BE49-F238E27FC236}">
                <a16:creationId xmlns="" xmlns:a16="http://schemas.microsoft.com/office/drawing/2014/main" id="{8934B838-3108-2275-8E22-87A31C35A6D2}"/>
              </a:ext>
            </a:extLst>
          </p:cNvPr>
          <p:cNvSpPr>
            <a:spLocks noGrp="1"/>
          </p:cNvSpPr>
          <p:nvPr>
            <p:ph type="sldNum" sz="quarter" idx="10"/>
          </p:nvPr>
        </p:nvSpPr>
        <p:spPr/>
        <p:txBody>
          <a:bodyPr/>
          <a:lstStyle>
            <a:lvl1pPr>
              <a:defRPr/>
            </a:lvl1pPr>
          </a:lstStyle>
          <a:p>
            <a:pPr>
              <a:defRPr/>
            </a:pPr>
            <a:fld id="{6FDCA00C-B688-4559-8C14-F036CB4AED70}" type="slidenum">
              <a:rPr lang="ru-RU" altLang="ru-RU" smtClean="0"/>
              <a:pPr>
                <a:defRPr/>
              </a:pPr>
              <a:t>‹#›</a:t>
            </a:fld>
            <a:endParaRPr lang="ru-RU" altLang="ru-RU"/>
          </a:p>
        </p:txBody>
      </p:sp>
    </p:spTree>
    <p:extLst>
      <p:ext uri="{BB962C8B-B14F-4D97-AF65-F5344CB8AC3E}">
        <p14:creationId xmlns:p14="http://schemas.microsoft.com/office/powerpoint/2010/main" val="5439679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55" b="0" i="0">
                <a:solidFill>
                  <a:schemeClr val="tx1"/>
                </a:solidFill>
                <a:latin typeface="Trebuchet MS"/>
                <a:cs typeface="Trebuchet MS"/>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AF924067-DD30-4DB1-B395-770C9E08329D}" type="datetimeFigureOut">
              <a:rPr lang="en-US"/>
              <a:pPr>
                <a:defRPr/>
              </a:pPr>
              <a:t>2/21/2024</a:t>
            </a:fld>
            <a:endParaRPr lang="en-US"/>
          </a:p>
        </p:txBody>
      </p:sp>
      <p:sp>
        <p:nvSpPr>
          <p:cNvPr id="5" name="Holder 6"/>
          <p:cNvSpPr>
            <a:spLocks noGrp="1"/>
          </p:cNvSpPr>
          <p:nvPr>
            <p:ph type="sldNum" sz="quarter" idx="12"/>
          </p:nvPr>
        </p:nvSpPr>
        <p:spPr/>
        <p:txBody>
          <a:bodyPr/>
          <a:lstStyle>
            <a:lvl1pPr>
              <a:defRPr/>
            </a:lvl1pPr>
          </a:lstStyle>
          <a:p>
            <a:pPr>
              <a:defRPr/>
            </a:pPr>
            <a:fld id="{88D8DA19-2452-47FC-9763-6C183DBFDDF2}" type="slidenum">
              <a:rPr/>
              <a:pPr>
                <a:defRPr/>
              </a:pPr>
              <a:t>‹#›</a:t>
            </a:fld>
            <a:endParaRPr/>
          </a:p>
        </p:txBody>
      </p:sp>
    </p:spTree>
    <p:extLst>
      <p:ext uri="{BB962C8B-B14F-4D97-AF65-F5344CB8AC3E}">
        <p14:creationId xmlns:p14="http://schemas.microsoft.com/office/powerpoint/2010/main" val="3696509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Заголовок раздела">
    <p:spTree>
      <p:nvGrpSpPr>
        <p:cNvPr id="1" name=""/>
        <p:cNvGrpSpPr/>
        <p:nvPr/>
      </p:nvGrpSpPr>
      <p:grpSpPr>
        <a:xfrm>
          <a:off x="0" y="0"/>
          <a:ext cx="0" cy="0"/>
          <a:chOff x="0" y="0"/>
          <a:chExt cx="0" cy="0"/>
        </a:xfrm>
      </p:grpSpPr>
      <p:sp>
        <p:nvSpPr>
          <p:cNvPr id="2" name="Номер слайда 5">
            <a:extLst>
              <a:ext uri="{FF2B5EF4-FFF2-40B4-BE49-F238E27FC236}">
                <a16:creationId xmlns="" xmlns:a16="http://schemas.microsoft.com/office/drawing/2014/main" id="{7C438D9E-D851-48B1-97C4-B0DDC90EE890}"/>
              </a:ext>
            </a:extLst>
          </p:cNvPr>
          <p:cNvSpPr>
            <a:spLocks noGrp="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557D46E6-31F1-41AA-875A-1FD27FCC0DF5}" type="slidenum">
              <a:rPr lang="ru-RU" altLang="ru-RU"/>
              <a:pPr>
                <a:defRPr/>
              </a:pPr>
              <a:t>‹#›</a:t>
            </a:fld>
            <a:endParaRPr lang="ru-RU" altLang="ru-RU"/>
          </a:p>
        </p:txBody>
      </p:sp>
    </p:spTree>
    <p:extLst>
      <p:ext uri="{BB962C8B-B14F-4D97-AF65-F5344CB8AC3E}">
        <p14:creationId xmlns:p14="http://schemas.microsoft.com/office/powerpoint/2010/main" val="32249374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sz="1800"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Объект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221447279"/>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dirty="0"/>
              <a:t>Образец текста</a:t>
            </a:r>
          </a:p>
        </p:txBody>
      </p:sp>
    </p:spTree>
    <p:extLst>
      <p:ext uri="{BB962C8B-B14F-4D97-AF65-F5344CB8AC3E}">
        <p14:creationId xmlns:p14="http://schemas.microsoft.com/office/powerpoint/2010/main" val="423250797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Объект 2"/>
          <p:cNvSpPr>
            <a:spLocks noGrp="1"/>
          </p:cNvSpPr>
          <p:nvPr>
            <p:ph sz="half" idx="1"/>
          </p:nvPr>
        </p:nvSpPr>
        <p:spPr>
          <a:xfrm>
            <a:off x="215900" y="1275160"/>
            <a:ext cx="4262438" cy="237648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30748" y="1275160"/>
            <a:ext cx="4262437" cy="237648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73372209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Текст 4"/>
          <p:cNvSpPr>
            <a:spLocks noGrp="1"/>
          </p:cNvSpPr>
          <p:nvPr>
            <p:ph type="body" sz="quarter" idx="3"/>
          </p:nvPr>
        </p:nvSpPr>
        <p:spPr>
          <a:xfrm>
            <a:off x="4645033"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6" name="Объект 5"/>
          <p:cNvSpPr>
            <a:spLocks noGrp="1"/>
          </p:cNvSpPr>
          <p:nvPr>
            <p:ph sz="quarter" idx="4"/>
          </p:nvPr>
        </p:nvSpPr>
        <p:spPr>
          <a:xfrm>
            <a:off x="4645033"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6920174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sz="1800" b="1">
                <a:latin typeface="Arial" panose="020B060402020202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326561338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45673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9"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Объект 2"/>
          <p:cNvSpPr>
            <a:spLocks noGrp="1"/>
          </p:cNvSpPr>
          <p:nvPr>
            <p:ph idx="1"/>
          </p:nvPr>
        </p:nvSpPr>
        <p:spPr>
          <a:xfrm>
            <a:off x="3575050" y="204801"/>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Текст 3"/>
          <p:cNvSpPr>
            <a:spLocks noGrp="1"/>
          </p:cNvSpPr>
          <p:nvPr>
            <p:ph type="body" sz="half" idx="2"/>
          </p:nvPr>
        </p:nvSpPr>
        <p:spPr>
          <a:xfrm>
            <a:off x="457219"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a:t>Образец текста</a:t>
            </a:r>
          </a:p>
        </p:txBody>
      </p:sp>
    </p:spTree>
    <p:extLst>
      <p:ext uri="{BB962C8B-B14F-4D97-AF65-F5344CB8AC3E}">
        <p14:creationId xmlns:p14="http://schemas.microsoft.com/office/powerpoint/2010/main" val="398118742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4025516"/>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a:t>Образец текста</a:t>
            </a:r>
          </a:p>
        </p:txBody>
      </p:sp>
    </p:spTree>
    <p:extLst>
      <p:ext uri="{BB962C8B-B14F-4D97-AF65-F5344CB8AC3E}">
        <p14:creationId xmlns:p14="http://schemas.microsoft.com/office/powerpoint/2010/main" val="276548882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3E8FBF6E-0BE9-3A41-9D5B-C52F7A8C268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2307"/>
            <a:ext cx="9144000" cy="5143500"/>
          </a:xfrm>
          <a:prstGeom prst="rect">
            <a:avLst/>
          </a:prstGeom>
        </p:spPr>
      </p:pic>
      <p:sp>
        <p:nvSpPr>
          <p:cNvPr id="2051" name="Rectangle 12">
            <a:extLst>
              <a:ext uri="{FF2B5EF4-FFF2-40B4-BE49-F238E27FC236}">
                <a16:creationId xmlns="" xmlns:a16="http://schemas.microsoft.com/office/drawing/2014/main" id="{72E70F42-2B78-46C4-3668-7A8D57154F68}"/>
              </a:ext>
            </a:extLst>
          </p:cNvPr>
          <p:cNvSpPr>
            <a:spLocks noGrp="1" noChangeArrowheads="1"/>
          </p:cNvSpPr>
          <p:nvPr>
            <p:ph type="body" idx="1"/>
          </p:nvPr>
        </p:nvSpPr>
        <p:spPr bwMode="auto">
          <a:xfrm>
            <a:off x="1475656" y="1274763"/>
            <a:ext cx="7417519"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052" name="Rectangle 13">
            <a:extLst>
              <a:ext uri="{FF2B5EF4-FFF2-40B4-BE49-F238E27FC236}">
                <a16:creationId xmlns="" xmlns:a16="http://schemas.microsoft.com/office/drawing/2014/main" id="{53D29B19-7839-388E-5444-F7C91E9FD07B}"/>
              </a:ext>
            </a:extLst>
          </p:cNvPr>
          <p:cNvSpPr>
            <a:spLocks noGrp="1" noChangeArrowheads="1"/>
          </p:cNvSpPr>
          <p:nvPr>
            <p:ph type="title"/>
          </p:nvPr>
        </p:nvSpPr>
        <p:spPr bwMode="auto">
          <a:xfrm>
            <a:off x="1835150" y="87313"/>
            <a:ext cx="70580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Tree>
  </p:cSld>
  <p:clrMap bg1="lt1" tx1="dk1" bg2="lt2" tx2="dk2" accent1="accent1" accent2="accent2" accent3="accent3" accent4="accent4" accent5="accent5" accent6="accent6" hlink="hlink" folHlink="folHlink"/>
  <p:sldLayoutIdLst>
    <p:sldLayoutId id="2147487031" r:id="rId1"/>
    <p:sldLayoutId id="2147487032" r:id="rId2"/>
    <p:sldLayoutId id="2147487033" r:id="rId3"/>
    <p:sldLayoutId id="2147487034" r:id="rId4"/>
    <p:sldLayoutId id="2147487035" r:id="rId5"/>
    <p:sldLayoutId id="2147487036" r:id="rId6"/>
    <p:sldLayoutId id="2147487037" r:id="rId7"/>
    <p:sldLayoutId id="2147487038" r:id="rId8"/>
    <p:sldLayoutId id="2147487039" r:id="rId9"/>
    <p:sldLayoutId id="2147487040" r:id="rId10"/>
    <p:sldLayoutId id="2147487041" r:id="rId11"/>
    <p:sldLayoutId id="2147487042" r:id="rId12"/>
    <p:sldLayoutId id="2147487043" r:id="rId13"/>
    <p:sldLayoutId id="2147487044" r:id="rId14"/>
    <p:sldLayoutId id="2147487120" r:id="rId15"/>
    <p:sldLayoutId id="2147487121" r:id="rId16"/>
    <p:sldLayoutId id="2147487123" r:id="rId17"/>
  </p:sldLayoutIdLst>
  <p:transition spd="slow"/>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p:titleStyle>
    <p:body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6.xml"/><Relationship Id="rId1" Type="http://schemas.openxmlformats.org/officeDocument/2006/relationships/slideLayout" Target="../slideLayouts/slideLayout16.xml"/><Relationship Id="rId4" Type="http://schemas.openxmlformats.org/officeDocument/2006/relationships/image" Target="../media/image227.png"/></Relationships>
</file>

<file path=ppt/slides/_rels/slide10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12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48.png"/><Relationship Id="rId5" Type="http://schemas.openxmlformats.org/officeDocument/2006/relationships/image" Target="../media/image22.png"/><Relationship Id="rId4" Type="http://schemas.openxmlformats.org/officeDocument/2006/relationships/image" Target="../media/image247.png"/></Relationships>
</file>

<file path=ppt/slides/_rels/slide122.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2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5.png"/><Relationship Id="rId7" Type="http://schemas.openxmlformats.org/officeDocument/2006/relationships/diagramColors" Target="../diagrams/colors5.xml"/><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257.png"/><Relationship Id="rId4" Type="http://schemas.openxmlformats.org/officeDocument/2006/relationships/diagramData" Target="../diagrams/data5.xml"/><Relationship Id="rId9" Type="http://schemas.openxmlformats.org/officeDocument/2006/relationships/image" Target="../media/image256.png"/></Relationships>
</file>

<file path=ppt/slides/_rels/slide12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263.emf"/><Relationship Id="rId3" Type="http://schemas.openxmlformats.org/officeDocument/2006/relationships/image" Target="../media/image22.png"/><Relationship Id="rId7" Type="http://schemas.openxmlformats.org/officeDocument/2006/relationships/image" Target="../media/image262.em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jpeg"/><Relationship Id="rId9" Type="http://schemas.openxmlformats.org/officeDocument/2006/relationships/image" Target="../media/image26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90.xml"/><Relationship Id="rId1" Type="http://schemas.openxmlformats.org/officeDocument/2006/relationships/slideLayout" Target="../slideLayouts/slideLayout15.xml"/><Relationship Id="rId5" Type="http://schemas.openxmlformats.org/officeDocument/2006/relationships/hyperlink" Target="https://eawards.1c.ru/" TargetMode="External"/><Relationship Id="rId4" Type="http://schemas.openxmlformats.org/officeDocument/2006/relationships/image" Target="../media/image267.gif"/></Relationships>
</file>

<file path=ppt/slides/_rels/slide131.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277.jpeg"/><Relationship Id="rId3" Type="http://schemas.openxmlformats.org/officeDocument/2006/relationships/image" Target="../media/image268.jpeg"/><Relationship Id="rId7" Type="http://schemas.openxmlformats.org/officeDocument/2006/relationships/image" Target="../media/image271.gif"/><Relationship Id="rId12" Type="http://schemas.openxmlformats.org/officeDocument/2006/relationships/image" Target="../media/image276.jpeg"/><Relationship Id="rId2" Type="http://schemas.openxmlformats.org/officeDocument/2006/relationships/notesSlide" Target="../notesSlides/notesSlide91.xml"/><Relationship Id="rId1" Type="http://schemas.openxmlformats.org/officeDocument/2006/relationships/slideLayout" Target="../slideLayouts/slideLayout15.xml"/><Relationship Id="rId6" Type="http://schemas.openxmlformats.org/officeDocument/2006/relationships/hyperlink" Target="https://1c.ru/solutions/public/" TargetMode="External"/><Relationship Id="rId11" Type="http://schemas.openxmlformats.org/officeDocument/2006/relationships/image" Target="../media/image275.jpeg"/><Relationship Id="rId5" Type="http://schemas.openxmlformats.org/officeDocument/2006/relationships/image" Target="../media/image270.jpeg"/><Relationship Id="rId15" Type="http://schemas.openxmlformats.org/officeDocument/2006/relationships/image" Target="../media/image279.jpeg"/><Relationship Id="rId10" Type="http://schemas.openxmlformats.org/officeDocument/2006/relationships/image" Target="../media/image274.jpeg"/><Relationship Id="rId4" Type="http://schemas.openxmlformats.org/officeDocument/2006/relationships/image" Target="../media/image269.jpeg"/><Relationship Id="rId9" Type="http://schemas.openxmlformats.org/officeDocument/2006/relationships/image" Target="../media/image273.jpeg"/><Relationship Id="rId14" Type="http://schemas.openxmlformats.org/officeDocument/2006/relationships/image" Target="../media/image278.jpeg"/></Relationships>
</file>

<file path=ppt/slides/_rels/slide132.xml.rels><?xml version="1.0" encoding="UTF-8" standalone="yes"?>
<Relationships xmlns="http://schemas.openxmlformats.org/package/2006/relationships"><Relationship Id="rId3" Type="http://schemas.openxmlformats.org/officeDocument/2006/relationships/hyperlink" Target="mailto:solutions@1c.ru" TargetMode="External"/><Relationship Id="rId2" Type="http://schemas.openxmlformats.org/officeDocument/2006/relationships/hyperlink" Target="http://www.1c.ru/ckerp" TargetMode="External"/><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3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82.jpeg"/></Relationships>
</file>

<file path=ppt/slides/_rels/slide13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13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136.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13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290.jpeg"/></Relationships>
</file>

<file path=ppt/slides/_rels/slide13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97.xml"/><Relationship Id="rId1" Type="http://schemas.openxmlformats.org/officeDocument/2006/relationships/slideLayout" Target="../slideLayouts/slideLayout17.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139.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5.png"/><Relationship Id="rId7" Type="http://schemas.openxmlformats.org/officeDocument/2006/relationships/image" Target="../media/image299.png"/><Relationship Id="rId2" Type="http://schemas.openxmlformats.org/officeDocument/2006/relationships/notesSlide" Target="../notesSlides/notesSlide98.xml"/><Relationship Id="rId1" Type="http://schemas.openxmlformats.org/officeDocument/2006/relationships/slideLayout" Target="../slideLayouts/slideLayout17.xml"/><Relationship Id="rId6" Type="http://schemas.openxmlformats.org/officeDocument/2006/relationships/image" Target="../media/image298.png"/><Relationship Id="rId11" Type="http://schemas.openxmlformats.org/officeDocument/2006/relationships/image" Target="../media/image303.png"/><Relationship Id="rId5" Type="http://schemas.openxmlformats.org/officeDocument/2006/relationships/image" Target="../media/image297.png"/><Relationship Id="rId10" Type="http://schemas.openxmlformats.org/officeDocument/2006/relationships/image" Target="../media/image302.png"/><Relationship Id="rId4" Type="http://schemas.openxmlformats.org/officeDocument/2006/relationships/image" Target="../media/image296.png"/><Relationship Id="rId9" Type="http://schemas.openxmlformats.org/officeDocument/2006/relationships/image" Target="../media/image30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304.emf"/><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305.png"/></Relationships>
</file>

<file path=ppt/slides/_rels/slide141.xml.rels><?xml version="1.0" encoding="UTF-8" standalone="yes"?>
<Relationships xmlns="http://schemas.openxmlformats.org/package/2006/relationships"><Relationship Id="rId3" Type="http://schemas.openxmlformats.org/officeDocument/2006/relationships/image" Target="../media/image306.png"/><Relationship Id="rId7" Type="http://schemas.openxmlformats.org/officeDocument/2006/relationships/image" Target="../media/image310.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309.png"/><Relationship Id="rId5" Type="http://schemas.openxmlformats.org/officeDocument/2006/relationships/image" Target="../media/image308.emf"/><Relationship Id="rId4" Type="http://schemas.openxmlformats.org/officeDocument/2006/relationships/image" Target="../media/image307.GIF"/></Relationships>
</file>

<file path=ppt/slides/_rels/slide142.xml.rels><?xml version="1.0" encoding="UTF-8" standalone="yes"?>
<Relationships xmlns="http://schemas.openxmlformats.org/package/2006/relationships"><Relationship Id="rId8" Type="http://schemas.openxmlformats.org/officeDocument/2006/relationships/image" Target="../media/image315.emf"/><Relationship Id="rId3" Type="http://schemas.openxmlformats.org/officeDocument/2006/relationships/image" Target="../media/image22.png"/><Relationship Id="rId7" Type="http://schemas.openxmlformats.org/officeDocument/2006/relationships/image" Target="../media/image314.GIF"/><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313.GIF"/><Relationship Id="rId5" Type="http://schemas.openxmlformats.org/officeDocument/2006/relationships/image" Target="../media/image312.jpeg"/><Relationship Id="rId4" Type="http://schemas.openxmlformats.org/officeDocument/2006/relationships/image" Target="../media/image311.jpeg"/><Relationship Id="rId9" Type="http://schemas.openxmlformats.org/officeDocument/2006/relationships/image" Target="../media/image316.png"/></Relationships>
</file>

<file path=ppt/slides/_rels/slide14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3.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18.png"/></Relationships>
</file>

<file path=ppt/slides/_rels/slide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320.jpeg"/><Relationship Id="rId4" Type="http://schemas.openxmlformats.org/officeDocument/2006/relationships/image" Target="../media/image319.png"/></Relationships>
</file>

<file path=ppt/slides/_rels/slide14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05.xml"/><Relationship Id="rId1" Type="http://schemas.openxmlformats.org/officeDocument/2006/relationships/slideLayout" Target="../slideLayouts/slideLayout17.xml"/><Relationship Id="rId6" Type="http://schemas.openxmlformats.org/officeDocument/2006/relationships/image" Target="../media/image324.png"/><Relationship Id="rId5" Type="http://schemas.openxmlformats.org/officeDocument/2006/relationships/image" Target="../media/image323.jpeg"/><Relationship Id="rId4" Type="http://schemas.openxmlformats.org/officeDocument/2006/relationships/image" Target="../media/image322.png"/></Relationships>
</file>

<file path=ppt/slides/_rels/slide147.xml.rels><?xml version="1.0" encoding="UTF-8" standalone="yes"?>
<Relationships xmlns="http://schemas.openxmlformats.org/package/2006/relationships"><Relationship Id="rId8" Type="http://schemas.openxmlformats.org/officeDocument/2006/relationships/image" Target="../media/image329.jpeg"/><Relationship Id="rId13" Type="http://schemas.openxmlformats.org/officeDocument/2006/relationships/image" Target="../media/image334.jpeg"/><Relationship Id="rId3" Type="http://schemas.openxmlformats.org/officeDocument/2006/relationships/image" Target="../media/image22.png"/><Relationship Id="rId7" Type="http://schemas.openxmlformats.org/officeDocument/2006/relationships/image" Target="../media/image328.jpeg"/><Relationship Id="rId12" Type="http://schemas.openxmlformats.org/officeDocument/2006/relationships/image" Target="../media/image333.png"/><Relationship Id="rId17" Type="http://schemas.openxmlformats.org/officeDocument/2006/relationships/image" Target="../media/image338.jpeg"/><Relationship Id="rId2" Type="http://schemas.openxmlformats.org/officeDocument/2006/relationships/notesSlide" Target="../notesSlides/notesSlide106.xml"/><Relationship Id="rId16" Type="http://schemas.openxmlformats.org/officeDocument/2006/relationships/image" Target="../media/image337.png"/><Relationship Id="rId1" Type="http://schemas.openxmlformats.org/officeDocument/2006/relationships/slideLayout" Target="../slideLayouts/slideLayout2.xml"/><Relationship Id="rId6" Type="http://schemas.openxmlformats.org/officeDocument/2006/relationships/image" Target="../media/image327.jpeg"/><Relationship Id="rId11" Type="http://schemas.openxmlformats.org/officeDocument/2006/relationships/image" Target="../media/image332.jpeg"/><Relationship Id="rId5" Type="http://schemas.openxmlformats.org/officeDocument/2006/relationships/image" Target="../media/image326.jpeg"/><Relationship Id="rId15" Type="http://schemas.openxmlformats.org/officeDocument/2006/relationships/image" Target="../media/image336.jpeg"/><Relationship Id="rId10" Type="http://schemas.openxmlformats.org/officeDocument/2006/relationships/image" Target="../media/image331.jpeg"/><Relationship Id="rId4" Type="http://schemas.openxmlformats.org/officeDocument/2006/relationships/image" Target="../media/image325.jpeg"/><Relationship Id="rId9" Type="http://schemas.openxmlformats.org/officeDocument/2006/relationships/image" Target="../media/image330.png"/><Relationship Id="rId14" Type="http://schemas.openxmlformats.org/officeDocument/2006/relationships/image" Target="../media/image335.png"/></Relationships>
</file>

<file path=ppt/slides/_rels/slide148.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48.png"/><Relationship Id="rId3" Type="http://schemas.openxmlformats.org/officeDocument/2006/relationships/image" Target="../media/image22.png"/><Relationship Id="rId7" Type="http://schemas.openxmlformats.org/officeDocument/2006/relationships/image" Target="../media/image342.png"/><Relationship Id="rId12" Type="http://schemas.openxmlformats.org/officeDocument/2006/relationships/image" Target="../media/image347.png"/><Relationship Id="rId17" Type="http://schemas.openxmlformats.org/officeDocument/2006/relationships/image" Target="../media/image352.png"/><Relationship Id="rId2" Type="http://schemas.openxmlformats.org/officeDocument/2006/relationships/notesSlide" Target="../notesSlides/notesSlide107.xml"/><Relationship Id="rId16"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41.png"/><Relationship Id="rId11" Type="http://schemas.openxmlformats.org/officeDocument/2006/relationships/image" Target="../media/image346.png"/><Relationship Id="rId5" Type="http://schemas.openxmlformats.org/officeDocument/2006/relationships/image" Target="../media/image340.png"/><Relationship Id="rId15" Type="http://schemas.openxmlformats.org/officeDocument/2006/relationships/image" Target="../media/image350.png"/><Relationship Id="rId10" Type="http://schemas.openxmlformats.org/officeDocument/2006/relationships/image" Target="../media/image345.png"/><Relationship Id="rId4" Type="http://schemas.openxmlformats.org/officeDocument/2006/relationships/image" Target="../media/image339.png"/><Relationship Id="rId9" Type="http://schemas.openxmlformats.org/officeDocument/2006/relationships/image" Target="../media/image344.png"/><Relationship Id="rId14" Type="http://schemas.openxmlformats.org/officeDocument/2006/relationships/image" Target="../media/image349.png"/></Relationships>
</file>

<file path=ppt/slides/_rels/slide149.xml.rels><?xml version="1.0" encoding="UTF-8" standalone="yes"?>
<Relationships xmlns="http://schemas.openxmlformats.org/package/2006/relationships"><Relationship Id="rId8" Type="http://schemas.openxmlformats.org/officeDocument/2006/relationships/image" Target="../media/image358.png"/><Relationship Id="rId13" Type="http://schemas.openxmlformats.org/officeDocument/2006/relationships/image" Target="../media/image363.png"/><Relationship Id="rId18" Type="http://schemas.openxmlformats.org/officeDocument/2006/relationships/image" Target="../media/image368.png"/><Relationship Id="rId3" Type="http://schemas.openxmlformats.org/officeDocument/2006/relationships/image" Target="../media/image353.png"/><Relationship Id="rId21" Type="http://schemas.openxmlformats.org/officeDocument/2006/relationships/image" Target="../media/image371.png"/><Relationship Id="rId7" Type="http://schemas.openxmlformats.org/officeDocument/2006/relationships/image" Target="../media/image357.png"/><Relationship Id="rId12" Type="http://schemas.openxmlformats.org/officeDocument/2006/relationships/image" Target="../media/image362.png"/><Relationship Id="rId17" Type="http://schemas.openxmlformats.org/officeDocument/2006/relationships/image" Target="../media/image367.png"/><Relationship Id="rId2" Type="http://schemas.openxmlformats.org/officeDocument/2006/relationships/notesSlide" Target="../notesSlides/notesSlide108.xml"/><Relationship Id="rId16" Type="http://schemas.openxmlformats.org/officeDocument/2006/relationships/image" Target="../media/image366.png"/><Relationship Id="rId20" Type="http://schemas.openxmlformats.org/officeDocument/2006/relationships/image" Target="../media/image370.png"/><Relationship Id="rId1" Type="http://schemas.openxmlformats.org/officeDocument/2006/relationships/slideLayout" Target="../slideLayouts/slideLayout7.xml"/><Relationship Id="rId6" Type="http://schemas.openxmlformats.org/officeDocument/2006/relationships/image" Target="../media/image356.png"/><Relationship Id="rId11" Type="http://schemas.openxmlformats.org/officeDocument/2006/relationships/image" Target="../media/image361.png"/><Relationship Id="rId24" Type="http://schemas.openxmlformats.org/officeDocument/2006/relationships/image" Target="../media/image374.png"/><Relationship Id="rId5" Type="http://schemas.openxmlformats.org/officeDocument/2006/relationships/image" Target="../media/image355.png"/><Relationship Id="rId15" Type="http://schemas.openxmlformats.org/officeDocument/2006/relationships/image" Target="../media/image365.png"/><Relationship Id="rId23" Type="http://schemas.openxmlformats.org/officeDocument/2006/relationships/image" Target="../media/image373.png"/><Relationship Id="rId10" Type="http://schemas.openxmlformats.org/officeDocument/2006/relationships/image" Target="../media/image360.png"/><Relationship Id="rId19" Type="http://schemas.openxmlformats.org/officeDocument/2006/relationships/image" Target="../media/image369.jpeg"/><Relationship Id="rId4" Type="http://schemas.openxmlformats.org/officeDocument/2006/relationships/image" Target="../media/image354.png"/><Relationship Id="rId9" Type="http://schemas.openxmlformats.org/officeDocument/2006/relationships/image" Target="../media/image359.png"/><Relationship Id="rId14" Type="http://schemas.openxmlformats.org/officeDocument/2006/relationships/image" Target="../media/image364.png"/><Relationship Id="rId22" Type="http://schemas.openxmlformats.org/officeDocument/2006/relationships/image" Target="../media/image37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hyperlink" Target="http://v8.1c.ru/erp/info/" TargetMode="External"/><Relationship Id="rId7" Type="http://schemas.openxmlformats.org/officeDocument/2006/relationships/image" Target="../media/image378.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152.xml.rels><?xml version="1.0" encoding="UTF-8" standalone="yes"?>
<Relationships xmlns="http://schemas.openxmlformats.org/package/2006/relationships"><Relationship Id="rId8" Type="http://schemas.openxmlformats.org/officeDocument/2006/relationships/hyperlink" Target="https://its.1c.ru/db/metod81#browse:13:-1:2115:2443:2469" TargetMode="External"/><Relationship Id="rId13" Type="http://schemas.openxmlformats.org/officeDocument/2006/relationships/hyperlink" Target="https://buh.ru/books/" TargetMode="External"/><Relationship Id="rId3" Type="http://schemas.openxmlformats.org/officeDocument/2006/relationships/hyperlink" Target="http://1c.ru/rus/partners/ckerp.jsp" TargetMode="External"/><Relationship Id="rId7" Type="http://schemas.openxmlformats.org/officeDocument/2006/relationships/hyperlink" Target="https://eawards.1c.ru/winners/" TargetMode="External"/><Relationship Id="rId12" Type="http://schemas.openxmlformats.org/officeDocument/2006/relationships/hyperlink" Target="http://1c.ru/bf/default.jsp" TargetMode="External"/><Relationship Id="rId2" Type="http://schemas.openxmlformats.org/officeDocument/2006/relationships/hyperlink" Target="http://v8.1c.ru/erp/" TargetMode="External"/><Relationship Id="rId1" Type="http://schemas.openxmlformats.org/officeDocument/2006/relationships/slideLayout" Target="../slideLayouts/slideLayout7.xml"/><Relationship Id="rId6" Type="http://schemas.openxmlformats.org/officeDocument/2006/relationships/hyperlink" Target="https://consulting.1c.ru/" TargetMode="External"/><Relationship Id="rId11" Type="http://schemas.openxmlformats.org/officeDocument/2006/relationships/hyperlink" Target="http://v8.1c.ru/lawmonitor/" TargetMode="External"/><Relationship Id="rId5" Type="http://schemas.openxmlformats.org/officeDocument/2006/relationships/hyperlink" Target="http://1c.ru/rus/partners/solutions/search.jsp?erp=1&amp;isArchive=1&amp;sorts=s.arms+DESC" TargetMode="External"/><Relationship Id="rId10" Type="http://schemas.openxmlformats.org/officeDocument/2006/relationships/hyperlink" Target="https://partners.v8.1c.ru/forum/" TargetMode="External"/><Relationship Id="rId4" Type="http://schemas.openxmlformats.org/officeDocument/2006/relationships/hyperlink" Target="http://1c.ru/news/pressrelises.jsp?flt=erp" TargetMode="External"/><Relationship Id="rId9" Type="http://schemas.openxmlformats.org/officeDocument/2006/relationships/hyperlink" Target="https://its.1c.ru/db/metod81#browse:13:-1:2115:2443:2447"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buh.ru/books/#serie=177" TargetMode="External"/><Relationship Id="rId2" Type="http://schemas.openxmlformats.org/officeDocument/2006/relationships/image" Target="../media/image380.png"/><Relationship Id="rId1" Type="http://schemas.openxmlformats.org/officeDocument/2006/relationships/slideLayout" Target="../slideLayouts/slideLayout7.xml"/><Relationship Id="rId4" Type="http://schemas.openxmlformats.org/officeDocument/2006/relationships/image" Target="../media/image381.png"/></Relationships>
</file>

<file path=ppt/slides/_rels/slide154.xml.rels><?xml version="1.0" encoding="UTF-8" standalone="yes"?>
<Relationships xmlns="http://schemas.openxmlformats.org/package/2006/relationships"><Relationship Id="rId3" Type="http://schemas.openxmlformats.org/officeDocument/2006/relationships/hyperlink" Target="https://v8.1c.ru/metod/courses/1s-erp-upravlenie-predpriyatiem/" TargetMode="External"/><Relationship Id="rId2" Type="http://schemas.openxmlformats.org/officeDocument/2006/relationships/image" Target="../media/image38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41.png"/><Relationship Id="rId17" Type="http://schemas.openxmlformats.org/officeDocument/2006/relationships/image" Target="../media/image59.png"/><Relationship Id="rId2" Type="http://schemas.openxmlformats.org/officeDocument/2006/relationships/notesSlide" Target="../notesSlides/notesSlide17.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jpeg"/></Relationships>
</file>

<file path=ppt/slides/_rels/slide4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22.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2.pn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2.png"/><Relationship Id="rId7"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5.png"/><Relationship Id="rId11" Type="http://schemas.openxmlformats.org/officeDocument/2006/relationships/image" Target="../media/image130.jpe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15.png"/><Relationship Id="rId9"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9.png"/><Relationship Id="rId7" Type="http://schemas.openxmlformats.org/officeDocument/2006/relationships/image" Target="../media/image119.png"/><Relationship Id="rId12" Type="http://schemas.openxmlformats.org/officeDocument/2006/relationships/image" Target="../media/image15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6.png"/><Relationship Id="rId5" Type="http://schemas.openxmlformats.org/officeDocument/2006/relationships/image" Target="../media/image151.png"/><Relationship Id="rId10" Type="http://schemas.openxmlformats.org/officeDocument/2006/relationships/image" Target="../media/image155.jpeg"/><Relationship Id="rId4" Type="http://schemas.openxmlformats.org/officeDocument/2006/relationships/image" Target="../media/image150.png"/><Relationship Id="rId9" Type="http://schemas.openxmlformats.org/officeDocument/2006/relationships/image" Target="../media/image154.png"/></Relationships>
</file>

<file path=ppt/slides/_rels/slide7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22.png"/><Relationship Id="rId7"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8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75.gif"/><Relationship Id="rId5" Type="http://schemas.openxmlformats.org/officeDocument/2006/relationships/image" Target="../media/image174.png"/><Relationship Id="rId4" Type="http://schemas.openxmlformats.org/officeDocument/2006/relationships/image" Target="../media/image173.png"/></Relationships>
</file>

<file path=ppt/slides/_rels/slide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7.png"/></Relationships>
</file>

<file path=ppt/slides/_rels/slide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82.png"/><Relationship Id="rId4" Type="http://schemas.openxmlformats.org/officeDocument/2006/relationships/image" Target="../media/image184.png"/></Relationships>
</file>

<file path=ppt/slides/_rels/slide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jpeg"/><Relationship Id="rId18" Type="http://schemas.openxmlformats.org/officeDocument/2006/relationships/image" Target="../media/image201.png"/><Relationship Id="rId26" Type="http://schemas.openxmlformats.org/officeDocument/2006/relationships/image" Target="../media/image209.png"/><Relationship Id="rId39" Type="http://schemas.openxmlformats.org/officeDocument/2006/relationships/chart" Target="../charts/chart1.xml"/><Relationship Id="rId3" Type="http://schemas.openxmlformats.org/officeDocument/2006/relationships/image" Target="../media/image186.jpeg"/><Relationship Id="rId21" Type="http://schemas.openxmlformats.org/officeDocument/2006/relationships/image" Target="../media/image204.png"/><Relationship Id="rId34" Type="http://schemas.openxmlformats.org/officeDocument/2006/relationships/image" Target="../media/image217.jpe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200.jpeg"/><Relationship Id="rId25" Type="http://schemas.openxmlformats.org/officeDocument/2006/relationships/image" Target="../media/image208.png"/><Relationship Id="rId33" Type="http://schemas.openxmlformats.org/officeDocument/2006/relationships/image" Target="../media/image216.jpeg"/><Relationship Id="rId38" Type="http://schemas.openxmlformats.org/officeDocument/2006/relationships/image" Target="../media/image221.png"/><Relationship Id="rId2" Type="http://schemas.openxmlformats.org/officeDocument/2006/relationships/notesSlide" Target="../notesSlides/notesSlide68.xml"/><Relationship Id="rId16" Type="http://schemas.openxmlformats.org/officeDocument/2006/relationships/image" Target="../media/image199.png"/><Relationship Id="rId20" Type="http://schemas.openxmlformats.org/officeDocument/2006/relationships/image" Target="../media/image203.png"/><Relationship Id="rId29" Type="http://schemas.openxmlformats.org/officeDocument/2006/relationships/image" Target="../media/image212.jpeg"/><Relationship Id="rId1" Type="http://schemas.openxmlformats.org/officeDocument/2006/relationships/slideLayout" Target="../slideLayouts/slideLayout7.xml"/><Relationship Id="rId6" Type="http://schemas.openxmlformats.org/officeDocument/2006/relationships/image" Target="../media/image189.png"/><Relationship Id="rId11" Type="http://schemas.openxmlformats.org/officeDocument/2006/relationships/image" Target="../media/image194.png"/><Relationship Id="rId24" Type="http://schemas.openxmlformats.org/officeDocument/2006/relationships/image" Target="../media/image207.png"/><Relationship Id="rId32" Type="http://schemas.openxmlformats.org/officeDocument/2006/relationships/image" Target="../media/image215.jpeg"/><Relationship Id="rId37" Type="http://schemas.openxmlformats.org/officeDocument/2006/relationships/image" Target="../media/image220.png"/><Relationship Id="rId5" Type="http://schemas.openxmlformats.org/officeDocument/2006/relationships/image" Target="../media/image188.jpeg"/><Relationship Id="rId15" Type="http://schemas.openxmlformats.org/officeDocument/2006/relationships/image" Target="../media/image198.png"/><Relationship Id="rId23" Type="http://schemas.openxmlformats.org/officeDocument/2006/relationships/image" Target="../media/image206.png"/><Relationship Id="rId28" Type="http://schemas.openxmlformats.org/officeDocument/2006/relationships/image" Target="../media/image211.png"/><Relationship Id="rId36" Type="http://schemas.openxmlformats.org/officeDocument/2006/relationships/image" Target="../media/image219.gif"/><Relationship Id="rId10" Type="http://schemas.openxmlformats.org/officeDocument/2006/relationships/image" Target="../media/image193.png"/><Relationship Id="rId19" Type="http://schemas.openxmlformats.org/officeDocument/2006/relationships/image" Target="../media/image202.png"/><Relationship Id="rId31" Type="http://schemas.openxmlformats.org/officeDocument/2006/relationships/image" Target="../media/image214.pn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7.jpeg"/><Relationship Id="rId22" Type="http://schemas.openxmlformats.org/officeDocument/2006/relationships/image" Target="../media/image205.png"/><Relationship Id="rId27" Type="http://schemas.openxmlformats.org/officeDocument/2006/relationships/image" Target="../media/image210.png"/><Relationship Id="rId30" Type="http://schemas.openxmlformats.org/officeDocument/2006/relationships/image" Target="../media/image213.png"/><Relationship Id="rId35" Type="http://schemas.openxmlformats.org/officeDocument/2006/relationships/image" Target="../media/image218.jpeg"/></Relationships>
</file>

<file path=ppt/slides/_rels/slide98.xml.rels><?xml version="1.0" encoding="UTF-8" standalone="yes"?>
<Relationships xmlns="http://schemas.openxmlformats.org/package/2006/relationships"><Relationship Id="rId8" Type="http://schemas.openxmlformats.org/officeDocument/2006/relationships/hyperlink" Target="http://www.solutions.1c.ru/catalog/crm-corp-20/features" TargetMode="External"/><Relationship Id="rId13" Type="http://schemas.openxmlformats.org/officeDocument/2006/relationships/hyperlink" Target="http://solutions.1c.ru/gis/features" TargetMode="External"/><Relationship Id="rId18" Type="http://schemas.openxmlformats.org/officeDocument/2006/relationships/hyperlink" Target="https://v8.1c.ru/elo/?" TargetMode="External"/><Relationship Id="rId26" Type="http://schemas.openxmlformats.org/officeDocument/2006/relationships/hyperlink" Target="http://www.solutions.1c.ru/catalog/wms4/features" TargetMode="External"/><Relationship Id="rId3" Type="http://schemas.openxmlformats.org/officeDocument/2006/relationships/hyperlink" Target="https://v8.1c.ru/tekhnologii/overview/" TargetMode="External"/><Relationship Id="rId21" Type="http://schemas.openxmlformats.org/officeDocument/2006/relationships/hyperlink" Target="https://solutions.1c.ru/catalog/pdm3/features?ysclid=lqmga7s0ay684230117" TargetMode="External"/><Relationship Id="rId7" Type="http://schemas.openxmlformats.org/officeDocument/2006/relationships/hyperlink" Target="http://v8.1c.ru/cpm/" TargetMode="External"/><Relationship Id="rId12" Type="http://schemas.openxmlformats.org/officeDocument/2006/relationships/hyperlink" Target="http://solutions.1c.ru/catalog/integra/features" TargetMode="External"/><Relationship Id="rId17" Type="http://schemas.openxmlformats.org/officeDocument/2006/relationships/hyperlink" Target="https://solutions.1c.ru/catalog/lims-erpka-st/features" TargetMode="External"/><Relationship Id="rId25" Type="http://schemas.openxmlformats.org/officeDocument/2006/relationships/hyperlink" Target="http://www.solutions.1c.ru/catalog/tms/features" TargetMode="External"/><Relationship Id="rId2" Type="http://schemas.openxmlformats.org/officeDocument/2006/relationships/notesSlide" Target="../notesSlides/notesSlide69.xml"/><Relationship Id="rId16" Type="http://schemas.openxmlformats.org/officeDocument/2006/relationships/hyperlink" Target="https://solutions.1c.ru/catalog/kpi?ysclid=lqmh9l1qkg88730733" TargetMode="External"/><Relationship Id="rId20" Type="http://schemas.openxmlformats.org/officeDocument/2006/relationships/hyperlink" Target="https://solutions.1c.ru/catalog/mes/features?ysclid=lqmhaunjmy985462588" TargetMode="External"/><Relationship Id="rId1" Type="http://schemas.openxmlformats.org/officeDocument/2006/relationships/slideLayout" Target="../slideLayouts/slideLayout7.xml"/><Relationship Id="rId6" Type="http://schemas.openxmlformats.org/officeDocument/2006/relationships/hyperlink" Target="http://solutions.1c.ru/catalog/kpi/features" TargetMode="External"/><Relationship Id="rId11" Type="http://schemas.openxmlformats.org/officeDocument/2006/relationships/hyperlink" Target="https://solutions.1c.ru/ehs" TargetMode="External"/><Relationship Id="rId24" Type="http://schemas.openxmlformats.org/officeDocument/2006/relationships/hyperlink" Target="https://solutions.1c.ru/catalog/eam-rcm/features?ysclid=lqmhc3s0ua804941168" TargetMode="External"/><Relationship Id="rId5" Type="http://schemas.openxmlformats.org/officeDocument/2006/relationships/hyperlink" Target="https://solutions.1c.ru/catalog/bim6d?ysclid=lqmh8jpz4965680568" TargetMode="External"/><Relationship Id="rId15" Type="http://schemas.openxmlformats.org/officeDocument/2006/relationships/hyperlink" Target="http://www.solutions.1c.ru/catalog/itil-corp" TargetMode="External"/><Relationship Id="rId23" Type="http://schemas.openxmlformats.org/officeDocument/2006/relationships/hyperlink" Target="https://solutions.1c.ru/catalog/pm-prof/features?ysclid=lqmhbq5jq687352142" TargetMode="External"/><Relationship Id="rId10" Type="http://schemas.openxmlformats.org/officeDocument/2006/relationships/hyperlink" Target="http://v8.1c.ru/doc8/" TargetMode="External"/><Relationship Id="rId19" Type="http://schemas.openxmlformats.org/officeDocument/2006/relationships/hyperlink" Target="http://www.solutions.1c.ru/catalog/mdm/features" TargetMode="External"/><Relationship Id="rId4" Type="http://schemas.openxmlformats.org/officeDocument/2006/relationships/hyperlink" Target="https://v8.1c.ru/platforma/1s-analitika/?" TargetMode="External"/><Relationship Id="rId9" Type="http://schemas.openxmlformats.org/officeDocument/2006/relationships/hyperlink" Target="http://www.solutions.1c.ru/catalog/erp-pm-modul/features" TargetMode="External"/><Relationship Id="rId14" Type="http://schemas.openxmlformats.org/officeDocument/2006/relationships/hyperlink" Target="https://v8.1c.ru/hrm/?" TargetMode="External"/><Relationship Id="rId22" Type="http://schemas.openxmlformats.org/officeDocument/2006/relationships/hyperlink" Target="https://solutions.1c.ru/catalog/plm/features?ysclid=lqmhbcsv6d477777426" TargetMode="External"/><Relationship Id="rId27" Type="http://schemas.openxmlformats.org/officeDocument/2006/relationships/hyperlink" Target="http://www.1c.ru/rus/partners/ckerp.jsp"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4">
            <a:extLst>
              <a:ext uri="{FF2B5EF4-FFF2-40B4-BE49-F238E27FC236}">
                <a16:creationId xmlns="" xmlns:a16="http://schemas.microsoft.com/office/drawing/2014/main" id="{56626085-8E13-868F-711B-332BE56C0193}"/>
              </a:ext>
            </a:extLst>
          </p:cNvPr>
          <p:cNvSpPr>
            <a:spLocks noGrp="1"/>
          </p:cNvSpPr>
          <p:nvPr>
            <p:ph type="ctrTitle"/>
          </p:nvPr>
        </p:nvSpPr>
        <p:spPr>
          <a:xfrm>
            <a:off x="1619250" y="268288"/>
            <a:ext cx="5832475" cy="1102519"/>
          </a:xfrm>
        </p:spPr>
        <p:txBody>
          <a:bodyPr/>
          <a:lstStyle/>
          <a:p>
            <a:pPr eaLnBrk="1" hangingPunct="1"/>
            <a:r>
              <a:rPr lang="ru-RU" altLang="ru-RU" sz="2400" dirty="0">
                <a:solidFill>
                  <a:schemeClr val="tx1">
                    <a:lumMod val="95000"/>
                    <a:lumOff val="5000"/>
                  </a:schemeClr>
                </a:solidFill>
              </a:rPr>
              <a:t>1С:ERP. Управление </a:t>
            </a:r>
            <a:r>
              <a:rPr lang="ru-RU" altLang="ru-RU" sz="2400" dirty="0" smtClean="0">
                <a:solidFill>
                  <a:schemeClr val="tx1">
                    <a:lumMod val="95000"/>
                    <a:lumOff val="5000"/>
                  </a:schemeClr>
                </a:solidFill>
              </a:rPr>
              <a:t>холдингом</a:t>
            </a:r>
            <a:br>
              <a:rPr lang="ru-RU" altLang="ru-RU" sz="2400" dirty="0" smtClean="0">
                <a:solidFill>
                  <a:schemeClr val="tx1">
                    <a:lumMod val="95000"/>
                    <a:lumOff val="5000"/>
                  </a:schemeClr>
                </a:solidFill>
              </a:rPr>
            </a:br>
            <a:r>
              <a:rPr lang="ru-RU" altLang="ru-RU" sz="2400" dirty="0" smtClean="0">
                <a:solidFill>
                  <a:schemeClr val="tx1">
                    <a:lumMod val="95000"/>
                    <a:lumOff val="5000"/>
                  </a:schemeClr>
                </a:solidFill>
              </a:rPr>
              <a:t>Редакция 3.2</a:t>
            </a:r>
            <a:endParaRPr lang="ru-RU" altLang="ru-RU" sz="2400" dirty="0">
              <a:solidFill>
                <a:schemeClr val="tx1">
                  <a:lumMod val="95000"/>
                  <a:lumOff val="5000"/>
                </a:schemeClr>
              </a:solidFill>
            </a:endParaRPr>
          </a:p>
        </p:txBody>
      </p:sp>
      <p:pic>
        <p:nvPicPr>
          <p:cNvPr id="50180" name="Picture 7" descr="Zavod_215_1 layer">
            <a:extLst>
              <a:ext uri="{FF2B5EF4-FFF2-40B4-BE49-F238E27FC236}">
                <a16:creationId xmlns="" xmlns:a16="http://schemas.microsoft.com/office/drawing/2014/main" id="{D5E2B6D4-E0C9-1CF4-27C7-AA2951193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 y="2060611"/>
            <a:ext cx="8783637"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13">
            <a:extLst>
              <a:ext uri="{FF2B5EF4-FFF2-40B4-BE49-F238E27FC236}">
                <a16:creationId xmlns="" xmlns:a16="http://schemas.microsoft.com/office/drawing/2014/main" id="{90BE8D2B-340A-132C-A367-C06F5A177F03}"/>
              </a:ext>
            </a:extLst>
          </p:cNvPr>
          <p:cNvSpPr txBox="1">
            <a:spLocks noChangeArrowheads="1"/>
          </p:cNvSpPr>
          <p:nvPr/>
        </p:nvSpPr>
        <p:spPr bwMode="auto">
          <a:xfrm>
            <a:off x="1619250" y="1248311"/>
            <a:ext cx="5773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None/>
            </a:pPr>
            <a:r>
              <a:rPr lang="ru-RU" altLang="ru-RU" sz="1600" b="0" dirty="0" smtClean="0"/>
              <a:t>Обзор </a:t>
            </a:r>
            <a:r>
              <a:rPr lang="ru-RU" altLang="ru-RU" sz="1600" b="0" dirty="0"/>
              <a:t>функциональных возможностей </a:t>
            </a:r>
            <a:r>
              <a:rPr lang="en-US" altLang="ru-RU" sz="1600" b="0" dirty="0"/>
              <a:t/>
            </a:r>
            <a:br>
              <a:rPr lang="en-US" altLang="ru-RU" sz="1600" b="0" dirty="0"/>
            </a:br>
            <a:r>
              <a:rPr lang="ru-RU" altLang="ru-RU" sz="1600" b="0" dirty="0"/>
              <a:t>и ключевых преимуществ </a:t>
            </a:r>
            <a:r>
              <a:rPr lang="ru-RU" altLang="ru-RU" sz="1600" b="0" dirty="0" smtClean="0"/>
              <a:t>решения, </a:t>
            </a:r>
            <a:r>
              <a:rPr lang="en-US" altLang="ru-RU" sz="1600" b="0" dirty="0"/>
              <a:t/>
            </a:r>
            <a:br>
              <a:rPr lang="en-US" altLang="ru-RU" sz="1600" b="0" dirty="0"/>
            </a:br>
            <a:r>
              <a:rPr lang="ru-RU" altLang="ru-RU" sz="1600" b="0" dirty="0"/>
              <a:t>внедрения, партнеры и учебные курсы</a:t>
            </a:r>
          </a:p>
        </p:txBody>
      </p:sp>
    </p:spTree>
  </p:cSld>
  <p:clrMapOvr>
    <a:masterClrMapping/>
  </p:clrMapOvr>
  <p:transition advTm="6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F5E7DE1C-1A07-459A-A6DB-673784F5FEE9}"/>
              </a:ext>
            </a:extLst>
          </p:cNvPr>
          <p:cNvSpPr txBox="1">
            <a:spLocks noChangeArrowheads="1"/>
          </p:cNvSpPr>
          <p:nvPr/>
        </p:nvSpPr>
        <p:spPr bwMode="auto">
          <a:xfrm>
            <a:off x="4577905" y="1371112"/>
            <a:ext cx="184731" cy="97180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23555" name="Заголовок 1">
            <a:extLst>
              <a:ext uri="{FF2B5EF4-FFF2-40B4-BE49-F238E27FC236}">
                <a16:creationId xmlns="" xmlns:a16="http://schemas.microsoft.com/office/drawing/2014/main" id="{5924B6CB-5D02-44CA-80C5-915FB83E1FC8}"/>
              </a:ext>
            </a:extLst>
          </p:cNvPr>
          <p:cNvSpPr>
            <a:spLocks noGrp="1" noChangeArrowheads="1"/>
          </p:cNvSpPr>
          <p:nvPr>
            <p:ph type="title"/>
          </p:nvPr>
        </p:nvSpPr>
        <p:spPr>
          <a:xfrm>
            <a:off x="1692275" y="267494"/>
            <a:ext cx="7127875" cy="7472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solidFill>
                  <a:schemeClr val="tx1"/>
                </a:solidFill>
              </a:rPr>
              <a:t>Руководству холдингов и предприятий</a:t>
            </a:r>
          </a:p>
        </p:txBody>
      </p:sp>
      <p:sp>
        <p:nvSpPr>
          <p:cNvPr id="23556" name="Объект 2">
            <a:extLst>
              <a:ext uri="{FF2B5EF4-FFF2-40B4-BE49-F238E27FC236}">
                <a16:creationId xmlns="" xmlns:a16="http://schemas.microsoft.com/office/drawing/2014/main" id="{BCC06984-04B0-427E-AA28-E360C3F5622A}"/>
              </a:ext>
            </a:extLst>
          </p:cNvPr>
          <p:cNvSpPr>
            <a:spLocks noGrp="1" noChangeArrowheads="1"/>
          </p:cNvSpPr>
          <p:nvPr>
            <p:ph idx="1"/>
          </p:nvPr>
        </p:nvSpPr>
        <p:spPr>
          <a:xfrm>
            <a:off x="251886" y="1343281"/>
            <a:ext cx="3703335" cy="2985433"/>
          </a:xfrm>
        </p:spPr>
        <p:txBody>
          <a:bodyPr wrap="square">
            <a:spAutoFit/>
          </a:bodyPr>
          <a:lstStyle/>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kern="1200" dirty="0"/>
              <a:t>Прозрачность бизнеса на всех уровнях, возможность быстро реагировать на изменения</a:t>
            </a:r>
          </a:p>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kern="1200" dirty="0"/>
              <a:t>Создание цифрового двойника бизнес-процессов предприятия, возможность анализа «что если»</a:t>
            </a:r>
            <a:endParaRPr lang="ru-RU" sz="1200" kern="1200" dirty="0"/>
          </a:p>
          <a:p>
            <a:pPr marL="180975" indent="-180975" eaLnBrk="1" hangingPunct="1">
              <a:spcBef>
                <a:spcPts val="400"/>
              </a:spcBef>
              <a:spcAft>
                <a:spcPts val="400"/>
              </a:spcAft>
              <a:buClr>
                <a:srgbClr val="D20000"/>
              </a:buClr>
              <a:buFont typeface="Arial" panose="020B0604020202020204" pitchFamily="34" charset="0"/>
              <a:buChar char="•"/>
              <a:defRPr/>
            </a:pPr>
            <a:r>
              <a:rPr lang="ru-RU" sz="1200" kern="1200" dirty="0"/>
              <a:t>Быстрый доступ руководства компаний </a:t>
            </a:r>
            <a:br>
              <a:rPr lang="ru-RU" sz="1200" kern="1200" dirty="0"/>
            </a:br>
            <a:r>
              <a:rPr lang="ru-RU" sz="1200" kern="1200" dirty="0"/>
              <a:t>и холдингов к информации о различных показателях деятельности предприятий</a:t>
            </a:r>
            <a:endParaRPr lang="ru-RU" altLang="ru-RU" sz="1200" kern="1200" dirty="0"/>
          </a:p>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kern="1200" dirty="0"/>
              <a:t>Цифровая трансформация бизнеса </a:t>
            </a:r>
            <a:br>
              <a:rPr lang="ru-RU" altLang="ru-RU" sz="1200" kern="1200" dirty="0"/>
            </a:br>
            <a:r>
              <a:rPr lang="ru-RU" altLang="ru-RU" sz="1200" kern="1200" dirty="0"/>
              <a:t>с возможностью гибкой кастомизацией решения под свои бизнес-процессы, цели, уникальные конкурентные преимущества и ноу-хау</a:t>
            </a:r>
          </a:p>
        </p:txBody>
      </p:sp>
      <p:pic>
        <p:nvPicPr>
          <p:cNvPr id="11266" name="Picture 2">
            <a:extLst>
              <a:ext uri="{FF2B5EF4-FFF2-40B4-BE49-F238E27FC236}">
                <a16:creationId xmlns="" xmlns:a16="http://schemas.microsoft.com/office/drawing/2014/main" id="{60AE81A0-2DCE-4A02-8F42-8850BA6C83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3" y="1788348"/>
            <a:ext cx="4486835" cy="3088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a:extLst>
              <a:ext uri="{FF2B5EF4-FFF2-40B4-BE49-F238E27FC236}">
                <a16:creationId xmlns="" xmlns:a16="http://schemas.microsoft.com/office/drawing/2014/main" id="{53C7E721-0409-D1FD-8C4D-223E471D623B}"/>
              </a:ext>
            </a:extLst>
          </p:cNvPr>
          <p:cNvSpPr txBox="1">
            <a:spLocks noChangeArrowheads="1"/>
          </p:cNvSpPr>
          <p:nvPr/>
        </p:nvSpPr>
        <p:spPr bwMode="auto">
          <a:xfrm>
            <a:off x="1691680" y="165522"/>
            <a:ext cx="7200800" cy="70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ru-RU" sz="1800" dirty="0"/>
              <a:t>1С:П</a:t>
            </a:r>
            <a:r>
              <a:rPr lang="ru-RU" altLang="ru-RU" sz="1800" dirty="0"/>
              <a:t>редприятие </a:t>
            </a:r>
            <a:r>
              <a:rPr lang="en-US" altLang="ru-RU" sz="1800" dirty="0"/>
              <a:t>—</a:t>
            </a:r>
            <a:r>
              <a:rPr lang="ru-RU" altLang="ru-RU" sz="1800" dirty="0"/>
              <a:t> технологическая платформа </a:t>
            </a:r>
          </a:p>
          <a:p>
            <a:pPr algn="ctr" eaLnBrk="1" hangingPunct="1">
              <a:spcBef>
                <a:spcPct val="0"/>
              </a:spcBef>
              <a:buClrTx/>
              <a:buFontTx/>
              <a:buNone/>
            </a:pPr>
            <a:r>
              <a:rPr lang="ru-RU" altLang="ru-RU" sz="1800" dirty="0"/>
              <a:t>мирового уровня для построения корпоративных систем</a:t>
            </a:r>
          </a:p>
        </p:txBody>
      </p:sp>
      <p:grpSp>
        <p:nvGrpSpPr>
          <p:cNvPr id="3" name="Группа 2">
            <a:extLst>
              <a:ext uri="{FF2B5EF4-FFF2-40B4-BE49-F238E27FC236}">
                <a16:creationId xmlns="" xmlns:a16="http://schemas.microsoft.com/office/drawing/2014/main" id="{D2FBF152-40A6-174E-8F9B-2B94E3F1F88A}"/>
              </a:ext>
            </a:extLst>
          </p:cNvPr>
          <p:cNvGrpSpPr/>
          <p:nvPr/>
        </p:nvGrpSpPr>
        <p:grpSpPr>
          <a:xfrm>
            <a:off x="6372200" y="1419622"/>
            <a:ext cx="2661638" cy="3600400"/>
            <a:chOff x="6300192" y="1419622"/>
            <a:chExt cx="2747250" cy="3600400"/>
          </a:xfrm>
        </p:grpSpPr>
        <p:sp>
          <p:nvSpPr>
            <p:cNvPr id="2" name="Прямоугольник с двумя скругленными противолежащими углами 1">
              <a:extLst>
                <a:ext uri="{FF2B5EF4-FFF2-40B4-BE49-F238E27FC236}">
                  <a16:creationId xmlns="" xmlns:a16="http://schemas.microsoft.com/office/drawing/2014/main" id="{9D3EC3D8-650B-7145-A174-019DACC8C78A}"/>
                </a:ext>
              </a:extLst>
            </p:cNvPr>
            <p:cNvSpPr/>
            <p:nvPr/>
          </p:nvSpPr>
          <p:spPr>
            <a:xfrm>
              <a:off x="6300192" y="1419622"/>
              <a:ext cx="2747250" cy="3600400"/>
            </a:xfrm>
            <a:prstGeom prst="round2DiagRect">
              <a:avLst>
                <a:gd name="adj1" fmla="val 7541"/>
                <a:gd name="adj2" fmla="val 0"/>
              </a:avLst>
            </a:prstGeom>
            <a:ln w="9525"/>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51203" name="Picture 2">
              <a:extLst>
                <a:ext uri="{FF2B5EF4-FFF2-40B4-BE49-F238E27FC236}">
                  <a16:creationId xmlns="" xmlns:a16="http://schemas.microsoft.com/office/drawing/2014/main" id="{76CD8C4B-9AAB-0247-EB77-14252C8B7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543252"/>
              <a:ext cx="2509305" cy="345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0" name="Text Box 6">
            <a:extLst>
              <a:ext uri="{FF2B5EF4-FFF2-40B4-BE49-F238E27FC236}">
                <a16:creationId xmlns="" xmlns:a16="http://schemas.microsoft.com/office/drawing/2014/main" id="{263716E6-9F57-A201-624E-362399D98DC8}"/>
              </a:ext>
            </a:extLst>
          </p:cNvPr>
          <p:cNvSpPr txBox="1">
            <a:spLocks noChangeArrowheads="1"/>
          </p:cNvSpPr>
          <p:nvPr/>
        </p:nvSpPr>
        <p:spPr bwMode="auto">
          <a:xfrm>
            <a:off x="245435" y="1203598"/>
            <a:ext cx="6264696" cy="3579441"/>
          </a:xfrm>
          <a:prstGeom prst="rect">
            <a:avLst/>
          </a:prstGeom>
          <a:noFill/>
          <a:ln>
            <a:noFill/>
          </a:ln>
          <a:effectLst>
            <a:prstShdw prst="shdw17" dist="17961" dir="2700000">
              <a:schemeClr val="accent1">
                <a:gamma/>
                <a:shade val="60000"/>
                <a:invGamma/>
              </a:schemeClr>
            </a:prstShdw>
          </a:effectLst>
        </p:spPr>
        <p:txBody>
          <a:bodyPr wrap="square">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538163" indent="-17780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Масштабируемая отказоустойчивая архитектура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Поддержка крупных корпоративных систем</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err="1">
                <a:latin typeface="Arial" panose="020B0604020202020204" pitchFamily="34" charset="0"/>
              </a:rPr>
              <a:t>Многоплатформенность</a:t>
            </a:r>
            <a:r>
              <a:rPr lang="ru-RU" altLang="ru-RU" sz="1200" b="0" dirty="0">
                <a:latin typeface="Arial" panose="020B0604020202020204" pitchFamily="34" charset="0"/>
              </a:rPr>
              <a:t>, поддержка открытого ПО:</a:t>
            </a:r>
          </a:p>
          <a:p>
            <a:pPr lvl="1" eaLnBrk="1" hangingPunct="1">
              <a:spcBef>
                <a:spcPct val="20000"/>
              </a:spcBef>
              <a:spcAft>
                <a:spcPts val="200"/>
              </a:spcAft>
              <a:buClr>
                <a:srgbClr val="5F5F5F"/>
              </a:buClr>
              <a:buFont typeface="Courier New" panose="02070309020205020404" pitchFamily="49" charset="0"/>
              <a:buChar char="o"/>
              <a:defRPr/>
            </a:pPr>
            <a:r>
              <a:rPr lang="ru-RU" altLang="ru-RU" sz="1200" b="0" dirty="0" err="1">
                <a:latin typeface="Arial" panose="020B0604020202020204" pitchFamily="34" charset="0"/>
              </a:rPr>
              <a:t>Linux</a:t>
            </a:r>
            <a:r>
              <a:rPr lang="ru-RU" altLang="ru-RU" sz="1200" b="0" dirty="0">
                <a:latin typeface="Arial" panose="020B0604020202020204" pitchFamily="34" charset="0"/>
              </a:rPr>
              <a:t>, </a:t>
            </a:r>
            <a:r>
              <a:rPr lang="ru-RU" altLang="ru-RU" sz="1200" b="0" dirty="0" err="1">
                <a:latin typeface="Arial" panose="020B0604020202020204" pitchFamily="34" charset="0"/>
              </a:rPr>
              <a:t>Windows</a:t>
            </a:r>
            <a:r>
              <a:rPr lang="ru-RU" altLang="ru-RU" sz="1200" b="0" dirty="0">
                <a:latin typeface="Arial" panose="020B0604020202020204" pitchFamily="34" charset="0"/>
              </a:rPr>
              <a:t>, </a:t>
            </a:r>
            <a:r>
              <a:rPr lang="ru-RU" altLang="ru-RU" sz="1200" b="0" dirty="0" err="1">
                <a:latin typeface="Arial" panose="020B0604020202020204" pitchFamily="34" charset="0"/>
              </a:rPr>
              <a:t>Mac</a:t>
            </a:r>
            <a:r>
              <a:rPr lang="ru-RU" altLang="ru-RU" sz="1200" b="0" dirty="0">
                <a:latin typeface="Arial" panose="020B0604020202020204" pitchFamily="34" charset="0"/>
              </a:rPr>
              <a:t> OS</a:t>
            </a:r>
          </a:p>
          <a:p>
            <a:pPr lvl="1" eaLnBrk="1" hangingPunct="1">
              <a:spcBef>
                <a:spcPct val="20000"/>
              </a:spcBef>
              <a:spcAft>
                <a:spcPts val="200"/>
              </a:spcAft>
              <a:buClr>
                <a:srgbClr val="5F5F5F"/>
              </a:buClr>
              <a:buFont typeface="Courier New" panose="02070309020205020404" pitchFamily="49" charset="0"/>
              <a:buChar char="o"/>
              <a:defRPr/>
            </a:pPr>
            <a:r>
              <a:rPr lang="ru-RU" altLang="ru-RU" sz="1200" b="0" dirty="0" err="1">
                <a:latin typeface="Arial" panose="020B0604020202020204" pitchFamily="34" charset="0"/>
              </a:rPr>
              <a:t>PostgreSQL</a:t>
            </a:r>
            <a:r>
              <a:rPr lang="ru-RU" altLang="ru-RU" sz="1200" b="0" dirty="0">
                <a:latin typeface="Arial" panose="020B0604020202020204" pitchFamily="34" charset="0"/>
              </a:rPr>
              <a:t>, MS SQL </a:t>
            </a:r>
            <a:r>
              <a:rPr lang="ru-RU" altLang="ru-RU" sz="1200" b="0" dirty="0" err="1">
                <a:latin typeface="Arial" panose="020B0604020202020204" pitchFamily="34" charset="0"/>
              </a:rPr>
              <a:t>Server</a:t>
            </a:r>
            <a:r>
              <a:rPr lang="ru-RU" altLang="ru-RU" sz="1200" b="0" dirty="0">
                <a:latin typeface="Arial" panose="020B0604020202020204" pitchFamily="34" charset="0"/>
              </a:rPr>
              <a:t>, IBM DB2, </a:t>
            </a:r>
            <a:r>
              <a:rPr lang="ru-RU" altLang="ru-RU" sz="1200" b="0" dirty="0" err="1">
                <a:latin typeface="Arial" panose="020B0604020202020204" pitchFamily="34" charset="0"/>
              </a:rPr>
              <a:t>Oracle</a:t>
            </a:r>
            <a:r>
              <a:rPr lang="ru-RU" altLang="ru-RU" sz="1200" b="0" dirty="0">
                <a:latin typeface="Arial" panose="020B0604020202020204" pitchFamily="34" charset="0"/>
              </a:rPr>
              <a:t> </a:t>
            </a:r>
            <a:r>
              <a:rPr lang="ru-RU" altLang="ru-RU" sz="1200" b="0" dirty="0" err="1">
                <a:latin typeface="Arial" panose="020B0604020202020204" pitchFamily="34" charset="0"/>
              </a:rPr>
              <a:t>Database</a:t>
            </a:r>
            <a:endParaRPr lang="ru-RU" altLang="ru-RU" sz="1200" b="0" dirty="0">
              <a:latin typeface="Arial" panose="020B0604020202020204" pitchFamily="34" charset="0"/>
            </a:endParaRP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Работа через Интернет, облачные технологии (</a:t>
            </a:r>
            <a:r>
              <a:rPr lang="ru-RU" altLang="ru-RU" sz="1200" b="0" dirty="0" err="1">
                <a:latin typeface="Arial" panose="020B0604020202020204" pitchFamily="34" charset="0"/>
              </a:rPr>
              <a:t>SaaS</a:t>
            </a:r>
            <a:r>
              <a:rPr lang="ru-RU" altLang="ru-RU" sz="1200" b="0" dirty="0">
                <a:latin typeface="Arial" panose="020B0604020202020204" pitchFamily="34" charset="0"/>
              </a:rPr>
              <a:t>)</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Работа на мобильных устройствах под </a:t>
            </a:r>
            <a:r>
              <a:rPr lang="ru-RU" altLang="ru-RU" sz="1200" b="0" dirty="0" err="1">
                <a:latin typeface="Arial" panose="020B0604020202020204" pitchFamily="34" charset="0"/>
              </a:rPr>
              <a:t>iOS</a:t>
            </a:r>
            <a:r>
              <a:rPr lang="ru-RU" altLang="ru-RU" sz="1200" b="0" dirty="0">
                <a:latin typeface="Arial" panose="020B0604020202020204" pitchFamily="34" charset="0"/>
              </a:rPr>
              <a:t>, </a:t>
            </a:r>
            <a:r>
              <a:rPr lang="ru-RU" altLang="ru-RU" sz="1200" b="0" dirty="0" err="1">
                <a:latin typeface="Arial" panose="020B0604020202020204" pitchFamily="34" charset="0"/>
              </a:rPr>
              <a:t>Android</a:t>
            </a:r>
            <a:r>
              <a:rPr lang="ru-RU" altLang="ru-RU" sz="1200" b="0" dirty="0">
                <a:latin typeface="Arial" panose="020B0604020202020204" pitchFamily="34" charset="0"/>
              </a:rPr>
              <a:t>, </a:t>
            </a:r>
            <a:r>
              <a:rPr lang="ru-RU" altLang="ru-RU" sz="1200" b="0" dirty="0" err="1">
                <a:latin typeface="Arial" panose="020B0604020202020204" pitchFamily="34" charset="0"/>
              </a:rPr>
              <a:t>Windows</a:t>
            </a:r>
            <a:r>
              <a:rPr lang="ru-RU" altLang="ru-RU" sz="1200" b="0" dirty="0">
                <a:latin typeface="Arial" panose="020B0604020202020204" pitchFamily="34" charset="0"/>
              </a:rPr>
              <a:t>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Гибкость и настраиваемость. Кастомизация под специфику</a:t>
            </a:r>
            <a:r>
              <a:rPr lang="en-US" altLang="ru-RU" sz="1200" b="0" dirty="0">
                <a:latin typeface="Arial" panose="020B0604020202020204" pitchFamily="34" charset="0"/>
              </a:rPr>
              <a:t> </a:t>
            </a:r>
            <a:r>
              <a:rPr lang="ru-RU" altLang="ru-RU" sz="1200" b="0" dirty="0">
                <a:latin typeface="Arial" panose="020B0604020202020204" pitchFamily="34" charset="0"/>
              </a:rPr>
              <a:t>бизнес-процессов и ноу-хау организации</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Встроенные средства бизнес-аналитики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Построение территориально-распределенных систем</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Открытость, интеграция практически с любыми программами и оборудованием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Разграничение и контроль доступа к данным</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Защита  конфиденциальной информации, коммерческой тайны, персональных данных. Сертификат ФСТЭК России</a:t>
            </a:r>
          </a:p>
        </p:txBody>
      </p:sp>
    </p:spTree>
  </p:cSld>
  <p:clrMapOvr>
    <a:masterClrMapping/>
  </p:clrMapOvr>
  <p:transition advTm="6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7">
            <a:extLst>
              <a:ext uri="{FF2B5EF4-FFF2-40B4-BE49-F238E27FC236}">
                <a16:creationId xmlns="" xmlns:a16="http://schemas.microsoft.com/office/drawing/2014/main" id="{9D3EC3D8-650B-7145-A174-019DACC8C78A}"/>
              </a:ext>
            </a:extLst>
          </p:cNvPr>
          <p:cNvSpPr/>
          <p:nvPr/>
        </p:nvSpPr>
        <p:spPr>
          <a:xfrm>
            <a:off x="4427983" y="885280"/>
            <a:ext cx="4683319" cy="2838598"/>
          </a:xfrm>
          <a:prstGeom prst="round2DiagRect">
            <a:avLst>
              <a:gd name="adj1" fmla="val 7541"/>
              <a:gd name="adj2" fmla="val 0"/>
            </a:avLst>
          </a:prstGeom>
          <a:ln w="9525"/>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51202" name="Text Box 4">
            <a:extLst>
              <a:ext uri="{FF2B5EF4-FFF2-40B4-BE49-F238E27FC236}">
                <a16:creationId xmlns="" xmlns:a16="http://schemas.microsoft.com/office/drawing/2014/main" id="{53C7E721-0409-D1FD-8C4D-223E471D623B}"/>
              </a:ext>
            </a:extLst>
          </p:cNvPr>
          <p:cNvSpPr txBox="1">
            <a:spLocks noChangeArrowheads="1"/>
          </p:cNvSpPr>
          <p:nvPr/>
        </p:nvSpPr>
        <p:spPr bwMode="auto">
          <a:xfrm>
            <a:off x="1691680" y="165522"/>
            <a:ext cx="7200800" cy="70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a:buNone/>
            </a:pPr>
            <a:r>
              <a:rPr lang="ru-RU" sz="1800" dirty="0"/>
              <a:t>Программный продукт «1С:Предприятие 8.3z» внесён в реестр цифровых продуктов платформы «</a:t>
            </a:r>
            <a:r>
              <a:rPr lang="ru-RU" sz="1800" dirty="0" err="1"/>
              <a:t>ГосТех</a:t>
            </a:r>
            <a:r>
              <a:rPr lang="ru-RU" sz="1800" dirty="0"/>
              <a:t>»</a:t>
            </a:r>
          </a:p>
          <a:p>
            <a:pPr algn="ctr">
              <a:buNone/>
            </a:pPr>
            <a:endParaRPr lang="ru-RU" sz="1800" dirty="0"/>
          </a:p>
        </p:txBody>
      </p:sp>
      <p:sp>
        <p:nvSpPr>
          <p:cNvPr id="36870" name="Text Box 6">
            <a:extLst>
              <a:ext uri="{FF2B5EF4-FFF2-40B4-BE49-F238E27FC236}">
                <a16:creationId xmlns="" xmlns:a16="http://schemas.microsoft.com/office/drawing/2014/main" id="{263716E6-9F57-A201-624E-362399D98DC8}"/>
              </a:ext>
            </a:extLst>
          </p:cNvPr>
          <p:cNvSpPr txBox="1">
            <a:spLocks noChangeArrowheads="1"/>
          </p:cNvSpPr>
          <p:nvPr/>
        </p:nvSpPr>
        <p:spPr bwMode="auto">
          <a:xfrm>
            <a:off x="180540" y="1275606"/>
            <a:ext cx="4035806" cy="1707777"/>
          </a:xfrm>
          <a:prstGeom prst="rect">
            <a:avLst/>
          </a:prstGeom>
          <a:noFill/>
          <a:ln>
            <a:noFill/>
          </a:ln>
          <a:effectLst>
            <a:prstShdw prst="shdw17" dist="17961" dir="2700000">
              <a:schemeClr val="accent1">
                <a:gamma/>
                <a:shade val="60000"/>
                <a:invGamma/>
              </a:schemeClr>
            </a:prstShdw>
          </a:effectLst>
        </p:spPr>
        <p:txBody>
          <a:bodyPr wrap="square">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538163" indent="-17780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algn="just">
              <a:spcBef>
                <a:spcPts val="400"/>
              </a:spcBef>
              <a:spcAft>
                <a:spcPts val="400"/>
              </a:spcAft>
              <a:buClr>
                <a:srgbClr val="CC0000"/>
              </a:buClr>
            </a:pPr>
            <a:r>
              <a:rPr lang="ru-RU" sz="1200" b="0" dirty="0">
                <a:latin typeface="Arial" panose="020B0604020202020204" pitchFamily="34" charset="0"/>
              </a:rPr>
              <a:t>Платформа </a:t>
            </a:r>
            <a:r>
              <a:rPr lang="ru-RU" sz="1200" b="0" dirty="0" err="1">
                <a:latin typeface="Arial" panose="020B0604020202020204" pitchFamily="34" charset="0"/>
              </a:rPr>
              <a:t>ГосТех</a:t>
            </a:r>
            <a:r>
              <a:rPr lang="ru-RU" sz="1200" b="0" dirty="0">
                <a:latin typeface="Arial" panose="020B0604020202020204" pitchFamily="34" charset="0"/>
              </a:rPr>
              <a:t> – основной инструмент цифровой трансформации </a:t>
            </a:r>
            <a:r>
              <a:rPr lang="ru-RU" sz="1200" b="0" dirty="0" err="1">
                <a:latin typeface="Arial" panose="020B0604020202020204" pitchFamily="34" charset="0"/>
              </a:rPr>
              <a:t>госуправления</a:t>
            </a:r>
            <a:r>
              <a:rPr lang="ru-RU" sz="1200" b="0" dirty="0">
                <a:latin typeface="Arial" panose="020B0604020202020204" pitchFamily="34" charset="0"/>
              </a:rPr>
              <a:t>.</a:t>
            </a:r>
          </a:p>
          <a:p>
            <a:pPr marL="0" indent="0" algn="just">
              <a:spcBef>
                <a:spcPts val="400"/>
              </a:spcBef>
              <a:spcAft>
                <a:spcPts val="400"/>
              </a:spcAft>
              <a:buClr>
                <a:srgbClr val="CC0000"/>
              </a:buClr>
            </a:pPr>
            <a:r>
              <a:rPr lang="ru-RU" sz="1200" b="0" dirty="0">
                <a:latin typeface="Arial" panose="020B0604020202020204" pitchFamily="34" charset="0"/>
              </a:rPr>
              <a:t>Защищенный программный комплекс «1С:Предприятие 8.3z» первым прошел проверку для включения в каталог цифровых продуктов платформы </a:t>
            </a:r>
            <a:r>
              <a:rPr lang="ru-RU" sz="1200" b="0" dirty="0" err="1">
                <a:latin typeface="Arial" panose="020B0604020202020204" pitchFamily="34" charset="0"/>
              </a:rPr>
              <a:t>ГосТех</a:t>
            </a:r>
            <a:r>
              <a:rPr lang="ru-RU" sz="1200" b="0" dirty="0">
                <a:latin typeface="Arial" panose="020B0604020202020204" pitchFamily="34" charset="0"/>
              </a:rPr>
              <a:t>.</a:t>
            </a:r>
          </a:p>
          <a:p>
            <a:pPr marL="0" indent="0" algn="just">
              <a:spcBef>
                <a:spcPts val="400"/>
              </a:spcBef>
              <a:spcAft>
                <a:spcPts val="400"/>
              </a:spcAft>
              <a:buClr>
                <a:srgbClr val="CC0000"/>
              </a:buClr>
            </a:pPr>
            <a:r>
              <a:rPr lang="ru-RU" sz="1200" b="0" dirty="0">
                <a:latin typeface="Arial" panose="020B0604020202020204" pitchFamily="34" charset="0"/>
              </a:rPr>
              <a:t>Защищенный программный комплекс «1С:Предприятие 8.3z» — высокоуровневая платформа для разработки и запуска на ней бизнес-приложений.</a:t>
            </a:r>
          </a:p>
          <a:p>
            <a:pPr marL="0" indent="0" algn="just">
              <a:spcBef>
                <a:spcPts val="400"/>
              </a:spcBef>
              <a:spcAft>
                <a:spcPts val="400"/>
              </a:spcAft>
              <a:buClr>
                <a:srgbClr val="CC0000"/>
              </a:buClr>
            </a:pPr>
            <a:r>
              <a:rPr lang="ru-RU" sz="1200" b="0" dirty="0">
                <a:latin typeface="Arial" panose="020B0604020202020204" pitchFamily="34" charset="0"/>
              </a:rPr>
              <a:t>Продукт прошел все проверки на соответствие требованиям к сервисам платформы, а также технические испытания на стенде </a:t>
            </a:r>
            <a:r>
              <a:rPr lang="ru-RU" sz="1200" b="0" dirty="0" err="1">
                <a:latin typeface="Arial" panose="020B0604020202020204" pitchFamily="34" charset="0"/>
              </a:rPr>
              <a:t>ГосТех</a:t>
            </a:r>
            <a:r>
              <a:rPr lang="ru-RU" sz="1200" b="0" dirty="0">
                <a:latin typeface="Arial" panose="020B0604020202020204" pitchFamily="34" charset="0"/>
              </a:rPr>
              <a:t> на соответствие стандартам цифровых продуктов.</a:t>
            </a:r>
          </a:p>
        </p:txBody>
      </p:sp>
      <p:pic>
        <p:nvPicPr>
          <p:cNvPr id="11266" name="Picture 2" descr="https://asiarussia.ru/upload/iblock/2a3/2a323f61276ebc5d774918f80d37b81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099" y="1035632"/>
            <a:ext cx="4324538" cy="253789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a:extLst>
              <a:ext uri="{FF2B5EF4-FFF2-40B4-BE49-F238E27FC236}">
                <a16:creationId xmlns="" xmlns:a16="http://schemas.microsoft.com/office/drawing/2014/main" id="{263716E6-9F57-A201-624E-362399D98DC8}"/>
              </a:ext>
            </a:extLst>
          </p:cNvPr>
          <p:cNvSpPr txBox="1">
            <a:spLocks noChangeArrowheads="1"/>
          </p:cNvSpPr>
          <p:nvPr/>
        </p:nvSpPr>
        <p:spPr bwMode="auto">
          <a:xfrm>
            <a:off x="197918" y="4227934"/>
            <a:ext cx="8694562" cy="504056"/>
          </a:xfrm>
          <a:prstGeom prst="rect">
            <a:avLst/>
          </a:prstGeom>
          <a:noFill/>
          <a:ln>
            <a:noFill/>
          </a:ln>
          <a:effectLst>
            <a:prstShdw prst="shdw17" dist="17961" dir="2700000">
              <a:schemeClr val="accent1">
                <a:gamma/>
                <a:shade val="60000"/>
                <a:invGamma/>
              </a:schemeClr>
            </a:prstShdw>
          </a:effectLst>
        </p:spPr>
        <p:txBody>
          <a:bodyPr wrap="square">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538163" indent="-17780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algn="just">
              <a:spcBef>
                <a:spcPts val="400"/>
              </a:spcBef>
              <a:spcAft>
                <a:spcPts val="400"/>
              </a:spcAft>
              <a:buClr>
                <a:srgbClr val="CC0000"/>
              </a:buClr>
            </a:pPr>
            <a:r>
              <a:rPr lang="ru-RU" sz="1200" b="0" dirty="0">
                <a:latin typeface="Arial" panose="020B0604020202020204" pitchFamily="34" charset="0"/>
              </a:rPr>
              <a:t>Мнение экспертной группы по архитектуре </a:t>
            </a:r>
            <a:r>
              <a:rPr lang="ru-RU" sz="1200" b="0" dirty="0" err="1">
                <a:latin typeface="Arial" panose="020B0604020202020204" pitchFamily="34" charset="0"/>
              </a:rPr>
              <a:t>Минцифры</a:t>
            </a:r>
            <a:r>
              <a:rPr lang="ru-RU" sz="1200" b="0" dirty="0">
                <a:latin typeface="Arial" panose="020B0604020202020204" pitchFamily="34" charset="0"/>
              </a:rPr>
              <a:t> России, утвердившей протокол испытаний продукта на стендах «</a:t>
            </a:r>
            <a:r>
              <a:rPr lang="ru-RU" sz="1200" b="0" dirty="0" err="1">
                <a:latin typeface="Arial" panose="020B0604020202020204" pitchFamily="34" charset="0"/>
              </a:rPr>
              <a:t>ГосТех</a:t>
            </a:r>
            <a:r>
              <a:rPr lang="ru-RU" sz="1200" b="0" dirty="0">
                <a:latin typeface="Arial" panose="020B0604020202020204" pitchFamily="34" charset="0"/>
              </a:rPr>
              <a:t>», подтверждает его соответствие установленным стандартам.</a:t>
            </a:r>
            <a:r>
              <a:rPr lang="ru-RU" sz="1200" b="0" dirty="0"/>
              <a:t> </a:t>
            </a:r>
            <a:endParaRPr lang="ru-RU" sz="1200" b="0" dirty="0">
              <a:latin typeface="Arial" panose="020B0604020202020204" pitchFamily="34" charset="0"/>
            </a:endParaRPr>
          </a:p>
        </p:txBody>
      </p:sp>
    </p:spTree>
    <p:extLst>
      <p:ext uri="{BB962C8B-B14F-4D97-AF65-F5344CB8AC3E}">
        <p14:creationId xmlns:p14="http://schemas.microsoft.com/office/powerpoint/2010/main" val="885502648"/>
      </p:ext>
    </p:extLst>
  </p:cSld>
  <p:clrMapOvr>
    <a:masterClrMapping/>
  </p:clrMapOvr>
  <p:transition advTm="6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a:extLst>
              <a:ext uri="{FF2B5EF4-FFF2-40B4-BE49-F238E27FC236}">
                <a16:creationId xmlns="" xmlns:a16="http://schemas.microsoft.com/office/drawing/2014/main" id="{4D405A68-EFF8-72E2-CF1C-935A3F905B26}"/>
              </a:ext>
            </a:extLst>
          </p:cNvPr>
          <p:cNvSpPr>
            <a:spLocks noGrp="1"/>
          </p:cNvSpPr>
          <p:nvPr>
            <p:ph type="title" idx="4294967295"/>
          </p:nvPr>
        </p:nvSpPr>
        <p:spPr>
          <a:xfrm>
            <a:off x="1691680" y="195486"/>
            <a:ext cx="7200801" cy="603332"/>
          </a:xfrm>
        </p:spPr>
        <p:txBody>
          <a:bodyPr numCol="1" anchor="ctr" anchorCtr="0"/>
          <a:lstStyle/>
          <a:p>
            <a:pPr algn="ctr"/>
            <a:r>
              <a:rPr lang="ru-RU" altLang="ru-RU" sz="1800" b="1" kern="1200" dirty="0">
                <a:solidFill>
                  <a:schemeClr val="tx1"/>
                </a:solidFill>
                <a:latin typeface="Arial" panose="020B0604020202020204" pitchFamily="34" charset="0"/>
                <a:ea typeface="+mn-ea"/>
                <a:cs typeface="Arial" panose="020B0604020202020204" pitchFamily="34" charset="0"/>
              </a:rPr>
              <a:t>Интеграционные возможности</a:t>
            </a:r>
          </a:p>
        </p:txBody>
      </p:sp>
      <p:sp>
        <p:nvSpPr>
          <p:cNvPr id="37915" name="Text Box 27">
            <a:extLst>
              <a:ext uri="{FF2B5EF4-FFF2-40B4-BE49-F238E27FC236}">
                <a16:creationId xmlns="" xmlns:a16="http://schemas.microsoft.com/office/drawing/2014/main" id="{8E796681-6E0F-787F-8193-2AEF2E930098}"/>
              </a:ext>
            </a:extLst>
          </p:cNvPr>
          <p:cNvSpPr txBox="1">
            <a:spLocks noChangeArrowheads="1"/>
          </p:cNvSpPr>
          <p:nvPr/>
        </p:nvSpPr>
        <p:spPr bwMode="auto">
          <a:xfrm>
            <a:off x="250825" y="1053767"/>
            <a:ext cx="4537199" cy="2668423"/>
          </a:xfrm>
          <a:prstGeom prst="rect">
            <a:avLst/>
          </a:prstGeom>
          <a:noFill/>
          <a:ln>
            <a:noFill/>
          </a:ln>
          <a:effectLst>
            <a:prstShdw prst="shdw17" dist="17961" dir="2700000">
              <a:schemeClr val="accent1">
                <a:gamma/>
                <a:shade val="60000"/>
                <a:invGamma/>
              </a:schemeClr>
            </a:prstShdw>
          </a:effectLst>
        </p:spPr>
        <p:txBody>
          <a:bodyPr wrap="square" numCol="1">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defRPr/>
            </a:pPr>
            <a:r>
              <a:rPr lang="ru-RU" altLang="ru-RU" sz="1400" dirty="0">
                <a:solidFill>
                  <a:srgbClr val="C00000"/>
                </a:solidFill>
                <a:latin typeface="Arial" panose="020B0604020202020204" pitchFamily="34" charset="0"/>
              </a:rPr>
              <a:t>Платформа «1С:Предприятие 8» поддерживает:</a:t>
            </a:r>
          </a:p>
          <a:p>
            <a:pPr marL="285750" indent="-285750" eaLnBrk="1" hangingPunct="1">
              <a:buFont typeface="Системный шрифт, обычный"/>
              <a:buChar char="—"/>
              <a:defRPr/>
            </a:pPr>
            <a:endParaRPr lang="ru-RU" altLang="ru-RU" sz="14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Открытость, интеграцию практически</a:t>
            </a:r>
            <a:br>
              <a:rPr lang="ru-RU" altLang="ru-RU" sz="1200" b="0" dirty="0">
                <a:latin typeface="Arial" panose="020B0604020202020204" pitchFamily="34" charset="0"/>
              </a:rPr>
            </a:br>
            <a:r>
              <a:rPr lang="ru-RU" altLang="ru-RU" sz="1200" b="0" dirty="0">
                <a:latin typeface="Arial" panose="020B0604020202020204" pitchFamily="34" charset="0"/>
              </a:rPr>
              <a:t>с любыми программами и оборудованием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XML</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Интернет-протоколы: HTTP, </a:t>
            </a:r>
            <a:r>
              <a:rPr lang="ru-RU" altLang="ru-RU" sz="1200" b="0" dirty="0" err="1">
                <a:latin typeface="Arial" panose="020B0604020202020204" pitchFamily="34" charset="0"/>
              </a:rPr>
              <a:t>OData</a:t>
            </a:r>
            <a:r>
              <a:rPr lang="ru-RU" altLang="ru-RU" sz="1200" b="0" dirty="0">
                <a:latin typeface="Arial" panose="020B0604020202020204" pitchFamily="34" charset="0"/>
              </a:rPr>
              <a:t>, SMTP, POP3, FTP, IMAP</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Высокопроизводительную работу с Интернет-сервисами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Автоматический REST</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Другие технологии интеграции (COM, TXT, DBF, XLS, внешние компоненты)</a:t>
            </a:r>
          </a:p>
        </p:txBody>
      </p:sp>
      <p:pic>
        <p:nvPicPr>
          <p:cNvPr id="54276" name="Picture 29" descr="слайд_4 схема">
            <a:extLst>
              <a:ext uri="{FF2B5EF4-FFF2-40B4-BE49-F238E27FC236}">
                <a16:creationId xmlns="" xmlns:a16="http://schemas.microsoft.com/office/drawing/2014/main" id="{D609AF72-5482-104E-68BC-B471C0DDD3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2450" y="764748"/>
            <a:ext cx="4680199" cy="260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7">
            <a:extLst>
              <a:ext uri="{FF2B5EF4-FFF2-40B4-BE49-F238E27FC236}">
                <a16:creationId xmlns="" xmlns:a16="http://schemas.microsoft.com/office/drawing/2014/main" id="{FDE401F8-5100-A34C-845B-4CDC98FA3CF5}"/>
              </a:ext>
            </a:extLst>
          </p:cNvPr>
          <p:cNvSpPr txBox="1">
            <a:spLocks noChangeArrowheads="1"/>
          </p:cNvSpPr>
          <p:nvPr/>
        </p:nvSpPr>
        <p:spPr bwMode="auto">
          <a:xfrm>
            <a:off x="238379" y="3722190"/>
            <a:ext cx="7963619" cy="634020"/>
          </a:xfrm>
          <a:prstGeom prst="rect">
            <a:avLst/>
          </a:prstGeom>
          <a:noFill/>
          <a:ln>
            <a:noFill/>
          </a:ln>
          <a:effectLst>
            <a:prstShdw prst="shdw17" dist="17961" dir="2700000">
              <a:schemeClr val="accent1">
                <a:gamma/>
                <a:shade val="60000"/>
                <a:invGamma/>
              </a:schemeClr>
            </a:prstShdw>
          </a:effectLst>
        </p:spPr>
        <p:txBody>
          <a:bodyPr wrap="square" numCol="1">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Интеграцию с оборудованием (сканеры штрих-кодов, терминалы кредитных кард, принтеры,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Механизмы обмена в типовых прикладных решениях (готовые механизмы с возможностью</a:t>
            </a:r>
            <a:br>
              <a:rPr lang="ru-RU" altLang="ru-RU" sz="1200" b="0" dirty="0">
                <a:latin typeface="Arial" panose="020B0604020202020204" pitchFamily="34" charset="0"/>
              </a:rPr>
            </a:br>
            <a:r>
              <a:rPr lang="ru-RU" altLang="ru-RU" sz="1200" b="0" dirty="0">
                <a:latin typeface="Arial" panose="020B0604020202020204" pitchFamily="34" charset="0"/>
              </a:rPr>
              <a:t>расширения  и настройки)</a:t>
            </a:r>
          </a:p>
        </p:txBody>
      </p:sp>
    </p:spTree>
  </p:cSld>
  <p:clrMapOvr>
    <a:masterClrMapping/>
  </p:clrMapOvr>
  <p:transition advTm="6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bject 3">
            <a:extLst>
              <a:ext uri="{FF2B5EF4-FFF2-40B4-BE49-F238E27FC236}">
                <a16:creationId xmlns="" xmlns:a16="http://schemas.microsoft.com/office/drawing/2014/main" id="{02120743-E219-BEBC-DD67-82485DC38DDA}"/>
              </a:ext>
            </a:extLst>
          </p:cNvPr>
          <p:cNvSpPr txBox="1">
            <a:spLocks noChangeArrowheads="1"/>
          </p:cNvSpPr>
          <p:nvPr/>
        </p:nvSpPr>
        <p:spPr bwMode="auto">
          <a:xfrm>
            <a:off x="267287" y="987574"/>
            <a:ext cx="8630319" cy="35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5490" rIns="0" bIns="0">
            <a:noAutofit/>
          </a:bodyPr>
          <a:lstStyle>
            <a:lvl1pPr marL="279400" indent="-269875">
              <a:tabLst>
                <a:tab pos="279400" algn="l"/>
              </a:tabLst>
              <a:defRPr b="1">
                <a:solidFill>
                  <a:schemeClr val="tx1"/>
                </a:solidFill>
                <a:latin typeface="Calibri" panose="020F0502020204030204" pitchFamily="34" charset="0"/>
                <a:cs typeface="Arial" panose="020B0604020202020204" pitchFamily="34" charset="0"/>
              </a:defRPr>
            </a:lvl1pPr>
            <a:lvl2pPr marL="596900" indent="-225425">
              <a:tabLst>
                <a:tab pos="279400" algn="l"/>
              </a:tabLst>
              <a:defRPr b="1">
                <a:solidFill>
                  <a:schemeClr val="tx1"/>
                </a:solidFill>
                <a:latin typeface="Calibri" panose="020F0502020204030204" pitchFamily="34" charset="0"/>
                <a:cs typeface="Arial" panose="020B0604020202020204" pitchFamily="34" charset="0"/>
              </a:defRPr>
            </a:lvl2pPr>
            <a:lvl3pPr marL="1143000" indent="-228600">
              <a:tabLst>
                <a:tab pos="279400" algn="l"/>
              </a:tabLst>
              <a:defRPr b="1">
                <a:solidFill>
                  <a:schemeClr val="tx1"/>
                </a:solidFill>
                <a:latin typeface="Calibri" panose="020F0502020204030204" pitchFamily="34" charset="0"/>
                <a:cs typeface="Arial" panose="020B0604020202020204" pitchFamily="34" charset="0"/>
              </a:defRPr>
            </a:lvl3pPr>
            <a:lvl4pPr marL="1600200" indent="-228600">
              <a:tabLst>
                <a:tab pos="279400" algn="l"/>
              </a:tabLst>
              <a:defRPr b="1">
                <a:solidFill>
                  <a:schemeClr val="tx1"/>
                </a:solidFill>
                <a:latin typeface="Calibri" panose="020F0502020204030204" pitchFamily="34" charset="0"/>
                <a:cs typeface="Arial" panose="020B0604020202020204" pitchFamily="34" charset="0"/>
              </a:defRPr>
            </a:lvl4pPr>
            <a:lvl5pPr marL="2057400" indent="-228600">
              <a:tabLst>
                <a:tab pos="279400" algn="l"/>
              </a:tabLst>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9pPr>
          </a:lstStyle>
          <a:p>
            <a:pPr marL="180975" indent="-180975">
              <a:spcBef>
                <a:spcPts val="400"/>
              </a:spcBef>
              <a:spcAft>
                <a:spcPts val="300"/>
              </a:spcAft>
              <a:buClr>
                <a:srgbClr val="CC0000"/>
              </a:buClr>
            </a:pPr>
            <a:r>
              <a:rPr lang="ru-RU" altLang="ru-RU" sz="1200" dirty="0">
                <a:solidFill>
                  <a:srgbClr val="C00000"/>
                </a:solidFill>
                <a:latin typeface="Arial" panose="020B0604020202020204" pitchFamily="34" charset="0"/>
              </a:rPr>
              <a:t>Реализованы новые интеграции с порталами и системами</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Единая информационная система в сфере закупок (ЕИС Закупки)</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Государственная информационная система электронных перевозочных документов  (ГИС ЭПД)</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Система быстрых платежей ЦБ РФ (СБП)</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Интернет-магазин Яндекс Маркет</a:t>
            </a:r>
          </a:p>
          <a:p>
            <a:pPr marL="180975" indent="-180975">
              <a:spcBef>
                <a:spcPts val="400"/>
              </a:spcBef>
              <a:spcAft>
                <a:spcPts val="300"/>
              </a:spcAft>
              <a:buClr>
                <a:srgbClr val="CC0000"/>
              </a:buClr>
            </a:pPr>
            <a:r>
              <a:rPr lang="ru-RU" altLang="ru-RU" sz="1200" dirty="0">
                <a:solidFill>
                  <a:srgbClr val="C00000"/>
                </a:solidFill>
                <a:latin typeface="Arial" panose="020B0604020202020204" pitchFamily="34" charset="0"/>
              </a:rPr>
              <a:t>Реализованы новые возможности в интеграциях</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Онлайн-сервис для организации деловых поездок </a:t>
            </a:r>
            <a:r>
              <a:rPr lang="ru-RU" altLang="ru-RU" sz="1200" b="0" dirty="0" err="1">
                <a:latin typeface="Arial" panose="020B0604020202020204" pitchFamily="34" charset="0"/>
              </a:rPr>
              <a:t>Smartway</a:t>
            </a:r>
            <a:endParaRPr lang="ru-RU" altLang="ru-RU" sz="1200" b="0" dirty="0">
              <a:latin typeface="Arial" panose="020B0604020202020204" pitchFamily="34" charset="0"/>
            </a:endParaRP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Сервис доставки Яндекс Go</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Транспортная компания «Деловые линии»</a:t>
            </a:r>
          </a:p>
          <a:p>
            <a:pPr marL="180975" indent="-180975">
              <a:spcBef>
                <a:spcPts val="400"/>
              </a:spcBef>
              <a:spcAft>
                <a:spcPts val="300"/>
              </a:spcAft>
              <a:buClr>
                <a:srgbClr val="CC0000"/>
              </a:buClr>
            </a:pPr>
            <a:r>
              <a:rPr lang="ru-RU" altLang="ru-RU" sz="1200" dirty="0">
                <a:solidFill>
                  <a:srgbClr val="C00000"/>
                </a:solidFill>
                <a:latin typeface="Arial" panose="020B0604020202020204" pitchFamily="34" charset="0"/>
              </a:rPr>
              <a:t>Поддержаны обязательные требования</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Единая государственная автоматизированная информационная система учета объема      производства и оборота этилового спирта, алкогольной и спиртосодержащей  продукции (ЕГАИС)</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Государственная информационная система в области ветеринарии (</a:t>
            </a:r>
            <a:r>
              <a:rPr lang="ru-RU" altLang="ru-RU" sz="1200" b="0" dirty="0" err="1">
                <a:latin typeface="Arial" panose="020B0604020202020204" pitchFamily="34" charset="0"/>
              </a:rPr>
              <a:t>ВетИС</a:t>
            </a:r>
            <a:r>
              <a:rPr lang="ru-RU" altLang="ru-RU" sz="1200" b="0" dirty="0">
                <a:latin typeface="Arial" panose="020B0604020202020204" pitchFamily="34" charset="0"/>
              </a:rPr>
              <a:t>)</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Государственная система маркировки и прослеживания Честный ЗНАК</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Электронный документооборот в формате ФНС</a:t>
            </a:r>
          </a:p>
        </p:txBody>
      </p:sp>
      <p:pic>
        <p:nvPicPr>
          <p:cNvPr id="55299" name="object 4">
            <a:extLst>
              <a:ext uri="{FF2B5EF4-FFF2-40B4-BE49-F238E27FC236}">
                <a16:creationId xmlns="" xmlns:a16="http://schemas.microsoft.com/office/drawing/2014/main" id="{F29ACCE4-6B7F-CCAA-4147-449CC1F951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53563"/>
            <a:ext cx="2221607" cy="25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Заголовок 1">
            <a:extLst>
              <a:ext uri="{FF2B5EF4-FFF2-40B4-BE49-F238E27FC236}">
                <a16:creationId xmlns="" xmlns:a16="http://schemas.microsoft.com/office/drawing/2014/main" id="{B7BB147B-EC6B-8B99-8084-00B084CE1AF6}"/>
              </a:ext>
            </a:extLst>
          </p:cNvPr>
          <p:cNvSpPr>
            <a:spLocks noGrp="1"/>
          </p:cNvSpPr>
          <p:nvPr>
            <p:ph type="title" idx="4294967295"/>
          </p:nvPr>
        </p:nvSpPr>
        <p:spPr>
          <a:xfrm>
            <a:off x="1747921" y="195486"/>
            <a:ext cx="7205926" cy="679044"/>
          </a:xfrm>
        </p:spPr>
        <p:txBody>
          <a:bodyPr anchor="ctr" anchorCtr="0"/>
          <a:lstStyle/>
          <a:p>
            <a:pPr algn="ctr"/>
            <a:r>
              <a:rPr lang="ru-RU" altLang="ru-RU" sz="1800" b="1" kern="1200" dirty="0">
                <a:solidFill>
                  <a:schemeClr val="tx1"/>
                </a:solidFill>
                <a:latin typeface="Arial" panose="020B0604020202020204" pitchFamily="34" charset="0"/>
                <a:ea typeface="+mn-ea"/>
                <a:cs typeface="Arial" panose="020B0604020202020204" pitchFamily="34" charset="0"/>
              </a:rPr>
              <a:t>Интеграционные</a:t>
            </a:r>
            <a:r>
              <a:rPr lang="ru-RU" altLang="ru-RU" sz="1800" b="1" dirty="0">
                <a:latin typeface="Arial" panose="020B0604020202020204" pitchFamily="34" charset="0"/>
                <a:cs typeface="Arial" panose="020B0604020202020204" pitchFamily="34" charset="0"/>
              </a:rPr>
              <a:t> возможности</a:t>
            </a:r>
          </a:p>
        </p:txBody>
      </p:sp>
    </p:spTree>
  </p:cSld>
  <p:clrMapOvr>
    <a:masterClrMapping/>
  </p:clrMapOvr>
  <p:transition advTm="6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Объект 2">
            <a:extLst>
              <a:ext uri="{FF2B5EF4-FFF2-40B4-BE49-F238E27FC236}">
                <a16:creationId xmlns="" xmlns:a16="http://schemas.microsoft.com/office/drawing/2014/main" id="{ABC638C7-F906-477D-B719-A796B7B03B77}"/>
              </a:ext>
            </a:extLst>
          </p:cNvPr>
          <p:cNvSpPr>
            <a:spLocks noGrp="1"/>
          </p:cNvSpPr>
          <p:nvPr>
            <p:ph idx="1"/>
          </p:nvPr>
        </p:nvSpPr>
        <p:spPr>
          <a:xfrm>
            <a:off x="400338" y="1363553"/>
            <a:ext cx="3028741" cy="3252172"/>
          </a:xfrm>
        </p:spPr>
        <p:txBody>
          <a:bodyPr wrap="square">
            <a:spAutoFit/>
          </a:bodyPr>
          <a:lstStyle/>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Уменьшение затрат на настройку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администрирование системы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благодаря единому продукту,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исключению дополнительной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интеграции между «1С:</a:t>
            </a:r>
            <a:r>
              <a:rPr lang="en-US" altLang="ru-RU" sz="1200" kern="1200" dirty="0">
                <a:latin typeface="Arial" panose="020B0604020202020204" pitchFamily="34" charset="0"/>
                <a:cs typeface="Arial" panose="020B0604020202020204" pitchFamily="34" charset="0"/>
              </a:rPr>
              <a:t>ERP</a:t>
            </a:r>
            <a:r>
              <a:rPr lang="ru-RU" altLang="ru-RU" sz="1200" kern="1200" dirty="0">
                <a:latin typeface="Arial" panose="020B0604020202020204" pitchFamily="34" charset="0"/>
                <a:cs typeface="Arial" panose="020B0604020202020204" pitchFamily="34" charset="0"/>
              </a:rPr>
              <a:t>»</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«1С:Управление холдингом»</a:t>
            </a:r>
          </a:p>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Значительное сокращение затрат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на разработку и методологию автоматизации НСИ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в структурно-разнородных справочниках</a:t>
            </a:r>
          </a:p>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Снижение сроков при «подгонке»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типовой функциональности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под особенности бизнес-процессов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при тестировании вносимых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в систему изменений</a:t>
            </a:r>
          </a:p>
        </p:txBody>
      </p:sp>
      <p:sp>
        <p:nvSpPr>
          <p:cNvPr id="83972" name="Заголовок 1">
            <a:extLst>
              <a:ext uri="{FF2B5EF4-FFF2-40B4-BE49-F238E27FC236}">
                <a16:creationId xmlns="" xmlns:a16="http://schemas.microsoft.com/office/drawing/2014/main" id="{CB9D9CF6-3249-44A5-A56C-815FC62E622A}"/>
              </a:ext>
            </a:extLst>
          </p:cNvPr>
          <p:cNvSpPr>
            <a:spLocks/>
          </p:cNvSpPr>
          <p:nvPr/>
        </p:nvSpPr>
        <p:spPr bwMode="auto">
          <a:xfrm>
            <a:off x="1428672" y="198893"/>
            <a:ext cx="73914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dirty="0">
                <a:latin typeface="Arial" panose="020B0604020202020204" pitchFamily="34" charset="0"/>
              </a:rPr>
              <a:t>Преимущества внедрения интегрированного решения</a:t>
            </a:r>
            <a:r>
              <a:rPr lang="en-US" altLang="ru-RU" dirty="0">
                <a:latin typeface="Arial" panose="020B0604020202020204" pitchFamily="34" charset="0"/>
              </a:rPr>
              <a:t> </a:t>
            </a:r>
            <a:r>
              <a:rPr lang="ru-RU" altLang="ru-RU" dirty="0">
                <a:latin typeface="Arial" panose="020B0604020202020204" pitchFamily="34" charset="0"/>
              </a:rPr>
              <a:t>«1С:</a:t>
            </a:r>
            <a:r>
              <a:rPr lang="en-US" altLang="ru-RU" dirty="0">
                <a:latin typeface="Arial" panose="020B0604020202020204" pitchFamily="34" charset="0"/>
              </a:rPr>
              <a:t>ERP</a:t>
            </a:r>
            <a:r>
              <a:rPr lang="ru-RU" altLang="ru-RU" dirty="0">
                <a:latin typeface="Arial" panose="020B0604020202020204" pitchFamily="34" charset="0"/>
              </a:rPr>
              <a:t>. Управление холдингом» </a:t>
            </a:r>
          </a:p>
        </p:txBody>
      </p:sp>
      <p:grpSp>
        <p:nvGrpSpPr>
          <p:cNvPr id="2" name="Группа 1">
            <a:extLst>
              <a:ext uri="{FF2B5EF4-FFF2-40B4-BE49-F238E27FC236}">
                <a16:creationId xmlns="" xmlns:a16="http://schemas.microsoft.com/office/drawing/2014/main" id="{C9F652FA-B619-45F4-8EE6-2C8A38080F49}"/>
              </a:ext>
            </a:extLst>
          </p:cNvPr>
          <p:cNvGrpSpPr/>
          <p:nvPr/>
        </p:nvGrpSpPr>
        <p:grpSpPr>
          <a:xfrm>
            <a:off x="3600517" y="1485975"/>
            <a:ext cx="4810751" cy="3544644"/>
            <a:chOff x="4491038" y="1425575"/>
            <a:chExt cx="6713537" cy="4946650"/>
          </a:xfrm>
        </p:grpSpPr>
        <p:sp>
          <p:nvSpPr>
            <p:cNvPr id="224" name="Прямоугольник 223">
              <a:extLst>
                <a:ext uri="{FF2B5EF4-FFF2-40B4-BE49-F238E27FC236}">
                  <a16:creationId xmlns="" xmlns:a16="http://schemas.microsoft.com/office/drawing/2014/main" id="{1FE16334-4F33-4A9E-89ED-68B8F7C437F1}"/>
                </a:ext>
              </a:extLst>
            </p:cNvPr>
            <p:cNvSpPr/>
            <p:nvPr/>
          </p:nvSpPr>
          <p:spPr>
            <a:xfrm>
              <a:off x="6173788" y="1425575"/>
              <a:ext cx="3498850" cy="494665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100" dirty="0"/>
            </a:p>
          </p:txBody>
        </p:sp>
        <p:sp>
          <p:nvSpPr>
            <p:cNvPr id="47109" name="Rectangle 133">
              <a:extLst>
                <a:ext uri="{FF2B5EF4-FFF2-40B4-BE49-F238E27FC236}">
                  <a16:creationId xmlns="" xmlns:a16="http://schemas.microsoft.com/office/drawing/2014/main" id="{1F1F508A-260F-4241-90D4-8CB5BAD153FB}"/>
                </a:ext>
              </a:extLst>
            </p:cNvPr>
            <p:cNvSpPr>
              <a:spLocks noChangeArrowheads="1"/>
            </p:cNvSpPr>
            <p:nvPr/>
          </p:nvSpPr>
          <p:spPr bwMode="auto">
            <a:xfrm>
              <a:off x="7483475" y="1500188"/>
              <a:ext cx="1053644" cy="171805"/>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800">
                  <a:solidFill>
                    <a:srgbClr val="000000"/>
                  </a:solidFill>
                  <a:latin typeface="Arial" panose="020B0604020202020204" pitchFamily="34" charset="0"/>
                </a:rPr>
                <a:t>Платформа 1С</a:t>
              </a:r>
              <a:endParaRPr lang="ru-RU" altLang="ru-RU" sz="2100">
                <a:latin typeface="Arial" panose="020B0604020202020204" pitchFamily="34" charset="0"/>
              </a:endParaRPr>
            </a:p>
          </p:txBody>
        </p:sp>
        <p:sp>
          <p:nvSpPr>
            <p:cNvPr id="50245" name="Rectangle 135">
              <a:extLst>
                <a:ext uri="{FF2B5EF4-FFF2-40B4-BE49-F238E27FC236}">
                  <a16:creationId xmlns="" xmlns:a16="http://schemas.microsoft.com/office/drawing/2014/main" id="{37847BBC-C295-4519-8BEC-910E4248AA66}"/>
                </a:ext>
              </a:extLst>
            </p:cNvPr>
            <p:cNvSpPr>
              <a:spLocks noChangeArrowheads="1"/>
            </p:cNvSpPr>
            <p:nvPr/>
          </p:nvSpPr>
          <p:spPr bwMode="auto">
            <a:xfrm>
              <a:off x="6699250" y="1703388"/>
              <a:ext cx="2397125" cy="1298575"/>
            </a:xfrm>
            <a:prstGeom prst="rect">
              <a:avLst/>
            </a:prstGeom>
            <a:solidFill>
              <a:schemeClr val="bg1">
                <a:lumMod val="95000"/>
              </a:schemeClr>
            </a:solidFill>
            <a:ln w="1588" cap="rnd">
              <a:noFill/>
              <a:prstDash val="solid"/>
              <a:round/>
              <a:headEnd/>
              <a:tailEnd/>
            </a:ln>
          </p:spPr>
          <p:txBody>
            <a:bodyPr/>
            <a:lstStyle/>
            <a:p>
              <a:pPr>
                <a:defRPr/>
              </a:pPr>
              <a:endParaRPr lang="ru-RU" sz="2100"/>
            </a:p>
          </p:txBody>
        </p:sp>
        <p:sp>
          <p:nvSpPr>
            <p:cNvPr id="47111" name="Rectangle 136">
              <a:extLst>
                <a:ext uri="{FF2B5EF4-FFF2-40B4-BE49-F238E27FC236}">
                  <a16:creationId xmlns="" xmlns:a16="http://schemas.microsoft.com/office/drawing/2014/main" id="{53CFEA59-EBD4-4B8C-8F72-0BEB135605C1}"/>
                </a:ext>
              </a:extLst>
            </p:cNvPr>
            <p:cNvSpPr>
              <a:spLocks noChangeArrowheads="1"/>
            </p:cNvSpPr>
            <p:nvPr/>
          </p:nvSpPr>
          <p:spPr bwMode="auto">
            <a:xfrm>
              <a:off x="6933001" y="1746251"/>
              <a:ext cx="1932799" cy="170552"/>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794" dirty="0">
                  <a:solidFill>
                    <a:srgbClr val="000000"/>
                  </a:solidFill>
                  <a:latin typeface="Arial" panose="020B0604020202020204" pitchFamily="34" charset="0"/>
                </a:rPr>
                <a:t>Интеграция пользователей</a:t>
              </a:r>
              <a:endParaRPr lang="ru-RU" altLang="ru-RU" sz="794" dirty="0">
                <a:latin typeface="Arial" panose="020B0604020202020204" pitchFamily="34" charset="0"/>
              </a:endParaRPr>
            </a:p>
          </p:txBody>
        </p:sp>
        <p:grpSp>
          <p:nvGrpSpPr>
            <p:cNvPr id="83976" name="Группа 240">
              <a:extLst>
                <a:ext uri="{FF2B5EF4-FFF2-40B4-BE49-F238E27FC236}">
                  <a16:creationId xmlns="" xmlns:a16="http://schemas.microsoft.com/office/drawing/2014/main" id="{38EC3CA8-3385-4911-B881-844A1A4E81DA}"/>
                </a:ext>
              </a:extLst>
            </p:cNvPr>
            <p:cNvGrpSpPr>
              <a:grpSpLocks/>
            </p:cNvGrpSpPr>
            <p:nvPr/>
          </p:nvGrpSpPr>
          <p:grpSpPr bwMode="auto">
            <a:xfrm>
              <a:off x="6808788" y="1946275"/>
              <a:ext cx="2179637" cy="941388"/>
              <a:chOff x="5393453" y="1577975"/>
              <a:chExt cx="1731158" cy="748437"/>
            </a:xfrm>
          </p:grpSpPr>
          <p:grpSp>
            <p:nvGrpSpPr>
              <p:cNvPr id="84034" name="Группа 236">
                <a:extLst>
                  <a:ext uri="{FF2B5EF4-FFF2-40B4-BE49-F238E27FC236}">
                    <a16:creationId xmlns="" xmlns:a16="http://schemas.microsoft.com/office/drawing/2014/main" id="{F9807CCB-D838-4845-BD63-243F7050E34E}"/>
                  </a:ext>
                </a:extLst>
              </p:cNvPr>
              <p:cNvGrpSpPr>
                <a:grpSpLocks/>
              </p:cNvGrpSpPr>
              <p:nvPr/>
            </p:nvGrpSpPr>
            <p:grpSpPr bwMode="auto">
              <a:xfrm>
                <a:off x="5397235" y="1577975"/>
                <a:ext cx="1727376" cy="360966"/>
                <a:chOff x="5397235" y="1577975"/>
                <a:chExt cx="1727376" cy="360966"/>
              </a:xfrm>
            </p:grpSpPr>
            <p:sp>
              <p:nvSpPr>
                <p:cNvPr id="50247" name="Rectangle 137">
                  <a:extLst>
                    <a:ext uri="{FF2B5EF4-FFF2-40B4-BE49-F238E27FC236}">
                      <a16:creationId xmlns="" xmlns:a16="http://schemas.microsoft.com/office/drawing/2014/main" id="{19DB8240-CF9F-466C-9320-BF4DC1C97D22}"/>
                    </a:ext>
                  </a:extLst>
                </p:cNvPr>
                <p:cNvSpPr>
                  <a:spLocks noChangeArrowheads="1"/>
                </p:cNvSpPr>
                <p:nvPr/>
              </p:nvSpPr>
              <p:spPr bwMode="auto">
                <a:xfrm>
                  <a:off x="5397235" y="1577975"/>
                  <a:ext cx="1727376" cy="360966"/>
                </a:xfrm>
                <a:prstGeom prst="rect">
                  <a:avLst/>
                </a:prstGeom>
                <a:solidFill>
                  <a:schemeClr val="bg1">
                    <a:lumMod val="50000"/>
                  </a:schemeClr>
                </a:solidFill>
                <a:ln>
                  <a:noFill/>
                </a:ln>
              </p:spPr>
              <p:txBody>
                <a:bodyPr/>
                <a:lstStyle/>
                <a:p>
                  <a:pPr>
                    <a:defRPr/>
                  </a:pPr>
                  <a:endParaRPr lang="ru-RU" sz="2100" dirty="0"/>
                </a:p>
              </p:txBody>
            </p:sp>
            <p:sp>
              <p:nvSpPr>
                <p:cNvPr id="47176" name="Rectangle 139">
                  <a:extLst>
                    <a:ext uri="{FF2B5EF4-FFF2-40B4-BE49-F238E27FC236}">
                      <a16:creationId xmlns="" xmlns:a16="http://schemas.microsoft.com/office/drawing/2014/main" id="{81AEDD88-6F00-451D-AE0E-E83A6A19A369}"/>
                    </a:ext>
                  </a:extLst>
                </p:cNvPr>
                <p:cNvSpPr>
                  <a:spLocks noChangeArrowheads="1"/>
                </p:cNvSpPr>
                <p:nvPr/>
              </p:nvSpPr>
              <p:spPr bwMode="auto">
                <a:xfrm>
                  <a:off x="5472049" y="1649916"/>
                  <a:ext cx="1577751" cy="216837"/>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Работа на мобильных устройствах</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под </a:t>
                  </a:r>
                  <a:r>
                    <a:rPr lang="ru-RU" altLang="ru-RU" sz="635" dirty="0" err="1">
                      <a:solidFill>
                        <a:srgbClr val="FFFFFF"/>
                      </a:solidFill>
                      <a:latin typeface="Arial" panose="020B0604020202020204" pitchFamily="34" charset="0"/>
                    </a:rPr>
                    <a:t>iOS</a:t>
                  </a:r>
                  <a:r>
                    <a:rPr lang="ru-RU" altLang="ru-RU" sz="635" dirty="0">
                      <a:solidFill>
                        <a:srgbClr val="FFFFFF"/>
                      </a:solidFill>
                      <a:latin typeface="Arial" panose="020B0604020202020204" pitchFamily="34" charset="0"/>
                    </a:rPr>
                    <a:t>, </a:t>
                  </a:r>
                  <a:r>
                    <a:rPr lang="ru-RU" altLang="ru-RU" sz="635" dirty="0" err="1">
                      <a:solidFill>
                        <a:srgbClr val="FFFFFF"/>
                      </a:solidFill>
                      <a:latin typeface="Arial" panose="020B0604020202020204" pitchFamily="34" charset="0"/>
                    </a:rPr>
                    <a:t>Android</a:t>
                  </a:r>
                  <a:r>
                    <a:rPr lang="ru-RU" altLang="ru-RU" sz="635" dirty="0">
                      <a:solidFill>
                        <a:srgbClr val="FFFFFF"/>
                      </a:solidFill>
                      <a:latin typeface="Arial" panose="020B0604020202020204" pitchFamily="34" charset="0"/>
                    </a:rPr>
                    <a:t>, </a:t>
                  </a:r>
                  <a:r>
                    <a:rPr lang="ru-RU" altLang="ru-RU" sz="635" dirty="0" err="1">
                      <a:solidFill>
                        <a:srgbClr val="FFFFFF"/>
                      </a:solidFill>
                      <a:latin typeface="Arial" panose="020B0604020202020204" pitchFamily="34" charset="0"/>
                    </a:rPr>
                    <a:t>Windows</a:t>
                  </a:r>
                  <a:r>
                    <a:rPr lang="ru-RU" altLang="ru-RU" sz="635" dirty="0">
                      <a:solidFill>
                        <a:srgbClr val="FFFFFF"/>
                      </a:solidFill>
                      <a:latin typeface="Arial" panose="020B0604020202020204" pitchFamily="34" charset="0"/>
                    </a:rPr>
                    <a:t>  </a:t>
                  </a:r>
                  <a:endParaRPr lang="ru-RU" altLang="ru-RU" sz="635" dirty="0">
                    <a:latin typeface="Arial" panose="020B0604020202020204" pitchFamily="34" charset="0"/>
                  </a:endParaRPr>
                </a:p>
              </p:txBody>
            </p:sp>
          </p:grpSp>
          <p:sp>
            <p:nvSpPr>
              <p:cNvPr id="50253" name="Rectangle 143">
                <a:extLst>
                  <a:ext uri="{FF2B5EF4-FFF2-40B4-BE49-F238E27FC236}">
                    <a16:creationId xmlns="" xmlns:a16="http://schemas.microsoft.com/office/drawing/2014/main" id="{FA23EEF9-7CCA-4968-8B38-3C2A5B008D31}"/>
                  </a:ext>
                </a:extLst>
              </p:cNvPr>
              <p:cNvSpPr>
                <a:spLocks noChangeArrowheads="1"/>
              </p:cNvSpPr>
              <p:nvPr/>
            </p:nvSpPr>
            <p:spPr bwMode="auto">
              <a:xfrm>
                <a:off x="5393453" y="1965446"/>
                <a:ext cx="827123" cy="359704"/>
              </a:xfrm>
              <a:prstGeom prst="rect">
                <a:avLst/>
              </a:prstGeom>
              <a:solidFill>
                <a:schemeClr val="bg1">
                  <a:lumMod val="50000"/>
                </a:schemeClr>
              </a:solidFill>
              <a:ln w="1588" cap="rnd">
                <a:noFill/>
                <a:prstDash val="solid"/>
                <a:round/>
                <a:headEnd/>
                <a:tailEnd/>
              </a:ln>
            </p:spPr>
            <p:txBody>
              <a:bodyPr/>
              <a:lstStyle/>
              <a:p>
                <a:pPr>
                  <a:defRPr/>
                </a:pPr>
                <a:endParaRPr lang="ru-RU" sz="2100"/>
              </a:p>
            </p:txBody>
          </p:sp>
          <p:sp>
            <p:nvSpPr>
              <p:cNvPr id="47172" name="Rectangle 144">
                <a:extLst>
                  <a:ext uri="{FF2B5EF4-FFF2-40B4-BE49-F238E27FC236}">
                    <a16:creationId xmlns="" xmlns:a16="http://schemas.microsoft.com/office/drawing/2014/main" id="{294E3F00-28D3-4E90-8235-DFDDBAE21A73}"/>
                  </a:ext>
                </a:extLst>
              </p:cNvPr>
              <p:cNvSpPr>
                <a:spLocks noChangeArrowheads="1"/>
              </p:cNvSpPr>
              <p:nvPr/>
            </p:nvSpPr>
            <p:spPr bwMode="auto">
              <a:xfrm>
                <a:off x="5512705" y="2037385"/>
                <a:ext cx="589881" cy="216837"/>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Работа через</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Интернет </a:t>
                </a:r>
                <a:endParaRPr lang="ru-RU" altLang="ru-RU" sz="635" dirty="0">
                  <a:latin typeface="Arial" panose="020B0604020202020204" pitchFamily="34" charset="0"/>
                </a:endParaRPr>
              </a:p>
            </p:txBody>
          </p:sp>
          <p:sp>
            <p:nvSpPr>
              <p:cNvPr id="50256" name="Rectangle 146">
                <a:extLst>
                  <a:ext uri="{FF2B5EF4-FFF2-40B4-BE49-F238E27FC236}">
                    <a16:creationId xmlns="" xmlns:a16="http://schemas.microsoft.com/office/drawing/2014/main" id="{EDB3289B-390B-4C62-B426-3D192404F347}"/>
                  </a:ext>
                </a:extLst>
              </p:cNvPr>
              <p:cNvSpPr>
                <a:spLocks noChangeArrowheads="1"/>
              </p:cNvSpPr>
              <p:nvPr/>
            </p:nvSpPr>
            <p:spPr bwMode="auto">
              <a:xfrm>
                <a:off x="6287401" y="1965446"/>
                <a:ext cx="827123" cy="360966"/>
              </a:xfrm>
              <a:prstGeom prst="rect">
                <a:avLst/>
              </a:prstGeom>
              <a:solidFill>
                <a:schemeClr val="bg1">
                  <a:lumMod val="50000"/>
                </a:schemeClr>
              </a:solidFill>
              <a:ln>
                <a:noFill/>
              </a:ln>
            </p:spPr>
            <p:txBody>
              <a:bodyPr/>
              <a:lstStyle/>
              <a:p>
                <a:pPr>
                  <a:defRPr/>
                </a:pPr>
                <a:endParaRPr lang="ru-RU" sz="2100"/>
              </a:p>
            </p:txBody>
          </p:sp>
          <p:sp>
            <p:nvSpPr>
              <p:cNvPr id="47174" name="Rectangle 148">
                <a:extLst>
                  <a:ext uri="{FF2B5EF4-FFF2-40B4-BE49-F238E27FC236}">
                    <a16:creationId xmlns="" xmlns:a16="http://schemas.microsoft.com/office/drawing/2014/main" id="{7A27DF9F-D8F4-4BA5-9B04-01D7A04B94E2}"/>
                  </a:ext>
                </a:extLst>
              </p:cNvPr>
              <p:cNvSpPr>
                <a:spLocks noChangeArrowheads="1"/>
              </p:cNvSpPr>
              <p:nvPr/>
            </p:nvSpPr>
            <p:spPr bwMode="auto">
              <a:xfrm>
                <a:off x="6444224" y="1984377"/>
                <a:ext cx="513480" cy="325256"/>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Облачные</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технологии</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a:t>
                </a:r>
                <a:r>
                  <a:rPr lang="ru-RU" altLang="ru-RU" sz="635" dirty="0" err="1">
                    <a:solidFill>
                      <a:srgbClr val="FFFFFF"/>
                    </a:solidFill>
                    <a:latin typeface="Arial" panose="020B0604020202020204" pitchFamily="34" charset="0"/>
                  </a:rPr>
                  <a:t>SaaS</a:t>
                </a:r>
                <a:r>
                  <a:rPr lang="ru-RU" altLang="ru-RU" sz="635" dirty="0">
                    <a:solidFill>
                      <a:srgbClr val="FFFFFF"/>
                    </a:solidFill>
                    <a:latin typeface="Arial" panose="020B0604020202020204" pitchFamily="34" charset="0"/>
                  </a:rPr>
                  <a:t>)  </a:t>
                </a:r>
                <a:endParaRPr lang="ru-RU" altLang="ru-RU" sz="635" dirty="0">
                  <a:latin typeface="Arial" panose="020B0604020202020204" pitchFamily="34" charset="0"/>
                </a:endParaRPr>
              </a:p>
            </p:txBody>
          </p:sp>
        </p:grpSp>
        <p:sp>
          <p:nvSpPr>
            <p:cNvPr id="47113" name="Rectangle 198">
              <a:extLst>
                <a:ext uri="{FF2B5EF4-FFF2-40B4-BE49-F238E27FC236}">
                  <a16:creationId xmlns="" xmlns:a16="http://schemas.microsoft.com/office/drawing/2014/main" id="{14C14D95-4A3C-42C0-9602-480F8D49EF86}"/>
                </a:ext>
              </a:extLst>
            </p:cNvPr>
            <p:cNvSpPr>
              <a:spLocks noChangeArrowheads="1"/>
            </p:cNvSpPr>
            <p:nvPr/>
          </p:nvSpPr>
          <p:spPr bwMode="auto">
            <a:xfrm>
              <a:off x="6292850" y="1717675"/>
              <a:ext cx="296863" cy="4475163"/>
            </a:xfrm>
            <a:prstGeom prst="rect">
              <a:avLst/>
            </a:prstGeom>
            <a:solidFill>
              <a:srgbClr val="4D4D4D"/>
            </a:solidFill>
            <a:ln>
              <a:noFill/>
            </a:ln>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endParaRPr lang="ru-RU" altLang="ru-RU" sz="2100"/>
            </a:p>
          </p:txBody>
        </p:sp>
        <p:sp>
          <p:nvSpPr>
            <p:cNvPr id="47114" name="Rectangle 200">
              <a:extLst>
                <a:ext uri="{FF2B5EF4-FFF2-40B4-BE49-F238E27FC236}">
                  <a16:creationId xmlns="" xmlns:a16="http://schemas.microsoft.com/office/drawing/2014/main" id="{5C9C4BBF-4751-462E-83CB-A08B912767A9}"/>
                </a:ext>
              </a:extLst>
            </p:cNvPr>
            <p:cNvSpPr>
              <a:spLocks noChangeArrowheads="1"/>
            </p:cNvSpPr>
            <p:nvPr/>
          </p:nvSpPr>
          <p:spPr bwMode="auto">
            <a:xfrm>
              <a:off x="9245600" y="1731963"/>
              <a:ext cx="293688" cy="4430712"/>
            </a:xfrm>
            <a:prstGeom prst="rect">
              <a:avLst/>
            </a:prstGeom>
            <a:solidFill>
              <a:srgbClr val="4D4D4D"/>
            </a:solidFill>
            <a:ln>
              <a:noFill/>
            </a:ln>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endParaRPr lang="ru-RU" altLang="ru-RU" sz="2100"/>
            </a:p>
          </p:txBody>
        </p:sp>
        <p:cxnSp>
          <p:nvCxnSpPr>
            <p:cNvPr id="50365" name="Прямая со стрелкой 50364">
              <a:extLst>
                <a:ext uri="{FF2B5EF4-FFF2-40B4-BE49-F238E27FC236}">
                  <a16:creationId xmlns="" xmlns:a16="http://schemas.microsoft.com/office/drawing/2014/main" id="{EBC58A2A-A619-4F4A-A719-415D1277C993}"/>
                </a:ext>
              </a:extLst>
            </p:cNvPr>
            <p:cNvCxnSpPr>
              <a:cxnSpLocks/>
            </p:cNvCxnSpPr>
            <p:nvPr/>
          </p:nvCxnSpPr>
          <p:spPr>
            <a:xfrm>
              <a:off x="5986463" y="2352675"/>
              <a:ext cx="703262" cy="0"/>
            </a:xfrm>
            <a:prstGeom prst="straightConnector1">
              <a:avLst/>
            </a:prstGeom>
            <a:ln w="25400">
              <a:solidFill>
                <a:srgbClr val="D7192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55" name="Прямая со стрелкой 254">
              <a:extLst>
                <a:ext uri="{FF2B5EF4-FFF2-40B4-BE49-F238E27FC236}">
                  <a16:creationId xmlns="" xmlns:a16="http://schemas.microsoft.com/office/drawing/2014/main" id="{D622A643-E8C2-4957-9ACA-9D997929E2D6}"/>
                </a:ext>
              </a:extLst>
            </p:cNvPr>
            <p:cNvCxnSpPr>
              <a:cxnSpLocks/>
            </p:cNvCxnSpPr>
            <p:nvPr/>
          </p:nvCxnSpPr>
          <p:spPr>
            <a:xfrm>
              <a:off x="5986463" y="3727450"/>
              <a:ext cx="703262" cy="0"/>
            </a:xfrm>
            <a:prstGeom prst="straightConnector1">
              <a:avLst/>
            </a:prstGeom>
            <a:ln w="25400">
              <a:solidFill>
                <a:srgbClr val="D7192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56" name="Прямая со стрелкой 255">
              <a:extLst>
                <a:ext uri="{FF2B5EF4-FFF2-40B4-BE49-F238E27FC236}">
                  <a16:creationId xmlns="" xmlns:a16="http://schemas.microsoft.com/office/drawing/2014/main" id="{51492056-AFF6-4603-B3F1-8C35D45353D1}"/>
                </a:ext>
              </a:extLst>
            </p:cNvPr>
            <p:cNvCxnSpPr>
              <a:cxnSpLocks/>
            </p:cNvCxnSpPr>
            <p:nvPr/>
          </p:nvCxnSpPr>
          <p:spPr>
            <a:xfrm>
              <a:off x="5986463" y="4816475"/>
              <a:ext cx="703262" cy="0"/>
            </a:xfrm>
            <a:prstGeom prst="straightConnector1">
              <a:avLst/>
            </a:prstGeom>
            <a:ln w="25400">
              <a:solidFill>
                <a:srgbClr val="D7192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57" name="Прямая со стрелкой 256">
              <a:extLst>
                <a:ext uri="{FF2B5EF4-FFF2-40B4-BE49-F238E27FC236}">
                  <a16:creationId xmlns="" xmlns:a16="http://schemas.microsoft.com/office/drawing/2014/main" id="{CC0F5CE3-4C9A-49CE-AF14-577524FC7497}"/>
                </a:ext>
              </a:extLst>
            </p:cNvPr>
            <p:cNvCxnSpPr>
              <a:cxnSpLocks/>
            </p:cNvCxnSpPr>
            <p:nvPr/>
          </p:nvCxnSpPr>
          <p:spPr>
            <a:xfrm>
              <a:off x="5986463" y="5746750"/>
              <a:ext cx="703262" cy="0"/>
            </a:xfrm>
            <a:prstGeom prst="straightConnector1">
              <a:avLst/>
            </a:prstGeom>
            <a:ln w="25400">
              <a:solidFill>
                <a:srgbClr val="D7192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47119" name="Rectangle 232">
              <a:extLst>
                <a:ext uri="{FF2B5EF4-FFF2-40B4-BE49-F238E27FC236}">
                  <a16:creationId xmlns="" xmlns:a16="http://schemas.microsoft.com/office/drawing/2014/main" id="{D445345A-E96E-4628-845C-90E314F2C1FD}"/>
                </a:ext>
              </a:extLst>
            </p:cNvPr>
            <p:cNvSpPr>
              <a:spLocks noChangeArrowheads="1"/>
            </p:cNvSpPr>
            <p:nvPr/>
          </p:nvSpPr>
          <p:spPr bwMode="auto">
            <a:xfrm rot="5400000">
              <a:off x="4763178" y="3869979"/>
              <a:ext cx="3357791" cy="170552"/>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794" dirty="0">
                  <a:solidFill>
                    <a:srgbClr val="FFFFFF"/>
                  </a:solidFill>
                  <a:latin typeface="Arial" panose="020B0604020202020204" pitchFamily="34" charset="0"/>
                </a:rPr>
                <a:t>Инфраструктура композиционных приложений</a:t>
              </a:r>
              <a:endParaRPr lang="ru-RU" altLang="ru-RU" sz="794" dirty="0">
                <a:latin typeface="Arial" panose="020B0604020202020204" pitchFamily="34" charset="0"/>
              </a:endParaRPr>
            </a:p>
          </p:txBody>
        </p:sp>
        <p:cxnSp>
          <p:nvCxnSpPr>
            <p:cNvPr id="228" name="Соединитель: уступ 227">
              <a:extLst>
                <a:ext uri="{FF2B5EF4-FFF2-40B4-BE49-F238E27FC236}">
                  <a16:creationId xmlns="" xmlns:a16="http://schemas.microsoft.com/office/drawing/2014/main" id="{763DC065-A04B-465A-9D9E-D5732C82E9E9}"/>
                </a:ext>
              </a:extLst>
            </p:cNvPr>
            <p:cNvCxnSpPr>
              <a:cxnSpLocks/>
            </p:cNvCxnSpPr>
            <p:nvPr/>
          </p:nvCxnSpPr>
          <p:spPr>
            <a:xfrm rot="5400000">
              <a:off x="9089231" y="4421982"/>
              <a:ext cx="1382713" cy="1333500"/>
            </a:xfrm>
            <a:prstGeom prst="bentConnector3">
              <a:avLst>
                <a:gd name="adj1" fmla="val 100013"/>
              </a:avLst>
            </a:prstGeom>
            <a:ln w="25400">
              <a:solidFill>
                <a:srgbClr val="D7192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75" name="Соединитель: уступ 274">
              <a:extLst>
                <a:ext uri="{FF2B5EF4-FFF2-40B4-BE49-F238E27FC236}">
                  <a16:creationId xmlns="" xmlns:a16="http://schemas.microsoft.com/office/drawing/2014/main" id="{10D5EA18-DD02-435A-85CB-3080166B9E02}"/>
                </a:ext>
              </a:extLst>
            </p:cNvPr>
            <p:cNvCxnSpPr>
              <a:cxnSpLocks/>
            </p:cNvCxnSpPr>
            <p:nvPr/>
          </p:nvCxnSpPr>
          <p:spPr>
            <a:xfrm rot="16200000" flipV="1">
              <a:off x="9103519" y="2342357"/>
              <a:ext cx="1362075" cy="1341437"/>
            </a:xfrm>
            <a:prstGeom prst="bentConnector3">
              <a:avLst>
                <a:gd name="adj1" fmla="val 100085"/>
              </a:avLst>
            </a:prstGeom>
            <a:ln w="25400">
              <a:solidFill>
                <a:srgbClr val="D7192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0" name="Соединитель: уступ 279">
              <a:extLst>
                <a:ext uri="{FF2B5EF4-FFF2-40B4-BE49-F238E27FC236}">
                  <a16:creationId xmlns="" xmlns:a16="http://schemas.microsoft.com/office/drawing/2014/main" id="{4378FAA4-E942-46D4-94FB-2F0B3CC5CD8A}"/>
                </a:ext>
              </a:extLst>
            </p:cNvPr>
            <p:cNvCxnSpPr>
              <a:cxnSpLocks/>
            </p:cNvCxnSpPr>
            <p:nvPr/>
          </p:nvCxnSpPr>
          <p:spPr>
            <a:xfrm rot="10800000" flipV="1">
              <a:off x="9113838" y="4376738"/>
              <a:ext cx="1117600" cy="449262"/>
            </a:xfrm>
            <a:prstGeom prst="bentConnector3">
              <a:avLst>
                <a:gd name="adj1" fmla="val 132"/>
              </a:avLst>
            </a:prstGeom>
            <a:ln w="25400">
              <a:solidFill>
                <a:srgbClr val="D71920"/>
              </a:solidFill>
              <a:tailEnd type="triangle" w="lg" len="med"/>
            </a:ln>
          </p:spPr>
          <p:style>
            <a:lnRef idx="1">
              <a:schemeClr val="accent1"/>
            </a:lnRef>
            <a:fillRef idx="0">
              <a:schemeClr val="accent1"/>
            </a:fillRef>
            <a:effectRef idx="0">
              <a:schemeClr val="accent1"/>
            </a:effectRef>
            <a:fontRef idx="minor">
              <a:schemeClr val="tx1"/>
            </a:fontRef>
          </p:style>
        </p:cxnSp>
        <p:sp>
          <p:nvSpPr>
            <p:cNvPr id="47123" name="Rectangle 250">
              <a:extLst>
                <a:ext uri="{FF2B5EF4-FFF2-40B4-BE49-F238E27FC236}">
                  <a16:creationId xmlns="" xmlns:a16="http://schemas.microsoft.com/office/drawing/2014/main" id="{4AB17451-A945-494B-8EE9-3283CF1B140B}"/>
                </a:ext>
              </a:extLst>
            </p:cNvPr>
            <p:cNvSpPr>
              <a:spLocks noChangeArrowheads="1"/>
            </p:cNvSpPr>
            <p:nvPr/>
          </p:nvSpPr>
          <p:spPr bwMode="auto">
            <a:xfrm rot="16200000">
              <a:off x="8243402" y="3860622"/>
              <a:ext cx="2299672" cy="171805"/>
            </a:xfrm>
            <a:prstGeom prst="rect">
              <a:avLst/>
            </a:prstGeom>
            <a:noFill/>
            <a:ln>
              <a:noFill/>
            </a:ln>
          </p:spPr>
          <p:txBody>
            <a:bodyPr wrap="none" lIns="0" tIns="0" rIns="0" bIns="0" anchor="ct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800">
                  <a:solidFill>
                    <a:srgbClr val="FFFFFF"/>
                  </a:solidFill>
                  <a:latin typeface="Arial" panose="020B0604020202020204" pitchFamily="34" charset="0"/>
                </a:rPr>
                <a:t>Управление жизненным циклом</a:t>
              </a:r>
              <a:endParaRPr lang="ru-RU" altLang="ru-RU" sz="800">
                <a:latin typeface="Arial" panose="020B0604020202020204" pitchFamily="34" charset="0"/>
              </a:endParaRPr>
            </a:p>
          </p:txBody>
        </p:sp>
        <p:grpSp>
          <p:nvGrpSpPr>
            <p:cNvPr id="83988" name="Группа 242">
              <a:extLst>
                <a:ext uri="{FF2B5EF4-FFF2-40B4-BE49-F238E27FC236}">
                  <a16:creationId xmlns="" xmlns:a16="http://schemas.microsoft.com/office/drawing/2014/main" id="{D210E1CA-8C6B-4FF5-99B1-EADAFCC47B2C}"/>
                </a:ext>
              </a:extLst>
            </p:cNvPr>
            <p:cNvGrpSpPr>
              <a:grpSpLocks/>
            </p:cNvGrpSpPr>
            <p:nvPr/>
          </p:nvGrpSpPr>
          <p:grpSpPr bwMode="auto">
            <a:xfrm>
              <a:off x="6699250" y="3078163"/>
              <a:ext cx="2397125" cy="1298575"/>
              <a:chOff x="5317222" y="2461487"/>
              <a:chExt cx="1903413" cy="1030288"/>
            </a:xfrm>
          </p:grpSpPr>
          <p:sp>
            <p:nvSpPr>
              <p:cNvPr id="294" name="Rectangle 135">
                <a:extLst>
                  <a:ext uri="{FF2B5EF4-FFF2-40B4-BE49-F238E27FC236}">
                    <a16:creationId xmlns="" xmlns:a16="http://schemas.microsoft.com/office/drawing/2014/main" id="{E7BD1105-088E-45A8-881E-B63A93F948EE}"/>
                  </a:ext>
                </a:extLst>
              </p:cNvPr>
              <p:cNvSpPr>
                <a:spLocks noChangeArrowheads="1"/>
              </p:cNvSpPr>
              <p:nvPr/>
            </p:nvSpPr>
            <p:spPr bwMode="auto">
              <a:xfrm>
                <a:off x="5317222" y="2461487"/>
                <a:ext cx="1903413" cy="1030288"/>
              </a:xfrm>
              <a:prstGeom prst="rect">
                <a:avLst/>
              </a:prstGeom>
              <a:solidFill>
                <a:schemeClr val="bg1">
                  <a:lumMod val="95000"/>
                </a:schemeClr>
              </a:solidFill>
              <a:ln w="1588" cap="rnd">
                <a:noFill/>
                <a:prstDash val="solid"/>
                <a:round/>
                <a:headEnd/>
                <a:tailEnd/>
              </a:ln>
            </p:spPr>
            <p:txBody>
              <a:bodyPr/>
              <a:lstStyle/>
              <a:p>
                <a:pPr>
                  <a:defRPr/>
                </a:pPr>
                <a:endParaRPr lang="ru-RU" sz="2100"/>
              </a:p>
            </p:txBody>
          </p:sp>
          <p:sp>
            <p:nvSpPr>
              <p:cNvPr id="47160" name="Rectangle 136">
                <a:extLst>
                  <a:ext uri="{FF2B5EF4-FFF2-40B4-BE49-F238E27FC236}">
                    <a16:creationId xmlns="" xmlns:a16="http://schemas.microsoft.com/office/drawing/2014/main" id="{12810501-15C4-49A3-963C-03112FCC8793}"/>
                  </a:ext>
                </a:extLst>
              </p:cNvPr>
              <p:cNvSpPr>
                <a:spLocks noChangeArrowheads="1"/>
              </p:cNvSpPr>
              <p:nvPr/>
            </p:nvSpPr>
            <p:spPr bwMode="auto">
              <a:xfrm>
                <a:off x="5715612" y="2495494"/>
                <a:ext cx="1106632" cy="135315"/>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794" dirty="0">
                    <a:solidFill>
                      <a:srgbClr val="000000"/>
                    </a:solidFill>
                    <a:latin typeface="Arial" panose="020B0604020202020204" pitchFamily="34" charset="0"/>
                  </a:rPr>
                  <a:t>Интеграция данных</a:t>
                </a:r>
                <a:endParaRPr lang="ru-RU" altLang="ru-RU" sz="794" dirty="0">
                  <a:latin typeface="Arial" panose="020B0604020202020204" pitchFamily="34" charset="0"/>
                </a:endParaRPr>
              </a:p>
            </p:txBody>
          </p:sp>
          <p:grpSp>
            <p:nvGrpSpPr>
              <p:cNvPr id="84025" name="Группа 239">
                <a:extLst>
                  <a:ext uri="{FF2B5EF4-FFF2-40B4-BE49-F238E27FC236}">
                    <a16:creationId xmlns="" xmlns:a16="http://schemas.microsoft.com/office/drawing/2014/main" id="{ADDDB194-BA3E-4134-817C-D397743B18A7}"/>
                  </a:ext>
                </a:extLst>
              </p:cNvPr>
              <p:cNvGrpSpPr>
                <a:grpSpLocks/>
              </p:cNvGrpSpPr>
              <p:nvPr/>
            </p:nvGrpSpPr>
            <p:grpSpPr bwMode="auto">
              <a:xfrm>
                <a:off x="5402938" y="2654194"/>
                <a:ext cx="1731980" cy="746895"/>
                <a:chOff x="5393042" y="2654194"/>
                <a:chExt cx="1731980" cy="746895"/>
              </a:xfrm>
            </p:grpSpPr>
            <p:grpSp>
              <p:nvGrpSpPr>
                <p:cNvPr id="84026" name="Группа 295">
                  <a:extLst>
                    <a:ext uri="{FF2B5EF4-FFF2-40B4-BE49-F238E27FC236}">
                      <a16:creationId xmlns="" xmlns:a16="http://schemas.microsoft.com/office/drawing/2014/main" id="{AE590231-6C47-4D18-8087-9AD46363B13D}"/>
                    </a:ext>
                  </a:extLst>
                </p:cNvPr>
                <p:cNvGrpSpPr>
                  <a:grpSpLocks/>
                </p:cNvGrpSpPr>
                <p:nvPr/>
              </p:nvGrpSpPr>
              <p:grpSpPr bwMode="auto">
                <a:xfrm>
                  <a:off x="5396824" y="2654194"/>
                  <a:ext cx="1728198" cy="360223"/>
                  <a:chOff x="5396824" y="1578595"/>
                  <a:chExt cx="1728198" cy="360223"/>
                </a:xfrm>
              </p:grpSpPr>
              <p:sp>
                <p:nvSpPr>
                  <p:cNvPr id="301" name="Rectangle 137">
                    <a:extLst>
                      <a:ext uri="{FF2B5EF4-FFF2-40B4-BE49-F238E27FC236}">
                        <a16:creationId xmlns="" xmlns:a16="http://schemas.microsoft.com/office/drawing/2014/main" id="{78290B20-B75C-4DED-A14E-EDBDEBAE2674}"/>
                      </a:ext>
                    </a:extLst>
                  </p:cNvPr>
                  <p:cNvSpPr>
                    <a:spLocks noChangeArrowheads="1"/>
                  </p:cNvSpPr>
                  <p:nvPr/>
                </p:nvSpPr>
                <p:spPr bwMode="auto">
                  <a:xfrm>
                    <a:off x="5396824" y="1578595"/>
                    <a:ext cx="1728198" cy="360223"/>
                  </a:xfrm>
                  <a:prstGeom prst="rect">
                    <a:avLst/>
                  </a:prstGeom>
                  <a:solidFill>
                    <a:schemeClr val="bg1">
                      <a:lumMod val="50000"/>
                    </a:schemeClr>
                  </a:solidFill>
                  <a:ln>
                    <a:noFill/>
                  </a:ln>
                </p:spPr>
                <p:txBody>
                  <a:bodyPr/>
                  <a:lstStyle/>
                  <a:p>
                    <a:pPr>
                      <a:defRPr/>
                    </a:pPr>
                    <a:endParaRPr lang="ru-RU" sz="2100" dirty="0"/>
                  </a:p>
                </p:txBody>
              </p:sp>
              <p:sp>
                <p:nvSpPr>
                  <p:cNvPr id="47169" name="Rectangle 139">
                    <a:extLst>
                      <a:ext uri="{FF2B5EF4-FFF2-40B4-BE49-F238E27FC236}">
                        <a16:creationId xmlns="" xmlns:a16="http://schemas.microsoft.com/office/drawing/2014/main" id="{24B5E91B-B475-4089-903B-B15D84A00DA5}"/>
                      </a:ext>
                    </a:extLst>
                  </p:cNvPr>
                  <p:cNvSpPr>
                    <a:spLocks noChangeArrowheads="1"/>
                  </p:cNvSpPr>
                  <p:nvPr/>
                </p:nvSpPr>
                <p:spPr bwMode="auto">
                  <a:xfrm>
                    <a:off x="5664088" y="1650388"/>
                    <a:ext cx="1193672" cy="216391"/>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Разграничение и контроль</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доступа к данным</a:t>
                    </a:r>
                    <a:endParaRPr lang="ru-RU" altLang="ru-RU" sz="635" dirty="0">
                      <a:latin typeface="Arial" panose="020B0604020202020204" pitchFamily="34" charset="0"/>
                    </a:endParaRPr>
                  </a:p>
                </p:txBody>
              </p:sp>
            </p:grpSp>
            <p:grpSp>
              <p:nvGrpSpPr>
                <p:cNvPr id="84027" name="Группа 238">
                  <a:extLst>
                    <a:ext uri="{FF2B5EF4-FFF2-40B4-BE49-F238E27FC236}">
                      <a16:creationId xmlns="" xmlns:a16="http://schemas.microsoft.com/office/drawing/2014/main" id="{66E031B3-383C-420F-8A09-D353DD63EB32}"/>
                    </a:ext>
                  </a:extLst>
                </p:cNvPr>
                <p:cNvGrpSpPr>
                  <a:grpSpLocks/>
                </p:cNvGrpSpPr>
                <p:nvPr/>
              </p:nvGrpSpPr>
              <p:grpSpPr bwMode="auto">
                <a:xfrm>
                  <a:off x="5393042" y="3040867"/>
                  <a:ext cx="1721896" cy="360222"/>
                  <a:chOff x="5393042" y="3040867"/>
                  <a:chExt cx="1721896" cy="360222"/>
                </a:xfrm>
              </p:grpSpPr>
              <p:sp>
                <p:nvSpPr>
                  <p:cNvPr id="297" name="Rectangle 143">
                    <a:extLst>
                      <a:ext uri="{FF2B5EF4-FFF2-40B4-BE49-F238E27FC236}">
                        <a16:creationId xmlns="" xmlns:a16="http://schemas.microsoft.com/office/drawing/2014/main" id="{0EA33116-FCF8-45B6-947B-BC54307194A7}"/>
                      </a:ext>
                    </a:extLst>
                  </p:cNvPr>
                  <p:cNvSpPr>
                    <a:spLocks noChangeArrowheads="1"/>
                  </p:cNvSpPr>
                  <p:nvPr/>
                </p:nvSpPr>
                <p:spPr bwMode="auto">
                  <a:xfrm>
                    <a:off x="5393042" y="3040867"/>
                    <a:ext cx="828174" cy="358963"/>
                  </a:xfrm>
                  <a:prstGeom prst="rect">
                    <a:avLst/>
                  </a:prstGeom>
                  <a:solidFill>
                    <a:schemeClr val="bg1">
                      <a:lumMod val="50000"/>
                    </a:schemeClr>
                  </a:solidFill>
                  <a:ln w="1588" cap="rnd">
                    <a:noFill/>
                    <a:prstDash val="solid"/>
                    <a:round/>
                    <a:headEnd/>
                    <a:tailEnd/>
                  </a:ln>
                </p:spPr>
                <p:txBody>
                  <a:bodyPr/>
                  <a:lstStyle/>
                  <a:p>
                    <a:pPr>
                      <a:defRPr/>
                    </a:pPr>
                    <a:endParaRPr lang="ru-RU" sz="2100"/>
                  </a:p>
                </p:txBody>
              </p:sp>
              <p:sp>
                <p:nvSpPr>
                  <p:cNvPr id="47165" name="Rectangle 144">
                    <a:extLst>
                      <a:ext uri="{FF2B5EF4-FFF2-40B4-BE49-F238E27FC236}">
                        <a16:creationId xmlns="" xmlns:a16="http://schemas.microsoft.com/office/drawing/2014/main" id="{2A4B9EB1-ADF4-44C4-A530-AEF0A33B93F2}"/>
                      </a:ext>
                    </a:extLst>
                  </p:cNvPr>
                  <p:cNvSpPr>
                    <a:spLocks noChangeArrowheads="1"/>
                  </p:cNvSpPr>
                  <p:nvPr/>
                </p:nvSpPr>
                <p:spPr bwMode="auto">
                  <a:xfrm>
                    <a:off x="5538022" y="3112659"/>
                    <a:ext cx="538218" cy="216391"/>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Управление</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НСИ</a:t>
                    </a:r>
                    <a:endParaRPr lang="ru-RU" altLang="ru-RU" sz="635" dirty="0">
                      <a:latin typeface="Arial" panose="020B0604020202020204" pitchFamily="34" charset="0"/>
                    </a:endParaRPr>
                  </a:p>
                </p:txBody>
              </p:sp>
              <p:sp>
                <p:nvSpPr>
                  <p:cNvPr id="299" name="Rectangle 146">
                    <a:extLst>
                      <a:ext uri="{FF2B5EF4-FFF2-40B4-BE49-F238E27FC236}">
                        <a16:creationId xmlns="" xmlns:a16="http://schemas.microsoft.com/office/drawing/2014/main" id="{B9FBF45B-67F3-427F-8F7D-7B6E46A3EB87}"/>
                      </a:ext>
                    </a:extLst>
                  </p:cNvPr>
                  <p:cNvSpPr>
                    <a:spLocks noChangeArrowheads="1"/>
                  </p:cNvSpPr>
                  <p:nvPr/>
                </p:nvSpPr>
                <p:spPr bwMode="auto">
                  <a:xfrm>
                    <a:off x="6286765" y="3042126"/>
                    <a:ext cx="828173" cy="358963"/>
                  </a:xfrm>
                  <a:prstGeom prst="rect">
                    <a:avLst/>
                  </a:prstGeom>
                  <a:solidFill>
                    <a:schemeClr val="bg1">
                      <a:lumMod val="50000"/>
                    </a:schemeClr>
                  </a:solidFill>
                  <a:ln>
                    <a:noFill/>
                  </a:ln>
                </p:spPr>
                <p:txBody>
                  <a:bodyPr/>
                  <a:lstStyle/>
                  <a:p>
                    <a:pPr>
                      <a:defRPr/>
                    </a:pPr>
                    <a:endParaRPr lang="ru-RU" sz="2100"/>
                  </a:p>
                </p:txBody>
              </p:sp>
              <p:sp>
                <p:nvSpPr>
                  <p:cNvPr id="47167" name="Rectangle 148">
                    <a:extLst>
                      <a:ext uri="{FF2B5EF4-FFF2-40B4-BE49-F238E27FC236}">
                        <a16:creationId xmlns="" xmlns:a16="http://schemas.microsoft.com/office/drawing/2014/main" id="{D7017B06-5F3D-410A-92DB-B8C87DA6D0D7}"/>
                      </a:ext>
                    </a:extLst>
                  </p:cNvPr>
                  <p:cNvSpPr>
                    <a:spLocks noChangeArrowheads="1"/>
                  </p:cNvSpPr>
                  <p:nvPr/>
                </p:nvSpPr>
                <p:spPr bwMode="auto">
                  <a:xfrm>
                    <a:off x="6286766" y="3059759"/>
                    <a:ext cx="789098" cy="324586"/>
                  </a:xfrm>
                  <a:prstGeom prst="rect">
                    <a:avLst/>
                  </a:prstGeom>
                  <a:noFill/>
                  <a:ln>
                    <a:noFill/>
                  </a:ln>
                </p:spPr>
                <p:txBody>
                  <a:bodyPr wrap="squar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Система</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бизнес-</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анализа</a:t>
                    </a:r>
                    <a:endParaRPr lang="ru-RU" altLang="ru-RU" sz="635" dirty="0">
                      <a:latin typeface="Arial" panose="020B0604020202020204" pitchFamily="34" charset="0"/>
                    </a:endParaRPr>
                  </a:p>
                </p:txBody>
              </p:sp>
            </p:grpSp>
          </p:grpSp>
        </p:grpSp>
        <p:grpSp>
          <p:nvGrpSpPr>
            <p:cNvPr id="83989" name="Группа 241">
              <a:extLst>
                <a:ext uri="{FF2B5EF4-FFF2-40B4-BE49-F238E27FC236}">
                  <a16:creationId xmlns="" xmlns:a16="http://schemas.microsoft.com/office/drawing/2014/main" id="{23496D3D-59C6-43A0-AE59-A14EA21A46AE}"/>
                </a:ext>
              </a:extLst>
            </p:cNvPr>
            <p:cNvGrpSpPr>
              <a:grpSpLocks/>
            </p:cNvGrpSpPr>
            <p:nvPr/>
          </p:nvGrpSpPr>
          <p:grpSpPr bwMode="auto">
            <a:xfrm>
              <a:off x="6707188" y="4440238"/>
              <a:ext cx="2398712" cy="754062"/>
              <a:chOff x="5323572" y="3541713"/>
              <a:chExt cx="1903413" cy="598488"/>
            </a:xfrm>
          </p:grpSpPr>
          <p:sp>
            <p:nvSpPr>
              <p:cNvPr id="50280" name="Rectangle 170">
                <a:extLst>
                  <a:ext uri="{FF2B5EF4-FFF2-40B4-BE49-F238E27FC236}">
                    <a16:creationId xmlns="" xmlns:a16="http://schemas.microsoft.com/office/drawing/2014/main" id="{1028BB60-FCB9-4817-B055-B2C7C2A47F2C}"/>
                  </a:ext>
                </a:extLst>
              </p:cNvPr>
              <p:cNvSpPr>
                <a:spLocks noChangeArrowheads="1"/>
              </p:cNvSpPr>
              <p:nvPr/>
            </p:nvSpPr>
            <p:spPr bwMode="auto">
              <a:xfrm>
                <a:off x="5323572" y="3541713"/>
                <a:ext cx="1903413" cy="598488"/>
              </a:xfrm>
              <a:prstGeom prst="rect">
                <a:avLst/>
              </a:prstGeom>
              <a:solidFill>
                <a:schemeClr val="bg1">
                  <a:lumMod val="95000"/>
                </a:schemeClr>
              </a:solidFill>
              <a:ln>
                <a:noFill/>
              </a:ln>
            </p:spPr>
            <p:txBody>
              <a:bodyPr/>
              <a:lstStyle/>
              <a:p>
                <a:pPr>
                  <a:defRPr/>
                </a:pPr>
                <a:endParaRPr lang="ru-RU" sz="2100"/>
              </a:p>
            </p:txBody>
          </p:sp>
          <p:sp>
            <p:nvSpPr>
              <p:cNvPr id="47152" name="Rectangle 172">
                <a:extLst>
                  <a:ext uri="{FF2B5EF4-FFF2-40B4-BE49-F238E27FC236}">
                    <a16:creationId xmlns="" xmlns:a16="http://schemas.microsoft.com/office/drawing/2014/main" id="{5701BFBD-984C-4F76-846C-5631D746DA61}"/>
                  </a:ext>
                </a:extLst>
              </p:cNvPr>
              <p:cNvSpPr>
                <a:spLocks noChangeArrowheads="1"/>
              </p:cNvSpPr>
              <p:nvPr/>
            </p:nvSpPr>
            <p:spPr bwMode="auto">
              <a:xfrm>
                <a:off x="5628248" y="3555573"/>
                <a:ext cx="1294064" cy="136359"/>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800">
                    <a:solidFill>
                      <a:srgbClr val="000000"/>
                    </a:solidFill>
                    <a:latin typeface="Arial" panose="020B0604020202020204" pitchFamily="34" charset="0"/>
                  </a:rPr>
                  <a:t>Интеграция процессов</a:t>
                </a:r>
                <a:endParaRPr lang="ru-RU" altLang="ru-RU" sz="800">
                  <a:latin typeface="Arial" panose="020B0604020202020204" pitchFamily="34" charset="0"/>
                </a:endParaRPr>
              </a:p>
            </p:txBody>
          </p:sp>
          <p:sp>
            <p:nvSpPr>
              <p:cNvPr id="47153" name="Rectangle 177">
                <a:extLst>
                  <a:ext uri="{FF2B5EF4-FFF2-40B4-BE49-F238E27FC236}">
                    <a16:creationId xmlns="" xmlns:a16="http://schemas.microsoft.com/office/drawing/2014/main" id="{EB7AA64B-DF42-4F10-8C46-FA53DBAF4DB0}"/>
                  </a:ext>
                </a:extLst>
              </p:cNvPr>
              <p:cNvSpPr>
                <a:spLocks noChangeArrowheads="1"/>
              </p:cNvSpPr>
              <p:nvPr/>
            </p:nvSpPr>
            <p:spPr bwMode="auto">
              <a:xfrm>
                <a:off x="6832697" y="3835287"/>
                <a:ext cx="35502" cy="136359"/>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800">
                    <a:solidFill>
                      <a:srgbClr val="FFFFFF"/>
                    </a:solidFill>
                  </a:rPr>
                  <a:t>-</a:t>
                </a:r>
                <a:endParaRPr lang="ru-RU" altLang="ru-RU" sz="2100"/>
              </a:p>
            </p:txBody>
          </p:sp>
          <p:grpSp>
            <p:nvGrpSpPr>
              <p:cNvPr id="84018" name="Группа 303">
                <a:extLst>
                  <a:ext uri="{FF2B5EF4-FFF2-40B4-BE49-F238E27FC236}">
                    <a16:creationId xmlns="" xmlns:a16="http://schemas.microsoft.com/office/drawing/2014/main" id="{3B665542-3FB4-47C9-B6DE-E0C578711D18}"/>
                  </a:ext>
                </a:extLst>
              </p:cNvPr>
              <p:cNvGrpSpPr>
                <a:grpSpLocks/>
              </p:cNvGrpSpPr>
              <p:nvPr/>
            </p:nvGrpSpPr>
            <p:grpSpPr bwMode="auto">
              <a:xfrm>
                <a:off x="5414271" y="3714330"/>
                <a:ext cx="1722015" cy="360353"/>
                <a:chOff x="5393272" y="3040845"/>
                <a:chExt cx="1722015" cy="360353"/>
              </a:xfrm>
            </p:grpSpPr>
            <p:sp>
              <p:nvSpPr>
                <p:cNvPr id="305" name="Rectangle 143">
                  <a:extLst>
                    <a:ext uri="{FF2B5EF4-FFF2-40B4-BE49-F238E27FC236}">
                      <a16:creationId xmlns="" xmlns:a16="http://schemas.microsoft.com/office/drawing/2014/main" id="{8954DDED-4774-4F22-B31B-DF39B900FDD1}"/>
                    </a:ext>
                  </a:extLst>
                </p:cNvPr>
                <p:cNvSpPr>
                  <a:spLocks noChangeArrowheads="1"/>
                </p:cNvSpPr>
                <p:nvPr/>
              </p:nvSpPr>
              <p:spPr bwMode="auto">
                <a:xfrm>
                  <a:off x="5393272" y="3040845"/>
                  <a:ext cx="828885" cy="359094"/>
                </a:xfrm>
                <a:prstGeom prst="rect">
                  <a:avLst/>
                </a:prstGeom>
                <a:solidFill>
                  <a:schemeClr val="bg1">
                    <a:lumMod val="50000"/>
                  </a:schemeClr>
                </a:solidFill>
                <a:ln w="1588" cap="rnd">
                  <a:noFill/>
                  <a:prstDash val="solid"/>
                  <a:round/>
                  <a:headEnd/>
                  <a:tailEnd/>
                </a:ln>
              </p:spPr>
              <p:txBody>
                <a:bodyPr/>
                <a:lstStyle/>
                <a:p>
                  <a:pPr>
                    <a:defRPr/>
                  </a:pPr>
                  <a:endParaRPr lang="ru-RU" sz="2100"/>
                </a:p>
              </p:txBody>
            </p:sp>
            <p:sp>
              <p:nvSpPr>
                <p:cNvPr id="47156" name="Rectangle 144">
                  <a:extLst>
                    <a:ext uri="{FF2B5EF4-FFF2-40B4-BE49-F238E27FC236}">
                      <a16:creationId xmlns="" xmlns:a16="http://schemas.microsoft.com/office/drawing/2014/main" id="{88F504EF-014B-471B-939E-31F93C55C3D4}"/>
                    </a:ext>
                  </a:extLst>
                </p:cNvPr>
                <p:cNvSpPr>
                  <a:spLocks noChangeArrowheads="1"/>
                </p:cNvSpPr>
                <p:nvPr/>
              </p:nvSpPr>
              <p:spPr bwMode="auto">
                <a:xfrm>
                  <a:off x="5552097" y="3112664"/>
                  <a:ext cx="511236" cy="216469"/>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Брокер</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интеграции</a:t>
                  </a:r>
                  <a:endParaRPr lang="ru-RU" altLang="ru-RU" sz="635" dirty="0">
                    <a:latin typeface="Arial" panose="020B0604020202020204" pitchFamily="34" charset="0"/>
                  </a:endParaRPr>
                </a:p>
              </p:txBody>
            </p:sp>
            <p:sp>
              <p:nvSpPr>
                <p:cNvPr id="307" name="Rectangle 146">
                  <a:extLst>
                    <a:ext uri="{FF2B5EF4-FFF2-40B4-BE49-F238E27FC236}">
                      <a16:creationId xmlns="" xmlns:a16="http://schemas.microsoft.com/office/drawing/2014/main" id="{2AE9295A-9C92-44AC-A30A-30B0E3EAB76C}"/>
                    </a:ext>
                  </a:extLst>
                </p:cNvPr>
                <p:cNvSpPr>
                  <a:spLocks noChangeArrowheads="1"/>
                </p:cNvSpPr>
                <p:nvPr/>
              </p:nvSpPr>
              <p:spPr bwMode="auto">
                <a:xfrm>
                  <a:off x="6286402" y="3042105"/>
                  <a:ext cx="828885" cy="359093"/>
                </a:xfrm>
                <a:prstGeom prst="rect">
                  <a:avLst/>
                </a:prstGeom>
                <a:solidFill>
                  <a:schemeClr val="bg1">
                    <a:lumMod val="50000"/>
                  </a:schemeClr>
                </a:solidFill>
                <a:ln>
                  <a:noFill/>
                </a:ln>
              </p:spPr>
              <p:txBody>
                <a:bodyPr/>
                <a:lstStyle/>
                <a:p>
                  <a:pPr>
                    <a:defRPr/>
                  </a:pPr>
                  <a:endParaRPr lang="ru-RU" sz="2100"/>
                </a:p>
              </p:txBody>
            </p:sp>
            <p:sp>
              <p:nvSpPr>
                <p:cNvPr id="47158" name="Rectangle 148">
                  <a:extLst>
                    <a:ext uri="{FF2B5EF4-FFF2-40B4-BE49-F238E27FC236}">
                      <a16:creationId xmlns="" xmlns:a16="http://schemas.microsoft.com/office/drawing/2014/main" id="{3853F7EA-6044-4F53-9D1F-FEF9D6748F5D}"/>
                    </a:ext>
                  </a:extLst>
                </p:cNvPr>
                <p:cNvSpPr>
                  <a:spLocks noChangeArrowheads="1"/>
                </p:cNvSpPr>
                <p:nvPr/>
              </p:nvSpPr>
              <p:spPr bwMode="auto">
                <a:xfrm>
                  <a:off x="6430767" y="3059745"/>
                  <a:ext cx="541412" cy="324703"/>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FFFFFF"/>
                      </a:solidFill>
                      <a:latin typeface="Arial" panose="020B0604020202020204" pitchFamily="34" charset="0"/>
                    </a:rPr>
                    <a:t>Управление</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бизнес-</a:t>
                  </a:r>
                  <a:br>
                    <a:rPr lang="ru-RU" altLang="ru-RU" sz="635" dirty="0">
                      <a:solidFill>
                        <a:srgbClr val="FFFFFF"/>
                      </a:solidFill>
                      <a:latin typeface="Arial" panose="020B0604020202020204" pitchFamily="34" charset="0"/>
                    </a:rPr>
                  </a:br>
                  <a:r>
                    <a:rPr lang="ru-RU" altLang="ru-RU" sz="635" dirty="0">
                      <a:solidFill>
                        <a:srgbClr val="FFFFFF"/>
                      </a:solidFill>
                      <a:latin typeface="Arial" panose="020B0604020202020204" pitchFamily="34" charset="0"/>
                    </a:rPr>
                    <a:t>процессами</a:t>
                  </a:r>
                  <a:endParaRPr lang="ru-RU" altLang="ru-RU" sz="635" dirty="0">
                    <a:latin typeface="Arial" panose="020B0604020202020204" pitchFamily="34" charset="0"/>
                  </a:endParaRPr>
                </a:p>
              </p:txBody>
            </p:sp>
          </p:grpSp>
        </p:grpSp>
        <p:sp>
          <p:nvSpPr>
            <p:cNvPr id="313" name="Rectangle 170">
              <a:extLst>
                <a:ext uri="{FF2B5EF4-FFF2-40B4-BE49-F238E27FC236}">
                  <a16:creationId xmlns="" xmlns:a16="http://schemas.microsoft.com/office/drawing/2014/main" id="{4F92E912-A76A-4409-8101-6A1F1D6E4DF1}"/>
                </a:ext>
              </a:extLst>
            </p:cNvPr>
            <p:cNvSpPr>
              <a:spLocks noChangeArrowheads="1"/>
            </p:cNvSpPr>
            <p:nvPr/>
          </p:nvSpPr>
          <p:spPr bwMode="auto">
            <a:xfrm>
              <a:off x="6707188" y="5256213"/>
              <a:ext cx="2398712" cy="982662"/>
            </a:xfrm>
            <a:prstGeom prst="rect">
              <a:avLst/>
            </a:prstGeom>
            <a:solidFill>
              <a:schemeClr val="bg1">
                <a:lumMod val="95000"/>
              </a:schemeClr>
            </a:solidFill>
            <a:ln>
              <a:noFill/>
            </a:ln>
          </p:spPr>
          <p:txBody>
            <a:bodyPr/>
            <a:lstStyle/>
            <a:p>
              <a:pPr>
                <a:defRPr/>
              </a:pPr>
              <a:endParaRPr lang="ru-RU" sz="2100"/>
            </a:p>
          </p:txBody>
        </p:sp>
        <p:sp>
          <p:nvSpPr>
            <p:cNvPr id="47127" name="Rectangle 172">
              <a:extLst>
                <a:ext uri="{FF2B5EF4-FFF2-40B4-BE49-F238E27FC236}">
                  <a16:creationId xmlns="" xmlns:a16="http://schemas.microsoft.com/office/drawing/2014/main" id="{9E940CF7-ABB0-463D-B3C7-DF71561A36CD}"/>
                </a:ext>
              </a:extLst>
            </p:cNvPr>
            <p:cNvSpPr>
              <a:spLocks noChangeArrowheads="1"/>
            </p:cNvSpPr>
            <p:nvPr/>
          </p:nvSpPr>
          <p:spPr bwMode="auto">
            <a:xfrm>
              <a:off x="7030420" y="5273675"/>
              <a:ext cx="1753835" cy="171805"/>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800">
                  <a:solidFill>
                    <a:srgbClr val="000000"/>
                  </a:solidFill>
                  <a:latin typeface="Arial" panose="020B0604020202020204" pitchFamily="34" charset="0"/>
                </a:rPr>
                <a:t>Платформа приложений</a:t>
              </a:r>
              <a:endParaRPr lang="ru-RU" altLang="ru-RU" sz="800">
                <a:latin typeface="Arial" panose="020B0604020202020204" pitchFamily="34" charset="0"/>
              </a:endParaRPr>
            </a:p>
          </p:txBody>
        </p:sp>
        <p:sp>
          <p:nvSpPr>
            <p:cNvPr id="47128" name="Rectangle 177">
              <a:extLst>
                <a:ext uri="{FF2B5EF4-FFF2-40B4-BE49-F238E27FC236}">
                  <a16:creationId xmlns="" xmlns:a16="http://schemas.microsoft.com/office/drawing/2014/main" id="{04C37AA6-A56A-4DDD-8237-229BB9B17981}"/>
                </a:ext>
              </a:extLst>
            </p:cNvPr>
            <p:cNvSpPr>
              <a:spLocks noChangeArrowheads="1"/>
            </p:cNvSpPr>
            <p:nvPr/>
          </p:nvSpPr>
          <p:spPr bwMode="auto">
            <a:xfrm>
              <a:off x="8609013" y="5626100"/>
              <a:ext cx="44741" cy="171805"/>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800">
                  <a:solidFill>
                    <a:srgbClr val="FFFFFF"/>
                  </a:solidFill>
                </a:rPr>
                <a:t>-</a:t>
              </a:r>
              <a:endParaRPr lang="ru-RU" altLang="ru-RU" sz="2100"/>
            </a:p>
          </p:txBody>
        </p:sp>
        <p:grpSp>
          <p:nvGrpSpPr>
            <p:cNvPr id="83993" name="Группа 244">
              <a:extLst>
                <a:ext uri="{FF2B5EF4-FFF2-40B4-BE49-F238E27FC236}">
                  <a16:creationId xmlns="" xmlns:a16="http://schemas.microsoft.com/office/drawing/2014/main" id="{1250437F-F65E-499B-8C71-BDC07C5E56F6}"/>
                </a:ext>
              </a:extLst>
            </p:cNvPr>
            <p:cNvGrpSpPr>
              <a:grpSpLocks/>
            </p:cNvGrpSpPr>
            <p:nvPr/>
          </p:nvGrpSpPr>
          <p:grpSpPr bwMode="auto">
            <a:xfrm>
              <a:off x="6823075" y="5473700"/>
              <a:ext cx="1041400" cy="681038"/>
              <a:chOff x="5414452" y="4378207"/>
              <a:chExt cx="828000" cy="540000"/>
            </a:xfrm>
          </p:grpSpPr>
          <p:sp>
            <p:nvSpPr>
              <p:cNvPr id="317" name="Rectangle 143">
                <a:extLst>
                  <a:ext uri="{FF2B5EF4-FFF2-40B4-BE49-F238E27FC236}">
                    <a16:creationId xmlns="" xmlns:a16="http://schemas.microsoft.com/office/drawing/2014/main" id="{1979C07C-96C9-45E8-9B8C-A0639F1BB949}"/>
                  </a:ext>
                </a:extLst>
              </p:cNvPr>
              <p:cNvSpPr>
                <a:spLocks noChangeArrowheads="1"/>
              </p:cNvSpPr>
              <p:nvPr/>
            </p:nvSpPr>
            <p:spPr bwMode="auto">
              <a:xfrm>
                <a:off x="5414452" y="4378207"/>
                <a:ext cx="828000" cy="540000"/>
              </a:xfrm>
              <a:prstGeom prst="rect">
                <a:avLst/>
              </a:prstGeom>
              <a:solidFill>
                <a:schemeClr val="bg1">
                  <a:lumMod val="50000"/>
                </a:schemeClr>
              </a:solidFill>
              <a:ln w="1588" cap="rnd">
                <a:noFill/>
                <a:prstDash val="solid"/>
                <a:round/>
                <a:headEnd/>
                <a:tailEnd/>
              </a:ln>
            </p:spPr>
            <p:txBody>
              <a:bodyPr/>
              <a:lstStyle/>
              <a:p>
                <a:pPr algn="ctr">
                  <a:defRPr/>
                </a:pPr>
                <a:endParaRPr lang="ru-RU" sz="2100"/>
              </a:p>
            </p:txBody>
          </p:sp>
          <p:sp>
            <p:nvSpPr>
              <p:cNvPr id="47150" name="Rectangle 144">
                <a:extLst>
                  <a:ext uri="{FF2B5EF4-FFF2-40B4-BE49-F238E27FC236}">
                    <a16:creationId xmlns="" xmlns:a16="http://schemas.microsoft.com/office/drawing/2014/main" id="{BE41ACBE-AABA-44B5-BA2A-1081A36975D8}"/>
                  </a:ext>
                </a:extLst>
              </p:cNvPr>
              <p:cNvSpPr>
                <a:spLocks noChangeArrowheads="1"/>
              </p:cNvSpPr>
              <p:nvPr/>
            </p:nvSpPr>
            <p:spPr bwMode="auto">
              <a:xfrm>
                <a:off x="5617686" y="4486459"/>
                <a:ext cx="421536" cy="324385"/>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err="1">
                    <a:solidFill>
                      <a:srgbClr val="FFFFFF"/>
                    </a:solidFill>
                    <a:latin typeface="Arial" panose="020B0604020202020204" pitchFamily="34" charset="0"/>
                  </a:rPr>
                  <a:t>Linux</a:t>
                </a:r>
                <a:endParaRPr lang="ru-RU" altLang="ru-RU" sz="635" dirty="0">
                  <a:solidFill>
                    <a:srgbClr val="FFFFFF"/>
                  </a:solidFill>
                  <a:latin typeface="Arial" panose="020B0604020202020204" pitchFamily="34" charset="0"/>
                </a:endParaRPr>
              </a:p>
              <a:p>
                <a:pPr algn="ctr">
                  <a:defRPr/>
                </a:pPr>
                <a:r>
                  <a:rPr lang="ru-RU" altLang="ru-RU" sz="635" dirty="0" err="1">
                    <a:solidFill>
                      <a:srgbClr val="FFFFFF"/>
                    </a:solidFill>
                    <a:latin typeface="Arial" panose="020B0604020202020204" pitchFamily="34" charset="0"/>
                  </a:rPr>
                  <a:t>Windows</a:t>
                </a:r>
                <a:r>
                  <a:rPr lang="ru-RU" altLang="ru-RU" sz="635" dirty="0">
                    <a:solidFill>
                      <a:srgbClr val="FFFFFF"/>
                    </a:solidFill>
                    <a:latin typeface="Arial" panose="020B0604020202020204" pitchFamily="34" charset="0"/>
                  </a:rPr>
                  <a:t> </a:t>
                </a:r>
                <a:endParaRPr lang="ru-RU" altLang="ru-RU" sz="635" dirty="0">
                  <a:latin typeface="Arial" panose="020B0604020202020204" pitchFamily="34" charset="0"/>
                </a:endParaRPr>
              </a:p>
              <a:p>
                <a:pPr algn="ctr">
                  <a:defRPr/>
                </a:pPr>
                <a:r>
                  <a:rPr lang="ru-RU" altLang="ru-RU" sz="635" dirty="0" err="1">
                    <a:solidFill>
                      <a:srgbClr val="FFFFFF"/>
                    </a:solidFill>
                  </a:rPr>
                  <a:t>Mac</a:t>
                </a:r>
                <a:r>
                  <a:rPr lang="ru-RU" altLang="ru-RU" sz="635" dirty="0">
                    <a:solidFill>
                      <a:srgbClr val="FFFFFF"/>
                    </a:solidFill>
                  </a:rPr>
                  <a:t> OS</a:t>
                </a:r>
                <a:endParaRPr lang="ru-RU" altLang="ru-RU" sz="635" dirty="0"/>
              </a:p>
            </p:txBody>
          </p:sp>
        </p:grpSp>
        <p:grpSp>
          <p:nvGrpSpPr>
            <p:cNvPr id="83994" name="Группа 243">
              <a:extLst>
                <a:ext uri="{FF2B5EF4-FFF2-40B4-BE49-F238E27FC236}">
                  <a16:creationId xmlns="" xmlns:a16="http://schemas.microsoft.com/office/drawing/2014/main" id="{605E988D-3F65-45F0-ACF9-686C2DC3AA3C}"/>
                </a:ext>
              </a:extLst>
            </p:cNvPr>
            <p:cNvGrpSpPr>
              <a:grpSpLocks/>
            </p:cNvGrpSpPr>
            <p:nvPr/>
          </p:nvGrpSpPr>
          <p:grpSpPr bwMode="auto">
            <a:xfrm>
              <a:off x="7962900" y="5473700"/>
              <a:ext cx="1042988" cy="682625"/>
              <a:chOff x="6319114" y="4379293"/>
              <a:chExt cx="828000" cy="540288"/>
            </a:xfrm>
          </p:grpSpPr>
          <p:sp>
            <p:nvSpPr>
              <p:cNvPr id="319" name="Rectangle 146">
                <a:extLst>
                  <a:ext uri="{FF2B5EF4-FFF2-40B4-BE49-F238E27FC236}">
                    <a16:creationId xmlns="" xmlns:a16="http://schemas.microsoft.com/office/drawing/2014/main" id="{148D7D45-9379-45B7-858B-F5E40EF98C46}"/>
                  </a:ext>
                </a:extLst>
              </p:cNvPr>
              <p:cNvSpPr>
                <a:spLocks noChangeArrowheads="1"/>
              </p:cNvSpPr>
              <p:nvPr/>
            </p:nvSpPr>
            <p:spPr bwMode="auto">
              <a:xfrm>
                <a:off x="6319114" y="4379293"/>
                <a:ext cx="828000" cy="540288"/>
              </a:xfrm>
              <a:prstGeom prst="rect">
                <a:avLst/>
              </a:prstGeom>
              <a:solidFill>
                <a:schemeClr val="bg1">
                  <a:lumMod val="50000"/>
                </a:schemeClr>
              </a:solidFill>
              <a:ln>
                <a:noFill/>
              </a:ln>
            </p:spPr>
            <p:txBody>
              <a:bodyPr/>
              <a:lstStyle/>
              <a:p>
                <a:pPr>
                  <a:defRPr/>
                </a:pPr>
                <a:endParaRPr lang="ru-RU" sz="2100" dirty="0"/>
              </a:p>
            </p:txBody>
          </p:sp>
          <p:sp>
            <p:nvSpPr>
              <p:cNvPr id="47148" name="Rectangle 148">
                <a:extLst>
                  <a:ext uri="{FF2B5EF4-FFF2-40B4-BE49-F238E27FC236}">
                    <a16:creationId xmlns="" xmlns:a16="http://schemas.microsoft.com/office/drawing/2014/main" id="{E7B4A865-B829-4764-8EC8-07A9F984BDA9}"/>
                  </a:ext>
                </a:extLst>
              </p:cNvPr>
              <p:cNvSpPr>
                <a:spLocks noChangeArrowheads="1"/>
              </p:cNvSpPr>
              <p:nvPr/>
            </p:nvSpPr>
            <p:spPr bwMode="auto">
              <a:xfrm>
                <a:off x="6380594" y="4434579"/>
                <a:ext cx="705042" cy="431738"/>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err="1">
                    <a:solidFill>
                      <a:srgbClr val="FFFFFF"/>
                    </a:solidFill>
                    <a:latin typeface="Arial" panose="020B0604020202020204" pitchFamily="34" charset="0"/>
                  </a:rPr>
                  <a:t>PostgreSQL</a:t>
                </a:r>
                <a:endParaRPr lang="ru-RU" altLang="ru-RU" sz="635" dirty="0">
                  <a:solidFill>
                    <a:srgbClr val="FFFFFF"/>
                  </a:solidFill>
                  <a:latin typeface="Arial" panose="020B0604020202020204" pitchFamily="34" charset="0"/>
                </a:endParaRPr>
              </a:p>
              <a:p>
                <a:pPr algn="ctr">
                  <a:defRPr/>
                </a:pPr>
                <a:r>
                  <a:rPr lang="ru-RU" altLang="ru-RU" sz="635" dirty="0">
                    <a:solidFill>
                      <a:srgbClr val="FFFFFF"/>
                    </a:solidFill>
                    <a:latin typeface="Arial" panose="020B0604020202020204" pitchFamily="34" charset="0"/>
                  </a:rPr>
                  <a:t>MS SQL </a:t>
                </a:r>
                <a:r>
                  <a:rPr lang="ru-RU" altLang="ru-RU" sz="635" dirty="0" err="1">
                    <a:solidFill>
                      <a:srgbClr val="FFFFFF"/>
                    </a:solidFill>
                    <a:latin typeface="Arial" panose="020B0604020202020204" pitchFamily="34" charset="0"/>
                  </a:rPr>
                  <a:t>Server</a:t>
                </a:r>
                <a:endParaRPr lang="ru-RU" altLang="ru-RU" sz="635" dirty="0">
                  <a:latin typeface="Arial" panose="020B0604020202020204" pitchFamily="34" charset="0"/>
                </a:endParaRPr>
              </a:p>
              <a:p>
                <a:pPr algn="ctr">
                  <a:defRPr/>
                </a:pPr>
                <a:r>
                  <a:rPr lang="ru-RU" altLang="ru-RU" sz="635" dirty="0">
                    <a:solidFill>
                      <a:srgbClr val="FFFFFF"/>
                    </a:solidFill>
                    <a:latin typeface="Arial" panose="020B0604020202020204" pitchFamily="34" charset="0"/>
                  </a:rPr>
                  <a:t>IBM DB2</a:t>
                </a:r>
              </a:p>
              <a:p>
                <a:pPr algn="ctr">
                  <a:defRPr/>
                </a:pPr>
                <a:r>
                  <a:rPr lang="ru-RU" altLang="ru-RU" sz="635" dirty="0" err="1">
                    <a:solidFill>
                      <a:srgbClr val="FFFFFF"/>
                    </a:solidFill>
                    <a:latin typeface="Arial" panose="020B0604020202020204" pitchFamily="34" charset="0"/>
                  </a:rPr>
                  <a:t>Oracle</a:t>
                </a:r>
                <a:r>
                  <a:rPr lang="ru-RU" altLang="ru-RU" sz="635" dirty="0">
                    <a:solidFill>
                      <a:srgbClr val="FFFFFF"/>
                    </a:solidFill>
                    <a:latin typeface="Arial" panose="020B0604020202020204" pitchFamily="34" charset="0"/>
                  </a:rPr>
                  <a:t> </a:t>
                </a:r>
                <a:r>
                  <a:rPr lang="ru-RU" altLang="ru-RU" sz="635" dirty="0" err="1">
                    <a:solidFill>
                      <a:srgbClr val="FFFFFF"/>
                    </a:solidFill>
                    <a:latin typeface="Arial" panose="020B0604020202020204" pitchFamily="34" charset="0"/>
                  </a:rPr>
                  <a:t>Database</a:t>
                </a:r>
                <a:endParaRPr lang="ru-RU" altLang="ru-RU" sz="635" dirty="0">
                  <a:latin typeface="Arial" panose="020B0604020202020204" pitchFamily="34" charset="0"/>
                </a:endParaRPr>
              </a:p>
            </p:txBody>
          </p:sp>
        </p:grpSp>
        <p:grpSp>
          <p:nvGrpSpPr>
            <p:cNvPr id="83995" name="Группа 246">
              <a:extLst>
                <a:ext uri="{FF2B5EF4-FFF2-40B4-BE49-F238E27FC236}">
                  <a16:creationId xmlns="" xmlns:a16="http://schemas.microsoft.com/office/drawing/2014/main" id="{73D737A9-DF96-453D-8D80-5B675C6FDF42}"/>
                </a:ext>
              </a:extLst>
            </p:cNvPr>
            <p:cNvGrpSpPr>
              <a:grpSpLocks/>
            </p:cNvGrpSpPr>
            <p:nvPr/>
          </p:nvGrpSpPr>
          <p:grpSpPr bwMode="auto">
            <a:xfrm>
              <a:off x="4491038" y="2011363"/>
              <a:ext cx="1631950" cy="681037"/>
              <a:chOff x="3671888" y="1609427"/>
              <a:chExt cx="1296000" cy="540000"/>
            </a:xfrm>
          </p:grpSpPr>
          <p:sp>
            <p:nvSpPr>
              <p:cNvPr id="47145" name="Rectangle 201">
                <a:extLst>
                  <a:ext uri="{FF2B5EF4-FFF2-40B4-BE49-F238E27FC236}">
                    <a16:creationId xmlns="" xmlns:a16="http://schemas.microsoft.com/office/drawing/2014/main" id="{C025BDD0-CD6E-4B8A-92B5-E79A49DEA311}"/>
                  </a:ext>
                </a:extLst>
              </p:cNvPr>
              <p:cNvSpPr>
                <a:spLocks noChangeArrowheads="1"/>
              </p:cNvSpPr>
              <p:nvPr/>
            </p:nvSpPr>
            <p:spPr bwMode="auto">
              <a:xfrm>
                <a:off x="3671888" y="1609427"/>
                <a:ext cx="1296000" cy="540000"/>
              </a:xfrm>
              <a:prstGeom prst="rect">
                <a:avLst/>
              </a:prstGeom>
              <a:solidFill>
                <a:srgbClr val="FCAF17"/>
              </a:solidFill>
              <a:ln>
                <a:noFill/>
              </a:ln>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endParaRPr lang="ru-RU" altLang="ru-RU" sz="2100"/>
              </a:p>
            </p:txBody>
          </p:sp>
          <p:sp>
            <p:nvSpPr>
              <p:cNvPr id="47146" name="Rectangle 203">
                <a:extLst>
                  <a:ext uri="{FF2B5EF4-FFF2-40B4-BE49-F238E27FC236}">
                    <a16:creationId xmlns="" xmlns:a16="http://schemas.microsoft.com/office/drawing/2014/main" id="{B970F646-09E7-489B-848E-C3A6DE3E698A}"/>
                  </a:ext>
                </a:extLst>
              </p:cNvPr>
              <p:cNvSpPr>
                <a:spLocks noChangeArrowheads="1"/>
              </p:cNvSpPr>
              <p:nvPr/>
            </p:nvSpPr>
            <p:spPr bwMode="auto">
              <a:xfrm>
                <a:off x="3741225" y="1663553"/>
                <a:ext cx="1157323" cy="432514"/>
              </a:xfrm>
              <a:prstGeom prst="rect">
                <a:avLst/>
              </a:prstGeom>
              <a:noFill/>
              <a:ln>
                <a:noFill/>
              </a:ln>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000000"/>
                    </a:solidFill>
                    <a:latin typeface="Arial" panose="020B0604020202020204" pitchFamily="34" charset="0"/>
                  </a:rPr>
                  <a:t>Сервисы самообслуживания,</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совместные папки </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и проекты и т.д. </a:t>
                </a:r>
                <a:endParaRPr lang="ru-RU" altLang="ru-RU" sz="635" dirty="0">
                  <a:latin typeface="Arial" panose="020B0604020202020204" pitchFamily="34" charset="0"/>
                </a:endParaRPr>
              </a:p>
            </p:txBody>
          </p:sp>
        </p:grpSp>
        <p:grpSp>
          <p:nvGrpSpPr>
            <p:cNvPr id="83996" name="Группа 247">
              <a:extLst>
                <a:ext uri="{FF2B5EF4-FFF2-40B4-BE49-F238E27FC236}">
                  <a16:creationId xmlns="" xmlns:a16="http://schemas.microsoft.com/office/drawing/2014/main" id="{74CB185F-DEA7-4367-ACA4-1A56949CB5D0}"/>
                </a:ext>
              </a:extLst>
            </p:cNvPr>
            <p:cNvGrpSpPr>
              <a:grpSpLocks/>
            </p:cNvGrpSpPr>
            <p:nvPr/>
          </p:nvGrpSpPr>
          <p:grpSpPr bwMode="auto">
            <a:xfrm>
              <a:off x="4491038" y="3387725"/>
              <a:ext cx="1631950" cy="681038"/>
              <a:chOff x="3671888" y="2682130"/>
              <a:chExt cx="1296000" cy="540000"/>
            </a:xfrm>
          </p:grpSpPr>
          <p:sp>
            <p:nvSpPr>
              <p:cNvPr id="47143" name="Rectangle 207">
                <a:extLst>
                  <a:ext uri="{FF2B5EF4-FFF2-40B4-BE49-F238E27FC236}">
                    <a16:creationId xmlns="" xmlns:a16="http://schemas.microsoft.com/office/drawing/2014/main" id="{0144D93F-9920-4967-8CB5-D1E5C1B8E7AF}"/>
                  </a:ext>
                </a:extLst>
              </p:cNvPr>
              <p:cNvSpPr>
                <a:spLocks noChangeArrowheads="1"/>
              </p:cNvSpPr>
              <p:nvPr/>
            </p:nvSpPr>
            <p:spPr bwMode="auto">
              <a:xfrm>
                <a:off x="3671888" y="2682130"/>
                <a:ext cx="1296000" cy="540000"/>
              </a:xfrm>
              <a:prstGeom prst="rect">
                <a:avLst/>
              </a:prstGeom>
              <a:solidFill>
                <a:srgbClr val="FCAF17"/>
              </a:solidFill>
              <a:ln>
                <a:noFill/>
              </a:ln>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endParaRPr lang="ru-RU" altLang="ru-RU" sz="2100"/>
              </a:p>
            </p:txBody>
          </p:sp>
          <p:sp>
            <p:nvSpPr>
              <p:cNvPr id="47144" name="Rectangle 209">
                <a:extLst>
                  <a:ext uri="{FF2B5EF4-FFF2-40B4-BE49-F238E27FC236}">
                    <a16:creationId xmlns="" xmlns:a16="http://schemas.microsoft.com/office/drawing/2014/main" id="{0E266680-2989-4185-AD81-CDC1E2F9170E}"/>
                  </a:ext>
                </a:extLst>
              </p:cNvPr>
              <p:cNvSpPr>
                <a:spLocks noChangeArrowheads="1"/>
              </p:cNvSpPr>
              <p:nvPr/>
            </p:nvSpPr>
            <p:spPr bwMode="auto">
              <a:xfrm>
                <a:off x="3833120" y="2790382"/>
                <a:ext cx="973535" cy="324385"/>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000000"/>
                    </a:solidFill>
                    <a:latin typeface="Arial" panose="020B0604020202020204" pitchFamily="34" charset="0"/>
                  </a:rPr>
                  <a:t>Стратегическое </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управление Группы,</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сервисы менеджеров</a:t>
                </a:r>
                <a:endParaRPr lang="ru-RU" altLang="ru-RU" sz="635" dirty="0">
                  <a:latin typeface="Arial" panose="020B0604020202020204" pitchFamily="34" charset="0"/>
                </a:endParaRPr>
              </a:p>
            </p:txBody>
          </p:sp>
        </p:grpSp>
        <p:grpSp>
          <p:nvGrpSpPr>
            <p:cNvPr id="83997" name="Группа 330">
              <a:extLst>
                <a:ext uri="{FF2B5EF4-FFF2-40B4-BE49-F238E27FC236}">
                  <a16:creationId xmlns="" xmlns:a16="http://schemas.microsoft.com/office/drawing/2014/main" id="{4CF2C335-CFA6-4AA2-AA4C-66B660CD9258}"/>
                </a:ext>
              </a:extLst>
            </p:cNvPr>
            <p:cNvGrpSpPr>
              <a:grpSpLocks/>
            </p:cNvGrpSpPr>
            <p:nvPr/>
          </p:nvGrpSpPr>
          <p:grpSpPr bwMode="auto">
            <a:xfrm>
              <a:off x="4491038" y="4476750"/>
              <a:ext cx="1631950" cy="679450"/>
              <a:chOff x="3888056" y="3594049"/>
              <a:chExt cx="1296000" cy="540000"/>
            </a:xfrm>
          </p:grpSpPr>
          <p:sp>
            <p:nvSpPr>
              <p:cNvPr id="47141" name="Rectangle 207">
                <a:extLst>
                  <a:ext uri="{FF2B5EF4-FFF2-40B4-BE49-F238E27FC236}">
                    <a16:creationId xmlns="" xmlns:a16="http://schemas.microsoft.com/office/drawing/2014/main" id="{775CA80C-98AC-4359-ADA2-710B9FB6F109}"/>
                  </a:ext>
                </a:extLst>
              </p:cNvPr>
              <p:cNvSpPr>
                <a:spLocks noChangeArrowheads="1"/>
              </p:cNvSpPr>
              <p:nvPr/>
            </p:nvSpPr>
            <p:spPr bwMode="auto">
              <a:xfrm>
                <a:off x="3888056" y="3594049"/>
                <a:ext cx="1296000" cy="540000"/>
              </a:xfrm>
              <a:prstGeom prst="rect">
                <a:avLst/>
              </a:prstGeom>
              <a:solidFill>
                <a:srgbClr val="FCAF17"/>
              </a:solidFill>
              <a:ln>
                <a:noFill/>
              </a:ln>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endParaRPr lang="ru-RU" altLang="ru-RU" sz="2100"/>
              </a:p>
            </p:txBody>
          </p:sp>
          <p:sp>
            <p:nvSpPr>
              <p:cNvPr id="47142" name="Rectangle 209">
                <a:extLst>
                  <a:ext uri="{FF2B5EF4-FFF2-40B4-BE49-F238E27FC236}">
                    <a16:creationId xmlns="" xmlns:a16="http://schemas.microsoft.com/office/drawing/2014/main" id="{8A4960DC-9A80-4C30-BAE5-88241F1561F3}"/>
                  </a:ext>
                </a:extLst>
              </p:cNvPr>
              <p:cNvSpPr>
                <a:spLocks noChangeArrowheads="1"/>
              </p:cNvSpPr>
              <p:nvPr/>
            </p:nvSpPr>
            <p:spPr bwMode="auto">
              <a:xfrm>
                <a:off x="3940032" y="3648302"/>
                <a:ext cx="1192048" cy="433524"/>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000000"/>
                    </a:solidFill>
                    <a:latin typeface="Arial" panose="020B0604020202020204" pitchFamily="34" charset="0"/>
                  </a:rPr>
                  <a:t>Управление цепочками</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бизнес-процессов от</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регистрации потребности</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до расчета себестоимости</a:t>
                </a:r>
                <a:endParaRPr lang="ru-RU" altLang="ru-RU" sz="635" dirty="0">
                  <a:latin typeface="Arial" panose="020B0604020202020204" pitchFamily="34" charset="0"/>
                </a:endParaRPr>
              </a:p>
            </p:txBody>
          </p:sp>
        </p:grpSp>
        <p:grpSp>
          <p:nvGrpSpPr>
            <p:cNvPr id="83998" name="Группа 248">
              <a:extLst>
                <a:ext uri="{FF2B5EF4-FFF2-40B4-BE49-F238E27FC236}">
                  <a16:creationId xmlns="" xmlns:a16="http://schemas.microsoft.com/office/drawing/2014/main" id="{04349050-724E-492D-8F85-29C83AE2AA03}"/>
                </a:ext>
              </a:extLst>
            </p:cNvPr>
            <p:cNvGrpSpPr>
              <a:grpSpLocks/>
            </p:cNvGrpSpPr>
            <p:nvPr/>
          </p:nvGrpSpPr>
          <p:grpSpPr bwMode="auto">
            <a:xfrm>
              <a:off x="4491038" y="5405438"/>
              <a:ext cx="1631950" cy="681037"/>
              <a:chOff x="3671888" y="4230362"/>
              <a:chExt cx="1296000" cy="540000"/>
            </a:xfrm>
          </p:grpSpPr>
          <p:sp>
            <p:nvSpPr>
              <p:cNvPr id="47139" name="Rectangle 207">
                <a:extLst>
                  <a:ext uri="{FF2B5EF4-FFF2-40B4-BE49-F238E27FC236}">
                    <a16:creationId xmlns="" xmlns:a16="http://schemas.microsoft.com/office/drawing/2014/main" id="{EA70931D-D42F-4B05-A8FE-822531787996}"/>
                  </a:ext>
                </a:extLst>
              </p:cNvPr>
              <p:cNvSpPr>
                <a:spLocks noChangeArrowheads="1"/>
              </p:cNvSpPr>
              <p:nvPr/>
            </p:nvSpPr>
            <p:spPr bwMode="auto">
              <a:xfrm>
                <a:off x="3671888" y="4230362"/>
                <a:ext cx="1296000" cy="540000"/>
              </a:xfrm>
              <a:prstGeom prst="rect">
                <a:avLst/>
              </a:prstGeom>
              <a:solidFill>
                <a:srgbClr val="FCAF17"/>
              </a:solidFill>
              <a:ln>
                <a:noFill/>
              </a:ln>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endParaRPr lang="ru-RU" altLang="ru-RU" sz="2100"/>
              </a:p>
            </p:txBody>
          </p:sp>
          <p:sp>
            <p:nvSpPr>
              <p:cNvPr id="47140" name="Rectangle 209">
                <a:extLst>
                  <a:ext uri="{FF2B5EF4-FFF2-40B4-BE49-F238E27FC236}">
                    <a16:creationId xmlns="" xmlns:a16="http://schemas.microsoft.com/office/drawing/2014/main" id="{96487D23-8E98-49A0-BDEE-F52D2EEA6BF9}"/>
                  </a:ext>
                </a:extLst>
              </p:cNvPr>
              <p:cNvSpPr>
                <a:spLocks noChangeArrowheads="1"/>
              </p:cNvSpPr>
              <p:nvPr/>
            </p:nvSpPr>
            <p:spPr bwMode="auto">
              <a:xfrm>
                <a:off x="3768278" y="4338615"/>
                <a:ext cx="1103221" cy="324386"/>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err="1">
                    <a:solidFill>
                      <a:srgbClr val="000000"/>
                    </a:solidFill>
                    <a:latin typeface="Arial" panose="020B0604020202020204" pitchFamily="34" charset="0"/>
                  </a:rPr>
                  <a:t>Многоплатформенность</a:t>
                </a:r>
                <a:r>
                  <a:rPr lang="ru-RU" altLang="ru-RU" sz="635" dirty="0">
                    <a:solidFill>
                      <a:srgbClr val="000000"/>
                    </a:solidFill>
                    <a:latin typeface="Arial" panose="020B0604020202020204" pitchFamily="34" charset="0"/>
                  </a:rPr>
                  <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поддержка открытого</a:t>
                </a:r>
                <a:br>
                  <a:rPr lang="ru-RU" altLang="ru-RU" sz="635" dirty="0">
                    <a:solidFill>
                      <a:srgbClr val="000000"/>
                    </a:solidFill>
                    <a:latin typeface="Arial" panose="020B0604020202020204" pitchFamily="34" charset="0"/>
                  </a:rPr>
                </a:br>
                <a:r>
                  <a:rPr lang="ru-RU" altLang="ru-RU" sz="635" dirty="0">
                    <a:solidFill>
                      <a:srgbClr val="000000"/>
                    </a:solidFill>
                    <a:latin typeface="Arial" panose="020B0604020202020204" pitchFamily="34" charset="0"/>
                  </a:rPr>
                  <a:t>ПО</a:t>
                </a:r>
                <a:endParaRPr lang="ru-RU" altLang="ru-RU" sz="635" dirty="0">
                  <a:latin typeface="Arial" panose="020B0604020202020204" pitchFamily="34" charset="0"/>
                </a:endParaRPr>
              </a:p>
            </p:txBody>
          </p:sp>
        </p:grpSp>
        <p:cxnSp>
          <p:nvCxnSpPr>
            <p:cNvPr id="344" name="Прямая со стрелкой 343">
              <a:extLst>
                <a:ext uri="{FF2B5EF4-FFF2-40B4-BE49-F238E27FC236}">
                  <a16:creationId xmlns="" xmlns:a16="http://schemas.microsoft.com/office/drawing/2014/main" id="{87E4FED3-BB9C-46DB-BDB5-FC7AACDAE069}"/>
                </a:ext>
              </a:extLst>
            </p:cNvPr>
            <p:cNvCxnSpPr>
              <a:cxnSpLocks/>
            </p:cNvCxnSpPr>
            <p:nvPr/>
          </p:nvCxnSpPr>
          <p:spPr>
            <a:xfrm>
              <a:off x="9113838" y="3727450"/>
              <a:ext cx="703262" cy="0"/>
            </a:xfrm>
            <a:prstGeom prst="straightConnector1">
              <a:avLst/>
            </a:prstGeom>
            <a:ln w="25400">
              <a:solidFill>
                <a:srgbClr val="D7192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4000" name="Группа 344">
              <a:extLst>
                <a:ext uri="{FF2B5EF4-FFF2-40B4-BE49-F238E27FC236}">
                  <a16:creationId xmlns="" xmlns:a16="http://schemas.microsoft.com/office/drawing/2014/main" id="{F5DC1995-B38B-4DEC-A842-383A4171C8FF}"/>
                </a:ext>
              </a:extLst>
            </p:cNvPr>
            <p:cNvGrpSpPr>
              <a:grpSpLocks/>
            </p:cNvGrpSpPr>
            <p:nvPr/>
          </p:nvGrpSpPr>
          <p:grpSpPr bwMode="auto">
            <a:xfrm>
              <a:off x="9707563" y="3400425"/>
              <a:ext cx="1497012" cy="996950"/>
              <a:chOff x="8014737" y="1157618"/>
              <a:chExt cx="1188000" cy="792000"/>
            </a:xfrm>
          </p:grpSpPr>
          <p:sp>
            <p:nvSpPr>
              <p:cNvPr id="47137" name="Rectangle 201">
                <a:extLst>
                  <a:ext uri="{FF2B5EF4-FFF2-40B4-BE49-F238E27FC236}">
                    <a16:creationId xmlns="" xmlns:a16="http://schemas.microsoft.com/office/drawing/2014/main" id="{833C88E5-C631-4A78-942D-4FEEFD895FCD}"/>
                  </a:ext>
                </a:extLst>
              </p:cNvPr>
              <p:cNvSpPr>
                <a:spLocks noChangeArrowheads="1"/>
              </p:cNvSpPr>
              <p:nvPr/>
            </p:nvSpPr>
            <p:spPr bwMode="auto">
              <a:xfrm>
                <a:off x="8014737" y="1157618"/>
                <a:ext cx="1188000" cy="792000"/>
              </a:xfrm>
              <a:prstGeom prst="rect">
                <a:avLst/>
              </a:prstGeom>
              <a:solidFill>
                <a:srgbClr val="FCAF17"/>
              </a:solidFill>
              <a:ln>
                <a:noFill/>
              </a:ln>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endParaRPr lang="ru-RU" altLang="ru-RU" sz="2100"/>
              </a:p>
            </p:txBody>
          </p:sp>
          <p:sp>
            <p:nvSpPr>
              <p:cNvPr id="47138" name="Rectangle 203">
                <a:extLst>
                  <a:ext uri="{FF2B5EF4-FFF2-40B4-BE49-F238E27FC236}">
                    <a16:creationId xmlns="" xmlns:a16="http://schemas.microsoft.com/office/drawing/2014/main" id="{E523D740-80CF-4913-91DF-17798626BEFA}"/>
                  </a:ext>
                </a:extLst>
              </p:cNvPr>
              <p:cNvSpPr>
                <a:spLocks noChangeArrowheads="1"/>
              </p:cNvSpPr>
              <p:nvPr/>
            </p:nvSpPr>
            <p:spPr bwMode="auto">
              <a:xfrm>
                <a:off x="8029855" y="1230764"/>
                <a:ext cx="1157765" cy="650011"/>
              </a:xfrm>
              <a:prstGeom prst="rect">
                <a:avLst/>
              </a:prstGeom>
              <a:noFill/>
              <a:ln>
                <a:noFill/>
              </a:ln>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635" dirty="0">
                    <a:solidFill>
                      <a:srgbClr val="000000"/>
                    </a:solidFill>
                    <a:latin typeface="Arial" panose="020B0604020202020204" pitchFamily="34" charset="0"/>
                  </a:rPr>
                  <a:t>Стандарты:</a:t>
                </a:r>
              </a:p>
              <a:p>
                <a:pPr algn="ctr">
                  <a:defRPr/>
                </a:pPr>
                <a:r>
                  <a:rPr lang="ru-RU" altLang="ru-RU" sz="635" dirty="0">
                    <a:solidFill>
                      <a:srgbClr val="000000"/>
                    </a:solidFill>
                    <a:latin typeface="Arial" panose="020B0604020202020204" pitchFamily="34" charset="0"/>
                  </a:rPr>
                  <a:t>XML</a:t>
                </a:r>
              </a:p>
              <a:p>
                <a:pPr algn="ctr">
                  <a:defRPr/>
                </a:pPr>
                <a:r>
                  <a:rPr lang="ru-RU" altLang="ru-RU" sz="635" dirty="0">
                    <a:solidFill>
                      <a:srgbClr val="000000"/>
                    </a:solidFill>
                    <a:latin typeface="Arial" panose="020B0604020202020204" pitchFamily="34" charset="0"/>
                  </a:rPr>
                  <a:t>HTTP, </a:t>
                </a:r>
                <a:r>
                  <a:rPr lang="ru-RU" altLang="ru-RU" sz="635" dirty="0" err="1">
                    <a:solidFill>
                      <a:srgbClr val="000000"/>
                    </a:solidFill>
                    <a:latin typeface="Arial" panose="020B0604020202020204" pitchFamily="34" charset="0"/>
                  </a:rPr>
                  <a:t>OData</a:t>
                </a:r>
                <a:r>
                  <a:rPr lang="ru-RU" altLang="ru-RU" sz="635" dirty="0">
                    <a:solidFill>
                      <a:srgbClr val="000000"/>
                    </a:solidFill>
                    <a:latin typeface="Arial" panose="020B0604020202020204" pitchFamily="34" charset="0"/>
                  </a:rPr>
                  <a:t>, SMTP, </a:t>
                </a:r>
              </a:p>
              <a:p>
                <a:pPr algn="ctr">
                  <a:defRPr/>
                </a:pPr>
                <a:r>
                  <a:rPr lang="ru-RU" altLang="ru-RU" sz="635" dirty="0">
                    <a:solidFill>
                      <a:srgbClr val="000000"/>
                    </a:solidFill>
                    <a:latin typeface="Arial" panose="020B0604020202020204" pitchFamily="34" charset="0"/>
                  </a:rPr>
                  <a:t>POP3, FTP, IMAP,</a:t>
                </a:r>
              </a:p>
              <a:p>
                <a:pPr algn="ctr">
                  <a:defRPr/>
                </a:pPr>
                <a:r>
                  <a:rPr lang="ru-RU" altLang="ru-RU" sz="635" dirty="0">
                    <a:latin typeface="Arial" panose="020B0604020202020204" pitchFamily="34" charset="0"/>
                  </a:rPr>
                  <a:t>автоматический </a:t>
                </a:r>
                <a:r>
                  <a:rPr lang="en-US" altLang="ru-RU" sz="635" dirty="0">
                    <a:latin typeface="Arial" panose="020B0604020202020204" pitchFamily="34" charset="0"/>
                  </a:rPr>
                  <a:t>REST,</a:t>
                </a:r>
              </a:p>
              <a:p>
                <a:pPr algn="ctr">
                  <a:defRPr/>
                </a:pPr>
                <a:r>
                  <a:rPr lang="en-US" altLang="ru-RU" sz="635" dirty="0">
                    <a:latin typeface="Arial" panose="020B0604020202020204" pitchFamily="34" charset="0"/>
                  </a:rPr>
                  <a:t>COM, TXT, DBF, XLS</a:t>
                </a:r>
                <a:endParaRPr lang="ru-RU" altLang="ru-RU" sz="635" dirty="0">
                  <a:latin typeface="Arial" panose="020B0604020202020204" pitchFamily="34" charset="0"/>
                </a:endParaRPr>
              </a:p>
            </p:txBody>
          </p:sp>
        </p:grpSp>
      </p:gr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object 9"/>
          <p:cNvSpPr>
            <a:spLocks noGrp="1"/>
          </p:cNvSpPr>
          <p:nvPr>
            <p:ph type="title"/>
          </p:nvPr>
        </p:nvSpPr>
        <p:spPr>
          <a:xfrm>
            <a:off x="1628154" y="154618"/>
            <a:ext cx="7199794" cy="8270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sz="1800" b="1" kern="1200" dirty="0">
                <a:latin typeface="Arial" panose="020B0604020202020204" pitchFamily="34" charset="0"/>
                <a:ea typeface="+mn-ea"/>
                <a:cs typeface="Arial" panose="020B0604020202020204" pitchFamily="34" charset="0"/>
              </a:rPr>
              <a:t>Удобно, когда информация находит тебя сама</a:t>
            </a:r>
          </a:p>
        </p:txBody>
      </p:sp>
      <p:pic>
        <p:nvPicPr>
          <p:cNvPr id="10" name="Рисунок 9">
            <a:extLst>
              <a:ext uri="{FF2B5EF4-FFF2-40B4-BE49-F238E27FC236}">
                <a16:creationId xmlns="" xmlns:a16="http://schemas.microsoft.com/office/drawing/2014/main" id="{0D00BB40-56E9-4708-ABB8-7540DD9D4434}"/>
              </a:ext>
            </a:extLst>
          </p:cNvPr>
          <p:cNvPicPr>
            <a:picLocks noChangeAspect="1"/>
          </p:cNvPicPr>
          <p:nvPr/>
        </p:nvPicPr>
        <p:blipFill rotWithShape="1">
          <a:blip r:embed="rId3"/>
          <a:srcRect l="20533"/>
          <a:stretch/>
        </p:blipFill>
        <p:spPr>
          <a:xfrm>
            <a:off x="915210" y="1299608"/>
            <a:ext cx="4354973" cy="3577192"/>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p:spPr>
      </p:pic>
      <p:pic>
        <p:nvPicPr>
          <p:cNvPr id="2" name="Рисунок 1">
            <a:extLst>
              <a:ext uri="{FF2B5EF4-FFF2-40B4-BE49-F238E27FC236}">
                <a16:creationId xmlns="" xmlns:a16="http://schemas.microsoft.com/office/drawing/2014/main" id="{9FB2ACBC-63CF-4528-89DB-4848C1EDC695}"/>
              </a:ext>
            </a:extLst>
          </p:cNvPr>
          <p:cNvPicPr>
            <a:picLocks noChangeAspect="1"/>
          </p:cNvPicPr>
          <p:nvPr/>
        </p:nvPicPr>
        <p:blipFill rotWithShape="1">
          <a:blip r:embed="rId4">
            <a:clrChange>
              <a:clrFrom>
                <a:srgbClr val="FFFFFF"/>
              </a:clrFrom>
              <a:clrTo>
                <a:srgbClr val="FFFFFF">
                  <a:alpha val="0"/>
                </a:srgbClr>
              </a:clrTo>
            </a:clrChange>
          </a:blip>
          <a:srcRect l="9318" t="4940" r="9316" b="4000"/>
          <a:stretch/>
        </p:blipFill>
        <p:spPr>
          <a:xfrm>
            <a:off x="6724178" y="1419622"/>
            <a:ext cx="1584325" cy="334821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5" name="TextBox 29">
            <a:extLst>
              <a:ext uri="{FF2B5EF4-FFF2-40B4-BE49-F238E27FC236}">
                <a16:creationId xmlns="" xmlns:a16="http://schemas.microsoft.com/office/drawing/2014/main" id="{B0A645F7-5608-4441-9E75-FC5F7B3A9564}"/>
              </a:ext>
            </a:extLst>
          </p:cNvPr>
          <p:cNvSpPr txBox="1">
            <a:spLocks noChangeArrowheads="1"/>
          </p:cNvSpPr>
          <p:nvPr/>
        </p:nvSpPr>
        <p:spPr bwMode="auto">
          <a:xfrm>
            <a:off x="1080640" y="939344"/>
            <a:ext cx="4147411" cy="276999"/>
          </a:xfrm>
          <a:prstGeom prst="rect">
            <a:avLst/>
          </a:prstGeom>
          <a:noFill/>
          <a:ln w="9525">
            <a:noFill/>
            <a:miter lim="800000"/>
            <a:headEnd/>
            <a:tailEnd/>
          </a:ln>
        </p:spPr>
        <p:txBody>
          <a:bodyPr wrap="square">
            <a:spAutoFit/>
          </a:bodyPr>
          <a:lstStyle/>
          <a:p>
            <a:pPr algn="ctr">
              <a:spcBef>
                <a:spcPts val="238"/>
              </a:spcBef>
              <a:spcAft>
                <a:spcPts val="238"/>
              </a:spcAft>
            </a:pPr>
            <a:r>
              <a:rPr lang="ru-RU" altLang="ru-RU" sz="1200" b="0" dirty="0">
                <a:solidFill>
                  <a:srgbClr val="C00000"/>
                </a:solidFill>
                <a:latin typeface="Arial" panose="020B0604020202020204" pitchFamily="34" charset="0"/>
              </a:rPr>
              <a:t>Оповещение ответственных о негативных отклонениях</a:t>
            </a:r>
          </a:p>
        </p:txBody>
      </p:sp>
      <p:sp>
        <p:nvSpPr>
          <p:cNvPr id="16" name="TextBox 29">
            <a:extLst>
              <a:ext uri="{FF2B5EF4-FFF2-40B4-BE49-F238E27FC236}">
                <a16:creationId xmlns="" xmlns:a16="http://schemas.microsoft.com/office/drawing/2014/main" id="{0967B0C9-21DC-4C04-9561-933361CB5D18}"/>
              </a:ext>
            </a:extLst>
          </p:cNvPr>
          <p:cNvSpPr txBox="1">
            <a:spLocks noChangeArrowheads="1"/>
          </p:cNvSpPr>
          <p:nvPr/>
        </p:nvSpPr>
        <p:spPr bwMode="auto">
          <a:xfrm>
            <a:off x="6729776" y="847012"/>
            <a:ext cx="1363837" cy="461665"/>
          </a:xfrm>
          <a:prstGeom prst="rect">
            <a:avLst/>
          </a:prstGeom>
          <a:noFill/>
          <a:ln w="9525">
            <a:noFill/>
            <a:miter lim="800000"/>
            <a:headEnd/>
            <a:tailEnd/>
          </a:ln>
        </p:spPr>
        <p:txBody>
          <a:bodyPr wrap="square">
            <a:spAutoFit/>
          </a:bodyPr>
          <a:lstStyle>
            <a:defPPr>
              <a:defRPr lang="ru-RU"/>
            </a:defPPr>
            <a:lvl1pPr algn="ctr">
              <a:spcBef>
                <a:spcPts val="238"/>
              </a:spcBef>
              <a:spcAft>
                <a:spcPts val="238"/>
              </a:spcAft>
              <a:defRPr sz="1111" b="0">
                <a:solidFill>
                  <a:schemeClr val="accent1">
                    <a:lumMod val="25000"/>
                  </a:schemeClr>
                </a:solidFill>
                <a:latin typeface="Arial" panose="020B0604020202020204" pitchFamily="34" charset="0"/>
              </a:defRPr>
            </a:lvl1pPr>
          </a:lstStyle>
          <a:p>
            <a:r>
              <a:rPr lang="ru-RU" altLang="ru-RU" sz="1200" dirty="0">
                <a:solidFill>
                  <a:srgbClr val="C00000"/>
                </a:solidFill>
              </a:rPr>
              <a:t>Опережающие показатели</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C0B9D07B-FFC9-4419-8D86-2DA14B11DF3B}"/>
              </a:ext>
            </a:extLst>
          </p:cNvPr>
          <p:cNvSpPr txBox="1">
            <a:spLocks noChangeArrowheads="1"/>
          </p:cNvSpPr>
          <p:nvPr/>
        </p:nvSpPr>
        <p:spPr bwMode="auto">
          <a:xfrm>
            <a:off x="4577905" y="1371112"/>
            <a:ext cx="184731" cy="97180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82947" name="Заголовок 1">
            <a:extLst>
              <a:ext uri="{FF2B5EF4-FFF2-40B4-BE49-F238E27FC236}">
                <a16:creationId xmlns="" xmlns:a16="http://schemas.microsoft.com/office/drawing/2014/main" id="{89932733-525B-4C6D-B16E-B5B71D9CFD6A}"/>
              </a:ext>
            </a:extLst>
          </p:cNvPr>
          <p:cNvSpPr>
            <a:spLocks noGrp="1" noChangeArrowheads="1"/>
          </p:cNvSpPr>
          <p:nvPr>
            <p:ph type="title"/>
          </p:nvPr>
        </p:nvSpPr>
        <p:spPr>
          <a:xfrm>
            <a:off x="1692275" y="194287"/>
            <a:ext cx="7127875" cy="72127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Сокращение затрат на поддержку</a:t>
            </a:r>
          </a:p>
        </p:txBody>
      </p:sp>
      <p:sp>
        <p:nvSpPr>
          <p:cNvPr id="82948" name="Объект 2">
            <a:extLst>
              <a:ext uri="{FF2B5EF4-FFF2-40B4-BE49-F238E27FC236}">
                <a16:creationId xmlns="" xmlns:a16="http://schemas.microsoft.com/office/drawing/2014/main" id="{40F3BB0D-1309-47AB-984E-C9BC72D081DE}"/>
              </a:ext>
            </a:extLst>
          </p:cNvPr>
          <p:cNvSpPr>
            <a:spLocks noGrp="1" noChangeArrowheads="1"/>
          </p:cNvSpPr>
          <p:nvPr>
            <p:ph idx="1"/>
          </p:nvPr>
        </p:nvSpPr>
        <p:spPr>
          <a:xfrm>
            <a:off x="514630" y="1354735"/>
            <a:ext cx="8392518" cy="2698175"/>
          </a:xfrm>
        </p:spPr>
        <p:txBody>
          <a:bodyPr wrap="square">
            <a:spAutoFit/>
          </a:bodyPr>
          <a:lstStyle/>
          <a:p>
            <a:pPr marL="182563"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Сокращение затрат на поддержку разнородных систем </a:t>
            </a:r>
            <a:br>
              <a:rPr lang="ru-RU"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за счет единого решения на 3-х уровнях управления, </a:t>
            </a:r>
            <a:br>
              <a:rPr lang="ru-RU"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которое легко интегрируется с решениями фирмы «1С» </a:t>
            </a:r>
            <a:br>
              <a:rPr lang="ru-RU"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(в том числе с отраслевыми и специализированными), </a:t>
            </a:r>
            <a:br>
              <a:rPr lang="ru-RU"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со сторонним программным обеспечением </a:t>
            </a:r>
            <a:br>
              <a:rPr lang="ru-RU"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и различным оборудованием.</a:t>
            </a:r>
          </a:p>
          <a:p>
            <a:pPr marL="182563"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Сокращение затрат на обновление конфигурации, </a:t>
            </a:r>
            <a:r>
              <a:rPr lang="en-US" altLang="ru-RU" sz="1200" kern="1200" dirty="0">
                <a:ea typeface="+mn-ea"/>
                <a:cs typeface="Times New Roman" panose="02020603050405020304" pitchFamily="18" charset="0"/>
              </a:rPr>
              <a:t/>
            </a:r>
            <a:br>
              <a:rPr lang="en-US"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поддержку комплектов управленческой </a:t>
            </a:r>
            <a:r>
              <a:rPr lang="en-US" altLang="ru-RU" sz="1200" kern="1200" dirty="0">
                <a:ea typeface="+mn-ea"/>
                <a:cs typeface="Times New Roman" panose="02020603050405020304" pitchFamily="18" charset="0"/>
              </a:rPr>
              <a:t/>
            </a:r>
            <a:br>
              <a:rPr lang="en-US"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и регламентированной отчетности</a:t>
            </a:r>
          </a:p>
          <a:p>
            <a:pPr marL="182563"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Сокращение затрат на поддержку </a:t>
            </a:r>
            <a:r>
              <a:rPr lang="en-US" altLang="ru-RU" sz="1200" kern="1200" dirty="0">
                <a:ea typeface="+mn-ea"/>
                <a:cs typeface="Times New Roman" panose="02020603050405020304" pitchFamily="18" charset="0"/>
              </a:rPr>
              <a:t/>
            </a:r>
            <a:br>
              <a:rPr lang="en-US"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автоматизации единых корпоративных </a:t>
            </a:r>
            <a:r>
              <a:rPr lang="en-US" altLang="ru-RU" sz="1200" kern="1200" dirty="0">
                <a:ea typeface="+mn-ea"/>
                <a:cs typeface="Times New Roman" panose="02020603050405020304" pitchFamily="18" charset="0"/>
              </a:rPr>
              <a:t/>
            </a:r>
            <a:br>
              <a:rPr lang="en-US"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признаков (не требуется вносить изменения </a:t>
            </a:r>
            <a:r>
              <a:rPr lang="en-US" altLang="ru-RU" sz="1200" kern="1200" dirty="0">
                <a:ea typeface="+mn-ea"/>
                <a:cs typeface="Times New Roman" panose="02020603050405020304" pitchFamily="18" charset="0"/>
              </a:rPr>
              <a:t/>
            </a:r>
            <a:br>
              <a:rPr lang="en-US" altLang="ru-RU" sz="1200" kern="1200" dirty="0">
                <a:ea typeface="+mn-ea"/>
                <a:cs typeface="Times New Roman" panose="02020603050405020304" pitchFamily="18" charset="0"/>
              </a:rPr>
            </a:br>
            <a:r>
              <a:rPr lang="ru-RU" altLang="ru-RU" sz="1200" kern="1200" dirty="0">
                <a:ea typeface="+mn-ea"/>
                <a:cs typeface="Times New Roman" panose="02020603050405020304" pitchFamily="18" charset="0"/>
              </a:rPr>
              <a:t>сразу в две базы и правила обменов)</a:t>
            </a:r>
          </a:p>
        </p:txBody>
      </p:sp>
      <p:pic>
        <p:nvPicPr>
          <p:cNvPr id="82949" name="Picture 29" descr="слайд_4 схема">
            <a:extLst>
              <a:ext uri="{FF2B5EF4-FFF2-40B4-BE49-F238E27FC236}">
                <a16:creationId xmlns="" xmlns:a16="http://schemas.microsoft.com/office/drawing/2014/main" id="{5BE4DDC2-D767-4814-95B3-63572AE63F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5327" y="2343166"/>
            <a:ext cx="4114674" cy="228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776" y="2800335"/>
            <a:ext cx="800045" cy="157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4">
            <a:extLst>
              <a:ext uri="{FF2B5EF4-FFF2-40B4-BE49-F238E27FC236}">
                <a16:creationId xmlns="" xmlns:a16="http://schemas.microsoft.com/office/drawing/2014/main" id="{ECCBC75B-19ED-445F-BDC5-F376143368F5}"/>
              </a:ext>
            </a:extLst>
          </p:cNvPr>
          <p:cNvSpPr>
            <a:spLocks noChangeArrowheads="1"/>
          </p:cNvSpPr>
          <p:nvPr/>
        </p:nvSpPr>
        <p:spPr bwMode="auto">
          <a:xfrm>
            <a:off x="1692274" y="159433"/>
            <a:ext cx="7127875" cy="62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dirty="0">
                <a:latin typeface="Arial" panose="020B0604020202020204" pitchFamily="34" charset="0"/>
              </a:rPr>
              <a:t>Источники данных</a:t>
            </a:r>
            <a:r>
              <a:rPr lang="en-US" dirty="0">
                <a:latin typeface="Arial" panose="020B0604020202020204" pitchFamily="34" charset="0"/>
              </a:rPr>
              <a:t>: </a:t>
            </a:r>
            <a:r>
              <a:rPr lang="ru-RU" dirty="0">
                <a:latin typeface="Arial" panose="020B0604020202020204" pitchFamily="34" charset="0"/>
              </a:rPr>
              <a:t>универсальное средство интеграции </a:t>
            </a:r>
          </a:p>
          <a:p>
            <a:pPr algn="ctr"/>
            <a:r>
              <a:rPr lang="ru-RU" dirty="0">
                <a:latin typeface="Arial" panose="020B0604020202020204" pitchFamily="34" charset="0"/>
              </a:rPr>
              <a:t>с любой системой 1С</a:t>
            </a:r>
            <a:endParaRPr lang="en-US" dirty="0">
              <a:latin typeface="Arial" panose="020B0604020202020204" pitchFamily="34" charset="0"/>
            </a:endParaRPr>
          </a:p>
        </p:txBody>
      </p:sp>
      <p:sp>
        <p:nvSpPr>
          <p:cNvPr id="3" name="Куб 2"/>
          <p:cNvSpPr/>
          <p:nvPr/>
        </p:nvSpPr>
        <p:spPr bwMode="auto">
          <a:xfrm>
            <a:off x="1886034" y="1085953"/>
            <a:ext cx="1485797" cy="389451"/>
          </a:xfrm>
          <a:prstGeom prst="cube">
            <a:avLst/>
          </a:prstGeom>
          <a:solidFill>
            <a:srgbClr val="C00000">
              <a:alpha val="75000"/>
            </a:srgbClr>
          </a:solidFill>
          <a:ln>
            <a:solidFill>
              <a:schemeClr val="bg1">
                <a:lumMod val="65000"/>
              </a:schemeClr>
            </a:solidFill>
          </a:ln>
          <a:effectLst/>
        </p:spPr>
        <p:txBody>
          <a:bodyPr vert="horz" wrap="square" lIns="71425" tIns="37141" rIns="71425" bIns="37141" numCol="1" rtlCol="0" anchor="t" anchorCtr="0" compatLnSpc="1">
            <a:prstTxWarp prst="textNoShape">
              <a:avLst/>
            </a:prstTxWarp>
            <a:spAutoFit/>
          </a:bodyPr>
          <a:lstStyle/>
          <a:p>
            <a:pPr marL="302362" indent="-302362" defTabSz="725668" eaLnBrk="1" hangingPunct="1">
              <a:lnSpc>
                <a:spcPct val="85000"/>
              </a:lnSpc>
              <a:spcBef>
                <a:spcPct val="50000"/>
              </a:spcBef>
              <a:buSzPct val="120000"/>
              <a:buBlip>
                <a:blip r:embed="rId3"/>
              </a:buBlip>
            </a:pPr>
            <a:endParaRPr lang="ru-RU" sz="1667" b="0">
              <a:solidFill>
                <a:srgbClr val="006600"/>
              </a:solidFill>
              <a:latin typeface="Arial" panose="020B0604020202020204" pitchFamily="34" charset="0"/>
            </a:endParaRPr>
          </a:p>
        </p:txBody>
      </p:sp>
      <p:cxnSp>
        <p:nvCxnSpPr>
          <p:cNvPr id="17" name="Прямая со стрелкой 16"/>
          <p:cNvCxnSpPr/>
          <p:nvPr/>
        </p:nvCxnSpPr>
        <p:spPr bwMode="auto">
          <a:xfrm>
            <a:off x="2228910" y="1457519"/>
            <a:ext cx="0" cy="1057085"/>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Прямая со стрелкой 17"/>
          <p:cNvCxnSpPr/>
          <p:nvPr/>
        </p:nvCxnSpPr>
        <p:spPr bwMode="auto">
          <a:xfrm>
            <a:off x="2628932" y="1457519"/>
            <a:ext cx="0" cy="1057085"/>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Прямая со стрелкой 18"/>
          <p:cNvCxnSpPr/>
          <p:nvPr/>
        </p:nvCxnSpPr>
        <p:spPr bwMode="auto">
          <a:xfrm>
            <a:off x="3143247" y="1343227"/>
            <a:ext cx="0" cy="1057085"/>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Прямая со стрелкой 19"/>
          <p:cNvCxnSpPr/>
          <p:nvPr/>
        </p:nvCxnSpPr>
        <p:spPr bwMode="auto">
          <a:xfrm>
            <a:off x="3264193" y="1200244"/>
            <a:ext cx="0" cy="1057085"/>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Прямая со стрелкой 20"/>
          <p:cNvCxnSpPr/>
          <p:nvPr/>
        </p:nvCxnSpPr>
        <p:spPr bwMode="auto">
          <a:xfrm rot="5400000">
            <a:off x="2443146" y="1614616"/>
            <a:ext cx="0" cy="1114224"/>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Прямая со стрелкой 21"/>
          <p:cNvCxnSpPr/>
          <p:nvPr/>
        </p:nvCxnSpPr>
        <p:spPr bwMode="auto">
          <a:xfrm rot="5400000">
            <a:off x="2443146" y="1271739"/>
            <a:ext cx="0" cy="1114224"/>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Прямая со стрелкой 22"/>
          <p:cNvCxnSpPr/>
          <p:nvPr/>
        </p:nvCxnSpPr>
        <p:spPr bwMode="auto">
          <a:xfrm rot="5400000">
            <a:off x="2586135" y="757425"/>
            <a:ext cx="0" cy="1114224"/>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Прямая со стрелкой 23"/>
          <p:cNvCxnSpPr/>
          <p:nvPr/>
        </p:nvCxnSpPr>
        <p:spPr bwMode="auto">
          <a:xfrm rot="5400000">
            <a:off x="2700427" y="643133"/>
            <a:ext cx="0" cy="1114224"/>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Прямая со стрелкой 24"/>
          <p:cNvCxnSpPr/>
          <p:nvPr/>
        </p:nvCxnSpPr>
        <p:spPr bwMode="auto">
          <a:xfrm rot="2640000">
            <a:off x="3193214" y="1386759"/>
            <a:ext cx="0" cy="514257"/>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Прямая со стрелкой 25"/>
          <p:cNvCxnSpPr/>
          <p:nvPr/>
        </p:nvCxnSpPr>
        <p:spPr bwMode="auto">
          <a:xfrm rot="2640000">
            <a:off x="3193214" y="1729635"/>
            <a:ext cx="0" cy="514257"/>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Прямая со стрелкой 26"/>
          <p:cNvCxnSpPr/>
          <p:nvPr/>
        </p:nvCxnSpPr>
        <p:spPr bwMode="auto">
          <a:xfrm rot="2640000">
            <a:off x="2797626" y="1011298"/>
            <a:ext cx="0" cy="485688"/>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Прямая со стрелкой 27"/>
          <p:cNvCxnSpPr/>
          <p:nvPr/>
        </p:nvCxnSpPr>
        <p:spPr bwMode="auto">
          <a:xfrm rot="2640000">
            <a:off x="2403093" y="1011298"/>
            <a:ext cx="0" cy="485688"/>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Блок-схема: документ 15"/>
          <p:cNvSpPr/>
          <p:nvPr/>
        </p:nvSpPr>
        <p:spPr bwMode="auto">
          <a:xfrm>
            <a:off x="1943180" y="1723231"/>
            <a:ext cx="1023140" cy="557027"/>
          </a:xfrm>
          <a:prstGeom prst="flowChartDocument">
            <a:avLst/>
          </a:prstGeom>
          <a:solidFill>
            <a:schemeClr val="accent1">
              <a:alpha val="0"/>
            </a:schemeClr>
          </a:solidFill>
          <a:ln>
            <a:noFill/>
          </a:ln>
          <a:effectLst>
            <a:outerShdw blurRad="152400" dist="317500" dir="5400000" sx="90000" sy="-19000" rotWithShape="0">
              <a:prstClr val="black">
                <a:alpha val="15000"/>
              </a:prstClr>
            </a:outerShdw>
          </a:effectLst>
        </p:spPr>
        <p:txBody>
          <a:bodyPr vert="horz" wrap="square" lIns="71425" tIns="37141" rIns="71425" bIns="37141" numCol="1" rtlCol="0" anchor="t" anchorCtr="0" compatLnSpc="1">
            <a:prstTxWarp prst="textNoShape">
              <a:avLst/>
            </a:prstTxWarp>
            <a:spAutoFit/>
          </a:bodyPr>
          <a:lstStyle/>
          <a:p>
            <a:pPr algn="ctr" defTabSz="725668" eaLnBrk="1" hangingPunct="1">
              <a:lnSpc>
                <a:spcPct val="85000"/>
              </a:lnSpc>
              <a:spcBef>
                <a:spcPct val="50000"/>
              </a:spcBef>
              <a:buSzPct val="120000"/>
            </a:pPr>
            <a:r>
              <a:rPr lang="ru-RU" sz="1428" b="0" dirty="0">
                <a:solidFill>
                  <a:srgbClr val="FF0000"/>
                </a:solidFill>
                <a:latin typeface="Arial" panose="020B0604020202020204" pitchFamily="34" charset="0"/>
              </a:rPr>
              <a:t>Источник данных</a:t>
            </a:r>
          </a:p>
        </p:txBody>
      </p:sp>
      <p:sp>
        <p:nvSpPr>
          <p:cNvPr id="30" name="Прямоугольник 29"/>
          <p:cNvSpPr/>
          <p:nvPr/>
        </p:nvSpPr>
        <p:spPr bwMode="auto">
          <a:xfrm>
            <a:off x="514732" y="4452653"/>
            <a:ext cx="914235"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Метаданные УХ</a:t>
            </a:r>
          </a:p>
        </p:txBody>
      </p:sp>
      <p:sp>
        <p:nvSpPr>
          <p:cNvPr id="31" name="Прямоугольник 30"/>
          <p:cNvSpPr/>
          <p:nvPr/>
        </p:nvSpPr>
        <p:spPr bwMode="auto">
          <a:xfrm>
            <a:off x="1543259" y="4452653"/>
            <a:ext cx="914235"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Метаданные ВУС</a:t>
            </a:r>
          </a:p>
        </p:txBody>
      </p:sp>
      <p:sp>
        <p:nvSpPr>
          <p:cNvPr id="32" name="Прямоугольник 31"/>
          <p:cNvSpPr/>
          <p:nvPr/>
        </p:nvSpPr>
        <p:spPr bwMode="auto">
          <a:xfrm>
            <a:off x="3768848" y="4464401"/>
            <a:ext cx="1142819"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Правила синхронизации</a:t>
            </a:r>
          </a:p>
        </p:txBody>
      </p:sp>
      <p:pic>
        <p:nvPicPr>
          <p:cNvPr id="33"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05" y="2800335"/>
            <a:ext cx="800045" cy="157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47" y="2822736"/>
            <a:ext cx="800045" cy="157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 name="Правая фигурная скобка 2047"/>
          <p:cNvSpPr/>
          <p:nvPr/>
        </p:nvSpPr>
        <p:spPr bwMode="auto">
          <a:xfrm rot="5400000" flipH="1">
            <a:off x="2580687" y="688967"/>
            <a:ext cx="94196" cy="3888434"/>
          </a:xfrm>
          <a:prstGeom prst="rightBrace">
            <a:avLst/>
          </a:prstGeom>
          <a:solidFill>
            <a:schemeClr val="tx1">
              <a:lumMod val="65000"/>
              <a:lumOff val="35000"/>
            </a:schemeClr>
          </a:solidFill>
          <a:ln>
            <a:noFill/>
          </a:ln>
          <a:effectLst/>
        </p:spPr>
        <p:txBody>
          <a:bodyPr vert="horz" wrap="square" lIns="71425" tIns="37141" rIns="71425" bIns="37141" numCol="1" rtlCol="0" anchor="t" anchorCtr="0" compatLnSpc="1">
            <a:prstTxWarp prst="textNoShape">
              <a:avLst/>
            </a:prstTxWarp>
            <a:spAutoFit/>
          </a:bodyPr>
          <a:lstStyle/>
          <a:p>
            <a:pPr marL="302362" indent="-302362" defTabSz="725668" eaLnBrk="1" hangingPunct="1">
              <a:lnSpc>
                <a:spcPct val="85000"/>
              </a:lnSpc>
              <a:spcBef>
                <a:spcPct val="50000"/>
              </a:spcBef>
              <a:buSzPct val="120000"/>
              <a:buBlip>
                <a:blip r:embed="rId3"/>
              </a:buBlip>
            </a:pPr>
            <a:endParaRPr lang="ru-RU" sz="1667" b="0">
              <a:solidFill>
                <a:srgbClr val="006600"/>
              </a:solidFill>
              <a:latin typeface="Arial" panose="020B0604020202020204" pitchFamily="34" charset="0"/>
            </a:endParaRPr>
          </a:p>
        </p:txBody>
      </p:sp>
      <p:sp>
        <p:nvSpPr>
          <p:cNvPr id="29" name="Rectangle 3"/>
          <p:cNvSpPr txBox="1">
            <a:spLocks noChangeArrowheads="1"/>
          </p:cNvSpPr>
          <p:nvPr/>
        </p:nvSpPr>
        <p:spPr>
          <a:xfrm>
            <a:off x="5604075" y="1200244"/>
            <a:ext cx="3082338" cy="3343086"/>
          </a:xfrm>
          <a:prstGeom prst="rect">
            <a:avLst/>
          </a:prstGeom>
        </p:spPr>
        <p:txBody>
          <a:bodyPr/>
          <a:lstStyle>
            <a:lvl1pPr marL="342900" indent="-342900" algn="l" rtl="0" eaLnBrk="0" fontAlgn="base" hangingPunct="0">
              <a:spcBef>
                <a:spcPct val="20000"/>
              </a:spcBef>
              <a:spcAft>
                <a:spcPct val="0"/>
              </a:spcAft>
              <a:buClr>
                <a:srgbClr val="CC0000"/>
              </a:buClr>
              <a:buChar char="•"/>
              <a:defRPr sz="2100" kern="1200">
                <a:solidFill>
                  <a:schemeClr val="tx1"/>
                </a:solidFill>
                <a:latin typeface="+mn-lt"/>
                <a:ea typeface="+mn-ea"/>
                <a:cs typeface="+mn-cs"/>
              </a:defRPr>
            </a:lvl1pPr>
            <a:lvl2pPr marL="742950" indent="-287338" algn="l" rtl="0" eaLnBrk="0" fontAlgn="base" hangingPunct="0">
              <a:spcBef>
                <a:spcPct val="20000"/>
              </a:spcBef>
              <a:spcAft>
                <a:spcPct val="0"/>
              </a:spcAft>
              <a:buClr>
                <a:srgbClr val="CC0000"/>
              </a:buClr>
              <a:buChar char="•"/>
              <a:defRPr sz="1700" kern="1200">
                <a:solidFill>
                  <a:schemeClr val="tx1"/>
                </a:solidFill>
                <a:latin typeface="+mn-lt"/>
                <a:ea typeface="+mn-ea"/>
                <a:cs typeface="+mn-cs"/>
              </a:defRPr>
            </a:lvl2pPr>
            <a:lvl3pPr marL="1144588" indent="-230188" algn="l" rtl="0" eaLnBrk="0" fontAlgn="base" hangingPunct="0">
              <a:spcBef>
                <a:spcPct val="20000"/>
              </a:spcBef>
              <a:spcAft>
                <a:spcPct val="0"/>
              </a:spcAft>
              <a:buClr>
                <a:srgbClr val="CC00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Char char="•"/>
              <a:defRPr sz="1400" kern="1200">
                <a:solidFill>
                  <a:schemeClr val="tx1"/>
                </a:solidFill>
                <a:latin typeface="+mn-lt"/>
                <a:ea typeface="+mn-ea"/>
                <a:cs typeface="+mn-cs"/>
              </a:defRPr>
            </a:lvl4pPr>
            <a:lvl5pPr marL="2055813" indent="-227013" algn="l" rtl="0" eaLnBrk="0" fontAlgn="base" hangingPunct="0">
              <a:spcBef>
                <a:spcPct val="20000"/>
              </a:spcBef>
              <a:spcAft>
                <a:spcPct val="0"/>
              </a:spcAft>
              <a:buClr>
                <a:srgbClr val="CC0000"/>
              </a:buClr>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76"/>
              </a:spcBef>
              <a:spcAft>
                <a:spcPts val="476"/>
              </a:spcAft>
              <a:buNone/>
              <a:defRPr/>
            </a:pPr>
            <a:endParaRPr lang="ru-RU" altLang="ru-RU" sz="1270" b="0" dirty="0"/>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Универсальный слой абстракции данных</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Позволяет в большинстве случаев обойтись без написания кода для извлечения данных</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Поддерживает расшифровку</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Поддерживает предварительный просмотр настройки извлечения данных</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Автоматически синхронизирует аналитики по правилам конкретной ВИБ</a:t>
            </a:r>
          </a:p>
        </p:txBody>
      </p:sp>
      <p:pic>
        <p:nvPicPr>
          <p:cNvPr id="35" name="Picture 2">
            <a:extLst>
              <a:ext uri="{FF2B5EF4-FFF2-40B4-BE49-F238E27FC236}">
                <a16:creationId xmlns="" xmlns:a16="http://schemas.microsoft.com/office/drawing/2014/main" id="{14836262-3186-4FF9-A88D-F7B58F8A71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326" y="2800335"/>
            <a:ext cx="800045" cy="157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Прямоугольник 35">
            <a:extLst>
              <a:ext uri="{FF2B5EF4-FFF2-40B4-BE49-F238E27FC236}">
                <a16:creationId xmlns="" xmlns:a16="http://schemas.microsoft.com/office/drawing/2014/main" id="{31E46AB3-AD89-4902-BE07-5D1C3775A880}"/>
              </a:ext>
            </a:extLst>
          </p:cNvPr>
          <p:cNvSpPr/>
          <p:nvPr/>
        </p:nvSpPr>
        <p:spPr bwMode="auto">
          <a:xfrm>
            <a:off x="2558714" y="4452654"/>
            <a:ext cx="1082566"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Внешние источники </a:t>
            </a:r>
            <a:r>
              <a:rPr lang="en-US" sz="952" dirty="0">
                <a:solidFill>
                  <a:srgbClr val="603000"/>
                </a:solidFill>
                <a:latin typeface="Arial" panose="020B0604020202020204" pitchFamily="34" charset="0"/>
              </a:rPr>
              <a:t>ADO </a:t>
            </a:r>
            <a:endParaRPr lang="ru-RU" sz="952" dirty="0">
              <a:solidFill>
                <a:srgbClr val="603000"/>
              </a:solidFill>
              <a:latin typeface="Arial" panose="020B0604020202020204" pitchFamily="34" charset="0"/>
            </a:endParaRPr>
          </a:p>
        </p:txBody>
      </p:sp>
    </p:spTree>
    <p:extLst>
      <p:ext uri="{BB962C8B-B14F-4D97-AF65-F5344CB8AC3E}">
        <p14:creationId xmlns:p14="http://schemas.microsoft.com/office/powerpoint/2010/main" val="1469538437"/>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 xmlns:a16="http://schemas.microsoft.com/office/drawing/2014/main" id="{ECCBC75B-19ED-445F-BDC5-F376143368F5}"/>
              </a:ext>
            </a:extLst>
          </p:cNvPr>
          <p:cNvSpPr>
            <a:spLocks noChangeArrowheads="1"/>
          </p:cNvSpPr>
          <p:nvPr/>
        </p:nvSpPr>
        <p:spPr bwMode="auto">
          <a:xfrm>
            <a:off x="1693815" y="195486"/>
            <a:ext cx="7127875" cy="67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dirty="0">
                <a:latin typeface="Arial" panose="020B0604020202020204" pitchFamily="34" charset="0"/>
              </a:rPr>
              <a:t>Источники данных</a:t>
            </a:r>
            <a:r>
              <a:rPr lang="en-US" dirty="0">
                <a:latin typeface="Arial" panose="020B0604020202020204" pitchFamily="34" charset="0"/>
              </a:rPr>
              <a:t>:</a:t>
            </a:r>
            <a:r>
              <a:rPr lang="ru-RU" dirty="0">
                <a:latin typeface="Arial" panose="020B0604020202020204" pitchFamily="34" charset="0"/>
              </a:rPr>
              <a:t> провайдеры и области применения</a:t>
            </a:r>
            <a:endParaRPr lang="en-US" dirty="0">
              <a:latin typeface="Arial" panose="020B0604020202020204" pitchFamily="34" charset="0"/>
            </a:endParaRPr>
          </a:p>
        </p:txBody>
      </p:sp>
      <p:grpSp>
        <p:nvGrpSpPr>
          <p:cNvPr id="2" name="Группа 1"/>
          <p:cNvGrpSpPr/>
          <p:nvPr/>
        </p:nvGrpSpPr>
        <p:grpSpPr>
          <a:xfrm>
            <a:off x="3086203" y="1988272"/>
            <a:ext cx="1002025" cy="926354"/>
            <a:chOff x="4248869" y="1273809"/>
            <a:chExt cx="1872208" cy="1894270"/>
          </a:xfrm>
        </p:grpSpPr>
        <p:sp>
          <p:nvSpPr>
            <p:cNvPr id="3" name="Куб 2"/>
            <p:cNvSpPr/>
            <p:nvPr/>
          </p:nvSpPr>
          <p:spPr bwMode="auto">
            <a:xfrm>
              <a:off x="4248869" y="1367879"/>
              <a:ext cx="1872208" cy="796375"/>
            </a:xfrm>
            <a:prstGeom prst="cube">
              <a:avLst/>
            </a:prstGeom>
            <a:solidFill>
              <a:srgbClr val="C00000">
                <a:alpha val="75000"/>
              </a:srgbClr>
            </a:solidFill>
            <a:ln>
              <a:solidFill>
                <a:schemeClr val="bg1">
                  <a:lumMod val="65000"/>
                </a:schemeClr>
              </a:solidFill>
            </a:ln>
            <a:effectLst/>
          </p:spPr>
          <p:txBody>
            <a:bodyPr vert="horz" wrap="square" lIns="71425" tIns="37141" rIns="71425" bIns="37141" numCol="1" rtlCol="0" anchor="t" anchorCtr="0" compatLnSpc="1">
              <a:prstTxWarp prst="textNoShape">
                <a:avLst/>
              </a:prstTxWarp>
              <a:spAutoFit/>
            </a:bodyPr>
            <a:lstStyle/>
            <a:p>
              <a:pPr marL="302362" indent="-302362" defTabSz="725668" eaLnBrk="1" hangingPunct="1">
                <a:lnSpc>
                  <a:spcPct val="85000"/>
                </a:lnSpc>
                <a:spcBef>
                  <a:spcPct val="50000"/>
                </a:spcBef>
                <a:buSzPct val="120000"/>
                <a:buBlip>
                  <a:blip r:embed="rId2"/>
                </a:buBlip>
              </a:pPr>
              <a:endParaRPr lang="ru-RU" sz="1667" b="0">
                <a:solidFill>
                  <a:srgbClr val="006600"/>
                </a:solidFill>
                <a:latin typeface="Arial" panose="020B0604020202020204" pitchFamily="34" charset="0"/>
              </a:endParaRPr>
            </a:p>
          </p:txBody>
        </p:sp>
        <p:cxnSp>
          <p:nvCxnSpPr>
            <p:cNvPr id="17" name="Прямая со стрелкой 16"/>
            <p:cNvCxnSpPr/>
            <p:nvPr/>
          </p:nvCxnSpPr>
          <p:spPr bwMode="auto">
            <a:xfrm>
              <a:off x="4680917" y="1836079"/>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Прямая со стрелкой 17"/>
            <p:cNvCxnSpPr/>
            <p:nvPr/>
          </p:nvCxnSpPr>
          <p:spPr bwMode="auto">
            <a:xfrm>
              <a:off x="5184973" y="1836079"/>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Прямая со стрелкой 18"/>
            <p:cNvCxnSpPr/>
            <p:nvPr/>
          </p:nvCxnSpPr>
          <p:spPr bwMode="auto">
            <a:xfrm>
              <a:off x="5833045" y="1692063"/>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Прямая со стрелкой 19"/>
            <p:cNvCxnSpPr/>
            <p:nvPr/>
          </p:nvCxnSpPr>
          <p:spPr bwMode="auto">
            <a:xfrm>
              <a:off x="5985445" y="1511895"/>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Прямая со стрелкой 20"/>
            <p:cNvCxnSpPr/>
            <p:nvPr/>
          </p:nvCxnSpPr>
          <p:spPr bwMode="auto">
            <a:xfrm rot="5400000">
              <a:off x="4950869" y="2034031"/>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Прямая со стрелкой 21"/>
            <p:cNvCxnSpPr/>
            <p:nvPr/>
          </p:nvCxnSpPr>
          <p:spPr bwMode="auto">
            <a:xfrm rot="5400000">
              <a:off x="4950869" y="1601983"/>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Прямая со стрелкой 22"/>
            <p:cNvCxnSpPr/>
            <p:nvPr/>
          </p:nvCxnSpPr>
          <p:spPr bwMode="auto">
            <a:xfrm rot="5400000">
              <a:off x="5131045" y="953911"/>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Прямая со стрелкой 23"/>
            <p:cNvCxnSpPr/>
            <p:nvPr/>
          </p:nvCxnSpPr>
          <p:spPr bwMode="auto">
            <a:xfrm rot="5400000">
              <a:off x="5255237" y="809895"/>
              <a:ext cx="0" cy="1404001"/>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Прямая со стрелкой 24"/>
            <p:cNvCxnSpPr/>
            <p:nvPr/>
          </p:nvCxnSpPr>
          <p:spPr bwMode="auto">
            <a:xfrm rot="2640000">
              <a:off x="5896007" y="1746916"/>
              <a:ext cx="0" cy="648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Прямая со стрелкой 25"/>
            <p:cNvCxnSpPr/>
            <p:nvPr/>
          </p:nvCxnSpPr>
          <p:spPr bwMode="auto">
            <a:xfrm rot="2640000">
              <a:off x="5896007" y="2178964"/>
              <a:ext cx="0" cy="648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Прямая со стрелкой 26"/>
            <p:cNvCxnSpPr/>
            <p:nvPr/>
          </p:nvCxnSpPr>
          <p:spPr bwMode="auto">
            <a:xfrm rot="2640000">
              <a:off x="5397539" y="1273809"/>
              <a:ext cx="0" cy="61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Прямая со стрелкой 27"/>
            <p:cNvCxnSpPr/>
            <p:nvPr/>
          </p:nvCxnSpPr>
          <p:spPr bwMode="auto">
            <a:xfrm rot="2640000">
              <a:off x="4900399" y="1273809"/>
              <a:ext cx="0" cy="61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Блок-схема: документ 15"/>
            <p:cNvSpPr/>
            <p:nvPr/>
          </p:nvSpPr>
          <p:spPr bwMode="auto">
            <a:xfrm>
              <a:off x="4356700" y="2251742"/>
              <a:ext cx="1289228" cy="770424"/>
            </a:xfrm>
            <a:prstGeom prst="flowChartDocument">
              <a:avLst/>
            </a:prstGeom>
            <a:solidFill>
              <a:schemeClr val="accent1">
                <a:alpha val="0"/>
              </a:schemeClr>
            </a:solidFill>
            <a:ln>
              <a:noFill/>
            </a:ln>
            <a:effectLst>
              <a:outerShdw blurRad="152400" dist="317500" dir="5400000" sx="90000" sy="-19000" rotWithShape="0">
                <a:prstClr val="black">
                  <a:alpha val="15000"/>
                </a:prstClr>
              </a:outerShdw>
            </a:effectLst>
          </p:spPr>
          <p:txBody>
            <a:bodyPr vert="horz" wrap="square" lIns="71425" tIns="37141" rIns="71425" bIns="37141" numCol="1" rtlCol="0" anchor="t" anchorCtr="0" compatLnSpc="1">
              <a:prstTxWarp prst="textNoShape">
                <a:avLst/>
              </a:prstTxWarp>
              <a:spAutoFit/>
            </a:bodyPr>
            <a:lstStyle/>
            <a:p>
              <a:pPr algn="ctr" defTabSz="725668" eaLnBrk="1" hangingPunct="1">
                <a:lnSpc>
                  <a:spcPct val="85000"/>
                </a:lnSpc>
                <a:spcBef>
                  <a:spcPct val="50000"/>
                </a:spcBef>
                <a:buSzPct val="120000"/>
              </a:pPr>
              <a:r>
                <a:rPr lang="ru-RU" sz="873" b="0" dirty="0">
                  <a:solidFill>
                    <a:srgbClr val="FF0000"/>
                  </a:solidFill>
                  <a:latin typeface="Arial" panose="020B0604020202020204" pitchFamily="34" charset="0"/>
                </a:rPr>
                <a:t>Источник данных</a:t>
              </a:r>
            </a:p>
          </p:txBody>
        </p:sp>
      </p:grpSp>
      <p:sp>
        <p:nvSpPr>
          <p:cNvPr id="35" name="Прямоугольник 34"/>
          <p:cNvSpPr/>
          <p:nvPr/>
        </p:nvSpPr>
        <p:spPr bwMode="auto">
          <a:xfrm>
            <a:off x="914653" y="1143252"/>
            <a:ext cx="1371505" cy="199657"/>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Показатели отчетов</a:t>
            </a:r>
          </a:p>
        </p:txBody>
      </p:sp>
      <p:sp>
        <p:nvSpPr>
          <p:cNvPr id="37" name="Прямоугольник 36"/>
          <p:cNvSpPr/>
          <p:nvPr/>
        </p:nvSpPr>
        <p:spPr bwMode="auto">
          <a:xfrm>
            <a:off x="914653" y="1566845"/>
            <a:ext cx="1371505" cy="324050"/>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Регистры текущей ИБ</a:t>
            </a:r>
          </a:p>
        </p:txBody>
      </p:sp>
      <p:sp>
        <p:nvSpPr>
          <p:cNvPr id="38" name="Прямоугольник 37"/>
          <p:cNvSpPr/>
          <p:nvPr/>
        </p:nvSpPr>
        <p:spPr bwMode="auto">
          <a:xfrm>
            <a:off x="914653" y="2052474"/>
            <a:ext cx="1371505"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Справочники текущей ИБ</a:t>
            </a:r>
          </a:p>
        </p:txBody>
      </p:sp>
      <p:sp>
        <p:nvSpPr>
          <p:cNvPr id="39" name="Прямоугольник 38"/>
          <p:cNvSpPr/>
          <p:nvPr/>
        </p:nvSpPr>
        <p:spPr bwMode="auto">
          <a:xfrm>
            <a:off x="914653" y="2476068"/>
            <a:ext cx="1371505" cy="448571"/>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Произвольные запросы к текущей ИБ</a:t>
            </a:r>
          </a:p>
        </p:txBody>
      </p:sp>
      <p:sp>
        <p:nvSpPr>
          <p:cNvPr id="40" name="Прямоугольник 39"/>
          <p:cNvSpPr/>
          <p:nvPr/>
        </p:nvSpPr>
        <p:spPr bwMode="auto">
          <a:xfrm>
            <a:off x="914653" y="3081168"/>
            <a:ext cx="1371505" cy="324050"/>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Регистры внешних ИБ</a:t>
            </a:r>
          </a:p>
        </p:txBody>
      </p:sp>
      <p:sp>
        <p:nvSpPr>
          <p:cNvPr id="41" name="Прямоугольник 40"/>
          <p:cNvSpPr/>
          <p:nvPr/>
        </p:nvSpPr>
        <p:spPr bwMode="auto">
          <a:xfrm>
            <a:off x="914653" y="3538272"/>
            <a:ext cx="1371505" cy="324178"/>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Справочники внешних ИБ</a:t>
            </a:r>
          </a:p>
        </p:txBody>
      </p:sp>
      <p:sp>
        <p:nvSpPr>
          <p:cNvPr id="42" name="Прямоугольник 41"/>
          <p:cNvSpPr/>
          <p:nvPr/>
        </p:nvSpPr>
        <p:spPr bwMode="auto">
          <a:xfrm>
            <a:off x="914653" y="3933180"/>
            <a:ext cx="1371505" cy="448699"/>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Произвольные запросы к внешним ИБ</a:t>
            </a:r>
          </a:p>
        </p:txBody>
      </p:sp>
      <p:sp>
        <p:nvSpPr>
          <p:cNvPr id="43" name="Правая фигурная скобка 42"/>
          <p:cNvSpPr/>
          <p:nvPr/>
        </p:nvSpPr>
        <p:spPr bwMode="auto">
          <a:xfrm>
            <a:off x="2457596" y="1143252"/>
            <a:ext cx="249557" cy="3733548"/>
          </a:xfrm>
          <a:prstGeom prst="rightBrace">
            <a:avLst>
              <a:gd name="adj1" fmla="val 0"/>
              <a:gd name="adj2" fmla="val 49699"/>
            </a:avLst>
          </a:prstGeom>
          <a:noFill/>
          <a:ln w="3175">
            <a:solidFill>
              <a:schemeClr val="tx1"/>
            </a:solidFill>
          </a:ln>
          <a:effectLst/>
        </p:spPr>
        <p:txBody>
          <a:bodyPr vert="horz" wrap="square" lIns="71425" tIns="37141" rIns="71425" bIns="37141" numCol="1" rtlCol="0" anchor="t" anchorCtr="0" compatLnSpc="1">
            <a:prstTxWarp prst="textNoShape">
              <a:avLst/>
            </a:prstTxWarp>
            <a:spAutoFit/>
          </a:bodyPr>
          <a:lstStyle/>
          <a:p>
            <a:pPr marL="302362" indent="-302362" defTabSz="725668" eaLnBrk="1" hangingPunct="1">
              <a:lnSpc>
                <a:spcPct val="85000"/>
              </a:lnSpc>
              <a:spcBef>
                <a:spcPct val="50000"/>
              </a:spcBef>
              <a:buSzPct val="120000"/>
              <a:buBlip>
                <a:blip r:embed="rId2"/>
              </a:buBlip>
            </a:pPr>
            <a:endParaRPr lang="ru-RU" sz="1667" b="0">
              <a:solidFill>
                <a:srgbClr val="006600"/>
              </a:solidFill>
              <a:latin typeface="Arial" panose="020B0604020202020204" pitchFamily="34" charset="0"/>
            </a:endParaRPr>
          </a:p>
        </p:txBody>
      </p:sp>
      <p:sp>
        <p:nvSpPr>
          <p:cNvPr id="44" name="Прямоугольник 43"/>
          <p:cNvSpPr/>
          <p:nvPr/>
        </p:nvSpPr>
        <p:spPr bwMode="auto">
          <a:xfrm>
            <a:off x="5486337" y="1595306"/>
            <a:ext cx="1371505"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Финансовая отчетность</a:t>
            </a:r>
          </a:p>
        </p:txBody>
      </p:sp>
      <p:sp>
        <p:nvSpPr>
          <p:cNvPr id="45" name="Прямоугольник 44"/>
          <p:cNvSpPr/>
          <p:nvPr/>
        </p:nvSpPr>
        <p:spPr bwMode="auto">
          <a:xfrm>
            <a:off x="5486337" y="2171881"/>
            <a:ext cx="1371505" cy="199657"/>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Бюджетирование</a:t>
            </a:r>
          </a:p>
        </p:txBody>
      </p:sp>
      <p:sp>
        <p:nvSpPr>
          <p:cNvPr id="46" name="Прямоугольник 45"/>
          <p:cNvSpPr/>
          <p:nvPr/>
        </p:nvSpPr>
        <p:spPr bwMode="auto">
          <a:xfrm>
            <a:off x="5486337" y="2623935"/>
            <a:ext cx="1371505"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Аналитические панели, отчеты</a:t>
            </a:r>
          </a:p>
        </p:txBody>
      </p:sp>
      <p:sp>
        <p:nvSpPr>
          <p:cNvPr id="47" name="Прямоугольник 46"/>
          <p:cNvSpPr/>
          <p:nvPr/>
        </p:nvSpPr>
        <p:spPr bwMode="auto">
          <a:xfrm>
            <a:off x="5486337" y="3138249"/>
            <a:ext cx="1371505" cy="324178"/>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Маршруты согласования</a:t>
            </a:r>
          </a:p>
        </p:txBody>
      </p:sp>
      <p:sp>
        <p:nvSpPr>
          <p:cNvPr id="48" name="Прямоугольник 47"/>
          <p:cNvSpPr/>
          <p:nvPr/>
        </p:nvSpPr>
        <p:spPr bwMode="auto">
          <a:xfrm>
            <a:off x="5486337" y="3590303"/>
            <a:ext cx="1371505" cy="448699"/>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Кросс – платформенные бизнес -процессы</a:t>
            </a:r>
          </a:p>
        </p:txBody>
      </p:sp>
      <p:sp>
        <p:nvSpPr>
          <p:cNvPr id="4" name="Стрелка вправо 3"/>
          <p:cNvSpPr/>
          <p:nvPr/>
        </p:nvSpPr>
        <p:spPr bwMode="auto">
          <a:xfrm>
            <a:off x="4972023" y="2547316"/>
            <a:ext cx="285730" cy="582193"/>
          </a:xfrm>
          <a:prstGeom prst="rightArrow">
            <a:avLst/>
          </a:prstGeom>
          <a:solidFill>
            <a:schemeClr val="bg1">
              <a:lumMod val="50000"/>
              <a:alpha val="75000"/>
            </a:schemeClr>
          </a:solidFill>
          <a:ln>
            <a:noFill/>
          </a:ln>
          <a:effectLst/>
        </p:spPr>
        <p:txBody>
          <a:bodyPr vert="horz" wrap="square" lIns="71425" tIns="37141" rIns="71425" bIns="37141" numCol="1" rtlCol="0" anchor="t" anchorCtr="0" compatLnSpc="1">
            <a:prstTxWarp prst="textNoShape">
              <a:avLst/>
            </a:prstTxWarp>
            <a:spAutoFit/>
          </a:bodyPr>
          <a:lstStyle/>
          <a:p>
            <a:pPr marL="302362" indent="-302362" defTabSz="725668" eaLnBrk="1" hangingPunct="1">
              <a:lnSpc>
                <a:spcPct val="85000"/>
              </a:lnSpc>
              <a:spcBef>
                <a:spcPct val="50000"/>
              </a:spcBef>
              <a:buSzPct val="120000"/>
              <a:buBlip>
                <a:blip r:embed="rId2"/>
              </a:buBlip>
            </a:pPr>
            <a:endParaRPr lang="ru-RU" sz="1667" b="0">
              <a:solidFill>
                <a:srgbClr val="006600"/>
              </a:solidFill>
              <a:latin typeface="Arial" panose="020B0604020202020204" pitchFamily="34" charset="0"/>
            </a:endParaRPr>
          </a:p>
        </p:txBody>
      </p:sp>
      <p:grpSp>
        <p:nvGrpSpPr>
          <p:cNvPr id="49" name="Группа 48"/>
          <p:cNvGrpSpPr/>
          <p:nvPr/>
        </p:nvGrpSpPr>
        <p:grpSpPr>
          <a:xfrm>
            <a:off x="3855706" y="2445441"/>
            <a:ext cx="1002025" cy="926354"/>
            <a:chOff x="4248869" y="1273809"/>
            <a:chExt cx="1872208" cy="1894270"/>
          </a:xfrm>
        </p:grpSpPr>
        <p:sp>
          <p:nvSpPr>
            <p:cNvPr id="50" name="Куб 49"/>
            <p:cNvSpPr/>
            <p:nvPr/>
          </p:nvSpPr>
          <p:spPr bwMode="auto">
            <a:xfrm>
              <a:off x="4248869" y="1367879"/>
              <a:ext cx="1872208" cy="796375"/>
            </a:xfrm>
            <a:prstGeom prst="cube">
              <a:avLst/>
            </a:prstGeom>
            <a:solidFill>
              <a:srgbClr val="C00000">
                <a:alpha val="75000"/>
              </a:srgbClr>
            </a:solidFill>
            <a:ln>
              <a:solidFill>
                <a:schemeClr val="bg1">
                  <a:lumMod val="65000"/>
                </a:schemeClr>
              </a:solidFill>
            </a:ln>
            <a:effectLst/>
          </p:spPr>
          <p:txBody>
            <a:bodyPr vert="horz" wrap="square" lIns="71425" tIns="37141" rIns="71425" bIns="37141" numCol="1" rtlCol="0" anchor="t" anchorCtr="0" compatLnSpc="1">
              <a:prstTxWarp prst="textNoShape">
                <a:avLst/>
              </a:prstTxWarp>
              <a:spAutoFit/>
            </a:bodyPr>
            <a:lstStyle/>
            <a:p>
              <a:pPr marL="302362" indent="-302362" defTabSz="725668" eaLnBrk="1" hangingPunct="1">
                <a:lnSpc>
                  <a:spcPct val="85000"/>
                </a:lnSpc>
                <a:spcBef>
                  <a:spcPct val="50000"/>
                </a:spcBef>
                <a:buSzPct val="120000"/>
                <a:buBlip>
                  <a:blip r:embed="rId2"/>
                </a:buBlip>
              </a:pPr>
              <a:endParaRPr lang="ru-RU" sz="1667" b="0">
                <a:solidFill>
                  <a:srgbClr val="006600"/>
                </a:solidFill>
                <a:latin typeface="Arial" panose="020B0604020202020204" pitchFamily="34" charset="0"/>
              </a:endParaRPr>
            </a:p>
          </p:txBody>
        </p:sp>
        <p:cxnSp>
          <p:nvCxnSpPr>
            <p:cNvPr id="51" name="Прямая со стрелкой 50"/>
            <p:cNvCxnSpPr/>
            <p:nvPr/>
          </p:nvCxnSpPr>
          <p:spPr bwMode="auto">
            <a:xfrm>
              <a:off x="4680917" y="1836079"/>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2" name="Прямая со стрелкой 51"/>
            <p:cNvCxnSpPr/>
            <p:nvPr/>
          </p:nvCxnSpPr>
          <p:spPr bwMode="auto">
            <a:xfrm>
              <a:off x="5184973" y="1836079"/>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 name="Прямая со стрелкой 52"/>
            <p:cNvCxnSpPr/>
            <p:nvPr/>
          </p:nvCxnSpPr>
          <p:spPr bwMode="auto">
            <a:xfrm>
              <a:off x="5833045" y="1692063"/>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4" name="Прямая со стрелкой 53"/>
            <p:cNvCxnSpPr/>
            <p:nvPr/>
          </p:nvCxnSpPr>
          <p:spPr bwMode="auto">
            <a:xfrm>
              <a:off x="5985445" y="1511895"/>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5" name="Прямая со стрелкой 54"/>
            <p:cNvCxnSpPr/>
            <p:nvPr/>
          </p:nvCxnSpPr>
          <p:spPr bwMode="auto">
            <a:xfrm rot="5400000">
              <a:off x="4950869" y="2034031"/>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6" name="Прямая со стрелкой 55"/>
            <p:cNvCxnSpPr/>
            <p:nvPr/>
          </p:nvCxnSpPr>
          <p:spPr bwMode="auto">
            <a:xfrm rot="5400000">
              <a:off x="4950869" y="1601983"/>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 name="Прямая со стрелкой 56"/>
            <p:cNvCxnSpPr/>
            <p:nvPr/>
          </p:nvCxnSpPr>
          <p:spPr bwMode="auto">
            <a:xfrm rot="5400000">
              <a:off x="5131045" y="953911"/>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 name="Прямая со стрелкой 57"/>
            <p:cNvCxnSpPr/>
            <p:nvPr/>
          </p:nvCxnSpPr>
          <p:spPr bwMode="auto">
            <a:xfrm rot="5400000">
              <a:off x="5275061" y="809895"/>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9" name="Прямая со стрелкой 58"/>
            <p:cNvCxnSpPr/>
            <p:nvPr/>
          </p:nvCxnSpPr>
          <p:spPr bwMode="auto">
            <a:xfrm rot="2640000">
              <a:off x="5896007" y="1746916"/>
              <a:ext cx="0" cy="648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 name="Прямая со стрелкой 59"/>
            <p:cNvCxnSpPr/>
            <p:nvPr/>
          </p:nvCxnSpPr>
          <p:spPr bwMode="auto">
            <a:xfrm rot="2640000">
              <a:off x="5896007" y="2178964"/>
              <a:ext cx="0" cy="648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 name="Прямая со стрелкой 60"/>
            <p:cNvCxnSpPr/>
            <p:nvPr/>
          </p:nvCxnSpPr>
          <p:spPr bwMode="auto">
            <a:xfrm rot="2640000">
              <a:off x="5397539" y="1273809"/>
              <a:ext cx="0" cy="61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2" name="Прямая со стрелкой 61"/>
            <p:cNvCxnSpPr/>
            <p:nvPr/>
          </p:nvCxnSpPr>
          <p:spPr bwMode="auto">
            <a:xfrm rot="2640000">
              <a:off x="4900399" y="1273809"/>
              <a:ext cx="0" cy="61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3" name="Блок-схема: документ 62"/>
            <p:cNvSpPr/>
            <p:nvPr/>
          </p:nvSpPr>
          <p:spPr bwMode="auto">
            <a:xfrm>
              <a:off x="4357058" y="2236397"/>
              <a:ext cx="1289228" cy="770424"/>
            </a:xfrm>
            <a:prstGeom prst="flowChartDocument">
              <a:avLst/>
            </a:prstGeom>
            <a:solidFill>
              <a:schemeClr val="accent1">
                <a:alpha val="0"/>
              </a:schemeClr>
            </a:solidFill>
            <a:ln>
              <a:noFill/>
            </a:ln>
            <a:effectLst>
              <a:outerShdw blurRad="152400" dist="317500" dir="5400000" sx="90000" sy="-19000" rotWithShape="0">
                <a:prstClr val="black">
                  <a:alpha val="15000"/>
                </a:prstClr>
              </a:outerShdw>
            </a:effectLst>
          </p:spPr>
          <p:txBody>
            <a:bodyPr vert="horz" wrap="square" lIns="71425" tIns="37141" rIns="71425" bIns="37141" numCol="1" rtlCol="0" anchor="t" anchorCtr="0" compatLnSpc="1">
              <a:prstTxWarp prst="textNoShape">
                <a:avLst/>
              </a:prstTxWarp>
              <a:spAutoFit/>
            </a:bodyPr>
            <a:lstStyle/>
            <a:p>
              <a:pPr algn="ctr" defTabSz="725668" eaLnBrk="1" hangingPunct="1">
                <a:lnSpc>
                  <a:spcPct val="85000"/>
                </a:lnSpc>
                <a:spcBef>
                  <a:spcPct val="50000"/>
                </a:spcBef>
                <a:buSzPct val="120000"/>
              </a:pPr>
              <a:r>
                <a:rPr lang="ru-RU" sz="873" b="0" dirty="0">
                  <a:solidFill>
                    <a:srgbClr val="FF0000"/>
                  </a:solidFill>
                  <a:latin typeface="Arial" panose="020B0604020202020204" pitchFamily="34" charset="0"/>
                </a:rPr>
                <a:t>Источник данных</a:t>
              </a:r>
            </a:p>
          </p:txBody>
        </p:sp>
      </p:grpSp>
      <p:grpSp>
        <p:nvGrpSpPr>
          <p:cNvPr id="64" name="Группа 63"/>
          <p:cNvGrpSpPr/>
          <p:nvPr/>
        </p:nvGrpSpPr>
        <p:grpSpPr>
          <a:xfrm>
            <a:off x="2857619" y="2857481"/>
            <a:ext cx="1002025" cy="926354"/>
            <a:chOff x="4248869" y="1273809"/>
            <a:chExt cx="1872208" cy="1894270"/>
          </a:xfrm>
        </p:grpSpPr>
        <p:sp>
          <p:nvSpPr>
            <p:cNvPr id="65" name="Куб 64"/>
            <p:cNvSpPr/>
            <p:nvPr/>
          </p:nvSpPr>
          <p:spPr bwMode="auto">
            <a:xfrm>
              <a:off x="4248869" y="1367879"/>
              <a:ext cx="1872208" cy="796375"/>
            </a:xfrm>
            <a:prstGeom prst="cube">
              <a:avLst/>
            </a:prstGeom>
            <a:solidFill>
              <a:srgbClr val="C00000">
                <a:alpha val="75000"/>
              </a:srgbClr>
            </a:solidFill>
            <a:ln>
              <a:solidFill>
                <a:schemeClr val="bg1">
                  <a:lumMod val="65000"/>
                </a:schemeClr>
              </a:solidFill>
            </a:ln>
            <a:effectLst/>
          </p:spPr>
          <p:txBody>
            <a:bodyPr vert="horz" wrap="square" lIns="71425" tIns="37141" rIns="71425" bIns="37141" numCol="1" rtlCol="0" anchor="t" anchorCtr="0" compatLnSpc="1">
              <a:prstTxWarp prst="textNoShape">
                <a:avLst/>
              </a:prstTxWarp>
              <a:spAutoFit/>
            </a:bodyPr>
            <a:lstStyle/>
            <a:p>
              <a:pPr marL="302362" indent="-302362" defTabSz="725668" eaLnBrk="1" hangingPunct="1">
                <a:lnSpc>
                  <a:spcPct val="85000"/>
                </a:lnSpc>
                <a:spcBef>
                  <a:spcPct val="50000"/>
                </a:spcBef>
                <a:buSzPct val="120000"/>
                <a:buBlip>
                  <a:blip r:embed="rId2"/>
                </a:buBlip>
              </a:pPr>
              <a:endParaRPr lang="ru-RU" sz="1667" b="0">
                <a:solidFill>
                  <a:srgbClr val="006600"/>
                </a:solidFill>
                <a:latin typeface="Arial" panose="020B0604020202020204" pitchFamily="34" charset="0"/>
              </a:endParaRPr>
            </a:p>
          </p:txBody>
        </p:sp>
        <p:cxnSp>
          <p:nvCxnSpPr>
            <p:cNvPr id="66" name="Прямая со стрелкой 65"/>
            <p:cNvCxnSpPr/>
            <p:nvPr/>
          </p:nvCxnSpPr>
          <p:spPr bwMode="auto">
            <a:xfrm>
              <a:off x="4680917" y="1836079"/>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7" name="Прямая со стрелкой 66"/>
            <p:cNvCxnSpPr/>
            <p:nvPr/>
          </p:nvCxnSpPr>
          <p:spPr bwMode="auto">
            <a:xfrm>
              <a:off x="5184973" y="1836079"/>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Прямая со стрелкой 67"/>
            <p:cNvCxnSpPr/>
            <p:nvPr/>
          </p:nvCxnSpPr>
          <p:spPr bwMode="auto">
            <a:xfrm>
              <a:off x="5833045" y="1692063"/>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9" name="Прямая со стрелкой 68"/>
            <p:cNvCxnSpPr/>
            <p:nvPr/>
          </p:nvCxnSpPr>
          <p:spPr bwMode="auto">
            <a:xfrm>
              <a:off x="5985445" y="1511895"/>
              <a:ext cx="0" cy="133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0" name="Прямая со стрелкой 69"/>
            <p:cNvCxnSpPr/>
            <p:nvPr/>
          </p:nvCxnSpPr>
          <p:spPr bwMode="auto">
            <a:xfrm rot="5400000">
              <a:off x="4950869" y="2034031"/>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Прямая со стрелкой 70"/>
            <p:cNvCxnSpPr/>
            <p:nvPr/>
          </p:nvCxnSpPr>
          <p:spPr bwMode="auto">
            <a:xfrm rot="5400000">
              <a:off x="4950869" y="1601983"/>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Прямая со стрелкой 71"/>
            <p:cNvCxnSpPr/>
            <p:nvPr/>
          </p:nvCxnSpPr>
          <p:spPr bwMode="auto">
            <a:xfrm rot="5400000">
              <a:off x="5131045" y="953911"/>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Прямая со стрелкой 72"/>
            <p:cNvCxnSpPr/>
            <p:nvPr/>
          </p:nvCxnSpPr>
          <p:spPr bwMode="auto">
            <a:xfrm rot="5400000">
              <a:off x="5275061" y="809895"/>
              <a:ext cx="0" cy="1404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Прямая со стрелкой 73"/>
            <p:cNvCxnSpPr/>
            <p:nvPr/>
          </p:nvCxnSpPr>
          <p:spPr bwMode="auto">
            <a:xfrm rot="2640000">
              <a:off x="5896007" y="1746916"/>
              <a:ext cx="0" cy="648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5" name="Прямая со стрелкой 74"/>
            <p:cNvCxnSpPr/>
            <p:nvPr/>
          </p:nvCxnSpPr>
          <p:spPr bwMode="auto">
            <a:xfrm rot="2640000">
              <a:off x="5896007" y="2178964"/>
              <a:ext cx="0" cy="648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6" name="Прямая со стрелкой 75"/>
            <p:cNvCxnSpPr/>
            <p:nvPr/>
          </p:nvCxnSpPr>
          <p:spPr bwMode="auto">
            <a:xfrm rot="2640000">
              <a:off x="5397539" y="1273809"/>
              <a:ext cx="0" cy="61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7" name="Прямая со стрелкой 76"/>
            <p:cNvCxnSpPr/>
            <p:nvPr/>
          </p:nvCxnSpPr>
          <p:spPr bwMode="auto">
            <a:xfrm rot="2640000">
              <a:off x="4900399" y="1273809"/>
              <a:ext cx="0" cy="612000"/>
            </a:xfrm>
            <a:prstGeom prst="straightConnector1">
              <a:avLst/>
            </a:prstGeom>
            <a:solidFill>
              <a:srgbClr val="00FF00">
                <a:alpha val="75000"/>
              </a:srgbClr>
            </a:solidFill>
            <a:ln w="127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8" name="Блок-схема: документ 77"/>
            <p:cNvSpPr/>
            <p:nvPr/>
          </p:nvSpPr>
          <p:spPr bwMode="auto">
            <a:xfrm>
              <a:off x="4369674" y="2280724"/>
              <a:ext cx="1289228" cy="770424"/>
            </a:xfrm>
            <a:prstGeom prst="flowChartDocument">
              <a:avLst/>
            </a:prstGeom>
            <a:solidFill>
              <a:schemeClr val="accent1">
                <a:alpha val="0"/>
              </a:schemeClr>
            </a:solidFill>
            <a:ln>
              <a:noFill/>
            </a:ln>
            <a:effectLst>
              <a:outerShdw blurRad="152400" dist="317500" dir="5400000" sx="90000" sy="-19000" rotWithShape="0">
                <a:prstClr val="black">
                  <a:alpha val="15000"/>
                </a:prstClr>
              </a:outerShdw>
            </a:effectLst>
          </p:spPr>
          <p:txBody>
            <a:bodyPr vert="horz" wrap="square" lIns="71425" tIns="37141" rIns="71425" bIns="37141" numCol="1" rtlCol="0" anchor="t" anchorCtr="0" compatLnSpc="1">
              <a:prstTxWarp prst="textNoShape">
                <a:avLst/>
              </a:prstTxWarp>
              <a:spAutoFit/>
            </a:bodyPr>
            <a:lstStyle/>
            <a:p>
              <a:pPr algn="ctr" defTabSz="725668" eaLnBrk="1" hangingPunct="1">
                <a:lnSpc>
                  <a:spcPct val="85000"/>
                </a:lnSpc>
                <a:spcBef>
                  <a:spcPct val="50000"/>
                </a:spcBef>
                <a:buSzPct val="120000"/>
              </a:pPr>
              <a:r>
                <a:rPr lang="ru-RU" sz="873" b="0" dirty="0">
                  <a:solidFill>
                    <a:srgbClr val="FF0000"/>
                  </a:solidFill>
                  <a:latin typeface="Arial" panose="020B0604020202020204" pitchFamily="34" charset="0"/>
                </a:rPr>
                <a:t>Источник данных</a:t>
              </a:r>
            </a:p>
          </p:txBody>
        </p:sp>
      </p:grpSp>
      <p:sp>
        <p:nvSpPr>
          <p:cNvPr id="80" name="Прямоугольник 79">
            <a:extLst>
              <a:ext uri="{FF2B5EF4-FFF2-40B4-BE49-F238E27FC236}">
                <a16:creationId xmlns="" xmlns:a16="http://schemas.microsoft.com/office/drawing/2014/main" id="{2EA7B740-F7C1-4CAB-8C60-3DDB46FA4B50}"/>
              </a:ext>
            </a:extLst>
          </p:cNvPr>
          <p:cNvSpPr/>
          <p:nvPr/>
        </p:nvSpPr>
        <p:spPr bwMode="auto">
          <a:xfrm>
            <a:off x="914653" y="4400432"/>
            <a:ext cx="1371505" cy="448699"/>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Произвольные запросы к внешним данным</a:t>
            </a:r>
          </a:p>
        </p:txBody>
      </p:sp>
      <p:pic>
        <p:nvPicPr>
          <p:cNvPr id="1028" name="Picture 4">
            <a:extLst>
              <a:ext uri="{FF2B5EF4-FFF2-40B4-BE49-F238E27FC236}">
                <a16:creationId xmlns="" xmlns:a16="http://schemas.microsoft.com/office/drawing/2014/main" id="{0227B3B9-3808-4072-B234-8BDEE3DF9C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9136" y="3412098"/>
            <a:ext cx="562142" cy="56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256807"/>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 xmlns:a16="http://schemas.microsoft.com/office/drawing/2014/main" id="{ECCBC75B-19ED-445F-BDC5-F376143368F5}"/>
              </a:ext>
            </a:extLst>
          </p:cNvPr>
          <p:cNvSpPr>
            <a:spLocks noChangeArrowheads="1"/>
          </p:cNvSpPr>
          <p:nvPr/>
        </p:nvSpPr>
        <p:spPr bwMode="auto">
          <a:xfrm>
            <a:off x="1619250" y="219264"/>
            <a:ext cx="7200900" cy="62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dirty="0">
                <a:latin typeface="Arial" panose="020B0604020202020204" pitchFamily="34" charset="0"/>
              </a:rPr>
              <a:t>Источники данных</a:t>
            </a:r>
            <a:r>
              <a:rPr lang="en-US" dirty="0">
                <a:latin typeface="Arial" panose="020B0604020202020204" pitchFamily="34" charset="0"/>
              </a:rPr>
              <a:t>: </a:t>
            </a:r>
            <a:r>
              <a:rPr lang="ru-RU" dirty="0">
                <a:latin typeface="Arial" panose="020B0604020202020204" pitchFamily="34" charset="0"/>
              </a:rPr>
              <a:t>поддержка многоуровневой расшифровки </a:t>
            </a:r>
            <a:r>
              <a:rPr lang="en-US" dirty="0">
                <a:latin typeface="Arial" panose="020B0604020202020204" pitchFamily="34" charset="0"/>
              </a:rPr>
              <a:t> Drill-down</a:t>
            </a:r>
          </a:p>
        </p:txBody>
      </p:sp>
      <p:grpSp>
        <p:nvGrpSpPr>
          <p:cNvPr id="3" name="Группа 2"/>
          <p:cNvGrpSpPr/>
          <p:nvPr/>
        </p:nvGrpSpPr>
        <p:grpSpPr>
          <a:xfrm>
            <a:off x="286046" y="1076248"/>
            <a:ext cx="6268291" cy="2124109"/>
            <a:chOff x="360437" y="1355650"/>
            <a:chExt cx="7898482" cy="2676525"/>
          </a:xfrm>
        </p:grpSpPr>
        <p:sp>
          <p:nvSpPr>
            <p:cNvPr id="7" name="Прямоугольник 6"/>
            <p:cNvSpPr/>
            <p:nvPr/>
          </p:nvSpPr>
          <p:spPr bwMode="auto">
            <a:xfrm>
              <a:off x="360437" y="1541723"/>
              <a:ext cx="1871999" cy="408487"/>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Консолидированное значение показателя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669" y="1355650"/>
              <a:ext cx="5810250" cy="26765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Группа 10"/>
          <p:cNvGrpSpPr/>
          <p:nvPr/>
        </p:nvGrpSpPr>
        <p:grpSpPr>
          <a:xfrm>
            <a:off x="286046" y="1085953"/>
            <a:ext cx="5880355" cy="2781751"/>
            <a:chOff x="360437" y="1367879"/>
            <a:chExt cx="7409656" cy="3505200"/>
          </a:xfrm>
        </p:grpSpPr>
        <p:sp>
          <p:nvSpPr>
            <p:cNvPr id="8" name="Прямоугольник 7"/>
            <p:cNvSpPr/>
            <p:nvPr/>
          </p:nvSpPr>
          <p:spPr bwMode="auto">
            <a:xfrm>
              <a:off x="360437" y="2873779"/>
              <a:ext cx="1872207" cy="408487"/>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Расшифровка по организациям</a:t>
              </a:r>
              <a:r>
                <a:rPr lang="en-US" sz="952" b="0" dirty="0">
                  <a:solidFill>
                    <a:srgbClr val="603000"/>
                  </a:solidFill>
                  <a:latin typeface="Arial" panose="020B0604020202020204" pitchFamily="34" charset="0"/>
                </a:rPr>
                <a:t>/</a:t>
              </a:r>
              <a:r>
                <a:rPr lang="ru-RU" sz="952" b="0" dirty="0">
                  <a:solidFill>
                    <a:srgbClr val="603000"/>
                  </a:solidFill>
                  <a:latin typeface="Arial" panose="020B0604020202020204" pitchFamily="34" charset="0"/>
                </a:rPr>
                <a:t>ЦФО</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693" y="1367879"/>
              <a:ext cx="5105400" cy="35052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Прямая со стрелкой 27"/>
            <p:cNvCxnSpPr/>
            <p:nvPr/>
          </p:nvCxnSpPr>
          <p:spPr bwMode="auto">
            <a:xfrm>
              <a:off x="1296541" y="2159967"/>
              <a:ext cx="0" cy="497729"/>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3" name="Группа 12"/>
          <p:cNvGrpSpPr/>
          <p:nvPr/>
        </p:nvGrpSpPr>
        <p:grpSpPr>
          <a:xfrm>
            <a:off x="286046" y="1168768"/>
            <a:ext cx="6971819" cy="2555928"/>
            <a:chOff x="360437" y="1472232"/>
            <a:chExt cx="8784976" cy="3220648"/>
          </a:xfrm>
        </p:grpSpPr>
        <p:sp>
          <p:nvSpPr>
            <p:cNvPr id="9" name="Прямоугольник 8"/>
            <p:cNvSpPr/>
            <p:nvPr/>
          </p:nvSpPr>
          <p:spPr bwMode="auto">
            <a:xfrm>
              <a:off x="360437" y="4127649"/>
              <a:ext cx="1872207" cy="565231"/>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Значение по конкретной орг. единице</a:t>
              </a:r>
            </a:p>
          </p:txBody>
        </p:sp>
        <p:cxnSp>
          <p:nvCxnSpPr>
            <p:cNvPr id="29" name="Прямая со стрелкой 28"/>
            <p:cNvCxnSpPr/>
            <p:nvPr/>
          </p:nvCxnSpPr>
          <p:spPr bwMode="auto">
            <a:xfrm>
              <a:off x="1296541" y="3492000"/>
              <a:ext cx="0" cy="497729"/>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438" y="1472232"/>
              <a:ext cx="6276975" cy="28479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Группа 13"/>
          <p:cNvGrpSpPr/>
          <p:nvPr/>
        </p:nvGrpSpPr>
        <p:grpSpPr>
          <a:xfrm>
            <a:off x="313190" y="1238901"/>
            <a:ext cx="6566227" cy="3509373"/>
            <a:chOff x="394641" y="1560605"/>
            <a:chExt cx="8273902" cy="4422054"/>
          </a:xfrm>
        </p:grpSpPr>
        <p:sp>
          <p:nvSpPr>
            <p:cNvPr id="10" name="Прямоугольник 9"/>
            <p:cNvSpPr/>
            <p:nvPr/>
          </p:nvSpPr>
          <p:spPr bwMode="auto">
            <a:xfrm>
              <a:off x="394641" y="5574172"/>
              <a:ext cx="1872207" cy="408487"/>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b="0" dirty="0">
                  <a:solidFill>
                    <a:srgbClr val="603000"/>
                  </a:solidFill>
                  <a:latin typeface="Arial" panose="020B0604020202020204" pitchFamily="34" charset="0"/>
                </a:rPr>
                <a:t>Расшифровка показателя </a:t>
              </a:r>
            </a:p>
          </p:txBody>
        </p:sp>
        <p:cxnSp>
          <p:nvCxnSpPr>
            <p:cNvPr id="30" name="Прямая со стрелкой 29"/>
            <p:cNvCxnSpPr/>
            <p:nvPr/>
          </p:nvCxnSpPr>
          <p:spPr bwMode="auto">
            <a:xfrm>
              <a:off x="1296541" y="4860000"/>
              <a:ext cx="0" cy="497729"/>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733" y="1560605"/>
              <a:ext cx="5643810" cy="362369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Группа 14"/>
          <p:cNvGrpSpPr/>
          <p:nvPr/>
        </p:nvGrpSpPr>
        <p:grpSpPr>
          <a:xfrm>
            <a:off x="1800457" y="1714835"/>
            <a:ext cx="5536995" cy="3157364"/>
            <a:chOff x="2268701" y="2160314"/>
            <a:chExt cx="6976998" cy="3978498"/>
          </a:xfrm>
        </p:grpSpPr>
        <p:sp>
          <p:nvSpPr>
            <p:cNvPr id="20" name="Прямоугольник 19"/>
            <p:cNvSpPr/>
            <p:nvPr/>
          </p:nvSpPr>
          <p:spPr bwMode="auto">
            <a:xfrm>
              <a:off x="2772917" y="5886018"/>
              <a:ext cx="1908000" cy="252794"/>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eaLnBrk="1" hangingPunct="1">
                <a:lnSpc>
                  <a:spcPct val="85000"/>
                </a:lnSpc>
                <a:spcBef>
                  <a:spcPct val="50000"/>
                </a:spcBef>
                <a:buSzPct val="120000"/>
              </a:pPr>
              <a:r>
                <a:rPr lang="ru-RU" sz="952" b="0" dirty="0">
                  <a:solidFill>
                    <a:srgbClr val="603000"/>
                  </a:solidFill>
                  <a:latin typeface="Arial" panose="020B0604020202020204" pitchFamily="34" charset="0"/>
                </a:rPr>
                <a:t>ОСВ</a:t>
              </a:r>
            </a:p>
          </p:txBody>
        </p:sp>
        <p:sp>
          <p:nvSpPr>
            <p:cNvPr id="26" name="Прямоугольник 25"/>
            <p:cNvSpPr/>
            <p:nvPr/>
          </p:nvSpPr>
          <p:spPr bwMode="auto">
            <a:xfrm>
              <a:off x="2772917" y="5375517"/>
              <a:ext cx="1908000" cy="409699"/>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eaLnBrk="1" hangingPunct="1">
                <a:lnSpc>
                  <a:spcPct val="85000"/>
                </a:lnSpc>
                <a:spcBef>
                  <a:spcPct val="50000"/>
                </a:spcBef>
                <a:buSzPct val="120000"/>
              </a:pPr>
              <a:r>
                <a:rPr lang="ru-RU" sz="952" b="0" dirty="0">
                  <a:solidFill>
                    <a:srgbClr val="603000"/>
                  </a:solidFill>
                  <a:latin typeface="Arial" panose="020B0604020202020204" pitchFamily="34" charset="0"/>
                </a:rPr>
                <a:t>Отчет по движениям регистров</a:t>
              </a:r>
            </a:p>
          </p:txBody>
        </p:sp>
        <p:cxnSp>
          <p:nvCxnSpPr>
            <p:cNvPr id="31" name="Прямая со стрелкой 30"/>
            <p:cNvCxnSpPr/>
            <p:nvPr/>
          </p:nvCxnSpPr>
          <p:spPr bwMode="auto">
            <a:xfrm rot="-5400000">
              <a:off x="2502701" y="5598374"/>
              <a:ext cx="0" cy="468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749" y="2160314"/>
              <a:ext cx="6076950" cy="24479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Группа 18"/>
          <p:cNvGrpSpPr/>
          <p:nvPr/>
        </p:nvGrpSpPr>
        <p:grpSpPr>
          <a:xfrm>
            <a:off x="2686180" y="1885997"/>
            <a:ext cx="4659088" cy="2986202"/>
            <a:chOff x="3384773" y="2375991"/>
            <a:chExt cx="5870774" cy="3762821"/>
          </a:xfrm>
        </p:grpSpPr>
        <p:sp>
          <p:nvSpPr>
            <p:cNvPr id="21" name="Прямоугольник 20"/>
            <p:cNvSpPr/>
            <p:nvPr/>
          </p:nvSpPr>
          <p:spPr bwMode="auto">
            <a:xfrm>
              <a:off x="5293197" y="5886018"/>
              <a:ext cx="1908000" cy="252794"/>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eaLnBrk="1" hangingPunct="1">
                <a:lnSpc>
                  <a:spcPct val="85000"/>
                </a:lnSpc>
                <a:spcBef>
                  <a:spcPct val="50000"/>
                </a:spcBef>
                <a:buSzPct val="120000"/>
              </a:pPr>
              <a:r>
                <a:rPr lang="ru-RU" sz="952" b="0" dirty="0">
                  <a:solidFill>
                    <a:srgbClr val="603000"/>
                  </a:solidFill>
                  <a:latin typeface="Arial" panose="020B0604020202020204" pitchFamily="34" charset="0"/>
                </a:rPr>
                <a:t>Карточка счета</a:t>
              </a:r>
            </a:p>
          </p:txBody>
        </p:sp>
        <p:sp>
          <p:nvSpPr>
            <p:cNvPr id="27" name="Прямоугольник 26"/>
            <p:cNvSpPr/>
            <p:nvPr/>
          </p:nvSpPr>
          <p:spPr bwMode="auto">
            <a:xfrm>
              <a:off x="5293197" y="5375516"/>
              <a:ext cx="1908000" cy="409699"/>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eaLnBrk="1" hangingPunct="1">
                <a:lnSpc>
                  <a:spcPct val="85000"/>
                </a:lnSpc>
                <a:spcBef>
                  <a:spcPct val="50000"/>
                </a:spcBef>
                <a:buSzPct val="120000"/>
              </a:pPr>
              <a:r>
                <a:rPr lang="ru-RU" sz="952" b="0" dirty="0">
                  <a:solidFill>
                    <a:srgbClr val="603000"/>
                  </a:solidFill>
                  <a:latin typeface="Arial" panose="020B0604020202020204" pitchFamily="34" charset="0"/>
                </a:rPr>
                <a:t>Расшифровка по аналитике регистра</a:t>
              </a:r>
            </a:p>
          </p:txBody>
        </p:sp>
        <p:cxnSp>
          <p:nvCxnSpPr>
            <p:cNvPr id="32" name="Прямая со стрелкой 31"/>
            <p:cNvCxnSpPr/>
            <p:nvPr/>
          </p:nvCxnSpPr>
          <p:spPr bwMode="auto">
            <a:xfrm rot="-5400000">
              <a:off x="4986925" y="5598375"/>
              <a:ext cx="0" cy="468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4773" y="2375991"/>
              <a:ext cx="5870774" cy="275691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Группа 22"/>
          <p:cNvGrpSpPr/>
          <p:nvPr/>
        </p:nvGrpSpPr>
        <p:grpSpPr>
          <a:xfrm>
            <a:off x="4363913" y="971661"/>
            <a:ext cx="3322379" cy="3777094"/>
            <a:chOff x="5498833" y="1223863"/>
            <a:chExt cx="4186428" cy="4759401"/>
          </a:xfrm>
        </p:grpSpPr>
        <p:sp>
          <p:nvSpPr>
            <p:cNvPr id="22" name="Прямоугольник 21"/>
            <p:cNvSpPr/>
            <p:nvPr/>
          </p:nvSpPr>
          <p:spPr bwMode="auto">
            <a:xfrm>
              <a:off x="7777261" y="5573565"/>
              <a:ext cx="1908000" cy="409699"/>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eaLnBrk="1" hangingPunct="1">
                <a:lnSpc>
                  <a:spcPct val="85000"/>
                </a:lnSpc>
                <a:spcBef>
                  <a:spcPct val="50000"/>
                </a:spcBef>
                <a:buSzPct val="120000"/>
              </a:pPr>
              <a:r>
                <a:rPr lang="ru-RU" sz="952" b="0" dirty="0">
                  <a:solidFill>
                    <a:srgbClr val="603000"/>
                  </a:solidFill>
                  <a:latin typeface="Arial" panose="020B0604020202020204" pitchFamily="34" charset="0"/>
                </a:rPr>
                <a:t>Расшифровка регистратора</a:t>
              </a:r>
            </a:p>
          </p:txBody>
        </p:sp>
        <p:cxnSp>
          <p:nvCxnSpPr>
            <p:cNvPr id="33" name="Прямая со стрелкой 32"/>
            <p:cNvCxnSpPr/>
            <p:nvPr/>
          </p:nvCxnSpPr>
          <p:spPr bwMode="auto">
            <a:xfrm rot="-5400000">
              <a:off x="7507205" y="5598375"/>
              <a:ext cx="0" cy="468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833" y="1223863"/>
              <a:ext cx="4150636" cy="40324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258451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Группа 5">
            <a:extLst>
              <a:ext uri="{FF2B5EF4-FFF2-40B4-BE49-F238E27FC236}">
                <a16:creationId xmlns="" xmlns:a16="http://schemas.microsoft.com/office/drawing/2014/main" id="{34859D91-B184-4A97-8401-F88179B13A54}"/>
              </a:ext>
            </a:extLst>
          </p:cNvPr>
          <p:cNvGrpSpPr>
            <a:grpSpLocks/>
          </p:cNvGrpSpPr>
          <p:nvPr/>
        </p:nvGrpSpPr>
        <p:grpSpPr bwMode="auto">
          <a:xfrm>
            <a:off x="571776" y="910492"/>
            <a:ext cx="8000448" cy="3808673"/>
            <a:chOff x="360363" y="3098806"/>
            <a:chExt cx="4200731" cy="3029235"/>
          </a:xfrm>
        </p:grpSpPr>
        <p:sp>
          <p:nvSpPr>
            <p:cNvPr id="3" name="Полилиния: фигура 2">
              <a:extLst>
                <a:ext uri="{FF2B5EF4-FFF2-40B4-BE49-F238E27FC236}">
                  <a16:creationId xmlns="" xmlns:a16="http://schemas.microsoft.com/office/drawing/2014/main" id="{07F67BD2-6D0A-4AAC-B6F2-28249F3ADD36}"/>
                </a:ext>
              </a:extLst>
            </p:cNvPr>
            <p:cNvSpPr/>
            <p:nvPr/>
          </p:nvSpPr>
          <p:spPr>
            <a:xfrm>
              <a:off x="1800614" y="3098806"/>
              <a:ext cx="1342758" cy="977900"/>
            </a:xfrm>
            <a:custGeom>
              <a:avLst/>
              <a:gdLst>
                <a:gd name="connsiteX0" fmla="*/ 0 w 1400243"/>
                <a:gd name="connsiteY0" fmla="*/ 1573567 h 1573567"/>
                <a:gd name="connsiteX1" fmla="*/ 700122 w 1400243"/>
                <a:gd name="connsiteY1" fmla="*/ 0 h 1573567"/>
                <a:gd name="connsiteX2" fmla="*/ 700122 w 1400243"/>
                <a:gd name="connsiteY2" fmla="*/ 0 h 1573567"/>
                <a:gd name="connsiteX3" fmla="*/ 1400243 w 1400243"/>
                <a:gd name="connsiteY3" fmla="*/ 1573567 h 1573567"/>
                <a:gd name="connsiteX4" fmla="*/ 0 w 1400243"/>
                <a:gd name="connsiteY4" fmla="*/ 1573567 h 15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43" h="1573567">
                  <a:moveTo>
                    <a:pt x="0" y="1573567"/>
                  </a:moveTo>
                  <a:lnTo>
                    <a:pt x="700122" y="0"/>
                  </a:lnTo>
                  <a:lnTo>
                    <a:pt x="700122" y="0"/>
                  </a:lnTo>
                  <a:lnTo>
                    <a:pt x="1400243" y="1573567"/>
                  </a:lnTo>
                  <a:lnTo>
                    <a:pt x="0" y="1573567"/>
                  </a:lnTo>
                  <a:close/>
                </a:path>
              </a:pathLst>
            </a:custGeom>
            <a:solidFill>
              <a:srgbClr val="FFDD00"/>
            </a:solidFill>
            <a:effectLst/>
            <a:scene3d>
              <a:camera prst="orthographicFront"/>
              <a:lightRig rig="flat" dir="t"/>
            </a:scene3d>
            <a:sp3d prstMaterial="plastic">
              <a:bevelT w="0" h="0"/>
              <a:bevelB w="0" h="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402038" tIns="13102" rIns="402037" bIns="13102" spcCol="1270" anchor="ctr"/>
            <a:lstStyle/>
            <a:p>
              <a:pPr algn="ctr" defTabSz="458582">
                <a:lnSpc>
                  <a:spcPct val="90000"/>
                </a:lnSpc>
                <a:spcAft>
                  <a:spcPct val="35000"/>
                </a:spcAft>
              </a:pPr>
              <a:endParaRPr lang="ru-RU" sz="1032" dirty="0">
                <a:solidFill>
                  <a:schemeClr val="bg2">
                    <a:lumMod val="50000"/>
                  </a:schemeClr>
                </a:solidFill>
                <a:latin typeface="Arial" panose="020B0604020202020204" pitchFamily="34" charset="0"/>
                <a:cs typeface="Arial" panose="020B0604020202020204" pitchFamily="34" charset="0"/>
              </a:endParaRPr>
            </a:p>
          </p:txBody>
        </p:sp>
        <p:sp>
          <p:nvSpPr>
            <p:cNvPr id="4" name="Полилиния: фигура 3">
              <a:extLst>
                <a:ext uri="{FF2B5EF4-FFF2-40B4-BE49-F238E27FC236}">
                  <a16:creationId xmlns="" xmlns:a16="http://schemas.microsoft.com/office/drawing/2014/main" id="{4B22724F-BC55-4EA2-B66C-837C15148F08}"/>
                </a:ext>
              </a:extLst>
            </p:cNvPr>
            <p:cNvSpPr/>
            <p:nvPr/>
          </p:nvSpPr>
          <p:spPr>
            <a:xfrm>
              <a:off x="1080488" y="4135049"/>
              <a:ext cx="2779444" cy="977900"/>
            </a:xfrm>
            <a:custGeom>
              <a:avLst/>
              <a:gdLst>
                <a:gd name="connsiteX0" fmla="*/ 0 w 2800487"/>
                <a:gd name="connsiteY0" fmla="*/ 1573567 h 1573567"/>
                <a:gd name="connsiteX1" fmla="*/ 700127 w 2800487"/>
                <a:gd name="connsiteY1" fmla="*/ 0 h 1573567"/>
                <a:gd name="connsiteX2" fmla="*/ 2100360 w 2800487"/>
                <a:gd name="connsiteY2" fmla="*/ 0 h 1573567"/>
                <a:gd name="connsiteX3" fmla="*/ 2800487 w 2800487"/>
                <a:gd name="connsiteY3" fmla="*/ 1573567 h 1573567"/>
                <a:gd name="connsiteX4" fmla="*/ 0 w 2800487"/>
                <a:gd name="connsiteY4" fmla="*/ 1573567 h 15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87" h="1573567">
                  <a:moveTo>
                    <a:pt x="0" y="1573567"/>
                  </a:moveTo>
                  <a:lnTo>
                    <a:pt x="700127" y="0"/>
                  </a:lnTo>
                  <a:lnTo>
                    <a:pt x="2100360" y="0"/>
                  </a:lnTo>
                  <a:lnTo>
                    <a:pt x="2800487" y="1573567"/>
                  </a:lnTo>
                  <a:lnTo>
                    <a:pt x="0" y="1573567"/>
                  </a:lnTo>
                  <a:close/>
                </a:path>
              </a:pathLst>
            </a:custGeom>
            <a:solidFill>
              <a:schemeClr val="bg1">
                <a:lumMod val="50000"/>
              </a:schemeClr>
            </a:solidFill>
            <a:effectLst/>
            <a:scene3d>
              <a:camera prst="orthographicFront"/>
              <a:lightRig rig="flat" dir="t"/>
            </a:scene3d>
            <a:sp3d prstMaterial="plastic">
              <a:bevelT w="0" h="0"/>
              <a:bevelB w="0" h="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402038" tIns="13102" rIns="402037" bIns="13102" spcCol="1270" anchor="ctr"/>
            <a:lstStyle/>
            <a:p>
              <a:pPr algn="ctr" defTabSz="458582">
                <a:lnSpc>
                  <a:spcPct val="90000"/>
                </a:lnSpc>
                <a:spcAft>
                  <a:spcPct val="35000"/>
                </a:spcAft>
                <a:defRPr/>
              </a:pPr>
              <a:endParaRPr lang="ru-RU" sz="1032" dirty="0">
                <a:solidFill>
                  <a:schemeClr val="bg2">
                    <a:lumMod val="50000"/>
                  </a:schemeClr>
                </a:solidFill>
                <a:latin typeface="Arial" panose="020B0604020202020204" pitchFamily="34" charset="0"/>
                <a:cs typeface="Arial" panose="020B0604020202020204" pitchFamily="34" charset="0"/>
              </a:endParaRPr>
            </a:p>
          </p:txBody>
        </p:sp>
        <p:sp>
          <p:nvSpPr>
            <p:cNvPr id="5" name="Полилиния: фигура 4">
              <a:extLst>
                <a:ext uri="{FF2B5EF4-FFF2-40B4-BE49-F238E27FC236}">
                  <a16:creationId xmlns="" xmlns:a16="http://schemas.microsoft.com/office/drawing/2014/main" id="{8FF48275-80E5-4A72-AAC9-84F0C2FFAABB}"/>
                </a:ext>
              </a:extLst>
            </p:cNvPr>
            <p:cNvSpPr/>
            <p:nvPr/>
          </p:nvSpPr>
          <p:spPr>
            <a:xfrm>
              <a:off x="360363" y="5150141"/>
              <a:ext cx="4200731" cy="977900"/>
            </a:xfrm>
            <a:custGeom>
              <a:avLst/>
              <a:gdLst>
                <a:gd name="connsiteX0" fmla="*/ 0 w 4200731"/>
                <a:gd name="connsiteY0" fmla="*/ 1573567 h 1573567"/>
                <a:gd name="connsiteX1" fmla="*/ 700127 w 4200731"/>
                <a:gd name="connsiteY1" fmla="*/ 0 h 1573567"/>
                <a:gd name="connsiteX2" fmla="*/ 3500604 w 4200731"/>
                <a:gd name="connsiteY2" fmla="*/ 0 h 1573567"/>
                <a:gd name="connsiteX3" fmla="*/ 4200731 w 4200731"/>
                <a:gd name="connsiteY3" fmla="*/ 1573567 h 1573567"/>
                <a:gd name="connsiteX4" fmla="*/ 0 w 4200731"/>
                <a:gd name="connsiteY4" fmla="*/ 1573567 h 15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0731" h="1573567">
                  <a:moveTo>
                    <a:pt x="0" y="1573567"/>
                  </a:moveTo>
                  <a:lnTo>
                    <a:pt x="700127" y="0"/>
                  </a:lnTo>
                  <a:lnTo>
                    <a:pt x="3500604" y="0"/>
                  </a:lnTo>
                  <a:lnTo>
                    <a:pt x="4200731" y="1573567"/>
                  </a:lnTo>
                  <a:lnTo>
                    <a:pt x="0" y="1573567"/>
                  </a:lnTo>
                  <a:close/>
                </a:path>
              </a:pathLst>
            </a:custGeom>
            <a:solidFill>
              <a:srgbClr val="D71920"/>
            </a:solidFill>
            <a:scene3d>
              <a:camera prst="orthographicFront"/>
              <a:lightRig rig="flat" dir="t"/>
            </a:scene3d>
            <a:sp3d prstMaterial="plastic">
              <a:bevelT w="0" h="0"/>
              <a:bevelB w="0" h="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596504" tIns="13102" rIns="596506" bIns="13102" spcCol="1270" anchor="ctr"/>
            <a:lstStyle/>
            <a:p>
              <a:pPr algn="ctr" defTabSz="458582">
                <a:lnSpc>
                  <a:spcPct val="90000"/>
                </a:lnSpc>
                <a:spcAft>
                  <a:spcPct val="35000"/>
                </a:spcAft>
                <a:defRPr/>
              </a:pPr>
              <a:endParaRPr lang="ru-RU" sz="1032" dirty="0">
                <a:latin typeface="Arial" panose="020B0604020202020204" pitchFamily="34" charset="0"/>
                <a:cs typeface="Arial" panose="020B0604020202020204" pitchFamily="34" charset="0"/>
              </a:endParaRPr>
            </a:p>
          </p:txBody>
        </p:sp>
      </p:grpSp>
      <p:sp>
        <p:nvSpPr>
          <p:cNvPr id="51233" name="Заголовок 21504">
            <a:extLst>
              <a:ext uri="{FF2B5EF4-FFF2-40B4-BE49-F238E27FC236}">
                <a16:creationId xmlns="" xmlns:a16="http://schemas.microsoft.com/office/drawing/2014/main" id="{6DC91DF8-755E-4EF8-8C1C-41B840458D3A}"/>
              </a:ext>
            </a:extLst>
          </p:cNvPr>
          <p:cNvSpPr>
            <a:spLocks noGrp="1" noChangeArrowheads="1"/>
          </p:cNvSpPr>
          <p:nvPr>
            <p:ph type="title"/>
          </p:nvPr>
        </p:nvSpPr>
        <p:spPr>
          <a:xfrm>
            <a:off x="1692275" y="195486"/>
            <a:ext cx="6480175" cy="7272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Связь функций и процессов системы</a:t>
            </a:r>
          </a:p>
        </p:txBody>
      </p:sp>
      <p:cxnSp>
        <p:nvCxnSpPr>
          <p:cNvPr id="8" name="Прямая соединительная линия 7">
            <a:extLst>
              <a:ext uri="{FF2B5EF4-FFF2-40B4-BE49-F238E27FC236}">
                <a16:creationId xmlns="" xmlns:a16="http://schemas.microsoft.com/office/drawing/2014/main" id="{8D9ABFD1-6C52-4B49-9AC3-5DAB4F3683B8}"/>
              </a:ext>
            </a:extLst>
          </p:cNvPr>
          <p:cNvCxnSpPr>
            <a:cxnSpLocks/>
            <a:stCxn id="3" idx="1"/>
          </p:cNvCxnSpPr>
          <p:nvPr/>
        </p:nvCxnSpPr>
        <p:spPr bwMode="auto">
          <a:xfrm>
            <a:off x="4593454" y="910492"/>
            <a:ext cx="1737768" cy="3808673"/>
          </a:xfrm>
          <a:prstGeom prst="line">
            <a:avLst/>
          </a:prstGeom>
          <a:ln w="9525" cap="flat" cmpd="sng" algn="ctr">
            <a:solidFill>
              <a:schemeClr val="bg1"/>
            </a:solidFill>
            <a:prstDash val="dash"/>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6"/>
          </a:lnRef>
          <a:fillRef idx="0">
            <a:schemeClr val="accent6"/>
          </a:fillRef>
          <a:effectRef idx="0">
            <a:schemeClr val="accent6"/>
          </a:effectRef>
          <a:fontRef idx="minor">
            <a:schemeClr val="tx1"/>
          </a:fontRef>
        </p:style>
      </p:cxnSp>
      <p:cxnSp>
        <p:nvCxnSpPr>
          <p:cNvPr id="10" name="Прямая соединительная линия 9">
            <a:extLst>
              <a:ext uri="{FF2B5EF4-FFF2-40B4-BE49-F238E27FC236}">
                <a16:creationId xmlns="" xmlns:a16="http://schemas.microsoft.com/office/drawing/2014/main" id="{494D08A5-FC77-4FAB-A274-B4AD98EA8BBB}"/>
              </a:ext>
            </a:extLst>
          </p:cNvPr>
          <p:cNvCxnSpPr>
            <a:cxnSpLocks/>
            <a:stCxn id="3" idx="1"/>
          </p:cNvCxnSpPr>
          <p:nvPr/>
        </p:nvCxnSpPr>
        <p:spPr bwMode="auto">
          <a:xfrm flipH="1">
            <a:off x="2534203" y="910492"/>
            <a:ext cx="2059252" cy="3808673"/>
          </a:xfrm>
          <a:prstGeom prst="line">
            <a:avLst/>
          </a:prstGeom>
          <a:ln w="9525" cap="flat" cmpd="sng" algn="ctr">
            <a:solidFill>
              <a:schemeClr val="bg1"/>
            </a:solidFill>
            <a:prstDash val="dash"/>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6"/>
          </a:lnRef>
          <a:fillRef idx="0">
            <a:schemeClr val="accent6"/>
          </a:fillRef>
          <a:effectRef idx="0">
            <a:schemeClr val="accent6"/>
          </a:effectRef>
          <a:fontRef idx="minor">
            <a:schemeClr val="tx1"/>
          </a:fontRef>
        </p:style>
      </p:cxnSp>
      <p:cxnSp>
        <p:nvCxnSpPr>
          <p:cNvPr id="14" name="Прямая соединительная линия 13">
            <a:extLst>
              <a:ext uri="{FF2B5EF4-FFF2-40B4-BE49-F238E27FC236}">
                <a16:creationId xmlns="" xmlns:a16="http://schemas.microsoft.com/office/drawing/2014/main" id="{70DA9332-0953-41B4-86E5-BB9AB793DD2E}"/>
              </a:ext>
            </a:extLst>
          </p:cNvPr>
          <p:cNvCxnSpPr>
            <a:cxnSpLocks/>
            <a:stCxn id="3" idx="1"/>
          </p:cNvCxnSpPr>
          <p:nvPr/>
        </p:nvCxnSpPr>
        <p:spPr bwMode="auto">
          <a:xfrm flipH="1">
            <a:off x="4549260" y="910492"/>
            <a:ext cx="44195" cy="3808673"/>
          </a:xfrm>
          <a:prstGeom prst="line">
            <a:avLst/>
          </a:prstGeom>
          <a:ln w="9525" cap="flat" cmpd="sng" algn="ctr">
            <a:solidFill>
              <a:schemeClr val="bg1"/>
            </a:solidFill>
            <a:prstDash val="dash"/>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6"/>
          </a:lnRef>
          <a:fillRef idx="0">
            <a:schemeClr val="accent6"/>
          </a:fillRef>
          <a:effectRef idx="0">
            <a:schemeClr val="accent6"/>
          </a:effectRef>
          <a:fontRef idx="minor">
            <a:schemeClr val="tx1"/>
          </a:fontRef>
        </p:style>
      </p:cxnSp>
      <p:sp>
        <p:nvSpPr>
          <p:cNvPr id="24" name="TextBox 23">
            <a:extLst>
              <a:ext uri="{FF2B5EF4-FFF2-40B4-BE49-F238E27FC236}">
                <a16:creationId xmlns="" xmlns:a16="http://schemas.microsoft.com/office/drawing/2014/main" id="{ABD7317A-244F-461B-928B-7B4AFBB39DAB}"/>
              </a:ext>
            </a:extLst>
          </p:cNvPr>
          <p:cNvSpPr txBox="1"/>
          <p:nvPr/>
        </p:nvSpPr>
        <p:spPr>
          <a:xfrm>
            <a:off x="1036382" y="4752020"/>
            <a:ext cx="802171" cy="238848"/>
          </a:xfrm>
          <a:prstGeom prst="rect">
            <a:avLst/>
          </a:prstGeom>
          <a:noFill/>
        </p:spPr>
        <p:txBody>
          <a:bodyPr wrap="square" rtlCol="0">
            <a:spAutoFit/>
          </a:bodyPr>
          <a:lstStyle>
            <a:defPPr>
              <a:defRPr lang="en-US"/>
            </a:defPPr>
            <a:lvl1pPr algn="ctr">
              <a:defRPr sz="1200">
                <a:solidFill>
                  <a:schemeClr val="tx1"/>
                </a:solidFill>
              </a:defRPr>
            </a:lvl1pPr>
          </a:lstStyle>
          <a:p>
            <a:r>
              <a:rPr lang="ru-RU" sz="952" dirty="0">
                <a:latin typeface="Arial" panose="020B0604020202020204" pitchFamily="34" charset="0"/>
              </a:rPr>
              <a:t>Финансы</a:t>
            </a:r>
          </a:p>
        </p:txBody>
      </p:sp>
      <p:sp>
        <p:nvSpPr>
          <p:cNvPr id="41" name="TextBox 40">
            <a:extLst>
              <a:ext uri="{FF2B5EF4-FFF2-40B4-BE49-F238E27FC236}">
                <a16:creationId xmlns="" xmlns:a16="http://schemas.microsoft.com/office/drawing/2014/main" id="{E2860293-0978-42D8-9231-ADB6FFC5B14C}"/>
              </a:ext>
            </a:extLst>
          </p:cNvPr>
          <p:cNvSpPr txBox="1"/>
          <p:nvPr/>
        </p:nvSpPr>
        <p:spPr>
          <a:xfrm>
            <a:off x="3165440" y="4752020"/>
            <a:ext cx="1086708" cy="238848"/>
          </a:xfrm>
          <a:prstGeom prst="rect">
            <a:avLst/>
          </a:prstGeom>
          <a:noFill/>
        </p:spPr>
        <p:txBody>
          <a:bodyPr wrap="square" rtlCol="0">
            <a:spAutoFit/>
          </a:bodyPr>
          <a:lstStyle>
            <a:defPPr>
              <a:defRPr lang="en-US"/>
            </a:defPPr>
            <a:lvl1pPr algn="ctr">
              <a:defRPr sz="1200">
                <a:solidFill>
                  <a:schemeClr val="tx1"/>
                </a:solidFill>
              </a:defRPr>
            </a:lvl1pPr>
          </a:lstStyle>
          <a:p>
            <a:r>
              <a:rPr lang="ru-RU" sz="952" dirty="0">
                <a:latin typeface="Arial" panose="020B0604020202020204" pitchFamily="34" charset="0"/>
              </a:rPr>
              <a:t>Производство</a:t>
            </a:r>
          </a:p>
        </p:txBody>
      </p:sp>
      <p:sp>
        <p:nvSpPr>
          <p:cNvPr id="42" name="TextBox 41">
            <a:extLst>
              <a:ext uri="{FF2B5EF4-FFF2-40B4-BE49-F238E27FC236}">
                <a16:creationId xmlns="" xmlns:a16="http://schemas.microsoft.com/office/drawing/2014/main" id="{15B9A20C-B615-41A0-BA5F-0BFA7BEF585D}"/>
              </a:ext>
            </a:extLst>
          </p:cNvPr>
          <p:cNvSpPr txBox="1"/>
          <p:nvPr/>
        </p:nvSpPr>
        <p:spPr>
          <a:xfrm>
            <a:off x="5029168" y="4761398"/>
            <a:ext cx="842952" cy="238848"/>
          </a:xfrm>
          <a:prstGeom prst="rect">
            <a:avLst/>
          </a:prstGeom>
          <a:noFill/>
        </p:spPr>
        <p:txBody>
          <a:bodyPr wrap="square" rtlCol="0">
            <a:spAutoFit/>
          </a:bodyPr>
          <a:lstStyle>
            <a:defPPr>
              <a:defRPr lang="en-US"/>
            </a:defPPr>
            <a:lvl1pPr algn="ctr">
              <a:defRPr sz="1200">
                <a:solidFill>
                  <a:schemeClr val="tx1"/>
                </a:solidFill>
              </a:defRPr>
            </a:lvl1pPr>
          </a:lstStyle>
          <a:p>
            <a:r>
              <a:rPr lang="ru-RU" sz="952" dirty="0">
                <a:latin typeface="Arial" panose="020B0604020202020204" pitchFamily="34" charset="0"/>
              </a:rPr>
              <a:t>Персонал</a:t>
            </a:r>
          </a:p>
        </p:txBody>
      </p:sp>
      <p:sp>
        <p:nvSpPr>
          <p:cNvPr id="43" name="TextBox 42">
            <a:extLst>
              <a:ext uri="{FF2B5EF4-FFF2-40B4-BE49-F238E27FC236}">
                <a16:creationId xmlns="" xmlns:a16="http://schemas.microsoft.com/office/drawing/2014/main" id="{F7EDF793-8E3E-4AFB-8F3A-A25E8879CFC0}"/>
              </a:ext>
            </a:extLst>
          </p:cNvPr>
          <p:cNvSpPr txBox="1"/>
          <p:nvPr/>
        </p:nvSpPr>
        <p:spPr>
          <a:xfrm>
            <a:off x="7029280" y="4781174"/>
            <a:ext cx="842952" cy="238848"/>
          </a:xfrm>
          <a:prstGeom prst="rect">
            <a:avLst/>
          </a:prstGeom>
          <a:noFill/>
        </p:spPr>
        <p:txBody>
          <a:bodyPr wrap="square" rtlCol="0">
            <a:spAutoFit/>
          </a:bodyPr>
          <a:lstStyle/>
          <a:p>
            <a:pPr algn="ctr"/>
            <a:r>
              <a:rPr lang="ru-RU" sz="952" dirty="0">
                <a:latin typeface="Arial" panose="020B0604020202020204" pitchFamily="34" charset="0"/>
              </a:rPr>
              <a:t>Клиенты</a:t>
            </a:r>
          </a:p>
        </p:txBody>
      </p:sp>
      <p:sp>
        <p:nvSpPr>
          <p:cNvPr id="25" name="TextBox 24">
            <a:extLst>
              <a:ext uri="{FF2B5EF4-FFF2-40B4-BE49-F238E27FC236}">
                <a16:creationId xmlns="" xmlns:a16="http://schemas.microsoft.com/office/drawing/2014/main" id="{E4D225ED-EDBF-446B-9693-7350A8982EA8}"/>
              </a:ext>
            </a:extLst>
          </p:cNvPr>
          <p:cNvSpPr txBox="1"/>
          <p:nvPr/>
        </p:nvSpPr>
        <p:spPr>
          <a:xfrm rot="18991024">
            <a:off x="595364" y="3664995"/>
            <a:ext cx="1163499" cy="385362"/>
          </a:xfrm>
          <a:prstGeom prst="rect">
            <a:avLst/>
          </a:prstGeom>
          <a:noFill/>
        </p:spPr>
        <p:txBody>
          <a:bodyPr wrap="square" rtlCol="0">
            <a:spAutoFit/>
          </a:bodyPr>
          <a:lstStyle>
            <a:defPPr>
              <a:defRPr lang="en-US"/>
            </a:defPPr>
            <a:lvl1pPr algn="ctr">
              <a:defRPr sz="1200">
                <a:solidFill>
                  <a:schemeClr val="tx1"/>
                </a:solidFill>
              </a:defRPr>
            </a:lvl1pPr>
          </a:lstStyle>
          <a:p>
            <a:r>
              <a:rPr lang="ru-RU" sz="952" dirty="0">
                <a:solidFill>
                  <a:srgbClr val="D71920"/>
                </a:solidFill>
                <a:latin typeface="Arial" panose="020B0604020202020204" pitchFamily="34" charset="0"/>
              </a:rPr>
              <a:t>Оперативный уровень</a:t>
            </a:r>
          </a:p>
        </p:txBody>
      </p:sp>
      <p:sp>
        <p:nvSpPr>
          <p:cNvPr id="45" name="TextBox 44">
            <a:extLst>
              <a:ext uri="{FF2B5EF4-FFF2-40B4-BE49-F238E27FC236}">
                <a16:creationId xmlns="" xmlns:a16="http://schemas.microsoft.com/office/drawing/2014/main" id="{0DE264B4-23A9-4ED5-ABCF-8852A74317D2}"/>
              </a:ext>
            </a:extLst>
          </p:cNvPr>
          <p:cNvSpPr txBox="1"/>
          <p:nvPr/>
        </p:nvSpPr>
        <p:spPr>
          <a:xfrm rot="19096217">
            <a:off x="3114308" y="1264654"/>
            <a:ext cx="1163499" cy="385362"/>
          </a:xfrm>
          <a:prstGeom prst="rect">
            <a:avLst/>
          </a:prstGeom>
          <a:noFill/>
        </p:spPr>
        <p:txBody>
          <a:bodyPr wrap="square" rtlCol="0">
            <a:spAutoFit/>
          </a:bodyPr>
          <a:lstStyle>
            <a:defPPr>
              <a:defRPr lang="en-US"/>
            </a:defPPr>
            <a:lvl1pPr algn="ctr">
              <a:defRPr sz="1200">
                <a:solidFill>
                  <a:schemeClr val="tx1"/>
                </a:solidFill>
              </a:defRPr>
            </a:lvl1pPr>
          </a:lstStyle>
          <a:p>
            <a:r>
              <a:rPr lang="ru-RU" sz="952" dirty="0">
                <a:solidFill>
                  <a:srgbClr val="F5AE03"/>
                </a:solidFill>
                <a:latin typeface="Arial" panose="020B0604020202020204" pitchFamily="34" charset="0"/>
              </a:rPr>
              <a:t>Стратегический уровень</a:t>
            </a:r>
          </a:p>
        </p:txBody>
      </p:sp>
      <p:sp>
        <p:nvSpPr>
          <p:cNvPr id="46" name="TextBox 45">
            <a:extLst>
              <a:ext uri="{FF2B5EF4-FFF2-40B4-BE49-F238E27FC236}">
                <a16:creationId xmlns="" xmlns:a16="http://schemas.microsoft.com/office/drawing/2014/main" id="{D0374D6D-9AF0-473C-8DE7-5BAE16DADFAA}"/>
              </a:ext>
            </a:extLst>
          </p:cNvPr>
          <p:cNvSpPr txBox="1"/>
          <p:nvPr/>
        </p:nvSpPr>
        <p:spPr>
          <a:xfrm rot="19030938">
            <a:off x="1876650" y="2485357"/>
            <a:ext cx="1163499" cy="385362"/>
          </a:xfrm>
          <a:prstGeom prst="rect">
            <a:avLst/>
          </a:prstGeom>
          <a:noFill/>
        </p:spPr>
        <p:txBody>
          <a:bodyPr wrap="square" rtlCol="0">
            <a:spAutoFit/>
          </a:bodyPr>
          <a:lstStyle>
            <a:defPPr>
              <a:defRPr lang="en-US"/>
            </a:defPPr>
            <a:lvl1pPr algn="ctr">
              <a:defRPr sz="1200">
                <a:solidFill>
                  <a:schemeClr val="tx1"/>
                </a:solidFill>
              </a:defRPr>
            </a:lvl1pPr>
          </a:lstStyle>
          <a:p>
            <a:r>
              <a:rPr lang="ru-RU" sz="952" dirty="0">
                <a:solidFill>
                  <a:schemeClr val="bg1">
                    <a:lumMod val="50000"/>
                  </a:schemeClr>
                </a:solidFill>
                <a:latin typeface="Arial" panose="020B0604020202020204" pitchFamily="34" charset="0"/>
              </a:rPr>
              <a:t>Тактический уровень</a:t>
            </a:r>
          </a:p>
        </p:txBody>
      </p:sp>
      <p:sp>
        <p:nvSpPr>
          <p:cNvPr id="32" name="TextBox 31">
            <a:extLst>
              <a:ext uri="{FF2B5EF4-FFF2-40B4-BE49-F238E27FC236}">
                <a16:creationId xmlns="" xmlns:a16="http://schemas.microsoft.com/office/drawing/2014/main" id="{566EFB20-878A-44E8-956B-C22B72623195}"/>
              </a:ext>
            </a:extLst>
          </p:cNvPr>
          <p:cNvSpPr txBox="1"/>
          <p:nvPr/>
        </p:nvSpPr>
        <p:spPr>
          <a:xfrm>
            <a:off x="1548352" y="3857676"/>
            <a:ext cx="1029413" cy="629660"/>
          </a:xfrm>
          <a:prstGeom prst="rect">
            <a:avLst/>
          </a:prstGeom>
          <a:noFill/>
        </p:spPr>
        <p:txBody>
          <a:bodyPr wrap="square" rtlCol="0">
            <a:spAutoFit/>
          </a:bodyPr>
          <a:lstStyle>
            <a:defPPr>
              <a:defRPr lang="en-US"/>
            </a:defPPr>
            <a:lvl1pPr algn="ctr">
              <a:defRPr sz="1100">
                <a:solidFill>
                  <a:schemeClr val="bg1"/>
                </a:solidFill>
              </a:defRPr>
            </a:lvl1pPr>
          </a:lstStyle>
          <a:p>
            <a:r>
              <a:rPr lang="ru-RU" sz="873" dirty="0">
                <a:latin typeface="Arial" panose="020B0604020202020204" pitchFamily="34" charset="0"/>
              </a:rPr>
              <a:t>Оперативное планирование</a:t>
            </a:r>
          </a:p>
          <a:p>
            <a:r>
              <a:rPr lang="ru-RU" sz="873" dirty="0">
                <a:latin typeface="Arial" panose="020B0604020202020204" pitchFamily="34" charset="0"/>
              </a:rPr>
              <a:t> </a:t>
            </a:r>
          </a:p>
          <a:p>
            <a:r>
              <a:rPr lang="ru-RU" sz="873" dirty="0">
                <a:latin typeface="Arial" panose="020B0604020202020204" pitchFamily="34" charset="0"/>
              </a:rPr>
              <a:t>Казначейство</a:t>
            </a:r>
          </a:p>
        </p:txBody>
      </p:sp>
      <p:sp>
        <p:nvSpPr>
          <p:cNvPr id="52" name="TextBox 51">
            <a:extLst>
              <a:ext uri="{FF2B5EF4-FFF2-40B4-BE49-F238E27FC236}">
                <a16:creationId xmlns="" xmlns:a16="http://schemas.microsoft.com/office/drawing/2014/main" id="{1465D5D4-5E77-48E5-87EC-8886C778DAF9}"/>
              </a:ext>
            </a:extLst>
          </p:cNvPr>
          <p:cNvSpPr txBox="1"/>
          <p:nvPr/>
        </p:nvSpPr>
        <p:spPr>
          <a:xfrm>
            <a:off x="3032891" y="3481292"/>
            <a:ext cx="1616116" cy="1166986"/>
          </a:xfrm>
          <a:prstGeom prst="rect">
            <a:avLst/>
          </a:prstGeom>
          <a:noFill/>
        </p:spPr>
        <p:txBody>
          <a:bodyPr wrap="square" rtlCol="0">
            <a:spAutoFit/>
          </a:bodyPr>
          <a:lstStyle>
            <a:defPPr>
              <a:defRPr lang="en-US"/>
            </a:defPPr>
            <a:lvl1pPr algn="ctr">
              <a:defRPr sz="1200">
                <a:solidFill>
                  <a:schemeClr val="tx1"/>
                </a:solidFill>
              </a:defRPr>
            </a:lvl1pPr>
          </a:lstStyle>
          <a:p>
            <a:r>
              <a:rPr lang="ru-RU" sz="873" dirty="0">
                <a:solidFill>
                  <a:schemeClr val="bg1"/>
                </a:solidFill>
                <a:latin typeface="Arial" panose="020B0604020202020204" pitchFamily="34" charset="0"/>
              </a:rPr>
              <a:t>Календарный план производства и закупок</a:t>
            </a:r>
          </a:p>
          <a:p>
            <a:r>
              <a:rPr lang="ru-RU" sz="873" dirty="0">
                <a:solidFill>
                  <a:schemeClr val="bg1"/>
                </a:solidFill>
                <a:latin typeface="Arial" panose="020B0604020202020204" pitchFamily="34" charset="0"/>
              </a:rPr>
              <a:t> </a:t>
            </a:r>
          </a:p>
          <a:p>
            <a:r>
              <a:rPr lang="ru-RU" sz="873" dirty="0">
                <a:solidFill>
                  <a:schemeClr val="bg1"/>
                </a:solidFill>
                <a:latin typeface="Arial" panose="020B0604020202020204" pitchFamily="34" charset="0"/>
              </a:rPr>
              <a:t>Внутрицеховое планирование и диспетчеризация</a:t>
            </a:r>
          </a:p>
          <a:p>
            <a:endParaRPr lang="ru-RU" sz="873" dirty="0">
              <a:solidFill>
                <a:schemeClr val="bg1"/>
              </a:solidFill>
              <a:latin typeface="Arial" panose="020B0604020202020204" pitchFamily="34" charset="0"/>
            </a:endParaRPr>
          </a:p>
          <a:p>
            <a:r>
              <a:rPr lang="ru-RU" sz="873" dirty="0">
                <a:solidFill>
                  <a:schemeClr val="bg1"/>
                </a:solidFill>
                <a:latin typeface="Arial" panose="020B0604020202020204" pitchFamily="34" charset="0"/>
              </a:rPr>
              <a:t>Организация ремонтов</a:t>
            </a:r>
          </a:p>
        </p:txBody>
      </p:sp>
      <p:sp>
        <p:nvSpPr>
          <p:cNvPr id="59" name="TextBox 58">
            <a:extLst>
              <a:ext uri="{FF2B5EF4-FFF2-40B4-BE49-F238E27FC236}">
                <a16:creationId xmlns="" xmlns:a16="http://schemas.microsoft.com/office/drawing/2014/main" id="{CA43D9B3-3FEE-4C79-9765-B5446E7E7C31}"/>
              </a:ext>
            </a:extLst>
          </p:cNvPr>
          <p:cNvSpPr txBox="1"/>
          <p:nvPr/>
        </p:nvSpPr>
        <p:spPr>
          <a:xfrm>
            <a:off x="4618660" y="3772185"/>
            <a:ext cx="1372824" cy="629660"/>
          </a:xfrm>
          <a:prstGeom prst="rect">
            <a:avLst/>
          </a:prstGeom>
          <a:noFill/>
        </p:spPr>
        <p:txBody>
          <a:bodyPr wrap="square" rtlCol="0">
            <a:spAutoFit/>
          </a:bodyPr>
          <a:lstStyle>
            <a:defPPr>
              <a:defRPr lang="en-US"/>
            </a:defPPr>
            <a:lvl1pPr algn="ctr">
              <a:defRPr sz="1100">
                <a:solidFill>
                  <a:schemeClr val="bg1"/>
                </a:solidFill>
              </a:defRPr>
            </a:lvl1pPr>
          </a:lstStyle>
          <a:p>
            <a:r>
              <a:rPr lang="ru-RU" sz="873" dirty="0">
                <a:latin typeface="Arial" panose="020B0604020202020204" pitchFamily="34" charset="0"/>
              </a:rPr>
              <a:t>Управление персоналом </a:t>
            </a:r>
            <a:br>
              <a:rPr lang="ru-RU" sz="873" dirty="0">
                <a:latin typeface="Arial" panose="020B0604020202020204" pitchFamily="34" charset="0"/>
              </a:rPr>
            </a:br>
            <a:r>
              <a:rPr lang="ru-RU" sz="873" dirty="0">
                <a:latin typeface="Arial" panose="020B0604020202020204" pitchFamily="34" charset="0"/>
              </a:rPr>
              <a:t>и расчет</a:t>
            </a:r>
            <a:br>
              <a:rPr lang="ru-RU" sz="873" dirty="0">
                <a:latin typeface="Arial" panose="020B0604020202020204" pitchFamily="34" charset="0"/>
              </a:rPr>
            </a:br>
            <a:r>
              <a:rPr lang="ru-RU" sz="873" dirty="0">
                <a:latin typeface="Arial" panose="020B0604020202020204" pitchFamily="34" charset="0"/>
              </a:rPr>
              <a:t>заработной платы</a:t>
            </a:r>
          </a:p>
        </p:txBody>
      </p:sp>
      <p:sp>
        <p:nvSpPr>
          <p:cNvPr id="62" name="TextBox 61">
            <a:extLst>
              <a:ext uri="{FF2B5EF4-FFF2-40B4-BE49-F238E27FC236}">
                <a16:creationId xmlns="" xmlns:a16="http://schemas.microsoft.com/office/drawing/2014/main" id="{B0B279CE-A128-4B79-9E95-CB32C4481280}"/>
              </a:ext>
            </a:extLst>
          </p:cNvPr>
          <p:cNvSpPr txBox="1"/>
          <p:nvPr/>
        </p:nvSpPr>
        <p:spPr>
          <a:xfrm>
            <a:off x="6216806" y="3659718"/>
            <a:ext cx="1322017" cy="898323"/>
          </a:xfrm>
          <a:prstGeom prst="rect">
            <a:avLst/>
          </a:prstGeom>
          <a:noFill/>
        </p:spPr>
        <p:txBody>
          <a:bodyPr wrap="square" rtlCol="0">
            <a:spAutoFit/>
          </a:bodyPr>
          <a:lstStyle>
            <a:defPPr>
              <a:defRPr lang="en-US"/>
            </a:defPPr>
            <a:lvl1pPr algn="ctr">
              <a:defRPr sz="1100">
                <a:solidFill>
                  <a:schemeClr val="bg1"/>
                </a:solidFill>
              </a:defRPr>
            </a:lvl1pPr>
          </a:lstStyle>
          <a:p>
            <a:r>
              <a:rPr lang="ru-RU" sz="873" dirty="0">
                <a:latin typeface="Arial" panose="020B0604020202020204" pitchFamily="34" charset="0"/>
              </a:rPr>
              <a:t>Управление отношениями </a:t>
            </a:r>
            <a:br>
              <a:rPr lang="ru-RU" sz="873" dirty="0">
                <a:latin typeface="Arial" panose="020B0604020202020204" pitchFamily="34" charset="0"/>
              </a:rPr>
            </a:br>
            <a:r>
              <a:rPr lang="ru-RU" sz="873" dirty="0">
                <a:latin typeface="Arial" panose="020B0604020202020204" pitchFamily="34" charset="0"/>
              </a:rPr>
              <a:t>с клиентами</a:t>
            </a:r>
          </a:p>
          <a:p>
            <a:endParaRPr lang="ru-RU" sz="873" dirty="0">
              <a:latin typeface="Arial" panose="020B0604020202020204" pitchFamily="34" charset="0"/>
            </a:endParaRPr>
          </a:p>
          <a:p>
            <a:r>
              <a:rPr lang="ru-RU" sz="873" dirty="0">
                <a:latin typeface="Arial" panose="020B0604020202020204" pitchFamily="34" charset="0"/>
              </a:rPr>
              <a:t>Управление заказами и продажи</a:t>
            </a:r>
          </a:p>
        </p:txBody>
      </p:sp>
      <p:sp>
        <p:nvSpPr>
          <p:cNvPr id="65" name="TextBox 64">
            <a:extLst>
              <a:ext uri="{FF2B5EF4-FFF2-40B4-BE49-F238E27FC236}">
                <a16:creationId xmlns="" xmlns:a16="http://schemas.microsoft.com/office/drawing/2014/main" id="{B1664739-6194-403A-82C8-88EACD8D8DBD}"/>
              </a:ext>
            </a:extLst>
          </p:cNvPr>
          <p:cNvSpPr txBox="1"/>
          <p:nvPr/>
        </p:nvSpPr>
        <p:spPr>
          <a:xfrm>
            <a:off x="2416318" y="2792699"/>
            <a:ext cx="1113358" cy="360996"/>
          </a:xfrm>
          <a:prstGeom prst="rect">
            <a:avLst/>
          </a:prstGeom>
          <a:noFill/>
        </p:spPr>
        <p:txBody>
          <a:bodyPr wrap="square" rtlCol="0">
            <a:spAutoFit/>
          </a:bodyPr>
          <a:lstStyle>
            <a:defPPr>
              <a:defRPr lang="en-US"/>
            </a:defPPr>
            <a:lvl1pPr algn="ctr">
              <a:defRPr sz="1200">
                <a:solidFill>
                  <a:schemeClr val="tx1"/>
                </a:solidFill>
              </a:defRPr>
            </a:lvl1pPr>
          </a:lstStyle>
          <a:p>
            <a:r>
              <a:rPr lang="ru-RU" sz="873" dirty="0">
                <a:solidFill>
                  <a:schemeClr val="bg1"/>
                </a:solidFill>
                <a:latin typeface="Arial" panose="020B0604020202020204" pitchFamily="34" charset="0"/>
              </a:rPr>
              <a:t>Бюджетное планирование</a:t>
            </a:r>
          </a:p>
        </p:txBody>
      </p:sp>
      <p:sp>
        <p:nvSpPr>
          <p:cNvPr id="66" name="TextBox 65">
            <a:extLst>
              <a:ext uri="{FF2B5EF4-FFF2-40B4-BE49-F238E27FC236}">
                <a16:creationId xmlns="" xmlns:a16="http://schemas.microsoft.com/office/drawing/2014/main" id="{3DE15ED2-49E6-4D4E-9453-2A2EB7CC695F}"/>
              </a:ext>
            </a:extLst>
          </p:cNvPr>
          <p:cNvSpPr txBox="1"/>
          <p:nvPr/>
        </p:nvSpPr>
        <p:spPr>
          <a:xfrm rot="18681391">
            <a:off x="3375440" y="1546400"/>
            <a:ext cx="1203160" cy="312137"/>
          </a:xfrm>
          <a:prstGeom prst="rect">
            <a:avLst/>
          </a:prstGeom>
          <a:noFill/>
        </p:spPr>
        <p:txBody>
          <a:bodyPr wrap="square" rtlCol="0">
            <a:spAutoFit/>
          </a:bodyPr>
          <a:lstStyle>
            <a:defPPr>
              <a:defRPr lang="en-US"/>
            </a:defPPr>
            <a:lvl1pPr algn="ctr">
              <a:defRPr sz="1000" i="1">
                <a:solidFill>
                  <a:schemeClr val="tx1"/>
                </a:solidFill>
              </a:defRPr>
            </a:lvl1pPr>
          </a:lstStyle>
          <a:p>
            <a:r>
              <a:rPr lang="ru-RU" sz="714" b="0" dirty="0">
                <a:latin typeface="Arial" panose="020B0604020202020204" pitchFamily="34" charset="0"/>
              </a:rPr>
              <a:t>Сбалансированная система показателей</a:t>
            </a:r>
          </a:p>
        </p:txBody>
      </p:sp>
      <p:sp>
        <p:nvSpPr>
          <p:cNvPr id="67" name="TextBox 66">
            <a:extLst>
              <a:ext uri="{FF2B5EF4-FFF2-40B4-BE49-F238E27FC236}">
                <a16:creationId xmlns="" xmlns:a16="http://schemas.microsoft.com/office/drawing/2014/main" id="{FA594DFF-55CC-423C-B76A-99F44070CD17}"/>
              </a:ext>
            </a:extLst>
          </p:cNvPr>
          <p:cNvSpPr txBox="1"/>
          <p:nvPr/>
        </p:nvSpPr>
        <p:spPr>
          <a:xfrm>
            <a:off x="3529676" y="2559086"/>
            <a:ext cx="1013504" cy="898323"/>
          </a:xfrm>
          <a:prstGeom prst="rect">
            <a:avLst/>
          </a:prstGeom>
          <a:noFill/>
        </p:spPr>
        <p:txBody>
          <a:bodyPr wrap="square" rtlCol="0">
            <a:spAutoFit/>
          </a:bodyPr>
          <a:lstStyle>
            <a:defPPr>
              <a:defRPr lang="en-US"/>
            </a:defPPr>
            <a:lvl1pPr algn="ctr">
              <a:defRPr sz="1100">
                <a:solidFill>
                  <a:schemeClr val="bg1"/>
                </a:solidFill>
              </a:defRPr>
            </a:lvl1pPr>
          </a:lstStyle>
          <a:p>
            <a:r>
              <a:rPr lang="ru-RU" sz="873" dirty="0">
                <a:latin typeface="Arial" panose="020B0604020202020204" pitchFamily="34" charset="0"/>
              </a:rPr>
              <a:t>Объемный план производства</a:t>
            </a:r>
          </a:p>
          <a:p>
            <a:endParaRPr lang="ru-RU" sz="873" dirty="0">
              <a:latin typeface="Arial" panose="020B0604020202020204" pitchFamily="34" charset="0"/>
            </a:endParaRPr>
          </a:p>
          <a:p>
            <a:r>
              <a:rPr lang="ru-RU" sz="873" dirty="0">
                <a:latin typeface="Arial" panose="020B0604020202020204" pitchFamily="34" charset="0"/>
              </a:rPr>
              <a:t>Планирование ремонтов</a:t>
            </a:r>
          </a:p>
        </p:txBody>
      </p:sp>
      <p:sp>
        <p:nvSpPr>
          <p:cNvPr id="68" name="TextBox 67">
            <a:extLst>
              <a:ext uri="{FF2B5EF4-FFF2-40B4-BE49-F238E27FC236}">
                <a16:creationId xmlns="" xmlns:a16="http://schemas.microsoft.com/office/drawing/2014/main" id="{E66C64A4-7C17-4A12-B729-9429950FFB62}"/>
              </a:ext>
            </a:extLst>
          </p:cNvPr>
          <p:cNvSpPr txBox="1"/>
          <p:nvPr/>
        </p:nvSpPr>
        <p:spPr>
          <a:xfrm>
            <a:off x="4549256" y="2559086"/>
            <a:ext cx="1013504" cy="898323"/>
          </a:xfrm>
          <a:prstGeom prst="rect">
            <a:avLst/>
          </a:prstGeom>
          <a:noFill/>
        </p:spPr>
        <p:txBody>
          <a:bodyPr wrap="square" rtlCol="0">
            <a:spAutoFit/>
          </a:bodyPr>
          <a:lstStyle>
            <a:defPPr>
              <a:defRPr lang="en-US"/>
            </a:defPPr>
            <a:lvl1pPr algn="ctr">
              <a:defRPr sz="1100">
                <a:solidFill>
                  <a:schemeClr val="bg1"/>
                </a:solidFill>
              </a:defRPr>
            </a:lvl1pPr>
          </a:lstStyle>
          <a:p>
            <a:r>
              <a:rPr lang="ru-RU" sz="873" dirty="0">
                <a:latin typeface="Arial" panose="020B0604020202020204" pitchFamily="34" charset="0"/>
              </a:rPr>
              <a:t>Мотивация персонала</a:t>
            </a:r>
          </a:p>
          <a:p>
            <a:endParaRPr lang="ru-RU" sz="873" dirty="0">
              <a:latin typeface="Arial" panose="020B0604020202020204" pitchFamily="34" charset="0"/>
            </a:endParaRPr>
          </a:p>
          <a:p>
            <a:r>
              <a:rPr lang="ru-RU" sz="873" dirty="0">
                <a:latin typeface="Arial" panose="020B0604020202020204" pitchFamily="34" charset="0"/>
              </a:rPr>
              <a:t>Планирование потребностей в персонале</a:t>
            </a:r>
          </a:p>
        </p:txBody>
      </p:sp>
      <p:sp>
        <p:nvSpPr>
          <p:cNvPr id="69" name="TextBox 68">
            <a:extLst>
              <a:ext uri="{FF2B5EF4-FFF2-40B4-BE49-F238E27FC236}">
                <a16:creationId xmlns="" xmlns:a16="http://schemas.microsoft.com/office/drawing/2014/main" id="{2EA0A566-55D0-4A52-90AB-26D0813C4A7E}"/>
              </a:ext>
            </a:extLst>
          </p:cNvPr>
          <p:cNvSpPr txBox="1"/>
          <p:nvPr/>
        </p:nvSpPr>
        <p:spPr>
          <a:xfrm>
            <a:off x="5600629" y="2697911"/>
            <a:ext cx="1013504" cy="763992"/>
          </a:xfrm>
          <a:prstGeom prst="rect">
            <a:avLst/>
          </a:prstGeom>
          <a:noFill/>
        </p:spPr>
        <p:txBody>
          <a:bodyPr wrap="square" rtlCol="0">
            <a:spAutoFit/>
          </a:bodyPr>
          <a:lstStyle>
            <a:defPPr>
              <a:defRPr lang="en-US"/>
            </a:defPPr>
            <a:lvl1pPr algn="ctr">
              <a:defRPr sz="1100">
                <a:solidFill>
                  <a:schemeClr val="bg1"/>
                </a:solidFill>
              </a:defRPr>
            </a:lvl1pPr>
          </a:lstStyle>
          <a:p>
            <a:r>
              <a:rPr lang="ru-RU" sz="873" dirty="0">
                <a:latin typeface="Arial" panose="020B0604020202020204" pitchFamily="34" charset="0"/>
              </a:rPr>
              <a:t>Планирование маркетинга</a:t>
            </a:r>
          </a:p>
          <a:p>
            <a:endParaRPr lang="ru-RU" sz="873" dirty="0">
              <a:latin typeface="Arial" panose="020B0604020202020204" pitchFamily="34" charset="0"/>
            </a:endParaRPr>
          </a:p>
          <a:p>
            <a:r>
              <a:rPr lang="ru-RU" sz="873" dirty="0">
                <a:latin typeface="Arial" panose="020B0604020202020204" pitchFamily="34" charset="0"/>
              </a:rPr>
              <a:t>Планирование продаж</a:t>
            </a:r>
          </a:p>
        </p:txBody>
      </p:sp>
      <p:sp>
        <p:nvSpPr>
          <p:cNvPr id="70" name="TextBox 69">
            <a:extLst>
              <a:ext uri="{FF2B5EF4-FFF2-40B4-BE49-F238E27FC236}">
                <a16:creationId xmlns="" xmlns:a16="http://schemas.microsoft.com/office/drawing/2014/main" id="{4A98323A-69BF-4BD7-AC5B-7C5621ED3DAE}"/>
              </a:ext>
            </a:extLst>
          </p:cNvPr>
          <p:cNvSpPr txBox="1"/>
          <p:nvPr/>
        </p:nvSpPr>
        <p:spPr>
          <a:xfrm rot="17706886">
            <a:off x="3718533" y="1587989"/>
            <a:ext cx="1291670" cy="422039"/>
          </a:xfrm>
          <a:prstGeom prst="rect">
            <a:avLst/>
          </a:prstGeom>
          <a:noFill/>
        </p:spPr>
        <p:txBody>
          <a:bodyPr wrap="square" rtlCol="0">
            <a:spAutoFit/>
          </a:bodyPr>
          <a:lstStyle>
            <a:defPPr>
              <a:defRPr lang="en-US"/>
            </a:defPPr>
            <a:lvl1pPr algn="ctr">
              <a:defRPr sz="1200">
                <a:solidFill>
                  <a:schemeClr val="tx1"/>
                </a:solidFill>
              </a:defRPr>
            </a:lvl1pPr>
          </a:lstStyle>
          <a:p>
            <a:r>
              <a:rPr lang="ru-RU" sz="714" b="0" i="1" dirty="0">
                <a:latin typeface="Arial" panose="020B0604020202020204" pitchFamily="34" charset="0"/>
              </a:rPr>
              <a:t>Планирование размещения производства</a:t>
            </a:r>
          </a:p>
        </p:txBody>
      </p:sp>
      <p:sp>
        <p:nvSpPr>
          <p:cNvPr id="71" name="TextBox 70">
            <a:extLst>
              <a:ext uri="{FF2B5EF4-FFF2-40B4-BE49-F238E27FC236}">
                <a16:creationId xmlns="" xmlns:a16="http://schemas.microsoft.com/office/drawing/2014/main" id="{0A9D1BEE-9D71-409E-BC0E-072E08048F5F}"/>
              </a:ext>
            </a:extLst>
          </p:cNvPr>
          <p:cNvSpPr txBox="1"/>
          <p:nvPr/>
        </p:nvSpPr>
        <p:spPr>
          <a:xfrm rot="4771434">
            <a:off x="4263190" y="1639816"/>
            <a:ext cx="1133928" cy="422039"/>
          </a:xfrm>
          <a:prstGeom prst="rect">
            <a:avLst/>
          </a:prstGeom>
          <a:noFill/>
        </p:spPr>
        <p:txBody>
          <a:bodyPr wrap="square" rtlCol="0">
            <a:spAutoFit/>
          </a:bodyPr>
          <a:lstStyle>
            <a:defPPr>
              <a:defRPr lang="en-US"/>
            </a:defPPr>
            <a:lvl1pPr algn="ctr">
              <a:defRPr sz="1200">
                <a:solidFill>
                  <a:schemeClr val="tx1"/>
                </a:solidFill>
              </a:defRPr>
            </a:lvl1pPr>
          </a:lstStyle>
          <a:p>
            <a:r>
              <a:rPr lang="ru-RU" sz="714" b="0" i="1" dirty="0">
                <a:latin typeface="Arial" panose="020B0604020202020204" pitchFamily="34" charset="0"/>
              </a:rPr>
              <a:t>Стратегия управления персоналом</a:t>
            </a:r>
          </a:p>
        </p:txBody>
      </p:sp>
      <p:sp>
        <p:nvSpPr>
          <p:cNvPr id="72" name="TextBox 71">
            <a:extLst>
              <a:ext uri="{FF2B5EF4-FFF2-40B4-BE49-F238E27FC236}">
                <a16:creationId xmlns="" xmlns:a16="http://schemas.microsoft.com/office/drawing/2014/main" id="{02180C89-13DA-4E1D-9C5D-FC5657AC0EB1}"/>
              </a:ext>
            </a:extLst>
          </p:cNvPr>
          <p:cNvSpPr txBox="1"/>
          <p:nvPr/>
        </p:nvSpPr>
        <p:spPr>
          <a:xfrm rot="3435166">
            <a:off x="4713909" y="1671692"/>
            <a:ext cx="1196440" cy="312137"/>
          </a:xfrm>
          <a:prstGeom prst="rect">
            <a:avLst/>
          </a:prstGeom>
          <a:noFill/>
        </p:spPr>
        <p:txBody>
          <a:bodyPr wrap="square" rtlCol="0">
            <a:spAutoFit/>
          </a:bodyPr>
          <a:lstStyle>
            <a:defPPr>
              <a:defRPr lang="en-US"/>
            </a:defPPr>
            <a:lvl1pPr algn="ctr">
              <a:defRPr sz="1200">
                <a:solidFill>
                  <a:schemeClr val="tx1"/>
                </a:solidFill>
              </a:defRPr>
            </a:lvl1pPr>
          </a:lstStyle>
          <a:p>
            <a:r>
              <a:rPr lang="ru-RU" sz="714" b="0" i="1" dirty="0">
                <a:latin typeface="Arial" panose="020B0604020202020204" pitchFamily="34" charset="0"/>
              </a:rPr>
              <a:t>Стратегия маркетинга</a:t>
            </a:r>
          </a:p>
        </p:txBody>
      </p:sp>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3"/>
          <p:cNvSpPr>
            <a:spLocks noGrp="1"/>
          </p:cNvSpPr>
          <p:nvPr>
            <p:ph type="title"/>
          </p:nvPr>
        </p:nvSpPr>
        <p:spPr>
          <a:xfrm>
            <a:off x="1679576" y="147917"/>
            <a:ext cx="7127875" cy="8396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Кросс-функциональный бизнес-процесс в распределенном ИТ-ландшафте</a:t>
            </a:r>
          </a:p>
        </p:txBody>
      </p:sp>
      <p:graphicFrame>
        <p:nvGraphicFramePr>
          <p:cNvPr id="6" name="Объект 5"/>
          <p:cNvGraphicFramePr>
            <a:graphicFrameLocks noGrp="1"/>
          </p:cNvGraphicFramePr>
          <p:nvPr>
            <p:ph idx="1"/>
          </p:nvPr>
        </p:nvGraphicFramePr>
        <p:xfrm>
          <a:off x="251520" y="963104"/>
          <a:ext cx="8568952" cy="3714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Соединительная линия уступом 19"/>
          <p:cNvCxnSpPr/>
          <p:nvPr/>
        </p:nvCxnSpPr>
        <p:spPr>
          <a:xfrm>
            <a:off x="3994151" y="1934864"/>
            <a:ext cx="1249363" cy="1208299"/>
          </a:xfrm>
          <a:prstGeom prst="straightConnector1">
            <a:avLst/>
          </a:prstGeom>
          <a:ln w="762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8" name="Соединительная линия уступом 17"/>
          <p:cNvCxnSpPr/>
          <p:nvPr/>
        </p:nvCxnSpPr>
        <p:spPr>
          <a:xfrm>
            <a:off x="7235826" y="2538419"/>
            <a:ext cx="1223963" cy="9523"/>
          </a:xfrm>
          <a:prstGeom prst="straightConnector1">
            <a:avLst/>
          </a:prstGeom>
          <a:ln w="76200">
            <a:solidFill>
              <a:srgbClr val="FF0000"/>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19" name="Соединительная линия уступом 18"/>
          <p:cNvCxnSpPr/>
          <p:nvPr/>
        </p:nvCxnSpPr>
        <p:spPr>
          <a:xfrm flipV="1">
            <a:off x="5243514" y="2547942"/>
            <a:ext cx="1992312" cy="595221"/>
          </a:xfrm>
          <a:prstGeom prst="straightConnector1">
            <a:avLst/>
          </a:prstGeom>
          <a:ln w="762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1" name="Соединительная линия уступом 20"/>
          <p:cNvCxnSpPr/>
          <p:nvPr/>
        </p:nvCxnSpPr>
        <p:spPr>
          <a:xfrm flipV="1">
            <a:off x="3492500" y="1934864"/>
            <a:ext cx="501650" cy="623792"/>
          </a:xfrm>
          <a:prstGeom prst="straightConnector1">
            <a:avLst/>
          </a:prstGeom>
          <a:ln w="762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2" name="Соединительная линия уступом 21"/>
          <p:cNvCxnSpPr/>
          <p:nvPr/>
        </p:nvCxnSpPr>
        <p:spPr>
          <a:xfrm flipV="1">
            <a:off x="1446214" y="2558657"/>
            <a:ext cx="2046287" cy="584507"/>
          </a:xfrm>
          <a:prstGeom prst="straightConnector1">
            <a:avLst/>
          </a:prstGeom>
          <a:ln w="762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3" name="Соединительная линия уступом 22"/>
          <p:cNvCxnSpPr/>
          <p:nvPr/>
        </p:nvCxnSpPr>
        <p:spPr>
          <a:xfrm flipH="1" flipV="1">
            <a:off x="1446214" y="3143163"/>
            <a:ext cx="677862" cy="647601"/>
          </a:xfrm>
          <a:prstGeom prst="straightConnector1">
            <a:avLst/>
          </a:prstGeom>
          <a:ln w="76200">
            <a:solidFill>
              <a:srgbClr val="FF000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6368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250"/>
                                        <p:tgtEl>
                                          <p:spTgt spid="23"/>
                                        </p:tgtEl>
                                      </p:cBhvr>
                                    </p:animEffect>
                                  </p:childTnLst>
                                </p:cTn>
                              </p:par>
                            </p:childTnLst>
                          </p:cTn>
                        </p:par>
                        <p:par>
                          <p:cTn id="8" fill="hold" nodeType="afterGroup">
                            <p:stCondLst>
                              <p:cond delay="25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50"/>
                                        <p:tgtEl>
                                          <p:spTgt spid="22"/>
                                        </p:tgtEl>
                                      </p:cBhvr>
                                    </p:animEffect>
                                  </p:childTnLst>
                                </p:cTn>
                              </p:par>
                            </p:childTnLst>
                          </p:cTn>
                        </p:par>
                        <p:par>
                          <p:cTn id="12" fill="hold" nodeType="afterGroup">
                            <p:stCondLst>
                              <p:cond delay="5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250"/>
                                        <p:tgtEl>
                                          <p:spTgt spid="21"/>
                                        </p:tgtEl>
                                      </p:cBhvr>
                                    </p:animEffect>
                                  </p:childTnLst>
                                </p:cTn>
                              </p:par>
                            </p:childTnLst>
                          </p:cTn>
                        </p:par>
                        <p:par>
                          <p:cTn id="16" fill="hold" nodeType="afterGroup">
                            <p:stCondLst>
                              <p:cond delay="75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250"/>
                                        <p:tgtEl>
                                          <p:spTgt spid="2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250"/>
                                        <p:tgtEl>
                                          <p:spTgt spid="19"/>
                                        </p:tgtEl>
                                      </p:cBhvr>
                                    </p:animEffect>
                                  </p:childTnLst>
                                </p:cTn>
                              </p:par>
                            </p:childTnLst>
                          </p:cTn>
                        </p:par>
                        <p:par>
                          <p:cTn id="24" fill="hold" nodeType="afterGroup">
                            <p:stCondLst>
                              <p:cond delay="125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8F6C310-34D7-4AB2-8D7D-EB0E5DD87498}"/>
              </a:ext>
            </a:extLst>
          </p:cNvPr>
          <p:cNvSpPr>
            <a:spLocks noChangeArrowheads="1"/>
          </p:cNvSpPr>
          <p:nvPr/>
        </p:nvSpPr>
        <p:spPr bwMode="auto">
          <a:xfrm>
            <a:off x="1664676" y="153174"/>
            <a:ext cx="7155469" cy="76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dirty="0">
                <a:latin typeface="Arial" panose="020B0604020202020204" pitchFamily="34" charset="0"/>
              </a:rPr>
              <a:t>Найти ошибку в учетных данных как можно раньше</a:t>
            </a:r>
          </a:p>
        </p:txBody>
      </p:sp>
      <p:cxnSp>
        <p:nvCxnSpPr>
          <p:cNvPr id="19" name="Прямая со стрелкой 5"/>
          <p:cNvCxnSpPr>
            <a:cxnSpLocks noChangeShapeType="1"/>
          </p:cNvCxnSpPr>
          <p:nvPr/>
        </p:nvCxnSpPr>
        <p:spPr bwMode="auto">
          <a:xfrm flipV="1">
            <a:off x="1621327" y="936582"/>
            <a:ext cx="0" cy="3428055"/>
          </a:xfrm>
          <a:prstGeom prst="straightConnector1">
            <a:avLst/>
          </a:prstGeom>
          <a:noFill/>
          <a:ln w="57150" algn="ctr">
            <a:solidFill>
              <a:srgbClr val="CC33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0"/>
          <p:cNvSpPr txBox="1">
            <a:spLocks noChangeArrowheads="1"/>
          </p:cNvSpPr>
          <p:nvPr/>
        </p:nvSpPr>
        <p:spPr bwMode="auto">
          <a:xfrm>
            <a:off x="6444208" y="4478279"/>
            <a:ext cx="1492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r">
              <a:buClrTx/>
              <a:buSzTx/>
              <a:buFontTx/>
              <a:buNone/>
              <a:defRPr sz="1200" b="0">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r>
              <a:rPr lang="ru-RU" altLang="ru-RU" dirty="0"/>
              <a:t>Процесс закрытия</a:t>
            </a:r>
          </a:p>
        </p:txBody>
      </p:sp>
      <p:sp>
        <p:nvSpPr>
          <p:cNvPr id="21" name="TextBox 12"/>
          <p:cNvSpPr txBox="1">
            <a:spLocks noChangeArrowheads="1"/>
          </p:cNvSpPr>
          <p:nvPr/>
        </p:nvSpPr>
        <p:spPr bwMode="auto">
          <a:xfrm>
            <a:off x="326183" y="1203598"/>
            <a:ext cx="1269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r">
              <a:spcBef>
                <a:spcPct val="0"/>
              </a:spcBef>
              <a:spcAft>
                <a:spcPct val="0"/>
              </a:spcAft>
              <a:buClrTx/>
              <a:buSzTx/>
              <a:buFontTx/>
              <a:buNone/>
            </a:pPr>
            <a:r>
              <a:rPr lang="ru-RU" altLang="ru-RU" sz="1200" b="0" dirty="0">
                <a:solidFill>
                  <a:schemeClr val="tx1"/>
                </a:solidFill>
              </a:rPr>
              <a:t>Затраты на исправление</a:t>
            </a:r>
          </a:p>
        </p:txBody>
      </p:sp>
      <p:grpSp>
        <p:nvGrpSpPr>
          <p:cNvPr id="22" name="Группа 19"/>
          <p:cNvGrpSpPr>
            <a:grpSpLocks/>
          </p:cNvGrpSpPr>
          <p:nvPr/>
        </p:nvGrpSpPr>
        <p:grpSpPr bwMode="auto">
          <a:xfrm>
            <a:off x="1602429" y="4284006"/>
            <a:ext cx="6018310" cy="119686"/>
            <a:chOff x="876300" y="5990808"/>
            <a:chExt cx="7583077" cy="151636"/>
          </a:xfrm>
        </p:grpSpPr>
        <p:cxnSp>
          <p:nvCxnSpPr>
            <p:cNvPr id="23" name="Прямая со стрелкой 7"/>
            <p:cNvCxnSpPr>
              <a:cxnSpLocks noChangeShapeType="1"/>
            </p:cNvCxnSpPr>
            <p:nvPr/>
          </p:nvCxnSpPr>
          <p:spPr bwMode="auto">
            <a:xfrm flipV="1">
              <a:off x="876300" y="6068268"/>
              <a:ext cx="7583077" cy="5636"/>
            </a:xfrm>
            <a:prstGeom prst="straightConnector1">
              <a:avLst/>
            </a:prstGeom>
            <a:noFill/>
            <a:ln w="57150" algn="ctr">
              <a:solidFill>
                <a:srgbClr val="CC33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Овал 13"/>
            <p:cNvSpPr>
              <a:spLocks noChangeArrowheads="1"/>
            </p:cNvSpPr>
            <p:nvPr/>
          </p:nvSpPr>
          <p:spPr bwMode="auto">
            <a:xfrm>
              <a:off x="1763688" y="5998428"/>
              <a:ext cx="144016" cy="144016"/>
            </a:xfrm>
            <a:prstGeom prst="ellipse">
              <a:avLst/>
            </a:prstGeom>
            <a:solidFill>
              <a:srgbClr val="C00000"/>
            </a:solidFill>
            <a:ln w="44450" algn="ctr">
              <a:solidFill>
                <a:srgbClr val="CC3300"/>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nSpc>
                  <a:spcPct val="110000"/>
                </a:lnSpc>
                <a:spcBef>
                  <a:spcPct val="50000"/>
                </a:spcBef>
                <a:spcAft>
                  <a:spcPct val="0"/>
                </a:spcAft>
                <a:buClrTx/>
                <a:buSzTx/>
                <a:buFontTx/>
                <a:buNone/>
              </a:pPr>
              <a:endParaRPr lang="ru-RU" altLang="ru-RU" sz="1587">
                <a:solidFill>
                  <a:srgbClr val="5F0000"/>
                </a:solidFill>
              </a:endParaRPr>
            </a:p>
          </p:txBody>
        </p:sp>
        <p:sp>
          <p:nvSpPr>
            <p:cNvPr id="25" name="Овал 14"/>
            <p:cNvSpPr>
              <a:spLocks noChangeArrowheads="1"/>
            </p:cNvSpPr>
            <p:nvPr/>
          </p:nvSpPr>
          <p:spPr bwMode="auto">
            <a:xfrm>
              <a:off x="2692172" y="5990808"/>
              <a:ext cx="144016" cy="144016"/>
            </a:xfrm>
            <a:prstGeom prst="ellipse">
              <a:avLst/>
            </a:prstGeom>
            <a:solidFill>
              <a:srgbClr val="C00000"/>
            </a:solidFill>
            <a:ln w="44450" algn="ctr">
              <a:solidFill>
                <a:srgbClr val="CC3300"/>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nSpc>
                  <a:spcPct val="110000"/>
                </a:lnSpc>
                <a:spcBef>
                  <a:spcPct val="50000"/>
                </a:spcBef>
                <a:spcAft>
                  <a:spcPct val="0"/>
                </a:spcAft>
                <a:buClrTx/>
                <a:buSzTx/>
                <a:buFontTx/>
                <a:buNone/>
              </a:pPr>
              <a:endParaRPr lang="ru-RU" altLang="ru-RU" sz="1587">
                <a:solidFill>
                  <a:srgbClr val="5F0000"/>
                </a:solidFill>
              </a:endParaRPr>
            </a:p>
          </p:txBody>
        </p:sp>
        <p:sp>
          <p:nvSpPr>
            <p:cNvPr id="26" name="Овал 15"/>
            <p:cNvSpPr>
              <a:spLocks noChangeArrowheads="1"/>
            </p:cNvSpPr>
            <p:nvPr/>
          </p:nvSpPr>
          <p:spPr bwMode="auto">
            <a:xfrm>
              <a:off x="3779912" y="5998428"/>
              <a:ext cx="144016" cy="144016"/>
            </a:xfrm>
            <a:prstGeom prst="ellipse">
              <a:avLst/>
            </a:prstGeom>
            <a:solidFill>
              <a:srgbClr val="C00000"/>
            </a:solidFill>
            <a:ln w="44450" algn="ctr">
              <a:solidFill>
                <a:srgbClr val="CC3300"/>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nSpc>
                  <a:spcPct val="110000"/>
                </a:lnSpc>
                <a:spcBef>
                  <a:spcPct val="50000"/>
                </a:spcBef>
                <a:spcAft>
                  <a:spcPct val="0"/>
                </a:spcAft>
                <a:buClrTx/>
                <a:buSzTx/>
                <a:buFontTx/>
                <a:buNone/>
              </a:pPr>
              <a:endParaRPr lang="ru-RU" altLang="ru-RU" sz="1587">
                <a:solidFill>
                  <a:srgbClr val="5F0000"/>
                </a:solidFill>
              </a:endParaRPr>
            </a:p>
          </p:txBody>
        </p:sp>
        <p:sp>
          <p:nvSpPr>
            <p:cNvPr id="27" name="Овал 16"/>
            <p:cNvSpPr>
              <a:spLocks noChangeArrowheads="1"/>
            </p:cNvSpPr>
            <p:nvPr/>
          </p:nvSpPr>
          <p:spPr bwMode="auto">
            <a:xfrm>
              <a:off x="4860032" y="5998428"/>
              <a:ext cx="144016" cy="144016"/>
            </a:xfrm>
            <a:prstGeom prst="ellipse">
              <a:avLst/>
            </a:prstGeom>
            <a:solidFill>
              <a:srgbClr val="C00000"/>
            </a:solidFill>
            <a:ln w="44450" algn="ctr">
              <a:solidFill>
                <a:srgbClr val="CC3300"/>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nSpc>
                  <a:spcPct val="110000"/>
                </a:lnSpc>
                <a:spcBef>
                  <a:spcPct val="50000"/>
                </a:spcBef>
                <a:spcAft>
                  <a:spcPct val="0"/>
                </a:spcAft>
                <a:buClrTx/>
                <a:buSzTx/>
                <a:buFontTx/>
                <a:buNone/>
              </a:pPr>
              <a:endParaRPr lang="ru-RU" altLang="ru-RU" sz="1587">
                <a:solidFill>
                  <a:srgbClr val="5F0000"/>
                </a:solidFill>
              </a:endParaRPr>
            </a:p>
          </p:txBody>
        </p:sp>
        <p:sp>
          <p:nvSpPr>
            <p:cNvPr id="28" name="Овал 17"/>
            <p:cNvSpPr>
              <a:spLocks noChangeArrowheads="1"/>
            </p:cNvSpPr>
            <p:nvPr/>
          </p:nvSpPr>
          <p:spPr bwMode="auto">
            <a:xfrm>
              <a:off x="5796136" y="5990808"/>
              <a:ext cx="144016" cy="144016"/>
            </a:xfrm>
            <a:prstGeom prst="ellipse">
              <a:avLst/>
            </a:prstGeom>
            <a:solidFill>
              <a:srgbClr val="C00000"/>
            </a:solidFill>
            <a:ln w="44450" algn="ctr">
              <a:solidFill>
                <a:srgbClr val="CC3300"/>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nSpc>
                  <a:spcPct val="110000"/>
                </a:lnSpc>
                <a:spcBef>
                  <a:spcPct val="50000"/>
                </a:spcBef>
                <a:spcAft>
                  <a:spcPct val="0"/>
                </a:spcAft>
                <a:buClrTx/>
                <a:buSzTx/>
                <a:buFontTx/>
                <a:buNone/>
              </a:pPr>
              <a:endParaRPr lang="ru-RU" altLang="ru-RU" sz="1587">
                <a:solidFill>
                  <a:srgbClr val="5F0000"/>
                </a:solidFill>
              </a:endParaRPr>
            </a:p>
          </p:txBody>
        </p:sp>
        <p:sp>
          <p:nvSpPr>
            <p:cNvPr id="29" name="Овал 18"/>
            <p:cNvSpPr>
              <a:spLocks noChangeArrowheads="1"/>
            </p:cNvSpPr>
            <p:nvPr/>
          </p:nvSpPr>
          <p:spPr bwMode="auto">
            <a:xfrm>
              <a:off x="6732240" y="5990808"/>
              <a:ext cx="144016" cy="144016"/>
            </a:xfrm>
            <a:prstGeom prst="ellipse">
              <a:avLst/>
            </a:prstGeom>
            <a:solidFill>
              <a:srgbClr val="C00000"/>
            </a:solidFill>
            <a:ln w="44450" algn="ctr">
              <a:solidFill>
                <a:srgbClr val="CC3300"/>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nSpc>
                  <a:spcPct val="110000"/>
                </a:lnSpc>
                <a:spcBef>
                  <a:spcPct val="50000"/>
                </a:spcBef>
                <a:spcAft>
                  <a:spcPct val="0"/>
                </a:spcAft>
                <a:buClrTx/>
                <a:buSzTx/>
                <a:buFontTx/>
                <a:buNone/>
              </a:pPr>
              <a:endParaRPr lang="ru-RU" altLang="ru-RU" sz="1587">
                <a:solidFill>
                  <a:srgbClr val="5F0000"/>
                </a:solidFill>
              </a:endParaRPr>
            </a:p>
          </p:txBody>
        </p:sp>
      </p:grpSp>
      <p:sp>
        <p:nvSpPr>
          <p:cNvPr id="30" name="Дуга 29"/>
          <p:cNvSpPr/>
          <p:nvPr/>
        </p:nvSpPr>
        <p:spPr bwMode="auto">
          <a:xfrm rot="4952752">
            <a:off x="1205842" y="143521"/>
            <a:ext cx="698108" cy="7498338"/>
          </a:xfrm>
          <a:prstGeom prst="arc">
            <a:avLst>
              <a:gd name="adj1" fmla="val 16365420"/>
              <a:gd name="adj2" fmla="val 21519185"/>
            </a:avLst>
          </a:prstGeom>
          <a:noFill/>
          <a:ln w="76200" cap="flat" cmpd="sng" algn="ctr">
            <a:solidFill>
              <a:srgbClr val="FFC000"/>
            </a:solidFill>
            <a:prstDash val="lgDash"/>
            <a:round/>
            <a:headEnd type="none" w="med" len="med"/>
            <a:tailEnd type="none" w="med" len="med"/>
          </a:ln>
          <a:effectLst/>
        </p:spPr>
        <p:txBody>
          <a:bodyPr anchor="ctr"/>
          <a:lstStyle/>
          <a:p>
            <a:pPr>
              <a:lnSpc>
                <a:spcPct val="110000"/>
              </a:lnSpc>
              <a:spcBef>
                <a:spcPct val="50000"/>
              </a:spcBef>
              <a:defRPr/>
            </a:pPr>
            <a:endParaRPr lang="ru-RU">
              <a:solidFill>
                <a:srgbClr val="5F0000"/>
              </a:solidFill>
            </a:endParaRPr>
          </a:p>
        </p:txBody>
      </p:sp>
      <p:cxnSp>
        <p:nvCxnSpPr>
          <p:cNvPr id="31" name="Прямая соединительная линия 2"/>
          <p:cNvCxnSpPr>
            <a:cxnSpLocks noChangeShapeType="1"/>
          </p:cNvCxnSpPr>
          <p:nvPr/>
        </p:nvCxnSpPr>
        <p:spPr bwMode="auto">
          <a:xfrm>
            <a:off x="4821349" y="1279123"/>
            <a:ext cx="0" cy="3085513"/>
          </a:xfrm>
          <a:prstGeom prst="line">
            <a:avLst/>
          </a:prstGeom>
          <a:noFill/>
          <a:ln w="76200" algn="ctr">
            <a:solidFill>
              <a:srgbClr val="CC33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
          <p:cNvSpPr txBox="1">
            <a:spLocks noChangeArrowheads="1"/>
          </p:cNvSpPr>
          <p:nvPr/>
        </p:nvSpPr>
        <p:spPr bwMode="auto">
          <a:xfrm>
            <a:off x="2306687" y="2536593"/>
            <a:ext cx="2085443" cy="33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spcBef>
                <a:spcPct val="0"/>
              </a:spcBef>
              <a:spcAft>
                <a:spcPct val="0"/>
              </a:spcAft>
              <a:buClrTx/>
              <a:buSzTx/>
              <a:buFontTx/>
              <a:buNone/>
            </a:pPr>
            <a:r>
              <a:rPr lang="ru-RU" altLang="ru-RU" sz="1587" b="0" dirty="0">
                <a:solidFill>
                  <a:schemeClr val="tx1"/>
                </a:solidFill>
              </a:rPr>
              <a:t>Дочернее общество</a:t>
            </a:r>
          </a:p>
        </p:txBody>
      </p:sp>
      <p:sp>
        <p:nvSpPr>
          <p:cNvPr id="33" name="TextBox 18"/>
          <p:cNvSpPr txBox="1">
            <a:spLocks noChangeArrowheads="1"/>
          </p:cNvSpPr>
          <p:nvPr/>
        </p:nvSpPr>
        <p:spPr bwMode="auto">
          <a:xfrm>
            <a:off x="5506709" y="3133762"/>
            <a:ext cx="2481449" cy="33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spcBef>
                <a:spcPct val="0"/>
              </a:spcBef>
              <a:spcAft>
                <a:spcPct val="0"/>
              </a:spcAft>
              <a:buClrTx/>
              <a:buSzTx/>
              <a:buFontTx/>
              <a:buNone/>
            </a:pPr>
            <a:r>
              <a:rPr lang="ru-RU" altLang="ru-RU" sz="1587" b="0" dirty="0">
                <a:solidFill>
                  <a:schemeClr val="tx1"/>
                </a:solidFill>
              </a:rPr>
              <a:t>Управляющая компания</a:t>
            </a:r>
          </a:p>
        </p:txBody>
      </p:sp>
      <p:sp>
        <p:nvSpPr>
          <p:cNvPr id="34" name="Дуга 33"/>
          <p:cNvSpPr/>
          <p:nvPr/>
        </p:nvSpPr>
        <p:spPr bwMode="auto">
          <a:xfrm rot="3965087">
            <a:off x="3153214" y="-387643"/>
            <a:ext cx="2381660" cy="4238424"/>
          </a:xfrm>
          <a:prstGeom prst="arc">
            <a:avLst>
              <a:gd name="adj1" fmla="val 16435075"/>
              <a:gd name="adj2" fmla="val 21519185"/>
            </a:avLst>
          </a:prstGeom>
          <a:noFill/>
          <a:ln w="76200" cap="flat" cmpd="sng" algn="ctr">
            <a:solidFill>
              <a:srgbClr val="FFC000"/>
            </a:solidFill>
            <a:prstDash val="lgDash"/>
            <a:round/>
            <a:headEnd type="none" w="med" len="med"/>
            <a:tailEnd type="none" w="med" len="med"/>
          </a:ln>
          <a:effectLst/>
        </p:spPr>
        <p:txBody>
          <a:bodyPr anchor="ctr"/>
          <a:lstStyle/>
          <a:p>
            <a:pPr>
              <a:lnSpc>
                <a:spcPct val="110000"/>
              </a:lnSpc>
              <a:spcBef>
                <a:spcPct val="50000"/>
              </a:spcBef>
              <a:defRPr/>
            </a:pPr>
            <a:endParaRPr lang="ru-RU">
              <a:solidFill>
                <a:srgbClr val="5F0000"/>
              </a:solidFill>
            </a:endParaRPr>
          </a:p>
        </p:txBody>
      </p:sp>
    </p:spTree>
    <p:extLst>
      <p:ext uri="{BB962C8B-B14F-4D97-AF65-F5344CB8AC3E}">
        <p14:creationId xmlns:p14="http://schemas.microsoft.com/office/powerpoint/2010/main" val="2106874063"/>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8F6C310-34D7-4AB2-8D7D-EB0E5DD87498}"/>
              </a:ext>
            </a:extLst>
          </p:cNvPr>
          <p:cNvSpPr>
            <a:spLocks noChangeArrowheads="1"/>
          </p:cNvSpPr>
          <p:nvPr/>
        </p:nvSpPr>
        <p:spPr bwMode="auto">
          <a:xfrm>
            <a:off x="1640503" y="195486"/>
            <a:ext cx="7162993" cy="6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en-US" dirty="0">
              <a:latin typeface="Arial" panose="020B0604020202020204" pitchFamily="34" charset="0"/>
            </a:endParaRPr>
          </a:p>
          <a:p>
            <a:pPr algn="ctr"/>
            <a:r>
              <a:rPr lang="ru-RU" dirty="0">
                <a:latin typeface="Arial" panose="020B0604020202020204" pitchFamily="34" charset="0"/>
              </a:rPr>
              <a:t>Кросс-системный процесс быстрого закрытия</a:t>
            </a:r>
          </a:p>
          <a:p>
            <a:pPr algn="ctr"/>
            <a:endParaRPr lang="ru-RU" dirty="0">
              <a:latin typeface="Arial" panose="020B0604020202020204" pitchFamily="34" charset="0"/>
            </a:endParaRPr>
          </a:p>
        </p:txBody>
      </p:sp>
      <p:pic>
        <p:nvPicPr>
          <p:cNvPr id="3" name="Picture 3" descr="C:\Users\User\Desktop\Маркетинг\Весна-лето 2017\Сочи\Материалы\Закрытие\2017-06-01_16-53-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638" y="1018350"/>
            <a:ext cx="6742724" cy="3725380"/>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Прямая соединительная линия 5"/>
          <p:cNvCxnSpPr>
            <a:cxnSpLocks noChangeShapeType="1"/>
          </p:cNvCxnSpPr>
          <p:nvPr/>
        </p:nvCxnSpPr>
        <p:spPr bwMode="auto">
          <a:xfrm>
            <a:off x="4000481" y="1542373"/>
            <a:ext cx="0" cy="2888839"/>
          </a:xfrm>
          <a:prstGeom prst="line">
            <a:avLst/>
          </a:prstGeom>
          <a:noFill/>
          <a:ln w="44450" algn="ctr">
            <a:solidFill>
              <a:srgbClr val="CC33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3"/>
          <p:cNvSpPr txBox="1">
            <a:spLocks noChangeArrowheads="1"/>
          </p:cNvSpPr>
          <p:nvPr/>
        </p:nvSpPr>
        <p:spPr bwMode="auto">
          <a:xfrm>
            <a:off x="1657158" y="4113730"/>
            <a:ext cx="2092239" cy="34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defTabSz="725668" eaLnBrk="1" fontAlgn="auto" hangingPunct="1">
              <a:lnSpc>
                <a:spcPct val="110000"/>
              </a:lnSpc>
              <a:spcBef>
                <a:spcPct val="0"/>
              </a:spcBef>
              <a:spcAft>
                <a:spcPct val="0"/>
              </a:spcAft>
              <a:buClrTx/>
              <a:buSzTx/>
              <a:buNone/>
              <a:defRPr/>
            </a:pPr>
            <a:r>
              <a:rPr lang="ru-RU" altLang="ru-RU" sz="1587" b="0" kern="0" dirty="0">
                <a:solidFill>
                  <a:srgbClr val="C00000"/>
                </a:solidFill>
              </a:rPr>
              <a:t>Дочернее общество</a:t>
            </a:r>
          </a:p>
        </p:txBody>
      </p:sp>
      <p:sp>
        <p:nvSpPr>
          <p:cNvPr id="7" name="TextBox 18"/>
          <p:cNvSpPr txBox="1">
            <a:spLocks noChangeArrowheads="1"/>
          </p:cNvSpPr>
          <p:nvPr/>
        </p:nvSpPr>
        <p:spPr bwMode="auto">
          <a:xfrm>
            <a:off x="4340641" y="1567570"/>
            <a:ext cx="2492990" cy="34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defTabSz="725668" eaLnBrk="1" fontAlgn="auto" hangingPunct="1">
              <a:lnSpc>
                <a:spcPct val="110000"/>
              </a:lnSpc>
              <a:spcBef>
                <a:spcPct val="0"/>
              </a:spcBef>
              <a:spcAft>
                <a:spcPct val="0"/>
              </a:spcAft>
              <a:buClrTx/>
              <a:buSzTx/>
              <a:buNone/>
              <a:defRPr/>
            </a:pPr>
            <a:r>
              <a:rPr lang="ru-RU" altLang="ru-RU" sz="1587" b="0" kern="0" dirty="0">
                <a:solidFill>
                  <a:schemeClr val="accent2"/>
                </a:solidFill>
              </a:rPr>
              <a:t>Управляющая компания</a:t>
            </a:r>
          </a:p>
        </p:txBody>
      </p:sp>
    </p:spTree>
    <p:extLst>
      <p:ext uri="{BB962C8B-B14F-4D97-AF65-F5344CB8AC3E}">
        <p14:creationId xmlns:p14="http://schemas.microsoft.com/office/powerpoint/2010/main" val="2498332239"/>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a:extLst>
              <a:ext uri="{FF2B5EF4-FFF2-40B4-BE49-F238E27FC236}">
                <a16:creationId xmlns="" xmlns:a16="http://schemas.microsoft.com/office/drawing/2014/main" id="{921334D3-DC76-4CA5-9BA9-B9D9C1A040B5}"/>
              </a:ext>
            </a:extLst>
          </p:cNvPr>
          <p:cNvSpPr>
            <a:spLocks noGrp="1" noChangeArrowheads="1"/>
          </p:cNvSpPr>
          <p:nvPr>
            <p:ph type="title"/>
          </p:nvPr>
        </p:nvSpPr>
        <p:spPr>
          <a:xfrm>
            <a:off x="1619250" y="197227"/>
            <a:ext cx="7200900" cy="5412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Улучшение качества нормативно-справочной информации</a:t>
            </a:r>
          </a:p>
        </p:txBody>
      </p:sp>
      <p:sp>
        <p:nvSpPr>
          <p:cNvPr id="22" name="Прямоугольник: скругленные углы 21">
            <a:extLst>
              <a:ext uri="{FF2B5EF4-FFF2-40B4-BE49-F238E27FC236}">
                <a16:creationId xmlns="" xmlns:a16="http://schemas.microsoft.com/office/drawing/2014/main" id="{FFFCE897-33E3-41BB-B202-D20F07516954}"/>
              </a:ext>
            </a:extLst>
          </p:cNvPr>
          <p:cNvSpPr/>
          <p:nvPr/>
        </p:nvSpPr>
        <p:spPr bwMode="auto">
          <a:xfrm>
            <a:off x="1484022" y="1042754"/>
            <a:ext cx="2263454" cy="3816425"/>
          </a:xfrm>
          <a:prstGeom prst="roundRect">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marR="0" algn="ctr" defTabSz="914400" rtl="0" eaLnBrk="1" fontAlgn="base" latinLnBrk="0" hangingPunct="1">
              <a:lnSpc>
                <a:spcPct val="85000"/>
              </a:lnSpc>
              <a:spcBef>
                <a:spcPct val="50000"/>
              </a:spcBef>
              <a:spcAft>
                <a:spcPct val="0"/>
              </a:spcAft>
              <a:buClrTx/>
              <a:buSzPct val="120000"/>
            </a:pPr>
            <a:r>
              <a:rPr kumimoji="0" lang="ru-RU" sz="1200" b="0" i="0" u="none" strike="noStrike" cap="none" normalizeH="0" baseline="0" dirty="0">
                <a:ln>
                  <a:noFill/>
                </a:ln>
                <a:solidFill>
                  <a:srgbClr val="006600"/>
                </a:solidFill>
                <a:effectLst/>
                <a:latin typeface="Arial" panose="020B0604020202020204" pitchFamily="34" charset="0"/>
              </a:rPr>
              <a:t>Внешние учетные системы</a:t>
            </a:r>
          </a:p>
          <a:p>
            <a:pPr marR="0" algn="l" defTabSz="914400" rtl="0" eaLnBrk="1" fontAlgn="base" latinLnBrk="0" hangingPunct="1">
              <a:lnSpc>
                <a:spcPct val="85000"/>
              </a:lnSpc>
              <a:spcBef>
                <a:spcPct val="50000"/>
              </a:spcBef>
              <a:spcAft>
                <a:spcPct val="0"/>
              </a:spcAft>
              <a:buClrTx/>
              <a:buSzPct val="120000"/>
            </a:pPr>
            <a:endParaRPr kumimoji="0" lang="ru-RU" sz="1200" b="0" i="0" u="none" strike="noStrike" cap="none" normalizeH="0" baseline="0" dirty="0">
              <a:ln>
                <a:noFill/>
              </a:ln>
              <a:solidFill>
                <a:srgbClr val="006600"/>
              </a:solidFill>
              <a:effectLst/>
              <a:latin typeface="Arial" panose="020B0604020202020204" pitchFamily="34" charset="0"/>
            </a:endParaRPr>
          </a:p>
        </p:txBody>
      </p:sp>
      <p:sp>
        <p:nvSpPr>
          <p:cNvPr id="23" name="Прямоугольник: скругленные углы 22">
            <a:extLst>
              <a:ext uri="{FF2B5EF4-FFF2-40B4-BE49-F238E27FC236}">
                <a16:creationId xmlns="" xmlns:a16="http://schemas.microsoft.com/office/drawing/2014/main" id="{D1173630-AC8C-4F1F-89D5-32E23372D2E4}"/>
              </a:ext>
            </a:extLst>
          </p:cNvPr>
          <p:cNvSpPr/>
          <p:nvPr/>
        </p:nvSpPr>
        <p:spPr bwMode="auto">
          <a:xfrm>
            <a:off x="5292725" y="1042753"/>
            <a:ext cx="3168352" cy="3816425"/>
          </a:xfrm>
          <a:prstGeom prst="roundRect">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marR="0" algn="ctr" defTabSz="914400" rtl="0" eaLnBrk="1" fontAlgn="base" latinLnBrk="0" hangingPunct="1">
              <a:lnSpc>
                <a:spcPct val="85000"/>
              </a:lnSpc>
              <a:spcBef>
                <a:spcPct val="50000"/>
              </a:spcBef>
              <a:spcAft>
                <a:spcPct val="0"/>
              </a:spcAft>
              <a:buClrTx/>
              <a:buSzPct val="120000"/>
            </a:pPr>
            <a:r>
              <a:rPr kumimoji="0" lang="ru-RU" sz="1200" b="0" i="0" u="none" strike="noStrike" cap="none" normalizeH="0" baseline="0" dirty="0">
                <a:ln>
                  <a:noFill/>
                </a:ln>
                <a:solidFill>
                  <a:srgbClr val="006600"/>
                </a:solidFill>
                <a:effectLst/>
                <a:latin typeface="Arial" panose="020B0604020202020204" pitchFamily="34" charset="0"/>
              </a:rPr>
              <a:t>1С:Управление холдингом</a:t>
            </a:r>
          </a:p>
          <a:p>
            <a:pPr marR="0" algn="l" defTabSz="914400" rtl="0" eaLnBrk="1" fontAlgn="base" latinLnBrk="0" hangingPunct="1">
              <a:lnSpc>
                <a:spcPct val="85000"/>
              </a:lnSpc>
              <a:spcBef>
                <a:spcPct val="50000"/>
              </a:spcBef>
              <a:spcAft>
                <a:spcPct val="0"/>
              </a:spcAft>
              <a:buClrTx/>
              <a:buSzPct val="120000"/>
            </a:pPr>
            <a:endParaRPr kumimoji="0" lang="ru-RU" sz="1200" b="0" i="0" u="none" strike="noStrike" cap="none" normalizeH="0" baseline="0" dirty="0">
              <a:ln>
                <a:noFill/>
              </a:ln>
              <a:solidFill>
                <a:srgbClr val="006600"/>
              </a:solidFill>
              <a:effectLst/>
              <a:latin typeface="Arial" panose="020B0604020202020204" pitchFamily="34" charset="0"/>
            </a:endParaRPr>
          </a:p>
        </p:txBody>
      </p:sp>
      <p:sp>
        <p:nvSpPr>
          <p:cNvPr id="24" name="Прямоугольник: скругленные углы 23">
            <a:extLst>
              <a:ext uri="{FF2B5EF4-FFF2-40B4-BE49-F238E27FC236}">
                <a16:creationId xmlns="" xmlns:a16="http://schemas.microsoft.com/office/drawing/2014/main" id="{C8CB61CD-9E27-4013-ACE0-45CABAF5F219}"/>
              </a:ext>
            </a:extLst>
          </p:cNvPr>
          <p:cNvSpPr/>
          <p:nvPr/>
        </p:nvSpPr>
        <p:spPr bwMode="auto">
          <a:xfrm>
            <a:off x="7039138" y="2885874"/>
            <a:ext cx="1341925" cy="758183"/>
          </a:xfrm>
          <a:prstGeom prst="roundRect">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Нормализация данных</a:t>
            </a:r>
          </a:p>
        </p:txBody>
      </p:sp>
      <p:sp>
        <p:nvSpPr>
          <p:cNvPr id="25" name="Прямоугольник: скругленные углы 24">
            <a:extLst>
              <a:ext uri="{FF2B5EF4-FFF2-40B4-BE49-F238E27FC236}">
                <a16:creationId xmlns="" xmlns:a16="http://schemas.microsoft.com/office/drawing/2014/main" id="{1B8E3F3A-AE31-46DF-8E95-CF6F492C00EB}"/>
              </a:ext>
            </a:extLst>
          </p:cNvPr>
          <p:cNvSpPr/>
          <p:nvPr/>
        </p:nvSpPr>
        <p:spPr bwMode="auto">
          <a:xfrm>
            <a:off x="5437386" y="2387770"/>
            <a:ext cx="2576030" cy="393586"/>
          </a:xfrm>
          <a:prstGeom prst="roundRect">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Правила контроля</a:t>
            </a:r>
          </a:p>
          <a:p>
            <a:pPr marR="0" algn="l" defTabSz="914400" rtl="0" eaLnBrk="1" fontAlgn="base" latinLnBrk="0" hangingPunct="1">
              <a:lnSpc>
                <a:spcPct val="85000"/>
              </a:lnSpc>
              <a:spcBef>
                <a:spcPct val="50000"/>
              </a:spcBef>
              <a:spcAft>
                <a:spcPct val="0"/>
              </a:spcAft>
              <a:buClrTx/>
              <a:buSzPct val="120000"/>
            </a:pPr>
            <a:endParaRPr kumimoji="0" lang="ru-RU" sz="1200" b="0" i="0" u="none" strike="noStrike" cap="none" normalizeH="0" baseline="0" dirty="0">
              <a:ln>
                <a:noFill/>
              </a:ln>
              <a:solidFill>
                <a:srgbClr val="006600"/>
              </a:solidFill>
              <a:effectLst/>
            </a:endParaRPr>
          </a:p>
        </p:txBody>
      </p:sp>
      <p:sp>
        <p:nvSpPr>
          <p:cNvPr id="26" name="Прямоугольник: скругленные углы 25">
            <a:extLst>
              <a:ext uri="{FF2B5EF4-FFF2-40B4-BE49-F238E27FC236}">
                <a16:creationId xmlns="" xmlns:a16="http://schemas.microsoft.com/office/drawing/2014/main" id="{BD73654E-D857-46CE-AE64-63C89971D1E6}"/>
              </a:ext>
            </a:extLst>
          </p:cNvPr>
          <p:cNvSpPr/>
          <p:nvPr/>
        </p:nvSpPr>
        <p:spPr bwMode="auto">
          <a:xfrm>
            <a:off x="5350793" y="2885875"/>
            <a:ext cx="1341925" cy="758183"/>
          </a:xfrm>
          <a:prstGeom prst="roundRect">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Заявки на изменение НСИ</a:t>
            </a:r>
          </a:p>
          <a:p>
            <a:pPr marR="0" algn="l" defTabSz="914400" rtl="0" eaLnBrk="1" fontAlgn="base" latinLnBrk="0" hangingPunct="1">
              <a:lnSpc>
                <a:spcPct val="85000"/>
              </a:lnSpc>
              <a:spcBef>
                <a:spcPct val="50000"/>
              </a:spcBef>
              <a:spcAft>
                <a:spcPct val="0"/>
              </a:spcAft>
              <a:buClrTx/>
              <a:buSzPct val="120000"/>
            </a:pPr>
            <a:endParaRPr kumimoji="0" lang="ru-RU" sz="1200" b="0" i="0" u="none" strike="noStrike" cap="none" normalizeH="0" baseline="0" dirty="0">
              <a:ln>
                <a:noFill/>
              </a:ln>
              <a:solidFill>
                <a:srgbClr val="006600"/>
              </a:solidFill>
              <a:effectLst/>
            </a:endParaRPr>
          </a:p>
        </p:txBody>
      </p:sp>
      <p:sp>
        <p:nvSpPr>
          <p:cNvPr id="27" name="Стрелка: вправо 26">
            <a:extLst>
              <a:ext uri="{FF2B5EF4-FFF2-40B4-BE49-F238E27FC236}">
                <a16:creationId xmlns="" xmlns:a16="http://schemas.microsoft.com/office/drawing/2014/main" id="{EEDBBEB6-E94D-4E65-8396-0AD398D8060A}"/>
              </a:ext>
            </a:extLst>
          </p:cNvPr>
          <p:cNvSpPr/>
          <p:nvPr/>
        </p:nvSpPr>
        <p:spPr bwMode="auto">
          <a:xfrm flipH="1">
            <a:off x="3852565" y="2887428"/>
            <a:ext cx="1126904" cy="499555"/>
          </a:xfrm>
          <a:prstGeom prst="rightArrow">
            <a:avLst/>
          </a:prstGeom>
          <a:solidFill>
            <a:schemeClr val="bg1">
              <a:lumMod val="50000"/>
              <a:alpha val="75000"/>
            </a:schemeClr>
          </a:solidFill>
          <a:ln>
            <a:noFill/>
          </a:ln>
          <a:effectLst/>
        </p:spPr>
        <p:txBody>
          <a:bodyPr vert="horz" wrap="square" lIns="90000" tIns="46800" rIns="90000" bIns="46800" numCol="1" rtlCol="0" anchor="t" anchorCtr="0" compatLnSpc="1">
            <a:spAutoFit/>
          </a:bodyPr>
          <a:lstStyle/>
          <a:p>
            <a:pPr algn="ctr" eaLnBrk="1" hangingPunct="1">
              <a:lnSpc>
                <a:spcPct val="85000"/>
              </a:lnSpc>
              <a:spcBef>
                <a:spcPct val="50000"/>
              </a:spcBef>
              <a:buSzPct val="120000"/>
            </a:pPr>
            <a:r>
              <a:rPr lang="ru-RU" sz="1200" b="0" dirty="0">
                <a:solidFill>
                  <a:schemeClr val="bg1"/>
                </a:solidFill>
                <a:latin typeface="Arial" panose="020B0604020202020204" pitchFamily="34" charset="0"/>
                <a:cs typeface="+mn-cs"/>
              </a:rPr>
              <a:t>Экспорт</a:t>
            </a:r>
          </a:p>
        </p:txBody>
      </p:sp>
      <p:sp>
        <p:nvSpPr>
          <p:cNvPr id="28" name="Стрелка: вправо 27">
            <a:extLst>
              <a:ext uri="{FF2B5EF4-FFF2-40B4-BE49-F238E27FC236}">
                <a16:creationId xmlns="" xmlns:a16="http://schemas.microsoft.com/office/drawing/2014/main" id="{147D87A1-36D9-452F-A223-9CC4DFA08D62}"/>
              </a:ext>
            </a:extLst>
          </p:cNvPr>
          <p:cNvSpPr/>
          <p:nvPr/>
        </p:nvSpPr>
        <p:spPr bwMode="auto">
          <a:xfrm>
            <a:off x="3852566" y="1402687"/>
            <a:ext cx="1126904" cy="499555"/>
          </a:xfrm>
          <a:prstGeom prst="rightArrow">
            <a:avLst/>
          </a:prstGeom>
          <a:solidFill>
            <a:schemeClr val="bg1">
              <a:lumMod val="50000"/>
              <a:alpha val="75000"/>
            </a:schemeClr>
          </a:solidFill>
          <a:ln>
            <a:noFill/>
          </a:ln>
          <a:effectLst/>
        </p:spPr>
        <p:txBody>
          <a:bodyPr vert="horz" wrap="square" lIns="90000" tIns="46800" rIns="90000" bIns="46800" numCol="1" rtlCol="0" anchor="t" anchorCtr="0" compatLnSpc="1">
            <a:sp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marR="0" algn="ctr" defTabSz="914400" rtl="0" eaLnBrk="1" fontAlgn="base" latinLnBrk="0" hangingPunct="1">
              <a:lnSpc>
                <a:spcPct val="85000"/>
              </a:lnSpc>
              <a:spcBef>
                <a:spcPct val="50000"/>
              </a:spcBef>
              <a:spcAft>
                <a:spcPct val="0"/>
              </a:spcAft>
              <a:buClrTx/>
              <a:buSzPct val="120000"/>
            </a:pPr>
            <a:r>
              <a:rPr kumimoji="0" lang="ru-RU" sz="1200" b="0" i="0" u="none" strike="noStrike" cap="none" normalizeH="0" baseline="0" dirty="0">
                <a:ln>
                  <a:noFill/>
                </a:ln>
                <a:solidFill>
                  <a:schemeClr val="bg1"/>
                </a:solidFill>
                <a:effectLst/>
                <a:latin typeface="Arial" panose="020B0604020202020204" pitchFamily="34" charset="0"/>
              </a:rPr>
              <a:t>Импорт </a:t>
            </a:r>
          </a:p>
        </p:txBody>
      </p:sp>
      <p:sp>
        <p:nvSpPr>
          <p:cNvPr id="29" name="Блок-схема: магнитный диск 28">
            <a:extLst>
              <a:ext uri="{FF2B5EF4-FFF2-40B4-BE49-F238E27FC236}">
                <a16:creationId xmlns="" xmlns:a16="http://schemas.microsoft.com/office/drawing/2014/main" id="{EAC4B9BE-049C-4317-8624-2C54DD4DEF3E}"/>
              </a:ext>
            </a:extLst>
          </p:cNvPr>
          <p:cNvSpPr/>
          <p:nvPr/>
        </p:nvSpPr>
        <p:spPr bwMode="auto">
          <a:xfrm>
            <a:off x="5537724" y="1689899"/>
            <a:ext cx="2532406" cy="393586"/>
          </a:xfrm>
          <a:prstGeom prst="flowChartMagneticDisk">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Элементы НСИ ВУС</a:t>
            </a:r>
          </a:p>
        </p:txBody>
      </p:sp>
      <p:sp>
        <p:nvSpPr>
          <p:cNvPr id="30" name="Блок-схема: магнитный диск 29">
            <a:extLst>
              <a:ext uri="{FF2B5EF4-FFF2-40B4-BE49-F238E27FC236}">
                <a16:creationId xmlns="" xmlns:a16="http://schemas.microsoft.com/office/drawing/2014/main" id="{0F866469-23B1-4B18-B320-D1E4333C6C28}"/>
              </a:ext>
            </a:extLst>
          </p:cNvPr>
          <p:cNvSpPr/>
          <p:nvPr/>
        </p:nvSpPr>
        <p:spPr bwMode="auto">
          <a:xfrm>
            <a:off x="5679796" y="4126120"/>
            <a:ext cx="2349233" cy="393586"/>
          </a:xfrm>
          <a:prstGeom prst="flowChartMagneticDisk">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Эталонные элементы</a:t>
            </a:r>
          </a:p>
        </p:txBody>
      </p:sp>
      <p:sp>
        <p:nvSpPr>
          <p:cNvPr id="31" name="Блок-схема: магнитный диск 30">
            <a:extLst>
              <a:ext uri="{FF2B5EF4-FFF2-40B4-BE49-F238E27FC236}">
                <a16:creationId xmlns="" xmlns:a16="http://schemas.microsoft.com/office/drawing/2014/main" id="{87E6874F-8199-45AF-8636-50FA517F700F}"/>
              </a:ext>
            </a:extLst>
          </p:cNvPr>
          <p:cNvSpPr/>
          <p:nvPr/>
        </p:nvSpPr>
        <p:spPr bwMode="auto">
          <a:xfrm>
            <a:off x="1694077" y="1645130"/>
            <a:ext cx="1721809" cy="514223"/>
          </a:xfrm>
          <a:prstGeom prst="flowChartMagneticDisk">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Элементы НСИ</a:t>
            </a:r>
          </a:p>
        </p:txBody>
      </p:sp>
      <p:sp>
        <p:nvSpPr>
          <p:cNvPr id="32" name="Прямоугольник: скругленные углы 31">
            <a:extLst>
              <a:ext uri="{FF2B5EF4-FFF2-40B4-BE49-F238E27FC236}">
                <a16:creationId xmlns="" xmlns:a16="http://schemas.microsoft.com/office/drawing/2014/main" id="{C630057B-3837-44B3-8794-359B77A7C092}"/>
              </a:ext>
            </a:extLst>
          </p:cNvPr>
          <p:cNvSpPr/>
          <p:nvPr/>
        </p:nvSpPr>
        <p:spPr bwMode="auto">
          <a:xfrm>
            <a:off x="1728893" y="2458588"/>
            <a:ext cx="1721809" cy="365323"/>
          </a:xfrm>
          <a:prstGeom prst="roundRect">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Правила контроля</a:t>
            </a:r>
          </a:p>
          <a:p>
            <a:pPr marR="0" algn="l" defTabSz="914400" rtl="0" eaLnBrk="1" fontAlgn="base" latinLnBrk="0" hangingPunct="1">
              <a:lnSpc>
                <a:spcPct val="85000"/>
              </a:lnSpc>
              <a:spcBef>
                <a:spcPct val="50000"/>
              </a:spcBef>
              <a:spcAft>
                <a:spcPct val="0"/>
              </a:spcAft>
              <a:buClrTx/>
              <a:buSzPct val="120000"/>
            </a:pPr>
            <a:endParaRPr kumimoji="0" lang="ru-RU" sz="1200" b="0" i="0" u="none" strike="noStrike" cap="none" normalizeH="0" baseline="0" dirty="0">
              <a:ln>
                <a:noFill/>
              </a:ln>
              <a:solidFill>
                <a:srgbClr val="006600"/>
              </a:solidFill>
              <a:effectLst/>
            </a:endParaRPr>
          </a:p>
        </p:txBody>
      </p:sp>
      <p:sp>
        <p:nvSpPr>
          <p:cNvPr id="33" name="Прямоугольник: скругленные углы 32">
            <a:extLst>
              <a:ext uri="{FF2B5EF4-FFF2-40B4-BE49-F238E27FC236}">
                <a16:creationId xmlns="" xmlns:a16="http://schemas.microsoft.com/office/drawing/2014/main" id="{0E127467-38C9-4828-BF96-A3A703672405}"/>
              </a:ext>
            </a:extLst>
          </p:cNvPr>
          <p:cNvSpPr/>
          <p:nvPr/>
        </p:nvSpPr>
        <p:spPr bwMode="auto">
          <a:xfrm>
            <a:off x="1876909" y="3123146"/>
            <a:ext cx="1356147" cy="703739"/>
          </a:xfrm>
          <a:prstGeom prst="roundRect">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Заявки на изменение НСИ</a:t>
            </a:r>
          </a:p>
          <a:p>
            <a:pPr marR="0" algn="l" defTabSz="914400" rtl="0" eaLnBrk="1" fontAlgn="base" latinLnBrk="0" hangingPunct="1">
              <a:lnSpc>
                <a:spcPct val="85000"/>
              </a:lnSpc>
              <a:spcBef>
                <a:spcPct val="50000"/>
              </a:spcBef>
              <a:spcAft>
                <a:spcPct val="0"/>
              </a:spcAft>
              <a:buClrTx/>
              <a:buSzPct val="120000"/>
            </a:pPr>
            <a:endParaRPr kumimoji="0" lang="ru-RU" sz="1200" b="0" i="0" u="none" strike="noStrike" cap="none" normalizeH="0" baseline="0" dirty="0">
              <a:ln>
                <a:noFill/>
              </a:ln>
              <a:solidFill>
                <a:srgbClr val="006600"/>
              </a:solidFill>
              <a:effectLst/>
            </a:endParaRPr>
          </a:p>
        </p:txBody>
      </p:sp>
      <p:sp>
        <p:nvSpPr>
          <p:cNvPr id="34" name="Блок-схема: магнитный диск 33">
            <a:extLst>
              <a:ext uri="{FF2B5EF4-FFF2-40B4-BE49-F238E27FC236}">
                <a16:creationId xmlns="" xmlns:a16="http://schemas.microsoft.com/office/drawing/2014/main" id="{D2EB859B-388A-4A88-A4CA-ADC994ACB580}"/>
              </a:ext>
            </a:extLst>
          </p:cNvPr>
          <p:cNvSpPr/>
          <p:nvPr/>
        </p:nvSpPr>
        <p:spPr bwMode="auto">
          <a:xfrm>
            <a:off x="1692325" y="4126120"/>
            <a:ext cx="1794947" cy="514223"/>
          </a:xfrm>
          <a:prstGeom prst="flowChartMagneticDisk">
            <a:avLst/>
          </a:prstGeom>
          <a:noFill/>
          <a:ln w="50800">
            <a:solidFill>
              <a:srgbClr val="92D050"/>
            </a:solidFill>
          </a:ln>
          <a:effectLst/>
        </p:spPr>
        <p:txBody>
          <a:bodyPr vert="horz" wrap="square" lIns="90000" tIns="46800" rIns="90000" bIns="46800" numCol="1" rtlCol="0" anchor="t" anchorCtr="0" compatLnSpc="1">
            <a:noAutofit/>
          </a:bodyPr>
          <a:ls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a:lstStyle>
          <a:p>
            <a:pPr algn="ctr" eaLnBrk="1" hangingPunct="1">
              <a:lnSpc>
                <a:spcPct val="85000"/>
              </a:lnSpc>
              <a:spcBef>
                <a:spcPct val="50000"/>
              </a:spcBef>
              <a:buSzPct val="120000"/>
            </a:pPr>
            <a:r>
              <a:rPr lang="ru-RU" sz="1200" b="0" dirty="0"/>
              <a:t>Эталонные элементы</a:t>
            </a:r>
          </a:p>
        </p:txBody>
      </p:sp>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7622" y="285907"/>
            <a:ext cx="7152528" cy="4179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dirty="0"/>
              <a:t>Необходимость системы ЦНСИ</a:t>
            </a:r>
          </a:p>
        </p:txBody>
      </p:sp>
      <p:sp>
        <p:nvSpPr>
          <p:cNvPr id="3" name="Объект 2"/>
          <p:cNvSpPr>
            <a:spLocks noGrp="1"/>
          </p:cNvSpPr>
          <p:nvPr>
            <p:ph idx="1"/>
          </p:nvPr>
        </p:nvSpPr>
        <p:spPr>
          <a:xfrm>
            <a:off x="215435" y="1275364"/>
            <a:ext cx="7020861" cy="3582229"/>
          </a:xfrm>
        </p:spPr>
        <p:txBody>
          <a:bodyPr/>
          <a:lstStyle/>
          <a:p>
            <a:pPr marL="182563" lvl="1" indent="-182563">
              <a:spcBef>
                <a:spcPts val="400"/>
              </a:spcBef>
              <a:spcAft>
                <a:spcPts val="400"/>
              </a:spcAft>
              <a:buClr>
                <a:srgbClr val="D71920"/>
              </a:buClr>
              <a:buFont typeface="Arial" panose="020B0604020202020204" pitchFamily="34" charset="0"/>
              <a:buChar char="•"/>
              <a:defRPr/>
            </a:pPr>
            <a:r>
              <a:rPr lang="ru-RU" sz="1200" kern="1200" dirty="0">
                <a:ea typeface="+mn-ea"/>
                <a:cs typeface="Times New Roman" panose="02020603050405020304" pitchFamily="18" charset="0"/>
              </a:rPr>
              <a:t>Расширение информационного ландшафта и рост объемов данных приводит к ситуации, когда ручное сопоставление информации из разных систем становится невозможным</a:t>
            </a:r>
          </a:p>
          <a:p>
            <a:pPr marL="182563" lvl="1" indent="-182563">
              <a:spcBef>
                <a:spcPts val="400"/>
              </a:spcBef>
              <a:spcAft>
                <a:spcPts val="400"/>
              </a:spcAft>
              <a:buClr>
                <a:srgbClr val="D71920"/>
              </a:buClr>
              <a:buFont typeface="Arial" panose="020B0604020202020204" pitchFamily="34" charset="0"/>
              <a:buChar char="•"/>
              <a:defRPr/>
            </a:pPr>
            <a:r>
              <a:rPr lang="ru-RU" sz="1200" kern="1200" dirty="0">
                <a:ea typeface="+mn-ea"/>
                <a:cs typeface="Times New Roman" panose="02020603050405020304" pitchFamily="18" charset="0"/>
              </a:rPr>
              <a:t>В этом случае необходимо построение централизованной системы управления нормативно – справочной информацией</a:t>
            </a:r>
          </a:p>
          <a:p>
            <a:pPr marL="182563" lvl="1" indent="-182563">
              <a:spcBef>
                <a:spcPts val="400"/>
              </a:spcBef>
              <a:spcAft>
                <a:spcPts val="400"/>
              </a:spcAft>
              <a:buClr>
                <a:srgbClr val="D71920"/>
              </a:buClr>
              <a:buFont typeface="Arial" panose="020B0604020202020204" pitchFamily="34" charset="0"/>
              <a:buChar char="•"/>
              <a:defRPr/>
            </a:pPr>
            <a:r>
              <a:rPr lang="ru-RU" sz="1200" kern="1200" dirty="0">
                <a:ea typeface="+mn-ea"/>
                <a:cs typeface="Times New Roman" panose="02020603050405020304" pitchFamily="18" charset="0"/>
              </a:rPr>
              <a:t>Возможные способы организации процесса:</a:t>
            </a:r>
          </a:p>
          <a:p>
            <a:pPr marL="541338"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Элементы классификаторов ведутся в единой </a:t>
            </a:r>
            <a:r>
              <a:rPr lang="ru-RU" altLang="ru-RU" sz="1200" kern="1200" dirty="0" smtClean="0">
                <a:ea typeface="+mn-ea"/>
                <a:cs typeface="Times New Roman" panose="02020603050405020304" pitchFamily="18" charset="0"/>
              </a:rPr>
              <a:t>системе управления НСИ </a:t>
            </a:r>
            <a:r>
              <a:rPr lang="ru-RU" altLang="ru-RU" sz="1200" kern="1200" dirty="0">
                <a:ea typeface="+mn-ea"/>
                <a:cs typeface="Times New Roman" panose="02020603050405020304" pitchFamily="18" charset="0"/>
              </a:rPr>
              <a:t>и рассылаются для использования в информационных базах дочерних компаний. Самостоятельный ввод и редактирование элементов контролируемых классификаторов дочерними компаниями </a:t>
            </a:r>
            <a:r>
              <a:rPr lang="ru-RU" altLang="ru-RU" sz="1200" kern="1200" dirty="0" smtClean="0">
                <a:ea typeface="+mn-ea"/>
                <a:cs typeface="Times New Roman" panose="02020603050405020304" pitchFamily="18" charset="0"/>
              </a:rPr>
              <a:t>запрещены.</a:t>
            </a:r>
            <a:endParaRPr lang="ru-RU" altLang="ru-RU" sz="1200" kern="1200" dirty="0">
              <a:ea typeface="+mn-ea"/>
              <a:cs typeface="Times New Roman" panose="02020603050405020304" pitchFamily="18" charset="0"/>
            </a:endParaRPr>
          </a:p>
          <a:p>
            <a:pPr marL="541338"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Элементы классификаторов создаются или изменяются при необходимости дочерними компаниями. После этого загружаются в централизованную </a:t>
            </a:r>
            <a:r>
              <a:rPr lang="ru-RU" altLang="ru-RU" sz="1200" kern="1200" dirty="0" smtClean="0">
                <a:ea typeface="+mn-ea"/>
                <a:cs typeface="Times New Roman" panose="02020603050405020304" pitchFamily="18" charset="0"/>
              </a:rPr>
              <a:t>систему управления НСИ, </a:t>
            </a:r>
            <a:r>
              <a:rPr lang="ru-RU" altLang="ru-RU" sz="1200" kern="1200" dirty="0">
                <a:ea typeface="+mn-ea"/>
                <a:cs typeface="Times New Roman" panose="02020603050405020304" pitchFamily="18" charset="0"/>
              </a:rPr>
              <a:t>проходят проверку, очистку дублей и добавляются в общий состав эталонных классификаторов, которые рассылаются по всем дочерним </a:t>
            </a:r>
            <a:r>
              <a:rPr lang="ru-RU" altLang="ru-RU" sz="1200" kern="1200" dirty="0" smtClean="0">
                <a:ea typeface="+mn-ea"/>
                <a:cs typeface="Times New Roman" panose="02020603050405020304" pitchFamily="18" charset="0"/>
              </a:rPr>
              <a:t>компаниям.</a:t>
            </a:r>
            <a:endParaRPr lang="ru-RU" altLang="ru-RU" sz="1200" kern="1200" dirty="0">
              <a:ea typeface="+mn-ea"/>
              <a:cs typeface="Times New Roman" panose="02020603050405020304" pitchFamily="18" charset="0"/>
            </a:endParaRPr>
          </a:p>
          <a:p>
            <a:pPr lvl="1"/>
            <a:endParaRPr lang="ru-RU" dirty="0"/>
          </a:p>
          <a:p>
            <a:pPr lvl="1"/>
            <a:endParaRPr lang="ru-RU" dirty="0"/>
          </a:p>
          <a:p>
            <a:pPr lvl="1"/>
            <a:endParaRPr lang="ru-RU" dirty="0"/>
          </a:p>
        </p:txBody>
      </p:sp>
      <p:pic>
        <p:nvPicPr>
          <p:cNvPr id="4" name="Picture 14" descr="CTC Media">
            <a:extLst>
              <a:ext uri="{FF2B5EF4-FFF2-40B4-BE49-F238E27FC236}">
                <a16:creationId xmlns="" xmlns:a16="http://schemas.microsoft.com/office/drawing/2014/main" id="{167463A7-0446-4E2F-B253-AA19895E6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813" y="3118252"/>
            <a:ext cx="1346068" cy="59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stroyka24.ru/reviews_foto/1376900496foto1_big.jpg">
            <a:extLst>
              <a:ext uri="{FF2B5EF4-FFF2-40B4-BE49-F238E27FC236}">
                <a16:creationId xmlns="" xmlns:a16="http://schemas.microsoft.com/office/drawing/2014/main" id="{69B5F0DC-AC88-4BC0-983A-82CDF2B942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380" r="9587"/>
          <a:stretch>
            <a:fillRect/>
          </a:stretch>
        </p:blipFill>
        <p:spPr bwMode="auto">
          <a:xfrm>
            <a:off x="7903454" y="4052835"/>
            <a:ext cx="748430" cy="69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go">
            <a:extLst>
              <a:ext uri="{FF2B5EF4-FFF2-40B4-BE49-F238E27FC236}">
                <a16:creationId xmlns="" xmlns:a16="http://schemas.microsoft.com/office/drawing/2014/main" id="{C64F0515-388E-4376-BE18-3D72B301D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498" y="1697527"/>
            <a:ext cx="771841" cy="4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 xmlns:a16="http://schemas.microsoft.com/office/drawing/2014/main" id="{79D0B38F-8142-4D66-B6CF-CB518E36D6EB}"/>
              </a:ext>
            </a:extLst>
          </p:cNvPr>
          <p:cNvPicPr>
            <a:picLocks noChangeAspect="1"/>
          </p:cNvPicPr>
          <p:nvPr/>
        </p:nvPicPr>
        <p:blipFill>
          <a:blip r:embed="rId5"/>
          <a:stretch>
            <a:fillRect/>
          </a:stretch>
        </p:blipFill>
        <p:spPr>
          <a:xfrm>
            <a:off x="7735189" y="1061966"/>
            <a:ext cx="1084961" cy="417955"/>
          </a:xfrm>
          <a:prstGeom prst="rect">
            <a:avLst/>
          </a:prstGeom>
        </p:spPr>
      </p:pic>
      <p:pic>
        <p:nvPicPr>
          <p:cNvPr id="8" name="Рисунок 7">
            <a:extLst>
              <a:ext uri="{FF2B5EF4-FFF2-40B4-BE49-F238E27FC236}">
                <a16:creationId xmlns="" xmlns:a16="http://schemas.microsoft.com/office/drawing/2014/main" id="{D31F27AB-5DE9-49A6-BC72-A119332856DD}"/>
              </a:ext>
            </a:extLst>
          </p:cNvPr>
          <p:cNvPicPr>
            <a:picLocks noChangeAspect="1"/>
          </p:cNvPicPr>
          <p:nvPr/>
        </p:nvPicPr>
        <p:blipFill>
          <a:blip r:embed="rId6"/>
          <a:stretch>
            <a:fillRect/>
          </a:stretch>
        </p:blipFill>
        <p:spPr>
          <a:xfrm>
            <a:off x="7721457" y="2285880"/>
            <a:ext cx="1112424" cy="742669"/>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noChangeArrowheads="1"/>
          </p:cNvSpPr>
          <p:nvPr>
            <p:ph type="title"/>
          </p:nvPr>
        </p:nvSpPr>
        <p:spPr>
          <a:xfrm>
            <a:off x="1729157" y="212803"/>
            <a:ext cx="7056463" cy="5039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altLang="ru-RU" dirty="0"/>
              <a:t>Синхронизация элементов</a:t>
            </a:r>
          </a:p>
        </p:txBody>
      </p:sp>
      <p:sp>
        <p:nvSpPr>
          <p:cNvPr id="3" name="Объект 2"/>
          <p:cNvSpPr>
            <a:spLocks noGrp="1" noChangeArrowheads="1"/>
          </p:cNvSpPr>
          <p:nvPr>
            <p:ph idx="1"/>
          </p:nvPr>
        </p:nvSpPr>
        <p:spPr>
          <a:xfrm>
            <a:off x="250825" y="1135668"/>
            <a:ext cx="8588665" cy="1843536"/>
          </a:xfrm>
        </p:spPr>
        <p:txBody>
          <a:bodyPr/>
          <a:lstStyle/>
          <a:p>
            <a:pPr marL="182563"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В условиях разнородного информационного ландшафта возможны ситуации, когда одни и те же объекты финансово – хозяйственной деятельности в разных базах идентифицируются по разному. </a:t>
            </a:r>
          </a:p>
          <a:p>
            <a:pPr marL="182563"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В этом случае информация, поступающая из нескольких источников, не может быть корректно консолидирована</a:t>
            </a:r>
          </a:p>
          <a:p>
            <a:pPr marL="182563"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Существует возможность ручной установки соответствия элементов НСИ внешних информационных баз эталонным элементам текущей</a:t>
            </a:r>
          </a:p>
          <a:p>
            <a:pPr marL="541338" lvl="1" indent="-182563">
              <a:spcBef>
                <a:spcPts val="400"/>
              </a:spcBef>
              <a:spcAft>
                <a:spcPts val="400"/>
              </a:spcAft>
              <a:buClr>
                <a:srgbClr val="D71920"/>
              </a:buClr>
              <a:buFont typeface="Arial" panose="020B0604020202020204" pitchFamily="34" charset="0"/>
              <a:buChar char="•"/>
              <a:defRPr/>
            </a:pPr>
            <a:r>
              <a:rPr lang="ru-RU" altLang="ru-RU" sz="1200" kern="1200" dirty="0">
                <a:ea typeface="+mn-ea"/>
                <a:cs typeface="Times New Roman" panose="02020603050405020304" pitchFamily="18" charset="0"/>
              </a:rPr>
              <a:t>этого может быть достаточно для построения достоверной консолидированной отчетности</a:t>
            </a:r>
          </a:p>
        </p:txBody>
      </p:sp>
      <p:sp>
        <p:nvSpPr>
          <p:cNvPr id="5" name="Прямоугольник: скругленные углы 4"/>
          <p:cNvSpPr/>
          <p:nvPr/>
        </p:nvSpPr>
        <p:spPr bwMode="auto">
          <a:xfrm>
            <a:off x="1809001" y="2787774"/>
            <a:ext cx="1805144" cy="1922434"/>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952" dirty="0">
                <a:solidFill>
                  <a:srgbClr val="006600"/>
                </a:solidFill>
                <a:latin typeface="Arial" panose="020B0604020202020204" pitchFamily="34" charset="0"/>
              </a:rPr>
              <a:t>Внешние учетные системы</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6" name="Прямоугольник: скругленные углы 5"/>
          <p:cNvSpPr/>
          <p:nvPr/>
        </p:nvSpPr>
        <p:spPr bwMode="auto">
          <a:xfrm>
            <a:off x="1939702" y="3190145"/>
            <a:ext cx="1543743" cy="1385940"/>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952" dirty="0">
                <a:solidFill>
                  <a:srgbClr val="006600"/>
                </a:solidFill>
                <a:latin typeface="Arial" panose="020B0604020202020204" pitchFamily="34" charset="0"/>
              </a:rPr>
              <a:t>БДР</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7" name="Прямоугольник: скругленные углы 6"/>
          <p:cNvSpPr/>
          <p:nvPr/>
        </p:nvSpPr>
        <p:spPr bwMode="auto">
          <a:xfrm>
            <a:off x="2117499" y="3458391"/>
            <a:ext cx="1188148" cy="178831"/>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873" dirty="0">
                <a:latin typeface="Arial" panose="020B0604020202020204" pitchFamily="34" charset="0"/>
              </a:rPr>
              <a:t>Выручка </a:t>
            </a:r>
            <a:r>
              <a:rPr lang="ru-RU" sz="873" dirty="0">
                <a:solidFill>
                  <a:srgbClr val="006600"/>
                </a:solidFill>
                <a:latin typeface="Arial" panose="020B0604020202020204" pitchFamily="34" charset="0"/>
              </a:rPr>
              <a:t>600</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8" name="Прямоугольник: скругленные углы 7"/>
          <p:cNvSpPr/>
          <p:nvPr/>
        </p:nvSpPr>
        <p:spPr bwMode="auto">
          <a:xfrm>
            <a:off x="2117499" y="3820539"/>
            <a:ext cx="1188148" cy="178831"/>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873" dirty="0">
                <a:solidFill>
                  <a:srgbClr val="006600"/>
                </a:solidFill>
                <a:latin typeface="Arial" panose="020B0604020202020204" pitchFamily="34" charset="0"/>
              </a:rPr>
              <a:t>Реализация 800</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9" name="Прямоугольник: скругленные углы 8"/>
          <p:cNvSpPr/>
          <p:nvPr/>
        </p:nvSpPr>
        <p:spPr bwMode="auto">
          <a:xfrm>
            <a:off x="2117499" y="4182687"/>
            <a:ext cx="1188148" cy="178831"/>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873" dirty="0">
                <a:solidFill>
                  <a:srgbClr val="006600"/>
                </a:solidFill>
                <a:latin typeface="Arial" panose="020B0604020202020204" pitchFamily="34" charset="0"/>
              </a:rPr>
              <a:t>Продажи 1500</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10" name="Прямоугольник: скругленные углы 9"/>
          <p:cNvSpPr/>
          <p:nvPr/>
        </p:nvSpPr>
        <p:spPr bwMode="auto">
          <a:xfrm>
            <a:off x="4363787" y="2966606"/>
            <a:ext cx="3592589" cy="1654187"/>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1270" dirty="0">
                <a:solidFill>
                  <a:srgbClr val="006600"/>
                </a:solidFill>
                <a:latin typeface="Arial" panose="020B0604020202020204" pitchFamily="34" charset="0"/>
              </a:rPr>
              <a:t>1С:Управление холдингом</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11" name="Прямоугольник: скругленные углы 10"/>
          <p:cNvSpPr/>
          <p:nvPr/>
        </p:nvSpPr>
        <p:spPr bwMode="auto">
          <a:xfrm>
            <a:off x="6096666" y="3324268"/>
            <a:ext cx="1543743" cy="1162402"/>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952" dirty="0">
                <a:solidFill>
                  <a:srgbClr val="006600"/>
                </a:solidFill>
                <a:latin typeface="Arial" panose="020B0604020202020204" pitchFamily="34" charset="0"/>
              </a:rPr>
              <a:t>БДР</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12" name="Прямоугольник: скругленные углы 11"/>
          <p:cNvSpPr/>
          <p:nvPr/>
        </p:nvSpPr>
        <p:spPr bwMode="auto">
          <a:xfrm>
            <a:off x="4617536" y="3324268"/>
            <a:ext cx="1188148" cy="1162402"/>
          </a:xfrm>
          <a:prstGeom prst="roundRect">
            <a:avLst/>
          </a:prstGeom>
          <a:noFill/>
          <a:ln w="38100">
            <a:solidFill>
              <a:srgbClr val="92D050"/>
            </a:solidFill>
          </a:ln>
          <a:effectLst/>
        </p:spPr>
        <p:txBody>
          <a:bodyPr vert="horz" wrap="square" lIns="71425" tIns="37141" rIns="71425" bIns="37141" numCol="1" rtlCol="0" anchor="ctr" anchorCtr="0" compatLnSpc="1">
            <a:noAutofit/>
          </a:bodyPr>
          <a:lstStyle/>
          <a:p>
            <a:pPr algn="ctr" defTabSz="725668" eaLnBrk="1" hangingPunct="1">
              <a:lnSpc>
                <a:spcPct val="85000"/>
              </a:lnSpc>
              <a:spcBef>
                <a:spcPct val="50000"/>
              </a:spcBef>
              <a:buSzPct val="120000"/>
            </a:pPr>
            <a:r>
              <a:rPr lang="ru-RU" sz="1111" dirty="0">
                <a:solidFill>
                  <a:srgbClr val="006600"/>
                </a:solidFill>
                <a:latin typeface="Arial" panose="020B0604020202020204" pitchFamily="34" charset="0"/>
              </a:rPr>
              <a:t>Выручка</a:t>
            </a:r>
          </a:p>
        </p:txBody>
      </p:sp>
      <p:sp>
        <p:nvSpPr>
          <p:cNvPr id="13" name="Прямоугольник: скругленные углы 12"/>
          <p:cNvSpPr/>
          <p:nvPr/>
        </p:nvSpPr>
        <p:spPr bwMode="auto">
          <a:xfrm>
            <a:off x="6274463" y="3816053"/>
            <a:ext cx="1188148" cy="178831"/>
          </a:xfrm>
          <a:prstGeom prst="roundRect">
            <a:avLst/>
          </a:prstGeom>
          <a:noFill/>
          <a:ln w="381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873" dirty="0">
                <a:solidFill>
                  <a:srgbClr val="006600"/>
                </a:solidFill>
                <a:latin typeface="Arial" panose="020B0604020202020204" pitchFamily="34" charset="0"/>
              </a:rPr>
              <a:t>Выручка 2900</a:t>
            </a:r>
          </a:p>
          <a:p>
            <a:pPr defTabSz="725668" eaLnBrk="1" hangingPunct="1">
              <a:lnSpc>
                <a:spcPct val="85000"/>
              </a:lnSpc>
              <a:spcBef>
                <a:spcPct val="50000"/>
              </a:spcBef>
              <a:buSzPct val="120000"/>
            </a:pPr>
            <a:endParaRPr lang="ru-RU" sz="1270" dirty="0">
              <a:solidFill>
                <a:srgbClr val="006600"/>
              </a:solidFill>
              <a:latin typeface="Arial" panose="020B0604020202020204" pitchFamily="34" charset="0"/>
            </a:endParaRPr>
          </a:p>
        </p:txBody>
      </p:sp>
      <p:sp>
        <p:nvSpPr>
          <p:cNvPr id="14" name="Стрелка: вправо 13"/>
          <p:cNvSpPr/>
          <p:nvPr/>
        </p:nvSpPr>
        <p:spPr bwMode="auto">
          <a:xfrm>
            <a:off x="3335810" y="3336764"/>
            <a:ext cx="1305619" cy="479021"/>
          </a:xfrm>
          <a:prstGeom prst="rightArrow">
            <a:avLst/>
          </a:prstGeom>
          <a:solidFill>
            <a:schemeClr val="bg1">
              <a:lumMod val="50000"/>
              <a:alpha val="75000"/>
            </a:schemeClr>
          </a:solidFill>
          <a:ln>
            <a:noFill/>
          </a:ln>
          <a:effectLst/>
        </p:spPr>
        <p:txBody>
          <a:bodyPr vert="horz" wrap="square" lIns="71425" tIns="37141" rIns="71425" bIns="37141" numCol="1" rtlCol="0" anchor="t" anchorCtr="0" compatLnSpc="1">
            <a:spAutoFit/>
          </a:bodyPr>
          <a:lstStyle/>
          <a:p>
            <a:pPr defTabSz="725668" eaLnBrk="1" hangingPunct="1">
              <a:lnSpc>
                <a:spcPct val="85000"/>
              </a:lnSpc>
              <a:spcBef>
                <a:spcPct val="50000"/>
              </a:spcBef>
              <a:buSzPct val="120000"/>
            </a:pPr>
            <a:r>
              <a:rPr lang="ru-RU" sz="1270" dirty="0">
                <a:solidFill>
                  <a:srgbClr val="006600"/>
                </a:solidFill>
                <a:latin typeface="Arial" panose="020B0604020202020204" pitchFamily="34" charset="0"/>
              </a:rPr>
              <a:t> </a:t>
            </a:r>
          </a:p>
        </p:txBody>
      </p:sp>
      <p:sp>
        <p:nvSpPr>
          <p:cNvPr id="15" name="Стрелка: вправо 14"/>
          <p:cNvSpPr/>
          <p:nvPr/>
        </p:nvSpPr>
        <p:spPr bwMode="auto">
          <a:xfrm>
            <a:off x="3330386" y="3691305"/>
            <a:ext cx="1305619" cy="479021"/>
          </a:xfrm>
          <a:prstGeom prst="rightArrow">
            <a:avLst/>
          </a:prstGeom>
          <a:solidFill>
            <a:schemeClr val="bg1">
              <a:lumMod val="50000"/>
              <a:alpha val="75000"/>
            </a:schemeClr>
          </a:solidFill>
          <a:ln>
            <a:noFill/>
          </a:ln>
          <a:effectLst/>
        </p:spPr>
        <p:txBody>
          <a:bodyPr vert="horz" wrap="square" lIns="71425" tIns="37141" rIns="71425" bIns="37141" numCol="1" rtlCol="0" anchor="t" anchorCtr="0" compatLnSpc="1">
            <a:spAutoFit/>
          </a:bodyPr>
          <a:lstStyle/>
          <a:p>
            <a:pPr defTabSz="725668" eaLnBrk="1" hangingPunct="1">
              <a:lnSpc>
                <a:spcPct val="85000"/>
              </a:lnSpc>
              <a:spcBef>
                <a:spcPct val="50000"/>
              </a:spcBef>
              <a:buSzPct val="120000"/>
            </a:pPr>
            <a:r>
              <a:rPr lang="ru-RU" sz="1270" dirty="0">
                <a:solidFill>
                  <a:srgbClr val="006600"/>
                </a:solidFill>
                <a:latin typeface="Arial" panose="020B0604020202020204" pitchFamily="34" charset="0"/>
              </a:rPr>
              <a:t> </a:t>
            </a:r>
          </a:p>
        </p:txBody>
      </p:sp>
      <p:sp>
        <p:nvSpPr>
          <p:cNvPr id="16" name="Стрелка: вправо 15"/>
          <p:cNvSpPr/>
          <p:nvPr/>
        </p:nvSpPr>
        <p:spPr bwMode="auto">
          <a:xfrm>
            <a:off x="3305647" y="4045846"/>
            <a:ext cx="1305619" cy="479021"/>
          </a:xfrm>
          <a:prstGeom prst="rightArrow">
            <a:avLst/>
          </a:prstGeom>
          <a:solidFill>
            <a:schemeClr val="bg1">
              <a:lumMod val="50000"/>
              <a:alpha val="75000"/>
            </a:schemeClr>
          </a:solidFill>
          <a:ln>
            <a:noFill/>
          </a:ln>
          <a:effectLst/>
        </p:spPr>
        <p:txBody>
          <a:bodyPr vert="horz" wrap="square" lIns="71425" tIns="37141" rIns="71425" bIns="37141" numCol="1" rtlCol="0" anchor="t" anchorCtr="0" compatLnSpc="1">
            <a:spAutoFit/>
          </a:bodyPr>
          <a:lstStyle/>
          <a:p>
            <a:pPr defTabSz="725668" eaLnBrk="1" hangingPunct="1">
              <a:lnSpc>
                <a:spcPct val="85000"/>
              </a:lnSpc>
              <a:spcBef>
                <a:spcPct val="50000"/>
              </a:spcBef>
              <a:buSzPct val="120000"/>
            </a:pPr>
            <a:r>
              <a:rPr lang="ru-RU" sz="1270" dirty="0">
                <a:solidFill>
                  <a:srgbClr val="006600"/>
                </a:solidFill>
                <a:latin typeface="Arial" panose="020B0604020202020204" pitchFamily="34" charset="0"/>
              </a:rPr>
              <a:t> </a:t>
            </a:r>
          </a:p>
        </p:txBody>
      </p:sp>
      <p:sp>
        <p:nvSpPr>
          <p:cNvPr id="17" name="Стрелка: вправо 16"/>
          <p:cNvSpPr/>
          <p:nvPr/>
        </p:nvSpPr>
        <p:spPr bwMode="auto">
          <a:xfrm>
            <a:off x="5819144" y="3665957"/>
            <a:ext cx="455319" cy="479021"/>
          </a:xfrm>
          <a:prstGeom prst="rightArrow">
            <a:avLst/>
          </a:prstGeom>
          <a:solidFill>
            <a:schemeClr val="bg1">
              <a:lumMod val="50000"/>
              <a:alpha val="75000"/>
            </a:schemeClr>
          </a:solidFill>
          <a:ln>
            <a:noFill/>
          </a:ln>
          <a:effectLst/>
        </p:spPr>
        <p:txBody>
          <a:bodyPr vert="horz" wrap="square" lIns="71425" tIns="37141" rIns="71425" bIns="37141" numCol="1" rtlCol="0" anchor="t" anchorCtr="0" compatLnSpc="1">
            <a:spAutoFit/>
          </a:bodyPr>
          <a:lstStyle/>
          <a:p>
            <a:pPr defTabSz="725668" eaLnBrk="1" hangingPunct="1">
              <a:lnSpc>
                <a:spcPct val="85000"/>
              </a:lnSpc>
              <a:spcBef>
                <a:spcPct val="50000"/>
              </a:spcBef>
              <a:buSzPct val="120000"/>
            </a:pPr>
            <a:r>
              <a:rPr lang="ru-RU" sz="1270" dirty="0">
                <a:solidFill>
                  <a:srgbClr val="006600"/>
                </a:solidFill>
                <a:latin typeface="Arial" panose="020B0604020202020204" pitchFamily="34" charset="0"/>
              </a:rPr>
              <a:t>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2275" y="204819"/>
            <a:ext cx="7056189" cy="5840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altLang="ru-RU" dirty="0"/>
              <a:t>Импорт НСИ из внешних систем</a:t>
            </a:r>
            <a:endParaRPr lang="ru-RU" dirty="0"/>
          </a:p>
        </p:txBody>
      </p:sp>
      <p:sp>
        <p:nvSpPr>
          <p:cNvPr id="4" name="Прямоугольник: скругленные углы 3"/>
          <p:cNvSpPr/>
          <p:nvPr/>
        </p:nvSpPr>
        <p:spPr bwMode="auto">
          <a:xfrm>
            <a:off x="266257" y="1371683"/>
            <a:ext cx="1877412" cy="3288298"/>
          </a:xfrm>
          <a:prstGeom prst="roundRect">
            <a:avLst/>
          </a:prstGeom>
          <a:noFill/>
          <a:ln w="508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1100" b="0" dirty="0">
                <a:solidFill>
                  <a:srgbClr val="006600"/>
                </a:solidFill>
                <a:latin typeface="Arial" panose="020B0604020202020204" pitchFamily="34" charset="0"/>
              </a:rPr>
              <a:t>Внешние учетные системы</a:t>
            </a:r>
          </a:p>
          <a:p>
            <a:pPr defTabSz="725668" eaLnBrk="1" hangingPunct="1">
              <a:lnSpc>
                <a:spcPct val="85000"/>
              </a:lnSpc>
              <a:spcBef>
                <a:spcPct val="50000"/>
              </a:spcBef>
              <a:buSzPct val="120000"/>
            </a:pPr>
            <a:endParaRPr lang="ru-RU" sz="1100" b="0" dirty="0">
              <a:solidFill>
                <a:srgbClr val="006600"/>
              </a:solidFill>
              <a:latin typeface="Arial" panose="020B0604020202020204" pitchFamily="34" charset="0"/>
            </a:endParaRPr>
          </a:p>
        </p:txBody>
      </p:sp>
      <p:sp>
        <p:nvSpPr>
          <p:cNvPr id="5" name="Прямоугольник: скругленные углы 4"/>
          <p:cNvSpPr/>
          <p:nvPr/>
        </p:nvSpPr>
        <p:spPr bwMode="auto">
          <a:xfrm>
            <a:off x="2932979" y="1371683"/>
            <a:ext cx="2752234" cy="3288298"/>
          </a:xfrm>
          <a:prstGeom prst="roundRect">
            <a:avLst/>
          </a:prstGeom>
          <a:noFill/>
          <a:ln w="50800">
            <a:solidFill>
              <a:srgbClr val="92D050"/>
            </a:solidFill>
          </a:ln>
          <a:effectLst/>
        </p:spPr>
        <p:txBody>
          <a:bodyPr vert="horz" wrap="square" lIns="71425" tIns="37141" rIns="71425" bIns="37141" numCol="1" rtlCol="0" anchor="t" anchorCtr="0" compatLnSpc="1">
            <a:noAutofit/>
          </a:bodyPr>
          <a:lstStyle/>
          <a:p>
            <a:pPr algn="ctr" defTabSz="725668" eaLnBrk="1" hangingPunct="1">
              <a:lnSpc>
                <a:spcPct val="85000"/>
              </a:lnSpc>
              <a:spcBef>
                <a:spcPct val="50000"/>
              </a:spcBef>
              <a:buSzPct val="120000"/>
            </a:pPr>
            <a:r>
              <a:rPr lang="ru-RU" sz="1100" b="0" dirty="0">
                <a:solidFill>
                  <a:srgbClr val="006600"/>
                </a:solidFill>
                <a:latin typeface="Arial" panose="020B0604020202020204" pitchFamily="34" charset="0"/>
              </a:rPr>
              <a:t>1С:Управление холдингом</a:t>
            </a:r>
          </a:p>
          <a:p>
            <a:pPr defTabSz="725668" eaLnBrk="1" hangingPunct="1">
              <a:lnSpc>
                <a:spcPct val="85000"/>
              </a:lnSpc>
              <a:spcBef>
                <a:spcPct val="50000"/>
              </a:spcBef>
              <a:buSzPct val="120000"/>
            </a:pPr>
            <a:endParaRPr lang="ru-RU" sz="1100" b="0" dirty="0">
              <a:solidFill>
                <a:srgbClr val="006600"/>
              </a:solidFill>
              <a:latin typeface="Arial" panose="020B0604020202020204" pitchFamily="34" charset="0"/>
            </a:endParaRPr>
          </a:p>
        </p:txBody>
      </p:sp>
      <p:sp>
        <p:nvSpPr>
          <p:cNvPr id="6" name="Прямоугольник: скругленные углы 5"/>
          <p:cNvSpPr/>
          <p:nvPr/>
        </p:nvSpPr>
        <p:spPr bwMode="auto">
          <a:xfrm>
            <a:off x="4477682" y="3108490"/>
            <a:ext cx="1047819" cy="606353"/>
          </a:xfrm>
          <a:prstGeom prst="roundRect">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Нормализация данных</a:t>
            </a:r>
          </a:p>
          <a:p>
            <a:pPr defTabSz="725668" eaLnBrk="1" hangingPunct="1">
              <a:lnSpc>
                <a:spcPct val="85000"/>
              </a:lnSpc>
              <a:spcBef>
                <a:spcPct val="50000"/>
              </a:spcBef>
              <a:buSzPct val="120000"/>
            </a:pPr>
            <a:endParaRPr lang="ru-RU" sz="1000" b="0" dirty="0">
              <a:solidFill>
                <a:srgbClr val="006600"/>
              </a:solidFill>
              <a:latin typeface="Arial" panose="020B0604020202020204" pitchFamily="34" charset="0"/>
            </a:endParaRPr>
          </a:p>
        </p:txBody>
      </p:sp>
      <p:sp>
        <p:nvSpPr>
          <p:cNvPr id="23" name="Прямоугольник: скругленные углы 22"/>
          <p:cNvSpPr/>
          <p:nvPr/>
        </p:nvSpPr>
        <p:spPr bwMode="auto">
          <a:xfrm>
            <a:off x="3272444" y="2580907"/>
            <a:ext cx="2267662" cy="314769"/>
          </a:xfrm>
          <a:prstGeom prst="roundRect">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Правила контроля</a:t>
            </a:r>
          </a:p>
          <a:p>
            <a:pPr defTabSz="725668" eaLnBrk="1" hangingPunct="1">
              <a:lnSpc>
                <a:spcPct val="85000"/>
              </a:lnSpc>
              <a:spcBef>
                <a:spcPct val="50000"/>
              </a:spcBef>
              <a:buSzPct val="120000"/>
            </a:pPr>
            <a:endParaRPr lang="ru-RU" sz="1000" b="0" dirty="0">
              <a:solidFill>
                <a:srgbClr val="006600"/>
              </a:solidFill>
              <a:latin typeface="Arial" panose="020B0604020202020204" pitchFamily="34" charset="0"/>
            </a:endParaRPr>
          </a:p>
        </p:txBody>
      </p:sp>
      <p:sp>
        <p:nvSpPr>
          <p:cNvPr id="25" name="Прямоугольник: скругленные углы 24"/>
          <p:cNvSpPr/>
          <p:nvPr/>
        </p:nvSpPr>
        <p:spPr bwMode="auto">
          <a:xfrm>
            <a:off x="3075598" y="3117541"/>
            <a:ext cx="1047819" cy="606353"/>
          </a:xfrm>
          <a:prstGeom prst="roundRect">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Заявки на изменение НСИ</a:t>
            </a:r>
          </a:p>
          <a:p>
            <a:pPr defTabSz="725668" eaLnBrk="1" hangingPunct="1">
              <a:lnSpc>
                <a:spcPct val="85000"/>
              </a:lnSpc>
              <a:spcBef>
                <a:spcPct val="50000"/>
              </a:spcBef>
              <a:buSzPct val="120000"/>
            </a:pPr>
            <a:endParaRPr lang="ru-RU" sz="1000" b="0" dirty="0">
              <a:solidFill>
                <a:srgbClr val="006600"/>
              </a:solidFill>
              <a:latin typeface="Arial" panose="020B0604020202020204" pitchFamily="34" charset="0"/>
            </a:endParaRPr>
          </a:p>
        </p:txBody>
      </p:sp>
      <p:sp>
        <p:nvSpPr>
          <p:cNvPr id="27" name="Стрелка: вправо 26"/>
          <p:cNvSpPr/>
          <p:nvPr/>
        </p:nvSpPr>
        <p:spPr bwMode="auto">
          <a:xfrm flipH="1">
            <a:off x="2051720" y="3127505"/>
            <a:ext cx="931692" cy="434822"/>
          </a:xfrm>
          <a:prstGeom prst="rightArrow">
            <a:avLst/>
          </a:prstGeom>
          <a:solidFill>
            <a:srgbClr val="00FF00">
              <a:alpha val="75000"/>
            </a:srgbClr>
          </a:solidFill>
          <a:ln>
            <a:noFill/>
          </a:ln>
          <a:effectLst/>
          <a:extLst>
            <a:ext uri="{91240B29-F687-4F45-9708-019B960494DF}">
              <a14:hiddenLine xmlns:a14="http://schemas.microsoft.com/office/drawing/2010/main" w="2857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1425" tIns="37141" rIns="71425" bIns="37141" numCol="1" rtlCol="0" anchor="t" anchorCtr="0" compatLnSpc="1">
            <a:spAutoFit/>
          </a:bodyPr>
          <a:lstStyle/>
          <a:p>
            <a:pPr algn="ctr" defTabSz="725668" eaLnBrk="1" hangingPunct="1">
              <a:lnSpc>
                <a:spcPct val="85000"/>
              </a:lnSpc>
              <a:spcBef>
                <a:spcPct val="50000"/>
              </a:spcBef>
              <a:buSzPct val="120000"/>
            </a:pPr>
            <a:r>
              <a:rPr lang="ru-RU" sz="1100" dirty="0">
                <a:solidFill>
                  <a:schemeClr val="bg1"/>
                </a:solidFill>
                <a:latin typeface="Arial" panose="020B0604020202020204" pitchFamily="34" charset="0"/>
              </a:rPr>
              <a:t>Экспорт</a:t>
            </a:r>
          </a:p>
        </p:txBody>
      </p:sp>
      <p:sp>
        <p:nvSpPr>
          <p:cNvPr id="28" name="Стрелка: вправо 27"/>
          <p:cNvSpPr/>
          <p:nvPr/>
        </p:nvSpPr>
        <p:spPr bwMode="auto">
          <a:xfrm>
            <a:off x="2051720" y="2073053"/>
            <a:ext cx="931692" cy="434822"/>
          </a:xfrm>
          <a:prstGeom prst="rightArrow">
            <a:avLst/>
          </a:prstGeom>
          <a:solidFill>
            <a:srgbClr val="00B0F0">
              <a:alpha val="75000"/>
            </a:srgbClr>
          </a:solidFill>
          <a:ln>
            <a:noFill/>
          </a:ln>
          <a:effectLst/>
        </p:spPr>
        <p:txBody>
          <a:bodyPr vert="horz" wrap="square" lIns="71425" tIns="37141" rIns="71425" bIns="37141" numCol="1" rtlCol="0" anchor="t" anchorCtr="0" compatLnSpc="1">
            <a:spAutoFit/>
          </a:bodyPr>
          <a:lstStyle/>
          <a:p>
            <a:pPr algn="ctr" defTabSz="725668" eaLnBrk="1" hangingPunct="1">
              <a:lnSpc>
                <a:spcPct val="85000"/>
              </a:lnSpc>
              <a:spcBef>
                <a:spcPct val="50000"/>
              </a:spcBef>
              <a:buSzPct val="120000"/>
            </a:pPr>
            <a:r>
              <a:rPr lang="ru-RU" sz="1100" dirty="0">
                <a:solidFill>
                  <a:schemeClr val="bg1"/>
                </a:solidFill>
                <a:latin typeface="Arial" panose="020B0604020202020204" pitchFamily="34" charset="0"/>
              </a:rPr>
              <a:t>Импорт </a:t>
            </a:r>
          </a:p>
        </p:txBody>
      </p:sp>
      <p:sp>
        <p:nvSpPr>
          <p:cNvPr id="9" name="Блок-схема: магнитный диск 8"/>
          <p:cNvSpPr/>
          <p:nvPr/>
        </p:nvSpPr>
        <p:spPr bwMode="auto">
          <a:xfrm>
            <a:off x="3257839" y="1868591"/>
            <a:ext cx="2267662" cy="444025"/>
          </a:xfrm>
          <a:prstGeom prst="flowChartMagneticDisk">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Элементы НСИ ВУС</a:t>
            </a:r>
          </a:p>
        </p:txBody>
      </p:sp>
      <p:sp>
        <p:nvSpPr>
          <p:cNvPr id="30" name="Блок-схема: магнитный диск 29"/>
          <p:cNvSpPr/>
          <p:nvPr/>
        </p:nvSpPr>
        <p:spPr bwMode="auto">
          <a:xfrm>
            <a:off x="3172544" y="3999600"/>
            <a:ext cx="2273103" cy="443064"/>
          </a:xfrm>
          <a:prstGeom prst="flowChartMagneticDisk">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Эталонные элементы</a:t>
            </a:r>
          </a:p>
        </p:txBody>
      </p:sp>
      <p:sp>
        <p:nvSpPr>
          <p:cNvPr id="31" name="Блок-схема: магнитный диск 30"/>
          <p:cNvSpPr/>
          <p:nvPr/>
        </p:nvSpPr>
        <p:spPr bwMode="auto">
          <a:xfrm>
            <a:off x="581836" y="1884156"/>
            <a:ext cx="1330345" cy="443064"/>
          </a:xfrm>
          <a:prstGeom prst="flowChartMagneticDisk">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Элементы НСИ</a:t>
            </a:r>
          </a:p>
        </p:txBody>
      </p:sp>
      <p:sp>
        <p:nvSpPr>
          <p:cNvPr id="13" name="Прямоугольник: скругленные углы 12"/>
          <p:cNvSpPr/>
          <p:nvPr/>
        </p:nvSpPr>
        <p:spPr bwMode="auto">
          <a:xfrm>
            <a:off x="581836" y="2580907"/>
            <a:ext cx="1330345" cy="314769"/>
          </a:xfrm>
          <a:prstGeom prst="roundRect">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Правила контроля</a:t>
            </a:r>
          </a:p>
          <a:p>
            <a:pPr defTabSz="725668" eaLnBrk="1" hangingPunct="1">
              <a:lnSpc>
                <a:spcPct val="85000"/>
              </a:lnSpc>
              <a:spcBef>
                <a:spcPct val="50000"/>
              </a:spcBef>
              <a:buSzPct val="120000"/>
            </a:pPr>
            <a:endParaRPr lang="ru-RU" sz="1000" b="0" dirty="0">
              <a:solidFill>
                <a:srgbClr val="006600"/>
              </a:solidFill>
              <a:latin typeface="Arial" panose="020B0604020202020204" pitchFamily="34" charset="0"/>
            </a:endParaRPr>
          </a:p>
        </p:txBody>
      </p:sp>
      <p:sp>
        <p:nvSpPr>
          <p:cNvPr id="14" name="Прямоугольник: скругленные углы 13"/>
          <p:cNvSpPr/>
          <p:nvPr/>
        </p:nvSpPr>
        <p:spPr bwMode="auto">
          <a:xfrm>
            <a:off x="723099" y="3149363"/>
            <a:ext cx="1047819" cy="606353"/>
          </a:xfrm>
          <a:prstGeom prst="roundRect">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Заявки на изменение НСИ</a:t>
            </a:r>
          </a:p>
          <a:p>
            <a:pPr defTabSz="725668" eaLnBrk="1" hangingPunct="1">
              <a:lnSpc>
                <a:spcPct val="85000"/>
              </a:lnSpc>
              <a:spcBef>
                <a:spcPct val="50000"/>
              </a:spcBef>
              <a:buSzPct val="120000"/>
            </a:pPr>
            <a:endParaRPr lang="ru-RU" sz="1000" b="0" dirty="0">
              <a:solidFill>
                <a:srgbClr val="006600"/>
              </a:solidFill>
              <a:latin typeface="Arial" panose="020B0604020202020204" pitchFamily="34" charset="0"/>
            </a:endParaRPr>
          </a:p>
        </p:txBody>
      </p:sp>
      <p:sp>
        <p:nvSpPr>
          <p:cNvPr id="15" name="Блок-схема: магнитный диск 14"/>
          <p:cNvSpPr/>
          <p:nvPr/>
        </p:nvSpPr>
        <p:spPr bwMode="auto">
          <a:xfrm>
            <a:off x="553581" y="4009404"/>
            <a:ext cx="1386855" cy="443064"/>
          </a:xfrm>
          <a:prstGeom prst="flowChartMagneticDisk">
            <a:avLst/>
          </a:prstGeom>
          <a:noFill/>
          <a:ln w="50800">
            <a:solidFill>
              <a:srgbClr val="92D050"/>
            </a:solidFill>
          </a:ln>
          <a:effectLst/>
        </p:spPr>
        <p:txBody>
          <a:bodyPr vert="horz" wrap="square" lIns="71425" tIns="37141" rIns="71425" bIns="37141" numCol="1" rtlCol="0" anchor="t" anchorCtr="0" compatLnSpc="1">
            <a:noAutofit/>
          </a:bodyPr>
          <a:lstStyle/>
          <a:p>
            <a:pPr algn="ctr" eaLnBrk="1" hangingPunct="1">
              <a:lnSpc>
                <a:spcPct val="85000"/>
              </a:lnSpc>
              <a:spcBef>
                <a:spcPct val="50000"/>
              </a:spcBef>
              <a:buSzPct val="120000"/>
            </a:pPr>
            <a:r>
              <a:rPr lang="ru-RU" sz="1000" b="0" dirty="0">
                <a:latin typeface="Arial" panose="020B0604020202020204" pitchFamily="34" charset="0"/>
              </a:rPr>
              <a:t>Эталонные элементы</a:t>
            </a:r>
          </a:p>
        </p:txBody>
      </p:sp>
      <p:sp>
        <p:nvSpPr>
          <p:cNvPr id="16" name="Объект 2">
            <a:extLst>
              <a:ext uri="{FF2B5EF4-FFF2-40B4-BE49-F238E27FC236}">
                <a16:creationId xmlns="" xmlns:a16="http://schemas.microsoft.com/office/drawing/2014/main" id="{9D6FC90C-99DA-497A-88B9-2D948C63E015}"/>
              </a:ext>
            </a:extLst>
          </p:cNvPr>
          <p:cNvSpPr>
            <a:spLocks noGrp="1"/>
          </p:cNvSpPr>
          <p:nvPr>
            <p:ph idx="1"/>
          </p:nvPr>
        </p:nvSpPr>
        <p:spPr>
          <a:xfrm>
            <a:off x="5785768" y="1210364"/>
            <a:ext cx="3125570" cy="3010768"/>
          </a:xfrm>
        </p:spPr>
        <p:txBody>
          <a:bodyPr/>
          <a:lstStyle/>
          <a:p>
            <a:pPr marL="182563" lvl="1" indent="-182563">
              <a:spcBef>
                <a:spcPts val="400"/>
              </a:spcBef>
              <a:spcAft>
                <a:spcPts val="300"/>
              </a:spcAft>
              <a:buClr>
                <a:srgbClr val="D71920"/>
              </a:buClr>
              <a:buFont typeface="Arial" panose="020B0604020202020204" pitchFamily="34" charset="0"/>
              <a:buChar char="•"/>
              <a:defRPr/>
            </a:pPr>
            <a:r>
              <a:rPr lang="ru-RU" sz="1200" kern="1200" dirty="0">
                <a:ea typeface="+mn-ea"/>
                <a:cs typeface="Times New Roman" panose="02020603050405020304" pitchFamily="18" charset="0"/>
              </a:rPr>
              <a:t>Импорт НСИ возможен из различных информационных баз произвольной структуры</a:t>
            </a:r>
          </a:p>
          <a:p>
            <a:pPr marL="182563" lvl="1" indent="-182563">
              <a:spcBef>
                <a:spcPts val="400"/>
              </a:spcBef>
              <a:spcAft>
                <a:spcPts val="300"/>
              </a:spcAft>
              <a:buClr>
                <a:srgbClr val="D71920"/>
              </a:buClr>
              <a:buFont typeface="Arial" panose="020B0604020202020204" pitchFamily="34" charset="0"/>
              <a:buChar char="•"/>
              <a:defRPr/>
            </a:pPr>
            <a:r>
              <a:rPr lang="ru-RU" sz="1200" kern="1200" dirty="0">
                <a:ea typeface="+mn-ea"/>
                <a:cs typeface="Times New Roman" panose="02020603050405020304" pitchFamily="18" charset="0"/>
              </a:rPr>
              <a:t>На платформе 1С</a:t>
            </a:r>
          </a:p>
          <a:p>
            <a:pPr marL="541338" lvl="1" indent="-182563">
              <a:spcBef>
                <a:spcPts val="400"/>
              </a:spcBef>
              <a:spcAft>
                <a:spcPts val="300"/>
              </a:spcAft>
              <a:buClr>
                <a:srgbClr val="D71920"/>
              </a:buClr>
              <a:buFont typeface="Arial" panose="020B0604020202020204" pitchFamily="34" charset="0"/>
              <a:buChar char="•"/>
              <a:defRPr/>
            </a:pPr>
            <a:r>
              <a:rPr lang="en-US" sz="1200" kern="1200" dirty="0">
                <a:ea typeface="+mn-ea"/>
                <a:cs typeface="Times New Roman" panose="02020603050405020304" pitchFamily="18" charset="0"/>
              </a:rPr>
              <a:t>Com – </a:t>
            </a:r>
            <a:r>
              <a:rPr lang="ru-RU" sz="1200" kern="1200" dirty="0">
                <a:ea typeface="+mn-ea"/>
                <a:cs typeface="Times New Roman" panose="02020603050405020304" pitchFamily="18" charset="0"/>
              </a:rPr>
              <a:t>соединение</a:t>
            </a:r>
          </a:p>
          <a:p>
            <a:pPr marL="541338" lvl="1" indent="-182563">
              <a:spcBef>
                <a:spcPts val="400"/>
              </a:spcBef>
              <a:spcAft>
                <a:spcPts val="300"/>
              </a:spcAft>
              <a:buClr>
                <a:srgbClr val="D71920"/>
              </a:buClr>
              <a:buFont typeface="Arial" panose="020B0604020202020204" pitchFamily="34" charset="0"/>
              <a:buChar char="•"/>
              <a:defRPr/>
            </a:pPr>
            <a:r>
              <a:rPr lang="en-US" sz="1200" kern="1200" dirty="0">
                <a:ea typeface="+mn-ea"/>
                <a:cs typeface="Times New Roman" panose="02020603050405020304" pitchFamily="18" charset="0"/>
              </a:rPr>
              <a:t>Web – </a:t>
            </a:r>
            <a:r>
              <a:rPr lang="ru-RU" sz="1200" kern="1200" dirty="0">
                <a:ea typeface="+mn-ea"/>
                <a:cs typeface="Times New Roman" panose="02020603050405020304" pitchFamily="18" charset="0"/>
              </a:rPr>
              <a:t>сервис</a:t>
            </a:r>
          </a:p>
          <a:p>
            <a:pPr>
              <a:spcBef>
                <a:spcPts val="400"/>
              </a:spcBef>
              <a:spcAft>
                <a:spcPts val="300"/>
              </a:spcAft>
            </a:pPr>
            <a:r>
              <a:rPr lang="ru-RU" sz="1200" kern="1200" dirty="0">
                <a:cs typeface="Times New Roman" panose="02020603050405020304" pitchFamily="18" charset="0"/>
              </a:rPr>
              <a:t>Любые источники данных, поддерживающие технологию </a:t>
            </a:r>
            <a:r>
              <a:rPr lang="en-US" sz="1200" kern="1200" dirty="0">
                <a:cs typeface="Times New Roman" panose="02020603050405020304" pitchFamily="18" charset="0"/>
              </a:rPr>
              <a:t>ADO</a:t>
            </a:r>
            <a:endParaRPr lang="ru-RU" sz="1200" kern="1200" dirty="0">
              <a:cs typeface="Times New Roman" panose="02020603050405020304" pitchFamily="18" charset="0"/>
            </a:endParaRPr>
          </a:p>
          <a:p>
            <a:pPr marL="541338" lvl="1" indent="-182563">
              <a:spcBef>
                <a:spcPts val="400"/>
              </a:spcBef>
              <a:spcAft>
                <a:spcPts val="300"/>
              </a:spcAft>
              <a:buClr>
                <a:srgbClr val="D71920"/>
              </a:buClr>
              <a:buFont typeface="Arial" panose="020B0604020202020204" pitchFamily="34" charset="0"/>
              <a:buChar char="•"/>
              <a:defRPr/>
            </a:pPr>
            <a:r>
              <a:rPr lang="en-US" sz="1200" kern="1200" dirty="0">
                <a:ea typeface="+mn-ea"/>
                <a:cs typeface="Times New Roman" panose="02020603050405020304" pitchFamily="18" charset="0"/>
              </a:rPr>
              <a:t>Excel</a:t>
            </a:r>
          </a:p>
          <a:p>
            <a:pPr marL="541338" lvl="1" indent="-182563">
              <a:spcBef>
                <a:spcPts val="400"/>
              </a:spcBef>
              <a:spcAft>
                <a:spcPts val="300"/>
              </a:spcAft>
              <a:buClr>
                <a:srgbClr val="D71920"/>
              </a:buClr>
              <a:buFont typeface="Arial" panose="020B0604020202020204" pitchFamily="34" charset="0"/>
              <a:buChar char="•"/>
              <a:defRPr/>
            </a:pPr>
            <a:r>
              <a:rPr lang="en-US" sz="1200" kern="1200" dirty="0">
                <a:ea typeface="+mn-ea"/>
                <a:cs typeface="Times New Roman" panose="02020603050405020304" pitchFamily="18" charset="0"/>
              </a:rPr>
              <a:t>SQL Server</a:t>
            </a:r>
          </a:p>
          <a:p>
            <a:pPr marL="541338" lvl="1" indent="-182563">
              <a:spcBef>
                <a:spcPts val="400"/>
              </a:spcBef>
              <a:spcAft>
                <a:spcPts val="300"/>
              </a:spcAft>
              <a:buClr>
                <a:srgbClr val="D71920"/>
              </a:buClr>
              <a:buFont typeface="Arial" panose="020B0604020202020204" pitchFamily="34" charset="0"/>
              <a:buChar char="•"/>
              <a:defRPr/>
            </a:pPr>
            <a:r>
              <a:rPr lang="en-US" sz="1200" kern="1200" dirty="0">
                <a:ea typeface="+mn-ea"/>
                <a:cs typeface="Times New Roman" panose="02020603050405020304" pitchFamily="18" charset="0"/>
              </a:rPr>
              <a:t>Oracle</a:t>
            </a:r>
          </a:p>
          <a:p>
            <a:pPr marL="541338" lvl="1" indent="-182563">
              <a:spcBef>
                <a:spcPts val="400"/>
              </a:spcBef>
              <a:spcAft>
                <a:spcPts val="300"/>
              </a:spcAft>
              <a:buClr>
                <a:srgbClr val="D71920"/>
              </a:buClr>
              <a:buFont typeface="Arial" panose="020B0604020202020204" pitchFamily="34" charset="0"/>
              <a:buChar char="•"/>
              <a:defRPr/>
            </a:pPr>
            <a:r>
              <a:rPr lang="en-US" sz="1200" kern="1200" dirty="0">
                <a:ea typeface="+mn-ea"/>
                <a:cs typeface="Times New Roman" panose="02020603050405020304" pitchFamily="18" charset="0"/>
              </a:rPr>
              <a:t>PostgreSQL</a:t>
            </a:r>
            <a:endParaRPr lang="ru-RU" sz="1200" kern="1200" dirty="0">
              <a:ea typeface="+mn-ea"/>
              <a:cs typeface="Times New Roman" panose="02020603050405020304" pitchFamily="18" charset="0"/>
            </a:endParaRPr>
          </a:p>
          <a:p>
            <a:pPr marL="541338" lvl="1" indent="-182563">
              <a:spcBef>
                <a:spcPts val="400"/>
              </a:spcBef>
              <a:spcAft>
                <a:spcPts val="300"/>
              </a:spcAft>
              <a:buClr>
                <a:srgbClr val="D71920"/>
              </a:buClr>
              <a:buFont typeface="Arial" panose="020B0604020202020204" pitchFamily="34" charset="0"/>
              <a:buChar char="•"/>
              <a:defRPr/>
            </a:pPr>
            <a:r>
              <a:rPr lang="ru-RU" sz="1200" kern="1200" dirty="0">
                <a:ea typeface="+mn-ea"/>
                <a:cs typeface="Times New Roman" panose="02020603050405020304" pitchFamily="18" charset="0"/>
              </a:rPr>
              <a:t>…</a:t>
            </a:r>
            <a:endParaRPr lang="en-US" sz="1200" kern="1200" dirty="0">
              <a:ea typeface="+mn-ea"/>
              <a:cs typeface="Times New Roman" panose="02020603050405020304" pitchFamily="18" charset="0"/>
            </a:endParaRPr>
          </a:p>
          <a:p>
            <a:pPr marL="361322" lvl="1" indent="0">
              <a:buNone/>
            </a:pP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ECCBC75B-19ED-445F-BDC5-F376143368F5}"/>
              </a:ext>
            </a:extLst>
          </p:cNvPr>
          <p:cNvSpPr>
            <a:spLocks noChangeArrowheads="1"/>
          </p:cNvSpPr>
          <p:nvPr/>
        </p:nvSpPr>
        <p:spPr bwMode="auto">
          <a:xfrm>
            <a:off x="1168661" y="191517"/>
            <a:ext cx="7676912" cy="62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dirty="0">
                <a:solidFill>
                  <a:schemeClr val="tx2"/>
                </a:solidFill>
                <a:latin typeface="Arial" panose="020B0604020202020204" pitchFamily="34" charset="0"/>
                <a:ea typeface="+mj-ea"/>
              </a:rPr>
              <a:t>Контроль ЦНСИ</a:t>
            </a:r>
            <a:r>
              <a:rPr lang="en-US" dirty="0">
                <a:solidFill>
                  <a:schemeClr val="tx2"/>
                </a:solidFill>
                <a:latin typeface="Arial" panose="020B0604020202020204" pitchFamily="34" charset="0"/>
                <a:ea typeface="+mj-ea"/>
              </a:rPr>
              <a:t>: </a:t>
            </a:r>
            <a:r>
              <a:rPr lang="ru-RU" dirty="0">
                <a:solidFill>
                  <a:schemeClr val="tx2"/>
                </a:solidFill>
                <a:latin typeface="Arial" panose="020B0604020202020204" pitchFamily="34" charset="0"/>
                <a:ea typeface="+mj-ea"/>
              </a:rPr>
              <a:t>создание и экспорт эталонных элементов НСИ</a:t>
            </a:r>
            <a:endParaRPr lang="en-US" dirty="0">
              <a:solidFill>
                <a:schemeClr val="tx2"/>
              </a:solidFill>
              <a:latin typeface="Arial" panose="020B0604020202020204" pitchFamily="34" charset="0"/>
              <a:ea typeface="+mj-ea"/>
            </a:endParaRPr>
          </a:p>
        </p:txBody>
      </p:sp>
      <p:sp>
        <p:nvSpPr>
          <p:cNvPr id="4" name="AutoShape 3"/>
          <p:cNvSpPr>
            <a:spLocks noChangeArrowheads="1"/>
          </p:cNvSpPr>
          <p:nvPr/>
        </p:nvSpPr>
        <p:spPr bwMode="auto">
          <a:xfrm>
            <a:off x="2057574" y="1828851"/>
            <a:ext cx="1361604" cy="1600090"/>
          </a:xfrm>
          <a:prstGeom prst="can">
            <a:avLst>
              <a:gd name="adj" fmla="val 25000"/>
            </a:avLst>
          </a:prstGeom>
          <a:solidFill>
            <a:srgbClr val="B82B2C"/>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rPr>
              <a:t>1С</a:t>
            </a:r>
            <a:r>
              <a:rPr lang="en-US" altLang="ru-RU" sz="1746" dirty="0">
                <a:solidFill>
                  <a:schemeClr val="bg1"/>
                </a:solidFill>
              </a:rPr>
              <a:t>:ERP</a:t>
            </a:r>
            <a:r>
              <a:rPr lang="ru-RU" altLang="ru-RU" sz="1746" dirty="0">
                <a:solidFill>
                  <a:schemeClr val="bg1"/>
                </a:solidFill>
              </a:rPr>
              <a:t>. УХ</a:t>
            </a:r>
          </a:p>
        </p:txBody>
      </p:sp>
      <p:grpSp>
        <p:nvGrpSpPr>
          <p:cNvPr id="39" name="Группа 38"/>
          <p:cNvGrpSpPr/>
          <p:nvPr/>
        </p:nvGrpSpPr>
        <p:grpSpPr>
          <a:xfrm>
            <a:off x="457484" y="1961752"/>
            <a:ext cx="1371505" cy="895728"/>
            <a:chOff x="576461" y="2471447"/>
            <a:chExt cx="1728192" cy="1128680"/>
          </a:xfrm>
        </p:grpSpPr>
        <p:sp>
          <p:nvSpPr>
            <p:cNvPr id="14" name="Прямоугольник 13"/>
            <p:cNvSpPr/>
            <p:nvPr/>
          </p:nvSpPr>
          <p:spPr bwMode="auto">
            <a:xfrm>
              <a:off x="576461" y="2471447"/>
              <a:ext cx="1728192" cy="565231"/>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Описание справочников внешних систем</a:t>
              </a:r>
            </a:p>
          </p:txBody>
        </p:sp>
        <p:cxnSp>
          <p:nvCxnSpPr>
            <p:cNvPr id="29" name="Прямая со стрелкой 28"/>
            <p:cNvCxnSpPr/>
            <p:nvPr/>
          </p:nvCxnSpPr>
          <p:spPr bwMode="auto">
            <a:xfrm>
              <a:off x="1440557" y="3069083"/>
              <a:ext cx="0" cy="531044"/>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40" name="Группа 39"/>
          <p:cNvGrpSpPr/>
          <p:nvPr/>
        </p:nvGrpSpPr>
        <p:grpSpPr>
          <a:xfrm>
            <a:off x="457484" y="2847469"/>
            <a:ext cx="1371505" cy="905760"/>
            <a:chOff x="576461" y="3587512"/>
            <a:chExt cx="1728192" cy="1141321"/>
          </a:xfrm>
        </p:grpSpPr>
        <p:sp>
          <p:nvSpPr>
            <p:cNvPr id="15" name="Прямоугольник 14"/>
            <p:cNvSpPr/>
            <p:nvPr/>
          </p:nvSpPr>
          <p:spPr bwMode="auto">
            <a:xfrm>
              <a:off x="576461" y="3587512"/>
              <a:ext cx="1728192" cy="565231"/>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Заявка на добавление</a:t>
              </a:r>
              <a:r>
                <a:rPr lang="en-US" sz="952" dirty="0">
                  <a:solidFill>
                    <a:srgbClr val="603000"/>
                  </a:solidFill>
                  <a:latin typeface="Arial" panose="020B0604020202020204" pitchFamily="34" charset="0"/>
                </a:rPr>
                <a:t>/</a:t>
              </a:r>
              <a:r>
                <a:rPr lang="ru-RU" sz="952" dirty="0">
                  <a:solidFill>
                    <a:srgbClr val="603000"/>
                  </a:solidFill>
                  <a:latin typeface="Arial" panose="020B0604020202020204" pitchFamily="34" charset="0"/>
                </a:rPr>
                <a:t>изменение элемента</a:t>
              </a:r>
            </a:p>
          </p:txBody>
        </p:sp>
        <p:cxnSp>
          <p:nvCxnSpPr>
            <p:cNvPr id="31" name="Прямая со стрелкой 30"/>
            <p:cNvCxnSpPr>
              <a:stCxn id="15" idx="2"/>
            </p:cNvCxnSpPr>
            <p:nvPr/>
          </p:nvCxnSpPr>
          <p:spPr bwMode="auto">
            <a:xfrm>
              <a:off x="1440558" y="4152743"/>
              <a:ext cx="0" cy="57609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41" name="Группа 40"/>
          <p:cNvGrpSpPr/>
          <p:nvPr/>
        </p:nvGrpSpPr>
        <p:grpSpPr>
          <a:xfrm>
            <a:off x="457484" y="3795540"/>
            <a:ext cx="1657244" cy="324050"/>
            <a:chOff x="576461" y="4782148"/>
            <a:chExt cx="2088242" cy="408325"/>
          </a:xfrm>
        </p:grpSpPr>
        <p:sp>
          <p:nvSpPr>
            <p:cNvPr id="16" name="Прямоугольник 15"/>
            <p:cNvSpPr/>
            <p:nvPr/>
          </p:nvSpPr>
          <p:spPr bwMode="auto">
            <a:xfrm>
              <a:off x="576461" y="4782148"/>
              <a:ext cx="1728192" cy="408325"/>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Согласование элемента</a:t>
              </a:r>
            </a:p>
          </p:txBody>
        </p:sp>
        <p:cxnSp>
          <p:nvCxnSpPr>
            <p:cNvPr id="33" name="Прямая со стрелкой 32"/>
            <p:cNvCxnSpPr/>
            <p:nvPr/>
          </p:nvCxnSpPr>
          <p:spPr bwMode="auto">
            <a:xfrm rot="180000" flipV="1">
              <a:off x="2304703" y="4966394"/>
              <a:ext cx="360000" cy="18032"/>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42" name="Группа 41"/>
          <p:cNvGrpSpPr/>
          <p:nvPr/>
        </p:nvGrpSpPr>
        <p:grpSpPr>
          <a:xfrm>
            <a:off x="2114719" y="3857802"/>
            <a:ext cx="2228406" cy="199529"/>
            <a:chOff x="2664693" y="4860601"/>
            <a:chExt cx="2807946" cy="251420"/>
          </a:xfrm>
        </p:grpSpPr>
        <p:sp>
          <p:nvSpPr>
            <p:cNvPr id="17" name="Прямоугольник 16"/>
            <p:cNvSpPr/>
            <p:nvPr/>
          </p:nvSpPr>
          <p:spPr bwMode="auto">
            <a:xfrm>
              <a:off x="2664693" y="4860601"/>
              <a:ext cx="1728193" cy="251420"/>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Экспорт НСИ</a:t>
              </a:r>
            </a:p>
          </p:txBody>
        </p:sp>
        <p:cxnSp>
          <p:nvCxnSpPr>
            <p:cNvPr id="35" name="Прямая со стрелкой 34"/>
            <p:cNvCxnSpPr/>
            <p:nvPr/>
          </p:nvCxnSpPr>
          <p:spPr bwMode="auto">
            <a:xfrm rot="60000" flipV="1">
              <a:off x="4392639" y="4959050"/>
              <a:ext cx="1080000" cy="18032"/>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7" name="Rectangle 3"/>
          <p:cNvSpPr txBox="1">
            <a:spLocks noChangeArrowheads="1"/>
          </p:cNvSpPr>
          <p:nvPr/>
        </p:nvSpPr>
        <p:spPr>
          <a:xfrm>
            <a:off x="6000651" y="1657413"/>
            <a:ext cx="2571573" cy="2667302"/>
          </a:xfrm>
          <a:prstGeom prst="rect">
            <a:avLst/>
          </a:prstGeom>
        </p:spPr>
        <p:txBody>
          <a:bodyPr/>
          <a:lstStyle>
            <a:lvl1pPr marL="342900" indent="-342900" algn="l" rtl="0" eaLnBrk="0" fontAlgn="base" hangingPunct="0">
              <a:spcBef>
                <a:spcPct val="20000"/>
              </a:spcBef>
              <a:spcAft>
                <a:spcPct val="0"/>
              </a:spcAft>
              <a:buClr>
                <a:srgbClr val="CC0000"/>
              </a:buClr>
              <a:buChar char="•"/>
              <a:defRPr sz="2100" kern="1200">
                <a:solidFill>
                  <a:schemeClr val="tx1"/>
                </a:solidFill>
                <a:latin typeface="+mn-lt"/>
                <a:ea typeface="+mn-ea"/>
                <a:cs typeface="+mn-cs"/>
              </a:defRPr>
            </a:lvl1pPr>
            <a:lvl2pPr marL="742950" indent="-287338" algn="l" rtl="0" eaLnBrk="0" fontAlgn="base" hangingPunct="0">
              <a:spcBef>
                <a:spcPct val="20000"/>
              </a:spcBef>
              <a:spcAft>
                <a:spcPct val="0"/>
              </a:spcAft>
              <a:buClr>
                <a:srgbClr val="CC0000"/>
              </a:buClr>
              <a:buChar char="•"/>
              <a:defRPr sz="1700" kern="1200">
                <a:solidFill>
                  <a:schemeClr val="tx1"/>
                </a:solidFill>
                <a:latin typeface="+mn-lt"/>
                <a:ea typeface="+mn-ea"/>
                <a:cs typeface="+mn-cs"/>
              </a:defRPr>
            </a:lvl2pPr>
            <a:lvl3pPr marL="1144588" indent="-230188" algn="l" rtl="0" eaLnBrk="0" fontAlgn="base" hangingPunct="0">
              <a:spcBef>
                <a:spcPct val="20000"/>
              </a:spcBef>
              <a:spcAft>
                <a:spcPct val="0"/>
              </a:spcAft>
              <a:buClr>
                <a:srgbClr val="CC00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Char char="•"/>
              <a:defRPr sz="1400" kern="1200">
                <a:solidFill>
                  <a:schemeClr val="tx1"/>
                </a:solidFill>
                <a:latin typeface="+mn-lt"/>
                <a:ea typeface="+mn-ea"/>
                <a:cs typeface="+mn-cs"/>
              </a:defRPr>
            </a:lvl4pPr>
            <a:lvl5pPr marL="2055813" indent="-227013" algn="l" rtl="0" eaLnBrk="0" fontAlgn="base" hangingPunct="0">
              <a:spcBef>
                <a:spcPct val="20000"/>
              </a:spcBef>
              <a:spcAft>
                <a:spcPct val="0"/>
              </a:spcAft>
              <a:buClr>
                <a:srgbClr val="CC0000"/>
              </a:buClr>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76"/>
              </a:spcBef>
              <a:spcAft>
                <a:spcPts val="476"/>
              </a:spcAft>
              <a:buNone/>
              <a:defRPr/>
            </a:pPr>
            <a:endParaRPr lang="ru-RU" altLang="ru-RU" sz="1111" b="0" dirty="0"/>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Жесткий подход, требующий вмешательства в учетные системы дочерних компаний.</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Редактирование контролируемых справочников запрещается во всех системах кроме центральной</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Гарантирует исключение дублей элементов</a:t>
            </a:r>
          </a:p>
        </p:txBody>
      </p:sp>
      <p:grpSp>
        <p:nvGrpSpPr>
          <p:cNvPr id="43" name="Группа 42"/>
          <p:cNvGrpSpPr/>
          <p:nvPr/>
        </p:nvGrpSpPr>
        <p:grpSpPr>
          <a:xfrm>
            <a:off x="4343416" y="1828851"/>
            <a:ext cx="1371505" cy="2353000"/>
            <a:chOff x="5473005" y="2303983"/>
            <a:chExt cx="1728192" cy="2964943"/>
          </a:xfrm>
        </p:grpSpPr>
        <p:sp>
          <p:nvSpPr>
            <p:cNvPr id="18" name="AutoShape 3"/>
            <p:cNvSpPr>
              <a:spLocks noChangeArrowheads="1"/>
            </p:cNvSpPr>
            <p:nvPr/>
          </p:nvSpPr>
          <p:spPr bwMode="auto">
            <a:xfrm>
              <a:off x="5485482" y="2303983"/>
              <a:ext cx="1715715" cy="594096"/>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rPr>
                <a:t>1С</a:t>
              </a:r>
              <a:r>
                <a:rPr lang="en-US" altLang="ru-RU" sz="1746" dirty="0">
                  <a:solidFill>
                    <a:schemeClr val="bg1"/>
                  </a:solidFill>
                </a:rPr>
                <a:t>.</a:t>
              </a:r>
              <a:r>
                <a:rPr lang="ru-RU" altLang="ru-RU" sz="1746" dirty="0">
                  <a:solidFill>
                    <a:schemeClr val="bg1"/>
                  </a:solidFill>
                </a:rPr>
                <a:t>ВИБ1</a:t>
              </a:r>
            </a:p>
          </p:txBody>
        </p:sp>
        <p:sp>
          <p:nvSpPr>
            <p:cNvPr id="19" name="AutoShape 3"/>
            <p:cNvSpPr>
              <a:spLocks noChangeArrowheads="1"/>
            </p:cNvSpPr>
            <p:nvPr/>
          </p:nvSpPr>
          <p:spPr bwMode="auto">
            <a:xfrm>
              <a:off x="5485482" y="2898079"/>
              <a:ext cx="1715715" cy="630040"/>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rPr>
                <a:t>1С.ВИБ2</a:t>
              </a:r>
            </a:p>
          </p:txBody>
        </p:sp>
        <p:sp>
          <p:nvSpPr>
            <p:cNvPr id="20" name="AutoShape 3"/>
            <p:cNvSpPr>
              <a:spLocks noChangeArrowheads="1"/>
            </p:cNvSpPr>
            <p:nvPr/>
          </p:nvSpPr>
          <p:spPr bwMode="auto">
            <a:xfrm>
              <a:off x="5473005" y="3528119"/>
              <a:ext cx="1715715" cy="648072"/>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rPr>
                <a:t>1С.ВИБ3</a:t>
              </a:r>
            </a:p>
          </p:txBody>
        </p:sp>
        <p:sp>
          <p:nvSpPr>
            <p:cNvPr id="24" name="Прямоугольник 23"/>
            <p:cNvSpPr/>
            <p:nvPr/>
          </p:nvSpPr>
          <p:spPr bwMode="auto">
            <a:xfrm>
              <a:off x="5473005" y="4703695"/>
              <a:ext cx="1728192" cy="565231"/>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Arial" panose="020B0604020202020204" pitchFamily="34" charset="0"/>
                </a:rPr>
                <a:t>Синхронные элементы внешних систем</a:t>
              </a:r>
            </a:p>
          </p:txBody>
        </p:sp>
        <p:cxnSp>
          <p:nvCxnSpPr>
            <p:cNvPr id="38" name="Прямая со стрелкой 37"/>
            <p:cNvCxnSpPr/>
            <p:nvPr/>
          </p:nvCxnSpPr>
          <p:spPr bwMode="auto">
            <a:xfrm rot="10800000">
              <a:off x="6337102" y="4140183"/>
              <a:ext cx="0" cy="540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32633381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barn(inVertic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ECCBC75B-19ED-445F-BDC5-F376143368F5}"/>
              </a:ext>
            </a:extLst>
          </p:cNvPr>
          <p:cNvSpPr>
            <a:spLocks noChangeArrowheads="1"/>
          </p:cNvSpPr>
          <p:nvPr/>
        </p:nvSpPr>
        <p:spPr bwMode="auto">
          <a:xfrm>
            <a:off x="1692274" y="201168"/>
            <a:ext cx="7127875" cy="62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dirty="0">
                <a:solidFill>
                  <a:schemeClr val="tx2"/>
                </a:solidFill>
                <a:latin typeface="Arial" panose="020B0604020202020204" pitchFamily="34" charset="0"/>
                <a:ea typeface="+mj-ea"/>
              </a:rPr>
              <a:t>Контроль ЦНСИ</a:t>
            </a:r>
            <a:r>
              <a:rPr lang="en-US" dirty="0">
                <a:solidFill>
                  <a:schemeClr val="tx2"/>
                </a:solidFill>
                <a:latin typeface="Arial" panose="020B0604020202020204" pitchFamily="34" charset="0"/>
                <a:ea typeface="+mj-ea"/>
              </a:rPr>
              <a:t>:</a:t>
            </a:r>
            <a:r>
              <a:rPr lang="ru-RU" dirty="0">
                <a:solidFill>
                  <a:schemeClr val="tx2"/>
                </a:solidFill>
                <a:latin typeface="Arial" panose="020B0604020202020204" pitchFamily="34" charset="0"/>
                <a:ea typeface="+mj-ea"/>
              </a:rPr>
              <a:t> «очистка данных» </a:t>
            </a:r>
          </a:p>
          <a:p>
            <a:pPr algn="ctr"/>
            <a:r>
              <a:rPr lang="ru-RU" dirty="0">
                <a:solidFill>
                  <a:schemeClr val="tx2"/>
                </a:solidFill>
                <a:latin typeface="Arial" panose="020B0604020202020204" pitchFamily="34" charset="0"/>
                <a:ea typeface="+mj-ea"/>
              </a:rPr>
              <a:t>и получение эталонных элементов</a:t>
            </a:r>
            <a:endParaRPr lang="en-US" dirty="0">
              <a:solidFill>
                <a:schemeClr val="tx2"/>
              </a:solidFill>
              <a:latin typeface="Arial" panose="020B0604020202020204" pitchFamily="34" charset="0"/>
              <a:ea typeface="+mj-ea"/>
            </a:endParaRPr>
          </a:p>
        </p:txBody>
      </p:sp>
      <p:grpSp>
        <p:nvGrpSpPr>
          <p:cNvPr id="7" name="Группа 6"/>
          <p:cNvGrpSpPr/>
          <p:nvPr/>
        </p:nvGrpSpPr>
        <p:grpSpPr>
          <a:xfrm>
            <a:off x="2800473" y="1885998"/>
            <a:ext cx="3075985" cy="1537960"/>
            <a:chOff x="3528789" y="2375991"/>
            <a:chExt cx="3875955" cy="1937937"/>
          </a:xfrm>
        </p:grpSpPr>
        <p:sp>
          <p:nvSpPr>
            <p:cNvPr id="4" name="AutoShape 3"/>
            <p:cNvSpPr>
              <a:spLocks noChangeArrowheads="1"/>
            </p:cNvSpPr>
            <p:nvPr/>
          </p:nvSpPr>
          <p:spPr bwMode="auto">
            <a:xfrm>
              <a:off x="5689029" y="2375991"/>
              <a:ext cx="1715715" cy="1937937"/>
            </a:xfrm>
            <a:prstGeom prst="can">
              <a:avLst>
                <a:gd name="adj" fmla="val 25000"/>
              </a:avLst>
            </a:prstGeom>
            <a:solidFill>
              <a:srgbClr val="B82B2C"/>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a:t>
              </a:r>
              <a:r>
                <a:rPr lang="en-US" altLang="ru-RU" sz="1746" dirty="0">
                  <a:solidFill>
                    <a:schemeClr val="bg1"/>
                  </a:solidFill>
                  <a:latin typeface="+mn-lt"/>
                </a:rPr>
                <a:t>:ERP</a:t>
              </a:r>
              <a:r>
                <a:rPr lang="ru-RU" altLang="ru-RU" sz="1746" dirty="0">
                  <a:solidFill>
                    <a:schemeClr val="bg1"/>
                  </a:solidFill>
                  <a:latin typeface="+mn-lt"/>
                </a:rPr>
                <a:t>. УХ</a:t>
              </a:r>
            </a:p>
          </p:txBody>
        </p:sp>
        <p:sp>
          <p:nvSpPr>
            <p:cNvPr id="14" name="Прямоугольник 13"/>
            <p:cNvSpPr/>
            <p:nvPr/>
          </p:nvSpPr>
          <p:spPr bwMode="auto">
            <a:xfrm>
              <a:off x="3528789" y="2676897"/>
              <a:ext cx="1728192" cy="251420"/>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Импорт данных</a:t>
              </a:r>
            </a:p>
          </p:txBody>
        </p:sp>
        <p:cxnSp>
          <p:nvCxnSpPr>
            <p:cNvPr id="29" name="Прямая со стрелкой 28"/>
            <p:cNvCxnSpPr/>
            <p:nvPr/>
          </p:nvCxnSpPr>
          <p:spPr bwMode="auto">
            <a:xfrm>
              <a:off x="4392885" y="3096071"/>
              <a:ext cx="0" cy="531044"/>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8" name="Группа 7"/>
          <p:cNvGrpSpPr/>
          <p:nvPr/>
        </p:nvGrpSpPr>
        <p:grpSpPr>
          <a:xfrm>
            <a:off x="2800472" y="2971929"/>
            <a:ext cx="1371505" cy="781300"/>
            <a:chOff x="3528789" y="3744341"/>
            <a:chExt cx="1728192" cy="984492"/>
          </a:xfrm>
        </p:grpSpPr>
        <p:sp>
          <p:nvSpPr>
            <p:cNvPr id="15" name="Прямоугольник 14"/>
            <p:cNvSpPr/>
            <p:nvPr/>
          </p:nvSpPr>
          <p:spPr bwMode="auto">
            <a:xfrm>
              <a:off x="3528789" y="3744341"/>
              <a:ext cx="1728192" cy="408325"/>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Рабочее место оператора ЦНСИ</a:t>
              </a:r>
            </a:p>
          </p:txBody>
        </p:sp>
        <p:cxnSp>
          <p:nvCxnSpPr>
            <p:cNvPr id="31" name="Прямая со стрелкой 30"/>
            <p:cNvCxnSpPr>
              <a:stCxn id="15" idx="2"/>
            </p:cNvCxnSpPr>
            <p:nvPr/>
          </p:nvCxnSpPr>
          <p:spPr bwMode="auto">
            <a:xfrm>
              <a:off x="4392886" y="4152666"/>
              <a:ext cx="0" cy="576167"/>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9" name="Группа 8"/>
          <p:cNvGrpSpPr/>
          <p:nvPr/>
        </p:nvGrpSpPr>
        <p:grpSpPr>
          <a:xfrm>
            <a:off x="2800473" y="3857741"/>
            <a:ext cx="1685933" cy="324050"/>
            <a:chOff x="3528789" y="4860525"/>
            <a:chExt cx="2124393" cy="408326"/>
          </a:xfrm>
        </p:grpSpPr>
        <p:sp>
          <p:nvSpPr>
            <p:cNvPr id="16" name="Прямоугольник 15"/>
            <p:cNvSpPr/>
            <p:nvPr/>
          </p:nvSpPr>
          <p:spPr bwMode="auto">
            <a:xfrm>
              <a:off x="3528789" y="4860525"/>
              <a:ext cx="1728192" cy="408326"/>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Поиск, удаление, слияние дублей</a:t>
              </a:r>
            </a:p>
          </p:txBody>
        </p:sp>
        <p:cxnSp>
          <p:nvCxnSpPr>
            <p:cNvPr id="33" name="Прямая со стрелкой 32"/>
            <p:cNvCxnSpPr/>
            <p:nvPr/>
          </p:nvCxnSpPr>
          <p:spPr bwMode="auto">
            <a:xfrm rot="180000" flipV="1">
              <a:off x="5257182" y="5050638"/>
              <a:ext cx="396000" cy="18032"/>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5" name="Группа 4"/>
          <p:cNvGrpSpPr/>
          <p:nvPr/>
        </p:nvGrpSpPr>
        <p:grpSpPr>
          <a:xfrm>
            <a:off x="600252" y="3423958"/>
            <a:ext cx="1457322" cy="796503"/>
            <a:chOff x="756359" y="4313928"/>
            <a:chExt cx="1836327" cy="1003649"/>
          </a:xfrm>
        </p:grpSpPr>
        <p:sp>
          <p:nvSpPr>
            <p:cNvPr id="24" name="Прямоугольник 23"/>
            <p:cNvSpPr/>
            <p:nvPr/>
          </p:nvSpPr>
          <p:spPr bwMode="auto">
            <a:xfrm>
              <a:off x="756359" y="4752346"/>
              <a:ext cx="1836327" cy="565231"/>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Неконтролируемые элементы справочников ВУС</a:t>
              </a:r>
            </a:p>
          </p:txBody>
        </p:sp>
        <p:cxnSp>
          <p:nvCxnSpPr>
            <p:cNvPr id="21" name="Прямая со стрелкой 20"/>
            <p:cNvCxnSpPr/>
            <p:nvPr/>
          </p:nvCxnSpPr>
          <p:spPr bwMode="auto">
            <a:xfrm rot="10800000">
              <a:off x="1728589" y="4313928"/>
              <a:ext cx="0" cy="432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6" name="Группа 5"/>
          <p:cNvGrpSpPr/>
          <p:nvPr/>
        </p:nvGrpSpPr>
        <p:grpSpPr>
          <a:xfrm>
            <a:off x="686068" y="1928833"/>
            <a:ext cx="2084559" cy="1500108"/>
            <a:chOff x="864493" y="2429967"/>
            <a:chExt cx="2626689" cy="1890240"/>
          </a:xfrm>
        </p:grpSpPr>
        <p:sp>
          <p:nvSpPr>
            <p:cNvPr id="18" name="AutoShape 3"/>
            <p:cNvSpPr>
              <a:spLocks noChangeArrowheads="1"/>
            </p:cNvSpPr>
            <p:nvPr/>
          </p:nvSpPr>
          <p:spPr bwMode="auto">
            <a:xfrm>
              <a:off x="876970" y="2429967"/>
              <a:ext cx="1715715" cy="594096"/>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a:t>
              </a:r>
              <a:r>
                <a:rPr lang="en-US" altLang="ru-RU" sz="1746" dirty="0">
                  <a:solidFill>
                    <a:schemeClr val="bg1"/>
                  </a:solidFill>
                  <a:latin typeface="+mn-lt"/>
                </a:rPr>
                <a:t>.</a:t>
              </a:r>
              <a:r>
                <a:rPr lang="ru-RU" altLang="ru-RU" sz="1746" dirty="0">
                  <a:solidFill>
                    <a:schemeClr val="bg1"/>
                  </a:solidFill>
                  <a:latin typeface="+mn-lt"/>
                </a:rPr>
                <a:t>ВИБ1</a:t>
              </a:r>
            </a:p>
          </p:txBody>
        </p:sp>
        <p:sp>
          <p:nvSpPr>
            <p:cNvPr id="19" name="AutoShape 3"/>
            <p:cNvSpPr>
              <a:spLocks noChangeArrowheads="1"/>
            </p:cNvSpPr>
            <p:nvPr/>
          </p:nvSpPr>
          <p:spPr bwMode="auto">
            <a:xfrm>
              <a:off x="876970" y="3042095"/>
              <a:ext cx="1715715" cy="630040"/>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1С.ВИБ2</a:t>
              </a:r>
            </a:p>
          </p:txBody>
        </p:sp>
        <p:sp>
          <p:nvSpPr>
            <p:cNvPr id="20" name="AutoShape 3"/>
            <p:cNvSpPr>
              <a:spLocks noChangeArrowheads="1"/>
            </p:cNvSpPr>
            <p:nvPr/>
          </p:nvSpPr>
          <p:spPr bwMode="auto">
            <a:xfrm>
              <a:off x="864493" y="3672135"/>
              <a:ext cx="1715715" cy="648072"/>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1С.ВИБ3</a:t>
              </a:r>
            </a:p>
          </p:txBody>
        </p:sp>
        <p:cxnSp>
          <p:nvCxnSpPr>
            <p:cNvPr id="22" name="Прямая со стрелкой 21"/>
            <p:cNvCxnSpPr/>
            <p:nvPr/>
          </p:nvCxnSpPr>
          <p:spPr bwMode="auto">
            <a:xfrm flipV="1">
              <a:off x="2592685" y="2736031"/>
              <a:ext cx="864095" cy="18008"/>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Прямая со стрелкой 22"/>
            <p:cNvCxnSpPr/>
            <p:nvPr/>
          </p:nvCxnSpPr>
          <p:spPr bwMode="auto">
            <a:xfrm rot="-1980000" flipV="1">
              <a:off x="2519182" y="3084520"/>
              <a:ext cx="972000" cy="18008"/>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Прямая со стрелкой 24"/>
            <p:cNvCxnSpPr/>
            <p:nvPr/>
          </p:nvCxnSpPr>
          <p:spPr bwMode="auto">
            <a:xfrm rot="-3240000" flipV="1">
              <a:off x="2348603" y="3493635"/>
              <a:ext cx="1296000" cy="18008"/>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6" name="Rectangle 3"/>
          <p:cNvSpPr txBox="1">
            <a:spLocks noChangeArrowheads="1"/>
          </p:cNvSpPr>
          <p:nvPr/>
        </p:nvSpPr>
        <p:spPr>
          <a:xfrm>
            <a:off x="6372200" y="1333941"/>
            <a:ext cx="2341738" cy="3542859"/>
          </a:xfrm>
          <a:prstGeom prst="rect">
            <a:avLst/>
          </a:prstGeom>
        </p:spPr>
        <p:txBody>
          <a:bodyPr/>
          <a:lstStyle>
            <a:lvl1pPr marL="342900" indent="-342900" algn="l" rtl="0" eaLnBrk="0" fontAlgn="base" hangingPunct="0">
              <a:spcBef>
                <a:spcPct val="20000"/>
              </a:spcBef>
              <a:spcAft>
                <a:spcPct val="0"/>
              </a:spcAft>
              <a:buClr>
                <a:srgbClr val="CC0000"/>
              </a:buClr>
              <a:buChar char="•"/>
              <a:defRPr sz="2100" kern="1200">
                <a:solidFill>
                  <a:schemeClr val="tx1"/>
                </a:solidFill>
                <a:latin typeface="+mn-lt"/>
                <a:ea typeface="+mn-ea"/>
                <a:cs typeface="+mn-cs"/>
              </a:defRPr>
            </a:lvl1pPr>
            <a:lvl2pPr marL="742950" indent="-287338" algn="l" rtl="0" eaLnBrk="0" fontAlgn="base" hangingPunct="0">
              <a:spcBef>
                <a:spcPct val="20000"/>
              </a:spcBef>
              <a:spcAft>
                <a:spcPct val="0"/>
              </a:spcAft>
              <a:buClr>
                <a:srgbClr val="CC0000"/>
              </a:buClr>
              <a:buChar char="•"/>
              <a:defRPr sz="1700" kern="1200">
                <a:solidFill>
                  <a:schemeClr val="tx1"/>
                </a:solidFill>
                <a:latin typeface="+mn-lt"/>
                <a:ea typeface="+mn-ea"/>
                <a:cs typeface="+mn-cs"/>
              </a:defRPr>
            </a:lvl2pPr>
            <a:lvl3pPr marL="1144588" indent="-230188" algn="l" rtl="0" eaLnBrk="0" fontAlgn="base" hangingPunct="0">
              <a:spcBef>
                <a:spcPct val="20000"/>
              </a:spcBef>
              <a:spcAft>
                <a:spcPct val="0"/>
              </a:spcAft>
              <a:buClr>
                <a:srgbClr val="CC00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Char char="•"/>
              <a:defRPr sz="1400" kern="1200">
                <a:solidFill>
                  <a:schemeClr val="tx1"/>
                </a:solidFill>
                <a:latin typeface="+mn-lt"/>
                <a:ea typeface="+mn-ea"/>
                <a:cs typeface="+mn-cs"/>
              </a:defRPr>
            </a:lvl4pPr>
            <a:lvl5pPr marL="2055813" indent="-227013" algn="l" rtl="0" eaLnBrk="0" fontAlgn="base" hangingPunct="0">
              <a:spcBef>
                <a:spcPct val="20000"/>
              </a:spcBef>
              <a:spcAft>
                <a:spcPct val="0"/>
              </a:spcAft>
              <a:buClr>
                <a:srgbClr val="CC0000"/>
              </a:buClr>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76"/>
              </a:spcBef>
              <a:spcAft>
                <a:spcPts val="476"/>
              </a:spcAft>
              <a:buNone/>
              <a:defRPr/>
            </a:pPr>
            <a:r>
              <a:rPr lang="ru-RU" altLang="ru-RU" sz="1111" b="0" dirty="0"/>
              <a:t> </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После загрузки информации из дочерних компаний выполняется поиск и удаление дубликатов</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В системе остаются только эталонные значения НСИ</a:t>
            </a:r>
          </a:p>
        </p:txBody>
      </p:sp>
      <p:grpSp>
        <p:nvGrpSpPr>
          <p:cNvPr id="10" name="Группа 9"/>
          <p:cNvGrpSpPr/>
          <p:nvPr/>
        </p:nvGrpSpPr>
        <p:grpSpPr>
          <a:xfrm>
            <a:off x="4514854" y="3423887"/>
            <a:ext cx="1399923" cy="742851"/>
            <a:chOff x="5689029" y="4320207"/>
            <a:chExt cx="1764000" cy="936044"/>
          </a:xfrm>
        </p:grpSpPr>
        <p:sp>
          <p:nvSpPr>
            <p:cNvPr id="17" name="Прямоугольник 16"/>
            <p:cNvSpPr/>
            <p:nvPr/>
          </p:nvSpPr>
          <p:spPr bwMode="auto">
            <a:xfrm>
              <a:off x="5689029" y="4847925"/>
              <a:ext cx="1764000" cy="408326"/>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Эталонные элементы ЦНСИ</a:t>
              </a:r>
            </a:p>
          </p:txBody>
        </p:sp>
        <p:cxnSp>
          <p:nvCxnSpPr>
            <p:cNvPr id="27" name="Прямая со стрелкой 26"/>
            <p:cNvCxnSpPr/>
            <p:nvPr/>
          </p:nvCxnSpPr>
          <p:spPr bwMode="auto">
            <a:xfrm rot="10800000">
              <a:off x="6625133" y="4320207"/>
              <a:ext cx="0" cy="432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484301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ECCBC75B-19ED-445F-BDC5-F376143368F5}"/>
              </a:ext>
            </a:extLst>
          </p:cNvPr>
          <p:cNvSpPr>
            <a:spLocks noChangeArrowheads="1"/>
          </p:cNvSpPr>
          <p:nvPr/>
        </p:nvSpPr>
        <p:spPr bwMode="auto">
          <a:xfrm>
            <a:off x="1692274" y="257660"/>
            <a:ext cx="7165680" cy="62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dirty="0">
                <a:solidFill>
                  <a:schemeClr val="tx2"/>
                </a:solidFill>
                <a:latin typeface="Arial" panose="020B0604020202020204" pitchFamily="34" charset="0"/>
                <a:ea typeface="+mj-ea"/>
              </a:rPr>
              <a:t>Контроль ЦНСИ</a:t>
            </a:r>
            <a:r>
              <a:rPr lang="en-US" dirty="0">
                <a:solidFill>
                  <a:schemeClr val="tx2"/>
                </a:solidFill>
                <a:latin typeface="Arial" panose="020B0604020202020204" pitchFamily="34" charset="0"/>
                <a:ea typeface="+mj-ea"/>
              </a:rPr>
              <a:t>:</a:t>
            </a:r>
            <a:r>
              <a:rPr lang="ru-RU" dirty="0">
                <a:solidFill>
                  <a:schemeClr val="tx2"/>
                </a:solidFill>
                <a:latin typeface="Arial" panose="020B0604020202020204" pitchFamily="34" charset="0"/>
                <a:ea typeface="+mj-ea"/>
              </a:rPr>
              <a:t> синхронизация справочников </a:t>
            </a:r>
          </a:p>
          <a:p>
            <a:pPr algn="ctr"/>
            <a:r>
              <a:rPr lang="ru-RU" dirty="0">
                <a:solidFill>
                  <a:schemeClr val="tx2"/>
                </a:solidFill>
                <a:latin typeface="Arial" panose="020B0604020202020204" pitchFamily="34" charset="0"/>
                <a:ea typeface="+mj-ea"/>
              </a:rPr>
              <a:t>с эталонными элементами</a:t>
            </a:r>
            <a:endParaRPr lang="en-US" dirty="0">
              <a:solidFill>
                <a:schemeClr val="tx2"/>
              </a:solidFill>
              <a:latin typeface="Arial" panose="020B0604020202020204" pitchFamily="34" charset="0"/>
              <a:ea typeface="+mj-ea"/>
            </a:endParaRPr>
          </a:p>
        </p:txBody>
      </p:sp>
      <p:grpSp>
        <p:nvGrpSpPr>
          <p:cNvPr id="7" name="Группа 6"/>
          <p:cNvGrpSpPr/>
          <p:nvPr/>
        </p:nvGrpSpPr>
        <p:grpSpPr>
          <a:xfrm>
            <a:off x="2800473" y="1885998"/>
            <a:ext cx="3075985" cy="1537960"/>
            <a:chOff x="3528789" y="2375991"/>
            <a:chExt cx="3875955" cy="1937937"/>
          </a:xfrm>
        </p:grpSpPr>
        <p:sp>
          <p:nvSpPr>
            <p:cNvPr id="4" name="AutoShape 3"/>
            <p:cNvSpPr>
              <a:spLocks noChangeArrowheads="1"/>
            </p:cNvSpPr>
            <p:nvPr/>
          </p:nvSpPr>
          <p:spPr bwMode="auto">
            <a:xfrm>
              <a:off x="5689029" y="2375991"/>
              <a:ext cx="1715715" cy="1937937"/>
            </a:xfrm>
            <a:prstGeom prst="can">
              <a:avLst>
                <a:gd name="adj" fmla="val 25000"/>
              </a:avLst>
            </a:prstGeom>
            <a:solidFill>
              <a:srgbClr val="B82B2C"/>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a:t>
              </a:r>
              <a:r>
                <a:rPr lang="en-US" altLang="ru-RU" sz="1746" dirty="0">
                  <a:solidFill>
                    <a:schemeClr val="bg1"/>
                  </a:solidFill>
                  <a:latin typeface="+mn-lt"/>
                </a:rPr>
                <a:t>:</a:t>
              </a:r>
              <a:r>
                <a:rPr lang="ru-RU" altLang="ru-RU" sz="1746" dirty="0">
                  <a:solidFill>
                    <a:schemeClr val="bg1"/>
                  </a:solidFill>
                  <a:latin typeface="+mn-lt"/>
                </a:rPr>
                <a:t>УХ</a:t>
              </a:r>
            </a:p>
          </p:txBody>
        </p:sp>
        <p:sp>
          <p:nvSpPr>
            <p:cNvPr id="14" name="Прямоугольник 13"/>
            <p:cNvSpPr/>
            <p:nvPr/>
          </p:nvSpPr>
          <p:spPr bwMode="auto">
            <a:xfrm>
              <a:off x="3528789" y="2676897"/>
              <a:ext cx="1728192" cy="251420"/>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Импорт данных</a:t>
              </a:r>
            </a:p>
          </p:txBody>
        </p:sp>
        <p:cxnSp>
          <p:nvCxnSpPr>
            <p:cNvPr id="29" name="Прямая со стрелкой 28"/>
            <p:cNvCxnSpPr/>
            <p:nvPr/>
          </p:nvCxnSpPr>
          <p:spPr bwMode="auto">
            <a:xfrm>
              <a:off x="4392885" y="3096071"/>
              <a:ext cx="0" cy="531044"/>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8" name="Группа 7"/>
          <p:cNvGrpSpPr/>
          <p:nvPr/>
        </p:nvGrpSpPr>
        <p:grpSpPr>
          <a:xfrm>
            <a:off x="2800472" y="2971929"/>
            <a:ext cx="1371505" cy="781300"/>
            <a:chOff x="3528789" y="3744341"/>
            <a:chExt cx="1728192" cy="984492"/>
          </a:xfrm>
        </p:grpSpPr>
        <p:sp>
          <p:nvSpPr>
            <p:cNvPr id="15" name="Прямоугольник 14"/>
            <p:cNvSpPr/>
            <p:nvPr/>
          </p:nvSpPr>
          <p:spPr bwMode="auto">
            <a:xfrm>
              <a:off x="3528789" y="3744341"/>
              <a:ext cx="1728192" cy="408325"/>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Рабочее место оператора ЦНСИ</a:t>
              </a:r>
            </a:p>
          </p:txBody>
        </p:sp>
        <p:cxnSp>
          <p:nvCxnSpPr>
            <p:cNvPr id="31" name="Прямая со стрелкой 30"/>
            <p:cNvCxnSpPr>
              <a:stCxn id="15" idx="2"/>
            </p:cNvCxnSpPr>
            <p:nvPr/>
          </p:nvCxnSpPr>
          <p:spPr bwMode="auto">
            <a:xfrm>
              <a:off x="4392886" y="4152666"/>
              <a:ext cx="0" cy="576167"/>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9" name="Группа 8"/>
          <p:cNvGrpSpPr/>
          <p:nvPr/>
        </p:nvGrpSpPr>
        <p:grpSpPr>
          <a:xfrm>
            <a:off x="2800473" y="3795482"/>
            <a:ext cx="1685933" cy="448571"/>
            <a:chOff x="3528789" y="4782072"/>
            <a:chExt cx="2124393" cy="565231"/>
          </a:xfrm>
        </p:grpSpPr>
        <p:sp>
          <p:nvSpPr>
            <p:cNvPr id="16" name="Прямоугольник 15"/>
            <p:cNvSpPr/>
            <p:nvPr/>
          </p:nvSpPr>
          <p:spPr bwMode="auto">
            <a:xfrm>
              <a:off x="3528789" y="4782072"/>
              <a:ext cx="1728192" cy="565231"/>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err="1">
                  <a:solidFill>
                    <a:srgbClr val="603000"/>
                  </a:solidFill>
                  <a:latin typeface="+mn-lt"/>
                </a:rPr>
                <a:t>Мэппинг</a:t>
              </a:r>
              <a:r>
                <a:rPr lang="ru-RU" sz="952" dirty="0">
                  <a:solidFill>
                    <a:srgbClr val="603000"/>
                  </a:solidFill>
                  <a:latin typeface="+mn-lt"/>
                </a:rPr>
                <a:t> данных ВУС на эталонные элементы</a:t>
              </a:r>
            </a:p>
          </p:txBody>
        </p:sp>
        <p:cxnSp>
          <p:nvCxnSpPr>
            <p:cNvPr id="33" name="Прямая со стрелкой 32"/>
            <p:cNvCxnSpPr/>
            <p:nvPr/>
          </p:nvCxnSpPr>
          <p:spPr bwMode="auto">
            <a:xfrm rot="180000" flipV="1">
              <a:off x="5257182" y="5050638"/>
              <a:ext cx="396000" cy="18032"/>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5" name="Группа 4"/>
          <p:cNvGrpSpPr/>
          <p:nvPr/>
        </p:nvGrpSpPr>
        <p:grpSpPr>
          <a:xfrm>
            <a:off x="686068" y="3423958"/>
            <a:ext cx="1371505" cy="796503"/>
            <a:chOff x="864493" y="4313928"/>
            <a:chExt cx="1728192" cy="1003649"/>
          </a:xfrm>
        </p:grpSpPr>
        <p:sp>
          <p:nvSpPr>
            <p:cNvPr id="24" name="Прямоугольник 23"/>
            <p:cNvSpPr/>
            <p:nvPr/>
          </p:nvSpPr>
          <p:spPr bwMode="auto">
            <a:xfrm>
              <a:off x="864493" y="4752346"/>
              <a:ext cx="1728192" cy="565231"/>
            </a:xfrm>
            <a:prstGeom prst="rect">
              <a:avLst/>
            </a:prstGeom>
            <a:solidFill>
              <a:schemeClr val="bg1">
                <a:lumMod val="85000"/>
                <a:alpha val="75000"/>
              </a:schemeClr>
            </a:solidFill>
            <a:ln>
              <a:solidFill>
                <a:schemeClr val="tx1">
                  <a:lumMod val="65000"/>
                  <a:lumOff val="35000"/>
                </a:schemeClr>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Неконтролируемые элементы справочников ВУС</a:t>
              </a:r>
            </a:p>
          </p:txBody>
        </p:sp>
        <p:cxnSp>
          <p:nvCxnSpPr>
            <p:cNvPr id="21" name="Прямая со стрелкой 20"/>
            <p:cNvCxnSpPr/>
            <p:nvPr/>
          </p:nvCxnSpPr>
          <p:spPr bwMode="auto">
            <a:xfrm rot="10800000">
              <a:off x="1728589" y="4313928"/>
              <a:ext cx="0" cy="432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6" name="Группа 5"/>
          <p:cNvGrpSpPr/>
          <p:nvPr/>
        </p:nvGrpSpPr>
        <p:grpSpPr>
          <a:xfrm>
            <a:off x="686068" y="1928833"/>
            <a:ext cx="2084559" cy="1500108"/>
            <a:chOff x="864493" y="2429967"/>
            <a:chExt cx="2626689" cy="1890240"/>
          </a:xfrm>
        </p:grpSpPr>
        <p:sp>
          <p:nvSpPr>
            <p:cNvPr id="18" name="AutoShape 3"/>
            <p:cNvSpPr>
              <a:spLocks noChangeArrowheads="1"/>
            </p:cNvSpPr>
            <p:nvPr/>
          </p:nvSpPr>
          <p:spPr bwMode="auto">
            <a:xfrm>
              <a:off x="876970" y="2429967"/>
              <a:ext cx="1715715" cy="594096"/>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a:t>
              </a:r>
              <a:r>
                <a:rPr lang="en-US" altLang="ru-RU" sz="1746" dirty="0">
                  <a:solidFill>
                    <a:schemeClr val="bg1"/>
                  </a:solidFill>
                  <a:latin typeface="+mn-lt"/>
                </a:rPr>
                <a:t>.</a:t>
              </a:r>
              <a:r>
                <a:rPr lang="ru-RU" altLang="ru-RU" sz="1746" dirty="0">
                  <a:solidFill>
                    <a:schemeClr val="bg1"/>
                  </a:solidFill>
                  <a:latin typeface="+mn-lt"/>
                </a:rPr>
                <a:t>ВИБ1</a:t>
              </a:r>
            </a:p>
          </p:txBody>
        </p:sp>
        <p:sp>
          <p:nvSpPr>
            <p:cNvPr id="19" name="AutoShape 3"/>
            <p:cNvSpPr>
              <a:spLocks noChangeArrowheads="1"/>
            </p:cNvSpPr>
            <p:nvPr/>
          </p:nvSpPr>
          <p:spPr bwMode="auto">
            <a:xfrm>
              <a:off x="876970" y="3042095"/>
              <a:ext cx="1715715" cy="630040"/>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1С.ВИБ2</a:t>
              </a:r>
            </a:p>
          </p:txBody>
        </p:sp>
        <p:sp>
          <p:nvSpPr>
            <p:cNvPr id="20" name="AutoShape 3"/>
            <p:cNvSpPr>
              <a:spLocks noChangeArrowheads="1"/>
            </p:cNvSpPr>
            <p:nvPr/>
          </p:nvSpPr>
          <p:spPr bwMode="auto">
            <a:xfrm>
              <a:off x="864493" y="3672135"/>
              <a:ext cx="1715715" cy="648072"/>
            </a:xfrm>
            <a:prstGeom prst="can">
              <a:avLst>
                <a:gd name="adj" fmla="val 25000"/>
              </a:avLst>
            </a:prstGeom>
            <a:solidFill>
              <a:schemeClr val="accent1">
                <a:lumMod val="50000"/>
              </a:schemeClr>
            </a:solidFill>
            <a:ln w="28575">
              <a:solidFill>
                <a:schemeClr val="bg1"/>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746" dirty="0">
                  <a:solidFill>
                    <a:schemeClr val="bg1"/>
                  </a:solidFill>
                  <a:latin typeface="+mn-lt"/>
                </a:rPr>
                <a:t>1С.ВИБ3</a:t>
              </a:r>
            </a:p>
          </p:txBody>
        </p:sp>
        <p:cxnSp>
          <p:nvCxnSpPr>
            <p:cNvPr id="22" name="Прямая со стрелкой 21"/>
            <p:cNvCxnSpPr/>
            <p:nvPr/>
          </p:nvCxnSpPr>
          <p:spPr bwMode="auto">
            <a:xfrm flipV="1">
              <a:off x="2592685" y="2736031"/>
              <a:ext cx="864095" cy="18008"/>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Прямая со стрелкой 22"/>
            <p:cNvCxnSpPr/>
            <p:nvPr/>
          </p:nvCxnSpPr>
          <p:spPr bwMode="auto">
            <a:xfrm rot="-1980000" flipV="1">
              <a:off x="2519182" y="3084520"/>
              <a:ext cx="972000" cy="18008"/>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Прямая со стрелкой 24"/>
            <p:cNvCxnSpPr/>
            <p:nvPr/>
          </p:nvCxnSpPr>
          <p:spPr bwMode="auto">
            <a:xfrm rot="-3240000" flipV="1">
              <a:off x="2348603" y="3493635"/>
              <a:ext cx="1296000" cy="18008"/>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6" name="Rectangle 3"/>
          <p:cNvSpPr txBox="1">
            <a:spLocks noChangeArrowheads="1"/>
          </p:cNvSpPr>
          <p:nvPr/>
        </p:nvSpPr>
        <p:spPr>
          <a:xfrm>
            <a:off x="6315241" y="1314537"/>
            <a:ext cx="2542713" cy="3542859"/>
          </a:xfrm>
          <a:prstGeom prst="rect">
            <a:avLst/>
          </a:prstGeom>
        </p:spPr>
        <p:txBody>
          <a:bodyPr/>
          <a:lstStyle>
            <a:lvl1pPr marL="342900" indent="-342900" algn="l" rtl="0" eaLnBrk="0" fontAlgn="base" hangingPunct="0">
              <a:spcBef>
                <a:spcPct val="20000"/>
              </a:spcBef>
              <a:spcAft>
                <a:spcPct val="0"/>
              </a:spcAft>
              <a:buClr>
                <a:srgbClr val="CC0000"/>
              </a:buClr>
              <a:buChar char="•"/>
              <a:defRPr sz="2100" kern="1200">
                <a:solidFill>
                  <a:schemeClr val="tx1"/>
                </a:solidFill>
                <a:latin typeface="+mn-lt"/>
                <a:ea typeface="+mn-ea"/>
                <a:cs typeface="+mn-cs"/>
              </a:defRPr>
            </a:lvl1pPr>
            <a:lvl2pPr marL="742950" indent="-287338" algn="l" rtl="0" eaLnBrk="0" fontAlgn="base" hangingPunct="0">
              <a:spcBef>
                <a:spcPct val="20000"/>
              </a:spcBef>
              <a:spcAft>
                <a:spcPct val="0"/>
              </a:spcAft>
              <a:buClr>
                <a:srgbClr val="CC0000"/>
              </a:buClr>
              <a:buChar char="•"/>
              <a:defRPr sz="1700" kern="1200">
                <a:solidFill>
                  <a:schemeClr val="tx1"/>
                </a:solidFill>
                <a:latin typeface="+mn-lt"/>
                <a:ea typeface="+mn-ea"/>
                <a:cs typeface="+mn-cs"/>
              </a:defRPr>
            </a:lvl2pPr>
            <a:lvl3pPr marL="1144588" indent="-230188" algn="l" rtl="0" eaLnBrk="0" fontAlgn="base" hangingPunct="0">
              <a:spcBef>
                <a:spcPct val="20000"/>
              </a:spcBef>
              <a:spcAft>
                <a:spcPct val="0"/>
              </a:spcAft>
              <a:buClr>
                <a:srgbClr val="CC00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Char char="•"/>
              <a:defRPr sz="1400" kern="1200">
                <a:solidFill>
                  <a:schemeClr val="tx1"/>
                </a:solidFill>
                <a:latin typeface="+mn-lt"/>
                <a:ea typeface="+mn-ea"/>
                <a:cs typeface="+mn-cs"/>
              </a:defRPr>
            </a:lvl4pPr>
            <a:lvl5pPr marL="2055813" indent="-227013" algn="l" rtl="0" eaLnBrk="0" fontAlgn="base" hangingPunct="0">
              <a:spcBef>
                <a:spcPct val="20000"/>
              </a:spcBef>
              <a:spcAft>
                <a:spcPct val="0"/>
              </a:spcAft>
              <a:buClr>
                <a:srgbClr val="CC0000"/>
              </a:buClr>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76"/>
              </a:spcBef>
              <a:spcAft>
                <a:spcPts val="476"/>
              </a:spcAft>
              <a:buNone/>
              <a:defRPr/>
            </a:pPr>
            <a:r>
              <a:rPr lang="ru-RU" altLang="ru-RU" sz="1111" b="0" dirty="0"/>
              <a:t> </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Мягкий подход, не требующий вмешательства в учетные системы, выполняется на уровне УК</a:t>
            </a:r>
          </a:p>
          <a:p>
            <a:pPr marL="182563" lvl="1" indent="-182563">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cs typeface="Times New Roman" panose="02020603050405020304" pitchFamily="18" charset="0"/>
              </a:rPr>
              <a:t>Элементы НСИ дочерних компаний сопоставляются с эталонными элементам корпоративного классификатора</a:t>
            </a:r>
          </a:p>
        </p:txBody>
      </p:sp>
      <p:grpSp>
        <p:nvGrpSpPr>
          <p:cNvPr id="10" name="Группа 9"/>
          <p:cNvGrpSpPr/>
          <p:nvPr/>
        </p:nvGrpSpPr>
        <p:grpSpPr>
          <a:xfrm>
            <a:off x="4514854" y="3428941"/>
            <a:ext cx="1399923" cy="737797"/>
            <a:chOff x="5689029" y="4320207"/>
            <a:chExt cx="1764000" cy="929675"/>
          </a:xfrm>
        </p:grpSpPr>
        <p:sp>
          <p:nvSpPr>
            <p:cNvPr id="17" name="Прямоугольник 16"/>
            <p:cNvSpPr/>
            <p:nvPr/>
          </p:nvSpPr>
          <p:spPr bwMode="auto">
            <a:xfrm>
              <a:off x="5689029" y="4841557"/>
              <a:ext cx="1764000" cy="408325"/>
            </a:xfrm>
            <a:prstGeom prst="rect">
              <a:avLst/>
            </a:prstGeom>
            <a:solidFill>
              <a:srgbClr val="FFFFBE">
                <a:alpha val="75000"/>
              </a:srgbClr>
            </a:solidFill>
            <a:ln>
              <a:solidFill>
                <a:srgbClr val="FF9B08"/>
              </a:solidFill>
            </a:ln>
            <a:effectLst/>
          </p:spPr>
          <p:txBody>
            <a:bodyPr vert="horz" wrap="square" lIns="71425" tIns="37141" rIns="71425" bIns="37141" numCol="1" rtlCol="0" anchor="ctr" anchorCtr="0" compatLnSpc="1">
              <a:prstTxWarp prst="textNoShape">
                <a:avLst/>
              </a:prstTxWarp>
              <a:spAutoFit/>
            </a:bodyPr>
            <a:lstStyle/>
            <a:p>
              <a:pPr algn="ctr" defTabSz="725668" eaLnBrk="1" hangingPunct="1">
                <a:lnSpc>
                  <a:spcPct val="85000"/>
                </a:lnSpc>
                <a:spcBef>
                  <a:spcPct val="50000"/>
                </a:spcBef>
                <a:buSzPct val="120000"/>
              </a:pPr>
              <a:r>
                <a:rPr lang="ru-RU" sz="952" dirty="0">
                  <a:solidFill>
                    <a:srgbClr val="603000"/>
                  </a:solidFill>
                  <a:latin typeface="+mn-lt"/>
                </a:rPr>
                <a:t>Верифицированные элементы ЦНСИ</a:t>
              </a:r>
            </a:p>
          </p:txBody>
        </p:sp>
        <p:cxnSp>
          <p:nvCxnSpPr>
            <p:cNvPr id="27" name="Прямая со стрелкой 26"/>
            <p:cNvCxnSpPr/>
            <p:nvPr/>
          </p:nvCxnSpPr>
          <p:spPr bwMode="auto">
            <a:xfrm rot="10800000">
              <a:off x="6625133" y="4320207"/>
              <a:ext cx="0" cy="432000"/>
            </a:xfrm>
            <a:prstGeom prst="straightConnector1">
              <a:avLst/>
            </a:prstGeom>
            <a:solidFill>
              <a:srgbClr val="00FF00">
                <a:alpha val="75000"/>
              </a:srgbClr>
            </a:solidFill>
            <a:ln w="28575" cap="flat" cmpd="sng" algn="ctr">
              <a:solidFill>
                <a:schemeClr val="bg1">
                  <a:lumMod val="6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21645374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a:extLst>
              <a:ext uri="{FF2B5EF4-FFF2-40B4-BE49-F238E27FC236}">
                <a16:creationId xmlns="" xmlns:a16="http://schemas.microsoft.com/office/drawing/2014/main" id="{8D2DE0CF-FFD9-4B7D-A5BF-5CA493095EA4}"/>
              </a:ext>
            </a:extLst>
          </p:cNvPr>
          <p:cNvSpPr>
            <a:spLocks noGrp="1" noChangeArrowheads="1"/>
          </p:cNvSpPr>
          <p:nvPr>
            <p:ph type="title"/>
          </p:nvPr>
        </p:nvSpPr>
        <p:spPr>
          <a:xfrm>
            <a:off x="1709855" y="253543"/>
            <a:ext cx="7110296" cy="79512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Качество управления бизнесом</a:t>
            </a:r>
          </a:p>
        </p:txBody>
      </p:sp>
      <p:sp>
        <p:nvSpPr>
          <p:cNvPr id="24579" name="TextBox 4">
            <a:extLst>
              <a:ext uri="{FF2B5EF4-FFF2-40B4-BE49-F238E27FC236}">
                <a16:creationId xmlns="" xmlns:a16="http://schemas.microsoft.com/office/drawing/2014/main" id="{B34324D3-0023-4E2D-81AC-C6469C8CC9EE}"/>
              </a:ext>
            </a:extLst>
          </p:cNvPr>
          <p:cNvSpPr txBox="1">
            <a:spLocks noChangeArrowheads="1"/>
          </p:cNvSpPr>
          <p:nvPr/>
        </p:nvSpPr>
        <p:spPr bwMode="auto">
          <a:xfrm>
            <a:off x="285987" y="1445145"/>
            <a:ext cx="2571356" cy="4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Максимальная автоматизация рутинных процедур и отчетности </a:t>
            </a:r>
          </a:p>
        </p:txBody>
      </p:sp>
      <p:sp>
        <p:nvSpPr>
          <p:cNvPr id="24580" name="TextBox 5">
            <a:extLst>
              <a:ext uri="{FF2B5EF4-FFF2-40B4-BE49-F238E27FC236}">
                <a16:creationId xmlns="" xmlns:a16="http://schemas.microsoft.com/office/drawing/2014/main" id="{319D6AC9-F519-4FB8-8E54-6F68D0D9913C}"/>
              </a:ext>
            </a:extLst>
          </p:cNvPr>
          <p:cNvSpPr txBox="1">
            <a:spLocks noChangeArrowheads="1"/>
          </p:cNvSpPr>
          <p:nvPr/>
        </p:nvSpPr>
        <p:spPr bwMode="auto">
          <a:xfrm>
            <a:off x="3286953" y="1359673"/>
            <a:ext cx="2570096"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Высокая вариативность </a:t>
            </a:r>
            <a:br>
              <a:rPr lang="ru-RU" altLang="ru-RU" sz="1111" b="0" dirty="0">
                <a:solidFill>
                  <a:schemeClr val="tx1"/>
                </a:solidFill>
              </a:rPr>
            </a:br>
            <a:r>
              <a:rPr lang="ru-RU" altLang="ru-RU" sz="1111" b="0" dirty="0">
                <a:solidFill>
                  <a:schemeClr val="tx1"/>
                </a:solidFill>
              </a:rPr>
              <a:t>в подходах к планированию </a:t>
            </a:r>
            <a:br>
              <a:rPr lang="ru-RU" altLang="ru-RU" sz="1111" b="0" dirty="0">
                <a:solidFill>
                  <a:schemeClr val="tx1"/>
                </a:solidFill>
              </a:rPr>
            </a:br>
            <a:r>
              <a:rPr lang="ru-RU" altLang="ru-RU" sz="1111" b="0" dirty="0">
                <a:solidFill>
                  <a:schemeClr val="tx1"/>
                </a:solidFill>
              </a:rPr>
              <a:t>и бюджетированию</a:t>
            </a:r>
          </a:p>
        </p:txBody>
      </p:sp>
      <p:sp>
        <p:nvSpPr>
          <p:cNvPr id="7" name="Скругленный прямоугольник 11">
            <a:extLst>
              <a:ext uri="{FF2B5EF4-FFF2-40B4-BE49-F238E27FC236}">
                <a16:creationId xmlns="" xmlns:a16="http://schemas.microsoft.com/office/drawing/2014/main" id="{3FC68896-5745-4955-B9F0-B7C125221A00}"/>
              </a:ext>
            </a:extLst>
          </p:cNvPr>
          <p:cNvSpPr/>
          <p:nvPr/>
        </p:nvSpPr>
        <p:spPr>
          <a:xfrm>
            <a:off x="285987" y="2304780"/>
            <a:ext cx="8572028" cy="457326"/>
          </a:xfrm>
          <a:prstGeom prst="roundRect">
            <a:avLst>
              <a:gd name="adj" fmla="val 0"/>
            </a:avLst>
          </a:prstGeom>
          <a:solidFill>
            <a:srgbClr val="D71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587" b="0" dirty="0">
                <a:solidFill>
                  <a:schemeClr val="bg1"/>
                </a:solidFill>
                <a:latin typeface="Arial" panose="020B0604020202020204" pitchFamily="34" charset="0"/>
                <a:cs typeface="Arial" panose="020B0604020202020204" pitchFamily="34" charset="0"/>
              </a:rPr>
              <a:t>Улучшение качества управленческой информации</a:t>
            </a:r>
          </a:p>
        </p:txBody>
      </p:sp>
      <p:sp>
        <p:nvSpPr>
          <p:cNvPr id="8" name="Стрелка вправо 13">
            <a:extLst>
              <a:ext uri="{FF2B5EF4-FFF2-40B4-BE49-F238E27FC236}">
                <a16:creationId xmlns="" xmlns:a16="http://schemas.microsoft.com/office/drawing/2014/main" id="{AA68780B-2699-4ABE-BE76-2D9A3D65F5FC}"/>
              </a:ext>
            </a:extLst>
          </p:cNvPr>
          <p:cNvSpPr/>
          <p:nvPr/>
        </p:nvSpPr>
        <p:spPr>
          <a:xfrm rot="16200000">
            <a:off x="4429638" y="2738168"/>
            <a:ext cx="284726" cy="342680"/>
          </a:xfrm>
          <a:prstGeom prst="rightArrow">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0">
              <a:latin typeface="Arial" panose="020B0604020202020204" pitchFamily="34" charset="0"/>
              <a:cs typeface="Arial" panose="020B0604020202020204" pitchFamily="34" charset="0"/>
            </a:endParaRPr>
          </a:p>
        </p:txBody>
      </p:sp>
      <p:sp>
        <p:nvSpPr>
          <p:cNvPr id="9" name="Стрелка вправо 14">
            <a:extLst>
              <a:ext uri="{FF2B5EF4-FFF2-40B4-BE49-F238E27FC236}">
                <a16:creationId xmlns="" xmlns:a16="http://schemas.microsoft.com/office/drawing/2014/main" id="{8418F11D-7F93-4E86-81AB-3729A2234D34}"/>
              </a:ext>
            </a:extLst>
          </p:cNvPr>
          <p:cNvSpPr/>
          <p:nvPr/>
        </p:nvSpPr>
        <p:spPr>
          <a:xfrm rot="16200000">
            <a:off x="1429932" y="2738168"/>
            <a:ext cx="284726" cy="342680"/>
          </a:xfrm>
          <a:prstGeom prst="rightArrow">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0">
              <a:latin typeface="Arial" panose="020B0604020202020204" pitchFamily="34" charset="0"/>
              <a:cs typeface="Arial" panose="020B0604020202020204" pitchFamily="34" charset="0"/>
            </a:endParaRPr>
          </a:p>
        </p:txBody>
      </p:sp>
      <p:sp>
        <p:nvSpPr>
          <p:cNvPr id="10" name="Стрелка вправо 15">
            <a:extLst>
              <a:ext uri="{FF2B5EF4-FFF2-40B4-BE49-F238E27FC236}">
                <a16:creationId xmlns="" xmlns:a16="http://schemas.microsoft.com/office/drawing/2014/main" id="{629FA015-E7E4-4DBC-BB56-7BC0F3FDADC0}"/>
              </a:ext>
            </a:extLst>
          </p:cNvPr>
          <p:cNvSpPr/>
          <p:nvPr/>
        </p:nvSpPr>
        <p:spPr>
          <a:xfrm rot="16200000">
            <a:off x="7429343" y="2738168"/>
            <a:ext cx="284726" cy="342680"/>
          </a:xfrm>
          <a:prstGeom prst="rightArrow">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0" dirty="0">
              <a:latin typeface="Arial" panose="020B0604020202020204" pitchFamily="34" charset="0"/>
              <a:cs typeface="Arial" panose="020B0604020202020204" pitchFamily="34" charset="0"/>
            </a:endParaRPr>
          </a:p>
        </p:txBody>
      </p:sp>
      <p:sp>
        <p:nvSpPr>
          <p:cNvPr id="11" name="Стрелка вправо 17">
            <a:extLst>
              <a:ext uri="{FF2B5EF4-FFF2-40B4-BE49-F238E27FC236}">
                <a16:creationId xmlns="" xmlns:a16="http://schemas.microsoft.com/office/drawing/2014/main" id="{DDE06A8A-3B0F-4957-A64D-A5FF989785EC}"/>
              </a:ext>
            </a:extLst>
          </p:cNvPr>
          <p:cNvSpPr/>
          <p:nvPr/>
        </p:nvSpPr>
        <p:spPr>
          <a:xfrm rot="5400000">
            <a:off x="1429302" y="1970288"/>
            <a:ext cx="285986" cy="342680"/>
          </a:xfrm>
          <a:prstGeom prst="rightArrow">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0" dirty="0">
              <a:latin typeface="Arial" panose="020B0604020202020204" pitchFamily="34" charset="0"/>
              <a:cs typeface="Arial" panose="020B0604020202020204" pitchFamily="34" charset="0"/>
            </a:endParaRPr>
          </a:p>
        </p:txBody>
      </p:sp>
      <p:sp>
        <p:nvSpPr>
          <p:cNvPr id="12" name="Стрелка вправо 18">
            <a:extLst>
              <a:ext uri="{FF2B5EF4-FFF2-40B4-BE49-F238E27FC236}">
                <a16:creationId xmlns="" xmlns:a16="http://schemas.microsoft.com/office/drawing/2014/main" id="{07EC9AA0-8337-46F7-8CE6-C264B195D873}"/>
              </a:ext>
            </a:extLst>
          </p:cNvPr>
          <p:cNvSpPr/>
          <p:nvPr/>
        </p:nvSpPr>
        <p:spPr>
          <a:xfrm rot="5400000">
            <a:off x="7428713" y="1970288"/>
            <a:ext cx="285986" cy="342680"/>
          </a:xfrm>
          <a:prstGeom prst="rightArrow">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0" dirty="0">
              <a:latin typeface="Arial" panose="020B0604020202020204" pitchFamily="34" charset="0"/>
              <a:cs typeface="Arial" panose="020B0604020202020204" pitchFamily="34" charset="0"/>
            </a:endParaRPr>
          </a:p>
        </p:txBody>
      </p:sp>
      <p:sp>
        <p:nvSpPr>
          <p:cNvPr id="24587" name="TextBox 32">
            <a:extLst>
              <a:ext uri="{FF2B5EF4-FFF2-40B4-BE49-F238E27FC236}">
                <a16:creationId xmlns="" xmlns:a16="http://schemas.microsoft.com/office/drawing/2014/main" id="{5F440134-ADD8-4FD8-BDD7-AA54581B0463}"/>
              </a:ext>
            </a:extLst>
          </p:cNvPr>
          <p:cNvSpPr txBox="1">
            <a:spLocks noChangeArrowheads="1"/>
          </p:cNvSpPr>
          <p:nvPr/>
        </p:nvSpPr>
        <p:spPr bwMode="auto">
          <a:xfrm>
            <a:off x="6286658" y="3074132"/>
            <a:ext cx="2571357" cy="4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Визуализация данных </a:t>
            </a:r>
            <a:r>
              <a:rPr lang="en-US" altLang="ru-RU" sz="1111" b="0" dirty="0">
                <a:solidFill>
                  <a:schemeClr val="tx1"/>
                </a:solidFill>
              </a:rPr>
              <a:t/>
            </a:r>
            <a:br>
              <a:rPr lang="en-US" altLang="ru-RU" sz="1111" b="0" dirty="0">
                <a:solidFill>
                  <a:schemeClr val="tx1"/>
                </a:solidFill>
              </a:rPr>
            </a:br>
            <a:r>
              <a:rPr lang="ru-RU" altLang="ru-RU" sz="1111" b="0" dirty="0">
                <a:solidFill>
                  <a:schemeClr val="tx1"/>
                </a:solidFill>
              </a:rPr>
              <a:t>и аналитика</a:t>
            </a:r>
          </a:p>
        </p:txBody>
      </p:sp>
      <p:sp>
        <p:nvSpPr>
          <p:cNvPr id="24588" name="TextBox 41">
            <a:extLst>
              <a:ext uri="{FF2B5EF4-FFF2-40B4-BE49-F238E27FC236}">
                <a16:creationId xmlns="" xmlns:a16="http://schemas.microsoft.com/office/drawing/2014/main" id="{AAFA01DB-D218-4BB6-87CD-33293DED56D7}"/>
              </a:ext>
            </a:extLst>
          </p:cNvPr>
          <p:cNvSpPr txBox="1">
            <a:spLocks noChangeArrowheads="1"/>
          </p:cNvSpPr>
          <p:nvPr/>
        </p:nvSpPr>
        <p:spPr bwMode="auto">
          <a:xfrm>
            <a:off x="3286953" y="3074132"/>
            <a:ext cx="2570096" cy="4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Система раннего предупреждения о возможных рисках</a:t>
            </a:r>
          </a:p>
        </p:txBody>
      </p:sp>
      <p:sp>
        <p:nvSpPr>
          <p:cNvPr id="41" name="Стрелка вправо 54">
            <a:extLst>
              <a:ext uri="{FF2B5EF4-FFF2-40B4-BE49-F238E27FC236}">
                <a16:creationId xmlns="" xmlns:a16="http://schemas.microsoft.com/office/drawing/2014/main" id="{5C33473B-80BF-4EA6-A390-2E8187591F84}"/>
              </a:ext>
            </a:extLst>
          </p:cNvPr>
          <p:cNvSpPr/>
          <p:nvPr/>
        </p:nvSpPr>
        <p:spPr>
          <a:xfrm rot="5400000">
            <a:off x="4429007" y="1969029"/>
            <a:ext cx="285987" cy="342680"/>
          </a:xfrm>
          <a:prstGeom prst="rightArrow">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0" dirty="0">
              <a:latin typeface="Arial" panose="020B0604020202020204" pitchFamily="34" charset="0"/>
              <a:cs typeface="Arial" panose="020B0604020202020204" pitchFamily="34" charset="0"/>
            </a:endParaRPr>
          </a:p>
        </p:txBody>
      </p:sp>
      <p:sp>
        <p:nvSpPr>
          <p:cNvPr id="24590" name="TextBox 21">
            <a:extLst>
              <a:ext uri="{FF2B5EF4-FFF2-40B4-BE49-F238E27FC236}">
                <a16:creationId xmlns="" xmlns:a16="http://schemas.microsoft.com/office/drawing/2014/main" id="{5C33B34D-8226-4A7F-9BBD-9AD082ADD6BB}"/>
              </a:ext>
            </a:extLst>
          </p:cNvPr>
          <p:cNvSpPr txBox="1">
            <a:spLocks noChangeArrowheads="1"/>
          </p:cNvSpPr>
          <p:nvPr/>
        </p:nvSpPr>
        <p:spPr bwMode="auto">
          <a:xfrm>
            <a:off x="6286658" y="1469318"/>
            <a:ext cx="2571357" cy="4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Хорошая проработка справочников и качественное управление  НСИ </a:t>
            </a:r>
            <a:endParaRPr lang="ru-RU" altLang="ru-RU" sz="952" b="0" dirty="0">
              <a:solidFill>
                <a:schemeClr val="tx1"/>
              </a:solidFill>
            </a:endParaRPr>
          </a:p>
        </p:txBody>
      </p:sp>
      <p:grpSp>
        <p:nvGrpSpPr>
          <p:cNvPr id="24591" name="Группа 1">
            <a:extLst>
              <a:ext uri="{FF2B5EF4-FFF2-40B4-BE49-F238E27FC236}">
                <a16:creationId xmlns="" xmlns:a16="http://schemas.microsoft.com/office/drawing/2014/main" id="{40ED1DF2-FD22-4004-A371-92FAC6B2680A}"/>
              </a:ext>
            </a:extLst>
          </p:cNvPr>
          <p:cNvGrpSpPr>
            <a:grpSpLocks/>
          </p:cNvGrpSpPr>
          <p:nvPr/>
        </p:nvGrpSpPr>
        <p:grpSpPr bwMode="auto">
          <a:xfrm>
            <a:off x="3964752" y="3607466"/>
            <a:ext cx="1214497" cy="1327883"/>
            <a:chOff x="5184775" y="4476100"/>
            <a:chExt cx="1766888" cy="1931987"/>
          </a:xfrm>
        </p:grpSpPr>
        <p:pic>
          <p:nvPicPr>
            <p:cNvPr id="24595" name="Picture 4" descr="https://static.tildacdn.com/tild6436-3964-4439-b130-303332303439/head_phone2x.png">
              <a:extLst>
                <a:ext uri="{FF2B5EF4-FFF2-40B4-BE49-F238E27FC236}">
                  <a16:creationId xmlns="" xmlns:a16="http://schemas.microsoft.com/office/drawing/2014/main" id="{E3704113-4D7B-429C-B729-9D127F58E5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775" y="4476100"/>
              <a:ext cx="1766888"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Рисунок 46">
              <a:extLst>
                <a:ext uri="{FF2B5EF4-FFF2-40B4-BE49-F238E27FC236}">
                  <a16:creationId xmlns="" xmlns:a16="http://schemas.microsoft.com/office/drawing/2014/main" id="{B5BFBC9B-0B6C-4B4A-BC30-FB62F476B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568"/>
            <a:stretch>
              <a:fillRect/>
            </a:stretch>
          </p:blipFill>
          <p:spPr bwMode="auto">
            <a:xfrm>
              <a:off x="5446713" y="4599925"/>
              <a:ext cx="71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92" name="TextBox 41">
            <a:extLst>
              <a:ext uri="{FF2B5EF4-FFF2-40B4-BE49-F238E27FC236}">
                <a16:creationId xmlns="" xmlns:a16="http://schemas.microsoft.com/office/drawing/2014/main" id="{D9DE112D-8016-429A-9D5B-3BB0313A145B}"/>
              </a:ext>
            </a:extLst>
          </p:cNvPr>
          <p:cNvSpPr txBox="1">
            <a:spLocks noChangeArrowheads="1"/>
          </p:cNvSpPr>
          <p:nvPr/>
        </p:nvSpPr>
        <p:spPr bwMode="auto">
          <a:xfrm>
            <a:off x="285987" y="3073935"/>
            <a:ext cx="2571356" cy="2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План-</a:t>
            </a:r>
            <a:r>
              <a:rPr lang="ru-RU" altLang="ru-RU" sz="1111" b="0" dirty="0" err="1">
                <a:solidFill>
                  <a:schemeClr val="tx1"/>
                </a:solidFill>
              </a:rPr>
              <a:t>фактный</a:t>
            </a:r>
            <a:r>
              <a:rPr lang="ru-RU" altLang="ru-RU" sz="1111" b="0" dirty="0">
                <a:solidFill>
                  <a:schemeClr val="tx1"/>
                </a:solidFill>
              </a:rPr>
              <a:t> анализ</a:t>
            </a:r>
          </a:p>
        </p:txBody>
      </p:sp>
      <p:pic>
        <p:nvPicPr>
          <p:cNvPr id="24593" name="Рисунок 3">
            <a:extLst>
              <a:ext uri="{FF2B5EF4-FFF2-40B4-BE49-F238E27FC236}">
                <a16:creationId xmlns="" xmlns:a16="http://schemas.microsoft.com/office/drawing/2014/main" id="{32B470AF-6D61-49E7-BF4F-ECA8DFF7C2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408" y="3597387"/>
            <a:ext cx="1568514" cy="13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24" descr="https://v8.1c.ru/upload/products/upravlenie-kholdingom/funkcii/analiz_bjudzhetov.png">
            <a:extLst>
              <a:ext uri="{FF2B5EF4-FFF2-40B4-BE49-F238E27FC236}">
                <a16:creationId xmlns="" xmlns:a16="http://schemas.microsoft.com/office/drawing/2014/main" id="{F974A557-75D7-4880-9360-6489F31327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3667" y="3550772"/>
            <a:ext cx="2436552" cy="14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7">
            <a:extLst>
              <a:ext uri="{FF2B5EF4-FFF2-40B4-BE49-F238E27FC236}">
                <a16:creationId xmlns="" xmlns:a16="http://schemas.microsoft.com/office/drawing/2014/main" id="{AFA57F25-5E5E-4FDF-AEA6-FF0F3760FB1A}"/>
              </a:ext>
            </a:extLst>
          </p:cNvPr>
          <p:cNvSpPr/>
          <p:nvPr/>
        </p:nvSpPr>
        <p:spPr>
          <a:xfrm>
            <a:off x="395536" y="2692416"/>
            <a:ext cx="8619221" cy="2302922"/>
          </a:xfrm>
          <a:prstGeom prst="round2DiagRect">
            <a:avLst>
              <a:gd name="adj1" fmla="val 7541"/>
              <a:gd name="adj2" fmla="val 0"/>
            </a:avLst>
          </a:prstGeom>
          <a:ln w="9525"/>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63490" name="Рисунок 1">
            <a:extLst>
              <a:ext uri="{FF2B5EF4-FFF2-40B4-BE49-F238E27FC236}">
                <a16:creationId xmlns="" xmlns:a16="http://schemas.microsoft.com/office/drawing/2014/main" id="{D1334D36-27F0-43B5-AE7D-8C1558D7B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764" y="2755689"/>
            <a:ext cx="1587591" cy="238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Заголовок 1">
            <a:extLst>
              <a:ext uri="{FF2B5EF4-FFF2-40B4-BE49-F238E27FC236}">
                <a16:creationId xmlns="" xmlns:a16="http://schemas.microsoft.com/office/drawing/2014/main" id="{E69C0585-D4B2-4280-B6D7-FD7C53BF88DB}"/>
              </a:ext>
            </a:extLst>
          </p:cNvPr>
          <p:cNvSpPr>
            <a:spLocks noGrp="1" noChangeArrowheads="1"/>
          </p:cNvSpPr>
          <p:nvPr>
            <p:ph type="title"/>
          </p:nvPr>
        </p:nvSpPr>
        <p:spPr>
          <a:xfrm>
            <a:off x="1692274" y="195486"/>
            <a:ext cx="7127876" cy="6480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altLang="ru-RU" kern="1200" dirty="0"/>
              <a:t>Документооборот</a:t>
            </a:r>
          </a:p>
        </p:txBody>
      </p:sp>
      <p:sp>
        <p:nvSpPr>
          <p:cNvPr id="63493" name="TextBox 16">
            <a:extLst>
              <a:ext uri="{FF2B5EF4-FFF2-40B4-BE49-F238E27FC236}">
                <a16:creationId xmlns="" xmlns:a16="http://schemas.microsoft.com/office/drawing/2014/main" id="{FE4B0B6B-33C6-4A65-9D0F-D13141C6D127}"/>
              </a:ext>
            </a:extLst>
          </p:cNvPr>
          <p:cNvSpPr txBox="1">
            <a:spLocks noChangeArrowheads="1"/>
          </p:cNvSpPr>
          <p:nvPr/>
        </p:nvSpPr>
        <p:spPr bwMode="auto">
          <a:xfrm>
            <a:off x="442887" y="1148163"/>
            <a:ext cx="8571870" cy="130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82563" lvl="1" indent="-182563">
              <a:spcBef>
                <a:spcPts val="400"/>
              </a:spcBef>
              <a:spcAft>
                <a:spcPts val="400"/>
              </a:spcAft>
              <a:buClr>
                <a:srgbClr val="D71920"/>
              </a:buClr>
              <a:buSzPct val="100000"/>
              <a:buFont typeface="Arial" panose="020B0604020202020204" pitchFamily="34" charset="0"/>
              <a:buChar char="•"/>
              <a:defRPr/>
            </a:pPr>
            <a:r>
              <a:rPr lang="ru-RU" altLang="ru-RU" sz="1200" b="0" dirty="0">
                <a:solidFill>
                  <a:schemeClr val="tx1"/>
                </a:solidFill>
                <a:cs typeface="Times New Roman" panose="02020603050405020304" pitchFamily="18" charset="0"/>
              </a:rPr>
              <a:t>Маршрут согласования настраивается без программирования даже для ситуаций </a:t>
            </a:r>
            <a:br>
              <a:rPr lang="ru-RU" altLang="ru-RU" sz="1200" b="0" dirty="0">
                <a:solidFill>
                  <a:schemeClr val="tx1"/>
                </a:solidFill>
                <a:cs typeface="Times New Roman" panose="02020603050405020304" pitchFamily="18" charset="0"/>
              </a:rPr>
            </a:br>
            <a:r>
              <a:rPr lang="ru-RU" altLang="ru-RU" sz="1200" b="0" dirty="0">
                <a:solidFill>
                  <a:schemeClr val="tx1"/>
                </a:solidFill>
                <a:cs typeface="Times New Roman" panose="02020603050405020304" pitchFamily="18" charset="0"/>
              </a:rPr>
              <a:t>с условными переходами, последовательным и параллельным участием множества сотрудников. Ролевая адресация позволяет использовать один и тот же маршрут для нескольких организационных единиц.</a:t>
            </a:r>
          </a:p>
          <a:p>
            <a:pPr marL="182563" lvl="1" indent="-182563">
              <a:spcBef>
                <a:spcPts val="400"/>
              </a:spcBef>
              <a:spcAft>
                <a:spcPts val="400"/>
              </a:spcAft>
              <a:buClr>
                <a:srgbClr val="D71920"/>
              </a:buClr>
              <a:buSzPct val="100000"/>
              <a:buFont typeface="Arial" panose="020B0604020202020204" pitchFamily="34" charset="0"/>
              <a:buChar char="•"/>
              <a:defRPr/>
            </a:pPr>
            <a:r>
              <a:rPr lang="ru-RU" altLang="ru-RU" sz="1200" b="0" dirty="0">
                <a:solidFill>
                  <a:schemeClr val="tx1"/>
                </a:solidFill>
                <a:cs typeface="Times New Roman" panose="02020603050405020304" pitchFamily="18" charset="0"/>
              </a:rPr>
              <a:t>Средства анализа процессов подготовки отчетности и маршрутов согласования позволяют выявить их «узкие места» и возможности по оптимизации, проанализировать ключевые метрики продуктивности от процесса в целом до его отдельных этапов в разрезе аналитик процесса (ЦФО, организации, проекты, ответственные и т. п.).</a:t>
            </a:r>
          </a:p>
        </p:txBody>
      </p:sp>
      <p:pic>
        <p:nvPicPr>
          <p:cNvPr id="3" name="Рисунок 2">
            <a:extLst>
              <a:ext uri="{FF2B5EF4-FFF2-40B4-BE49-F238E27FC236}">
                <a16:creationId xmlns="" xmlns:a16="http://schemas.microsoft.com/office/drawing/2014/main" id="{5AE71B5B-800A-482E-B8F4-F924F658658B}"/>
              </a:ext>
            </a:extLst>
          </p:cNvPr>
          <p:cNvPicPr>
            <a:picLocks noChangeAspect="1"/>
          </p:cNvPicPr>
          <p:nvPr/>
        </p:nvPicPr>
        <p:blipFill rotWithShape="1">
          <a:blip r:embed="rId4"/>
          <a:srcRect l="1255" t="1874" r="345"/>
          <a:stretch/>
        </p:blipFill>
        <p:spPr>
          <a:xfrm>
            <a:off x="447285" y="2995335"/>
            <a:ext cx="7016090" cy="2000003"/>
          </a:xfrm>
          <a:prstGeom prst="rect">
            <a:avLst/>
          </a:prstGeom>
        </p:spPr>
      </p:pic>
    </p:spTree>
    <p:extLst>
      <p:ext uri="{BB962C8B-B14F-4D97-AF65-F5344CB8AC3E}">
        <p14:creationId xmlns:p14="http://schemas.microsoft.com/office/powerpoint/2010/main" val="2024833185"/>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с двумя скругленными противолежащими углами 7">
            <a:extLst>
              <a:ext uri="{FF2B5EF4-FFF2-40B4-BE49-F238E27FC236}">
                <a16:creationId xmlns="" xmlns:a16="http://schemas.microsoft.com/office/drawing/2014/main" id="{03FD09B6-20CE-4E15-ADB1-00FF84B2FBE4}"/>
              </a:ext>
            </a:extLst>
          </p:cNvPr>
          <p:cNvSpPr/>
          <p:nvPr/>
        </p:nvSpPr>
        <p:spPr>
          <a:xfrm>
            <a:off x="4400677" y="3363838"/>
            <a:ext cx="4739824" cy="1772846"/>
          </a:xfrm>
          <a:prstGeom prst="round2DiagRect">
            <a:avLst>
              <a:gd name="adj1" fmla="val 7541"/>
              <a:gd name="adj2" fmla="val 0"/>
            </a:avLst>
          </a:prstGeom>
          <a:ln w="9525"/>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7" name="Прямоугольник с двумя скругленными противолежащими углами 7">
            <a:extLst>
              <a:ext uri="{FF2B5EF4-FFF2-40B4-BE49-F238E27FC236}">
                <a16:creationId xmlns="" xmlns:a16="http://schemas.microsoft.com/office/drawing/2014/main" id="{0DC9B562-77EE-44DA-98AA-A35FE5218654}"/>
              </a:ext>
            </a:extLst>
          </p:cNvPr>
          <p:cNvSpPr/>
          <p:nvPr/>
        </p:nvSpPr>
        <p:spPr>
          <a:xfrm>
            <a:off x="4743324" y="575990"/>
            <a:ext cx="4398484" cy="3991520"/>
          </a:xfrm>
          <a:prstGeom prst="round2DiagRect">
            <a:avLst>
              <a:gd name="adj1" fmla="val 7541"/>
              <a:gd name="adj2" fmla="val 0"/>
            </a:avLst>
          </a:prstGeom>
          <a:ln w="9525"/>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3969" name="Rectangle 2"/>
          <p:cNvSpPr>
            <a:spLocks noGrp="1" noChangeArrowheads="1"/>
          </p:cNvSpPr>
          <p:nvPr>
            <p:ph type="title" idx="4294967295"/>
          </p:nvPr>
        </p:nvSpPr>
        <p:spPr>
          <a:xfrm>
            <a:off x="1655762" y="137748"/>
            <a:ext cx="7127875" cy="5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ru-RU" altLang="ru-RU" sz="1800" b="1" kern="1200" dirty="0">
                <a:latin typeface="Arial" panose="020B0604020202020204" pitchFamily="34" charset="0"/>
                <a:cs typeface="Arial" panose="020B0604020202020204" pitchFamily="34" charset="0"/>
              </a:rPr>
              <a:t>Актуальные каналы для оповещений и согласований</a:t>
            </a:r>
          </a:p>
        </p:txBody>
      </p:sp>
      <p:pic>
        <p:nvPicPr>
          <p:cNvPr id="83970" name="Объект 4"/>
          <p:cNvPicPr>
            <a:picLocks noChangeAspect="1" noChangeArrowheads="1"/>
          </p:cNvPicPr>
          <p:nvPr/>
        </p:nvPicPr>
        <p:blipFill>
          <a:blip r:embed="rId3"/>
          <a:srcRect t="3732" r="2605" b="3410"/>
          <a:stretch>
            <a:fillRect/>
          </a:stretch>
        </p:blipFill>
        <p:spPr bwMode="auto">
          <a:xfrm>
            <a:off x="4899401" y="642604"/>
            <a:ext cx="4195769" cy="2908831"/>
          </a:xfrm>
          <a:prstGeom prst="rect">
            <a:avLst/>
          </a:prstGeom>
          <a:noFill/>
          <a:ln w="9525">
            <a:noFill/>
            <a:miter lim="800000"/>
            <a:headEnd/>
            <a:tailEnd/>
          </a:ln>
        </p:spPr>
      </p:pic>
      <p:pic>
        <p:nvPicPr>
          <p:cNvPr id="6" name="Рисунок 5"/>
          <p:cNvPicPr>
            <a:picLocks noChangeAspect="1"/>
          </p:cNvPicPr>
          <p:nvPr/>
        </p:nvPicPr>
        <p:blipFill>
          <a:blip r:embed="rId4"/>
          <a:stretch>
            <a:fillRect/>
          </a:stretch>
        </p:blipFill>
        <p:spPr>
          <a:xfrm>
            <a:off x="4543038" y="3475880"/>
            <a:ext cx="4204583" cy="1660931"/>
          </a:xfrm>
          <a:prstGeom prst="rect">
            <a:avLst/>
          </a:prstGeom>
          <a:noFill/>
          <a:ln>
            <a:noFill/>
          </a:ln>
          <a:effectLst>
            <a:outerShdw blurRad="50800" dist="38100" dir="8100000" algn="tr" rotWithShape="0">
              <a:prstClr val="black">
                <a:alpha val="40000"/>
              </a:prstClr>
            </a:outerShdw>
          </a:effectLst>
        </p:spPr>
      </p:pic>
      <p:sp>
        <p:nvSpPr>
          <p:cNvPr id="83972" name="TextBox 7"/>
          <p:cNvSpPr txBox="1">
            <a:spLocks noChangeArrowheads="1"/>
          </p:cNvSpPr>
          <p:nvPr/>
        </p:nvSpPr>
        <p:spPr bwMode="auto">
          <a:xfrm>
            <a:off x="175375" y="2507069"/>
            <a:ext cx="4111400" cy="1297791"/>
          </a:xfrm>
          <a:prstGeom prst="rect">
            <a:avLst/>
          </a:prstGeom>
          <a:noFill/>
          <a:ln w="9525">
            <a:noFill/>
            <a:miter lim="800000"/>
            <a:headEnd/>
            <a:tailEnd/>
          </a:ln>
        </p:spPr>
        <p:txBody>
          <a:bodyPr>
            <a:spAutoFit/>
          </a:bodyPr>
          <a:lstStyle/>
          <a:p>
            <a:pPr>
              <a:spcBef>
                <a:spcPts val="238"/>
              </a:spcBef>
              <a:spcAft>
                <a:spcPts val="238"/>
              </a:spcAft>
            </a:pPr>
            <a:r>
              <a:rPr lang="ru-RU" sz="1200" b="0">
                <a:latin typeface="Arial" panose="020B0604020202020204" pitchFamily="34" charset="0"/>
              </a:rPr>
              <a:t>Функции систем класса </a:t>
            </a:r>
            <a:r>
              <a:rPr lang="en-US" sz="1200" b="0">
                <a:latin typeface="Arial" panose="020B0604020202020204" pitchFamily="34" charset="0"/>
              </a:rPr>
              <a:t>Workflow</a:t>
            </a:r>
            <a:r>
              <a:rPr lang="ru-RU" sz="1200" b="0">
                <a:latin typeface="Arial" panose="020B0604020202020204" pitchFamily="34" charset="0"/>
              </a:rPr>
              <a:t>:</a:t>
            </a:r>
          </a:p>
          <a:p>
            <a:pPr marL="182563" lvl="1" indent="-182563">
              <a:spcBef>
                <a:spcPts val="400"/>
              </a:spcBef>
              <a:spcAft>
                <a:spcPts val="400"/>
              </a:spcAft>
              <a:buClr>
                <a:srgbClr val="D71920"/>
              </a:buClr>
              <a:buFont typeface="Arial" panose="020B0604020202020204" pitchFamily="34" charset="0"/>
              <a:buChar char="•"/>
              <a:defRPr/>
            </a:pPr>
            <a:r>
              <a:rPr lang="ru-RU" sz="1200" b="0">
                <a:latin typeface="Arial" panose="020B0604020202020204" pitchFamily="34" charset="0"/>
                <a:cs typeface="Times New Roman" panose="02020603050405020304" pitchFamily="18" charset="0"/>
              </a:rPr>
              <a:t>согласования документов</a:t>
            </a:r>
          </a:p>
          <a:p>
            <a:pPr marL="182563" lvl="1" indent="-182563">
              <a:spcBef>
                <a:spcPts val="400"/>
              </a:spcBef>
              <a:spcAft>
                <a:spcPts val="400"/>
              </a:spcAft>
              <a:buClr>
                <a:srgbClr val="D71920"/>
              </a:buClr>
              <a:buFont typeface="Arial" panose="020B0604020202020204" pitchFamily="34" charset="0"/>
              <a:buChar char="•"/>
              <a:defRPr/>
            </a:pPr>
            <a:r>
              <a:rPr lang="ru-RU" sz="1200" b="0">
                <a:latin typeface="Arial" panose="020B0604020202020204" pitchFamily="34" charset="0"/>
                <a:cs typeface="Times New Roman" panose="02020603050405020304" pitchFamily="18" charset="0"/>
              </a:rPr>
              <a:t>подготовки отчетности и планирования бюджетов</a:t>
            </a:r>
          </a:p>
          <a:p>
            <a:pPr marL="182563" lvl="1" indent="-182563">
              <a:spcBef>
                <a:spcPts val="400"/>
              </a:spcBef>
              <a:spcAft>
                <a:spcPts val="400"/>
              </a:spcAft>
              <a:buClr>
                <a:srgbClr val="D71920"/>
              </a:buClr>
              <a:buFont typeface="Arial" panose="020B0604020202020204" pitchFamily="34" charset="0"/>
              <a:buChar char="•"/>
              <a:defRPr/>
            </a:pPr>
            <a:r>
              <a:rPr lang="ru-RU" sz="1200" b="0">
                <a:latin typeface="Arial" panose="020B0604020202020204" pitchFamily="34" charset="0"/>
                <a:cs typeface="Times New Roman" panose="02020603050405020304" pitchFamily="18" charset="0"/>
              </a:rPr>
              <a:t>управления произвольными процессами, не привязанными к объектам конфигурации</a:t>
            </a:r>
            <a:endParaRPr lang="ru-RU" sz="1200" b="0" dirty="0">
              <a:latin typeface="Arial" panose="020B0604020202020204" pitchFamily="34" charset="0"/>
              <a:cs typeface="Times New Roman" panose="02020603050405020304" pitchFamily="18" charset="0"/>
            </a:endParaRPr>
          </a:p>
        </p:txBody>
      </p:sp>
      <p:sp>
        <p:nvSpPr>
          <p:cNvPr id="83973" name="TextBox 6"/>
          <p:cNvSpPr txBox="1">
            <a:spLocks noChangeArrowheads="1"/>
          </p:cNvSpPr>
          <p:nvPr/>
        </p:nvSpPr>
        <p:spPr bwMode="auto">
          <a:xfrm>
            <a:off x="606077" y="1045096"/>
            <a:ext cx="8051544" cy="400437"/>
          </a:xfrm>
          <a:prstGeom prst="rect">
            <a:avLst/>
          </a:prstGeom>
          <a:noFill/>
          <a:ln w="9525">
            <a:noFill/>
            <a:miter lim="800000"/>
            <a:headEnd/>
            <a:tailEnd/>
          </a:ln>
        </p:spPr>
        <p:txBody>
          <a:bodyPr lIns="72493" tIns="36246" rIns="72493" bIns="36246"/>
          <a:lstStyle/>
          <a:p>
            <a:pPr>
              <a:spcBef>
                <a:spcPct val="20000"/>
              </a:spcBef>
              <a:buClr>
                <a:srgbClr val="CC0000"/>
              </a:buClr>
            </a:pPr>
            <a:r>
              <a:rPr lang="ru-RU" altLang="ru-RU" sz="1200" b="0" dirty="0">
                <a:latin typeface="Arial" panose="020B0604020202020204" pitchFamily="34" charset="0"/>
              </a:rPr>
              <a:t>Консоль оповещений</a:t>
            </a:r>
          </a:p>
        </p:txBody>
      </p:sp>
      <p:sp>
        <p:nvSpPr>
          <p:cNvPr id="83974" name="TextBox 8"/>
          <p:cNvSpPr txBox="1">
            <a:spLocks noChangeArrowheads="1"/>
          </p:cNvSpPr>
          <p:nvPr/>
        </p:nvSpPr>
        <p:spPr bwMode="auto">
          <a:xfrm>
            <a:off x="613632" y="1400200"/>
            <a:ext cx="8051544" cy="399178"/>
          </a:xfrm>
          <a:prstGeom prst="rect">
            <a:avLst/>
          </a:prstGeom>
          <a:noFill/>
          <a:ln w="9525">
            <a:noFill/>
            <a:miter lim="800000"/>
            <a:headEnd/>
            <a:tailEnd/>
          </a:ln>
        </p:spPr>
        <p:txBody>
          <a:bodyPr lIns="72493" tIns="36246" rIns="72493" bIns="36246"/>
          <a:lstStyle/>
          <a:p>
            <a:pPr>
              <a:spcBef>
                <a:spcPct val="20000"/>
              </a:spcBef>
              <a:buClr>
                <a:srgbClr val="CC0000"/>
              </a:buClr>
            </a:pPr>
            <a:r>
              <a:rPr lang="ru-RU" altLang="ru-RU" sz="1200" b="0" dirty="0">
                <a:latin typeface="Arial" panose="020B0604020202020204" pitchFamily="34" charset="0"/>
              </a:rPr>
              <a:t>Система взаимодействия платформы 1С:Предприятие</a:t>
            </a:r>
          </a:p>
        </p:txBody>
      </p:sp>
      <p:sp>
        <p:nvSpPr>
          <p:cNvPr id="83975" name="TextBox 9"/>
          <p:cNvSpPr txBox="1">
            <a:spLocks noChangeArrowheads="1"/>
          </p:cNvSpPr>
          <p:nvPr/>
        </p:nvSpPr>
        <p:spPr bwMode="auto">
          <a:xfrm>
            <a:off x="613632" y="1754046"/>
            <a:ext cx="8051544" cy="399177"/>
          </a:xfrm>
          <a:prstGeom prst="rect">
            <a:avLst/>
          </a:prstGeom>
          <a:noFill/>
          <a:ln w="9525">
            <a:noFill/>
            <a:miter lim="800000"/>
            <a:headEnd/>
            <a:tailEnd/>
          </a:ln>
        </p:spPr>
        <p:txBody>
          <a:bodyPr lIns="72493" tIns="36246" rIns="72493" bIns="36246"/>
          <a:lstStyle/>
          <a:p>
            <a:pPr>
              <a:spcBef>
                <a:spcPct val="20000"/>
              </a:spcBef>
              <a:buClr>
                <a:srgbClr val="CC0000"/>
              </a:buClr>
            </a:pPr>
            <a:r>
              <a:rPr lang="en-US" altLang="ru-RU" sz="1200" b="0">
                <a:latin typeface="Arial" panose="020B0604020202020204" pitchFamily="34" charset="0"/>
              </a:rPr>
              <a:t>Telegram</a:t>
            </a:r>
            <a:r>
              <a:rPr lang="ru-RU" altLang="ru-RU" sz="1200" b="0">
                <a:latin typeface="Arial" panose="020B0604020202020204" pitchFamily="34" charset="0"/>
              </a:rPr>
              <a:t> бот</a:t>
            </a:r>
          </a:p>
        </p:txBody>
      </p:sp>
      <p:sp>
        <p:nvSpPr>
          <p:cNvPr id="83976" name="TextBox 10"/>
          <p:cNvSpPr txBox="1">
            <a:spLocks noChangeArrowheads="1"/>
          </p:cNvSpPr>
          <p:nvPr/>
        </p:nvSpPr>
        <p:spPr bwMode="auto">
          <a:xfrm>
            <a:off x="613632" y="2107890"/>
            <a:ext cx="8051544" cy="400437"/>
          </a:xfrm>
          <a:prstGeom prst="rect">
            <a:avLst/>
          </a:prstGeom>
          <a:noFill/>
          <a:ln w="9525">
            <a:noFill/>
            <a:miter lim="800000"/>
            <a:headEnd/>
            <a:tailEnd/>
          </a:ln>
        </p:spPr>
        <p:txBody>
          <a:bodyPr lIns="72493" tIns="36246" rIns="72493" bIns="36246"/>
          <a:lstStyle/>
          <a:p>
            <a:pPr>
              <a:spcBef>
                <a:spcPct val="20000"/>
              </a:spcBef>
              <a:buClr>
                <a:srgbClr val="CC0000"/>
              </a:buClr>
            </a:pPr>
            <a:r>
              <a:rPr lang="ru-RU" altLang="ru-RU" sz="1200" b="0">
                <a:latin typeface="Arial" panose="020B0604020202020204" pitchFamily="34" charset="0"/>
              </a:rPr>
              <a:t>Согласование ответным письмом</a:t>
            </a:r>
          </a:p>
        </p:txBody>
      </p:sp>
      <p:sp>
        <p:nvSpPr>
          <p:cNvPr id="12" name="Блок-схема: узел 11"/>
          <p:cNvSpPr/>
          <p:nvPr/>
        </p:nvSpPr>
        <p:spPr bwMode="auto">
          <a:xfrm>
            <a:off x="262158" y="985395"/>
            <a:ext cx="385326" cy="326116"/>
          </a:xfrm>
          <a:prstGeom prst="flowChartConnector">
            <a:avLst/>
          </a:prstGeom>
          <a:solidFill>
            <a:schemeClr val="accent2">
              <a:lumMod val="60000"/>
              <a:lumOff val="40000"/>
              <a:alpha val="75000"/>
            </a:schemeClr>
          </a:solidFill>
          <a:ln>
            <a:noFill/>
          </a:ln>
          <a:effectLst/>
        </p:spPr>
        <p:txBody>
          <a:bodyPr wrap="square" lIns="71370" tIns="37112" rIns="71370" bIns="37112">
            <a:spAutoFit/>
          </a:bodyPr>
          <a:lstStyle/>
          <a:p>
            <a:pPr marL="300951" indent="-300951">
              <a:lnSpc>
                <a:spcPct val="85000"/>
              </a:lnSpc>
              <a:spcBef>
                <a:spcPct val="50000"/>
              </a:spcBef>
              <a:buSzPct val="120000"/>
              <a:buBlip>
                <a:blip r:embed="rId5"/>
              </a:buBlip>
            </a:pPr>
            <a:endParaRPr lang="ru-RU" sz="1200">
              <a:latin typeface="Arial" panose="020B0604020202020204" pitchFamily="34" charset="0"/>
            </a:endParaRPr>
          </a:p>
        </p:txBody>
      </p:sp>
      <p:sp>
        <p:nvSpPr>
          <p:cNvPr id="14" name="Блок-схема: узел 13"/>
          <p:cNvSpPr/>
          <p:nvPr/>
        </p:nvSpPr>
        <p:spPr bwMode="auto">
          <a:xfrm>
            <a:off x="250825" y="1713233"/>
            <a:ext cx="385326" cy="326116"/>
          </a:xfrm>
          <a:prstGeom prst="flowChartConnector">
            <a:avLst/>
          </a:prstGeom>
          <a:solidFill>
            <a:schemeClr val="accent1">
              <a:lumMod val="25000"/>
              <a:alpha val="75000"/>
            </a:schemeClr>
          </a:solidFill>
          <a:ln>
            <a:noFill/>
          </a:ln>
          <a:effectLst/>
        </p:spPr>
        <p:txBody>
          <a:bodyPr wrap="square" lIns="71370" tIns="37112" rIns="71370" bIns="37112">
            <a:spAutoFit/>
          </a:bodyPr>
          <a:lstStyle/>
          <a:p>
            <a:pPr marL="300951" indent="-300951">
              <a:lnSpc>
                <a:spcPct val="85000"/>
              </a:lnSpc>
              <a:spcBef>
                <a:spcPct val="50000"/>
              </a:spcBef>
              <a:buSzPct val="120000"/>
              <a:buBlip>
                <a:blip r:embed="rId5"/>
              </a:buBlip>
            </a:pPr>
            <a:endParaRPr lang="ru-RU" sz="1200">
              <a:latin typeface="Arial" panose="020B0604020202020204" pitchFamily="34" charset="0"/>
            </a:endParaRPr>
          </a:p>
        </p:txBody>
      </p:sp>
      <p:sp>
        <p:nvSpPr>
          <p:cNvPr id="83981" name="TextBox 14"/>
          <p:cNvSpPr txBox="1">
            <a:spLocks noChangeArrowheads="1"/>
          </p:cNvSpPr>
          <p:nvPr/>
        </p:nvSpPr>
        <p:spPr bwMode="auto">
          <a:xfrm>
            <a:off x="250825" y="4432519"/>
            <a:ext cx="2780389" cy="444281"/>
          </a:xfrm>
          <a:prstGeom prst="rect">
            <a:avLst/>
          </a:prstGeom>
          <a:noFill/>
          <a:ln w="9525">
            <a:noFill/>
            <a:miter lim="800000"/>
            <a:headEnd/>
            <a:tailEnd/>
          </a:ln>
          <a:effectLst>
            <a:prstShdw prst="shdw17" dist="17961" dir="2700000">
              <a:srgbClr val="009900"/>
            </a:prstShdw>
          </a:effectLst>
        </p:spPr>
        <p:txBody>
          <a:bodyPr lIns="71370" tIns="37112" rIns="71370" bIns="37112">
            <a:spAutoFit/>
          </a:bodyPr>
          <a:lstStyle/>
          <a:p>
            <a:r>
              <a:rPr lang="ru-RU" altLang="ru-RU" sz="1200" b="0" dirty="0">
                <a:solidFill>
                  <a:srgbClr val="003E6C"/>
                </a:solidFill>
                <a:latin typeface="Arial" panose="020B0604020202020204" pitchFamily="34" charset="0"/>
              </a:rPr>
              <a:t>Ускорение получения управленческой отчетности – 50%</a:t>
            </a:r>
          </a:p>
        </p:txBody>
      </p:sp>
      <p:pic>
        <p:nvPicPr>
          <p:cNvPr id="83982" name="Picture 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490486" y="3930697"/>
            <a:ext cx="1705003" cy="683765"/>
          </a:xfrm>
          <a:prstGeom prst="rect">
            <a:avLst/>
          </a:prstGeom>
          <a:noFill/>
          <a:ln w="9525">
            <a:noFill/>
            <a:miter lim="800000"/>
            <a:headEnd/>
            <a:tailEnd/>
          </a:ln>
        </p:spPr>
      </p:pic>
      <p:sp>
        <p:nvSpPr>
          <p:cNvPr id="83984" name="TextBox 29"/>
          <p:cNvSpPr txBox="1">
            <a:spLocks noChangeArrowheads="1"/>
          </p:cNvSpPr>
          <p:nvPr/>
        </p:nvSpPr>
        <p:spPr bwMode="auto">
          <a:xfrm>
            <a:off x="262158" y="3927272"/>
            <a:ext cx="1843062" cy="461665"/>
          </a:xfrm>
          <a:prstGeom prst="rect">
            <a:avLst/>
          </a:prstGeom>
          <a:noFill/>
          <a:ln w="9525">
            <a:noFill/>
            <a:miter lim="800000"/>
            <a:headEnd/>
            <a:tailEnd/>
          </a:ln>
        </p:spPr>
        <p:txBody>
          <a:bodyPr wrap="square">
            <a:spAutoFit/>
          </a:bodyPr>
          <a:lstStyle/>
          <a:p>
            <a:pPr algn="ctr">
              <a:spcBef>
                <a:spcPts val="238"/>
              </a:spcBef>
              <a:spcAft>
                <a:spcPts val="238"/>
              </a:spcAft>
            </a:pPr>
            <a:r>
              <a:rPr lang="ru-RU" altLang="ru-RU" sz="1200" dirty="0">
                <a:solidFill>
                  <a:srgbClr val="003E6C"/>
                </a:solidFill>
                <a:latin typeface="Arial" panose="020B0604020202020204" pitchFamily="34" charset="0"/>
              </a:rPr>
              <a:t>Результат внедрения 1С:</a:t>
            </a:r>
            <a:r>
              <a:rPr lang="en-US" altLang="ru-RU" sz="1200" dirty="0">
                <a:solidFill>
                  <a:srgbClr val="003E6C"/>
                </a:solidFill>
                <a:latin typeface="Arial" panose="020B0604020202020204" pitchFamily="34" charset="0"/>
              </a:rPr>
              <a:t>ERP</a:t>
            </a:r>
            <a:r>
              <a:rPr lang="ru-RU" altLang="ru-RU" sz="1200" dirty="0" smtClean="0">
                <a:solidFill>
                  <a:srgbClr val="003E6C"/>
                </a:solidFill>
                <a:latin typeface="Arial" panose="020B0604020202020204" pitchFamily="34" charset="0"/>
              </a:rPr>
              <a:t>. УХ</a:t>
            </a:r>
            <a:endParaRPr lang="ru-RU" altLang="ru-RU" sz="1200" dirty="0">
              <a:solidFill>
                <a:srgbClr val="003E6C"/>
              </a:solidFill>
              <a:latin typeface="Arial" panose="020B0604020202020204" pitchFamily="34" charset="0"/>
            </a:endParaRPr>
          </a:p>
        </p:txBody>
      </p:sp>
      <p:sp>
        <p:nvSpPr>
          <p:cNvPr id="2" name="Блок-схема: узел 11"/>
          <p:cNvSpPr>
            <a:spLocks noChangeArrowheads="1"/>
          </p:cNvSpPr>
          <p:nvPr/>
        </p:nvSpPr>
        <p:spPr bwMode="auto">
          <a:xfrm>
            <a:off x="262158" y="1349315"/>
            <a:ext cx="385326" cy="326116"/>
          </a:xfrm>
          <a:prstGeom prst="flowChartConnector">
            <a:avLst/>
          </a:prstGeom>
          <a:solidFill>
            <a:srgbClr val="99CC00">
              <a:alpha val="75000"/>
            </a:srgbClr>
          </a:solidFill>
          <a:ln w="9525">
            <a:noFill/>
            <a:round/>
            <a:headEnd/>
            <a:tailEnd/>
          </a:ln>
        </p:spPr>
        <p:txBody>
          <a:bodyPr wrap="square" lIns="71370" tIns="37112" rIns="71370" bIns="37112">
            <a:spAutoFit/>
          </a:bodyPr>
          <a:lstStyle/>
          <a:p>
            <a:pPr marL="300951" indent="-300951">
              <a:lnSpc>
                <a:spcPct val="85000"/>
              </a:lnSpc>
              <a:spcBef>
                <a:spcPct val="50000"/>
              </a:spcBef>
              <a:buSzPct val="120000"/>
              <a:buBlip>
                <a:blip r:embed="rId5"/>
              </a:buBlip>
            </a:pPr>
            <a:endParaRPr lang="ru-RU" sz="1200">
              <a:latin typeface="Arial" panose="020B0604020202020204" pitchFamily="34" charset="0"/>
            </a:endParaRPr>
          </a:p>
        </p:txBody>
      </p:sp>
      <p:sp>
        <p:nvSpPr>
          <p:cNvPr id="3" name="Блок-схема: узел 11"/>
          <p:cNvSpPr>
            <a:spLocks noChangeArrowheads="1"/>
          </p:cNvSpPr>
          <p:nvPr/>
        </p:nvSpPr>
        <p:spPr bwMode="auto">
          <a:xfrm>
            <a:off x="250825" y="2077903"/>
            <a:ext cx="385326" cy="326116"/>
          </a:xfrm>
          <a:prstGeom prst="flowChartConnector">
            <a:avLst/>
          </a:prstGeom>
          <a:solidFill>
            <a:srgbClr val="008080">
              <a:alpha val="75000"/>
            </a:srgbClr>
          </a:solidFill>
          <a:ln w="9525">
            <a:noFill/>
            <a:round/>
            <a:headEnd/>
            <a:tailEnd/>
          </a:ln>
        </p:spPr>
        <p:txBody>
          <a:bodyPr wrap="square" lIns="71370" tIns="37112" rIns="71370" bIns="37112">
            <a:spAutoFit/>
          </a:bodyPr>
          <a:lstStyle/>
          <a:p>
            <a:pPr marL="300951" indent="-300951">
              <a:lnSpc>
                <a:spcPct val="85000"/>
              </a:lnSpc>
              <a:spcBef>
                <a:spcPct val="50000"/>
              </a:spcBef>
              <a:buSzPct val="120000"/>
              <a:buBlip>
                <a:blip r:embed="rId5"/>
              </a:buBlip>
            </a:pPr>
            <a:endParaRPr lang="ru-RU" sz="12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 xmlns:a16="http://schemas.microsoft.com/office/drawing/2014/main" id="{5346CDF8-5D24-4417-88B9-F1EF780C9492}"/>
              </a:ext>
            </a:extLst>
          </p:cNvPr>
          <p:cNvSpPr>
            <a:spLocks noGrp="1" noChangeArrowheads="1"/>
          </p:cNvSpPr>
          <p:nvPr>
            <p:ph type="title"/>
          </p:nvPr>
        </p:nvSpPr>
        <p:spPr>
          <a:xfrm>
            <a:off x="1428493" y="198890"/>
            <a:ext cx="7486075"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prstTxWarp prst="textNoShape">
              <a:avLst/>
            </a:prstTxWarp>
          </a:bodyPr>
          <a:lstStyle/>
          <a:p>
            <a:pPr algn="ctr"/>
            <a:r>
              <a:rPr lang="en-US" altLang="ru-RU" kern="1200" dirty="0"/>
              <a:t>BI</a:t>
            </a:r>
            <a:r>
              <a:rPr lang="ru-RU" altLang="ru-RU" kern="1200" dirty="0"/>
              <a:t> инструменты</a:t>
            </a:r>
            <a:r>
              <a:rPr lang="en-US" altLang="ru-RU" kern="1200" dirty="0"/>
              <a:t> </a:t>
            </a:r>
            <a:r>
              <a:rPr lang="ru-RU" altLang="ru-RU" kern="1200" dirty="0"/>
              <a:t>в «1С:Предприятии» </a:t>
            </a:r>
            <a:br>
              <a:rPr lang="ru-RU" altLang="ru-RU" kern="1200" dirty="0"/>
            </a:br>
            <a:r>
              <a:rPr lang="ru-RU" altLang="ru-RU" kern="1200" dirty="0"/>
              <a:t>аналитические возможности для пользователей</a:t>
            </a:r>
          </a:p>
        </p:txBody>
      </p:sp>
      <p:sp>
        <p:nvSpPr>
          <p:cNvPr id="26627" name="Цилиндр 14">
            <a:extLst>
              <a:ext uri="{FF2B5EF4-FFF2-40B4-BE49-F238E27FC236}">
                <a16:creationId xmlns="" xmlns:a16="http://schemas.microsoft.com/office/drawing/2014/main" id="{4827F1B9-3B40-4FB0-B42A-E42EC330C7D5}"/>
              </a:ext>
            </a:extLst>
          </p:cNvPr>
          <p:cNvSpPr>
            <a:spLocks noChangeArrowheads="1"/>
          </p:cNvSpPr>
          <p:nvPr/>
        </p:nvSpPr>
        <p:spPr bwMode="auto">
          <a:xfrm>
            <a:off x="252269" y="4124808"/>
            <a:ext cx="915752" cy="411971"/>
          </a:xfrm>
          <a:prstGeom prst="can">
            <a:avLst>
              <a:gd name="adj" fmla="val 34181"/>
            </a:avLst>
          </a:prstGeom>
          <a:solidFill>
            <a:srgbClr val="FFDD00"/>
          </a:solidFill>
          <a:ln w="12700">
            <a:solidFill>
              <a:srgbClr val="CCAF00"/>
            </a:solidFill>
            <a:round/>
            <a:headEnd/>
            <a:tailEnd/>
          </a:ln>
        </p:spPr>
        <p:txBody>
          <a:bodyPr anchor="ct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lnSpc>
                <a:spcPct val="110000"/>
              </a:lnSpc>
              <a:spcBef>
                <a:spcPct val="50000"/>
              </a:spcBef>
              <a:buClrTx/>
              <a:buFontTx/>
              <a:buNone/>
            </a:pPr>
            <a:endParaRPr lang="ru-RU" altLang="ru-RU" sz="1667">
              <a:solidFill>
                <a:srgbClr val="5F0000"/>
              </a:solidFill>
            </a:endParaRPr>
          </a:p>
        </p:txBody>
      </p:sp>
      <p:cxnSp>
        <p:nvCxnSpPr>
          <p:cNvPr id="31" name="Прямая соединительная линия 30">
            <a:extLst>
              <a:ext uri="{FF2B5EF4-FFF2-40B4-BE49-F238E27FC236}">
                <a16:creationId xmlns="" xmlns:a16="http://schemas.microsoft.com/office/drawing/2014/main" id="{BC842201-CA84-42A4-80BF-82B9D56C0409}"/>
              </a:ext>
            </a:extLst>
          </p:cNvPr>
          <p:cNvCxnSpPr/>
          <p:nvPr/>
        </p:nvCxnSpPr>
        <p:spPr bwMode="auto">
          <a:xfrm flipV="1">
            <a:off x="1040146" y="3485094"/>
            <a:ext cx="1126307" cy="666462"/>
          </a:xfrm>
          <a:prstGeom prst="line">
            <a:avLst/>
          </a:prstGeom>
          <a:solidFill>
            <a:srgbClr val="F9E383">
              <a:alpha val="50000"/>
            </a:srgbClr>
          </a:solidFill>
          <a:ln w="25400" cap="flat" cmpd="sng" algn="ctr">
            <a:solidFill>
              <a:schemeClr val="bg2">
                <a:lumMod val="50000"/>
              </a:schemeClr>
            </a:solidFill>
            <a:prstDash val="solid"/>
            <a:round/>
            <a:headEnd type="none" w="med" len="med"/>
            <a:tailEnd type="none" w="med" len="med"/>
          </a:ln>
          <a:effectLst/>
        </p:spPr>
      </p:cxnSp>
      <p:cxnSp>
        <p:nvCxnSpPr>
          <p:cNvPr id="32" name="Прямая соединительная линия 31">
            <a:extLst>
              <a:ext uri="{FF2B5EF4-FFF2-40B4-BE49-F238E27FC236}">
                <a16:creationId xmlns="" xmlns:a16="http://schemas.microsoft.com/office/drawing/2014/main" id="{F1FF3C42-9745-433E-A4DD-99E16E294468}"/>
              </a:ext>
            </a:extLst>
          </p:cNvPr>
          <p:cNvCxnSpPr/>
          <p:nvPr/>
        </p:nvCxnSpPr>
        <p:spPr bwMode="auto">
          <a:xfrm flipV="1">
            <a:off x="1808655" y="3505252"/>
            <a:ext cx="330081" cy="1065834"/>
          </a:xfrm>
          <a:prstGeom prst="line">
            <a:avLst/>
          </a:prstGeom>
          <a:solidFill>
            <a:srgbClr val="F9E383">
              <a:alpha val="50000"/>
            </a:srgbClr>
          </a:solidFill>
          <a:ln w="25400" cap="flat" cmpd="sng" algn="ctr">
            <a:solidFill>
              <a:schemeClr val="bg2">
                <a:lumMod val="50000"/>
              </a:schemeClr>
            </a:solidFill>
            <a:prstDash val="solid"/>
            <a:round/>
            <a:headEnd type="none" w="med" len="med"/>
            <a:tailEnd type="none" w="med" len="med"/>
          </a:ln>
          <a:effectLst/>
        </p:spPr>
      </p:cxnSp>
      <p:cxnSp>
        <p:nvCxnSpPr>
          <p:cNvPr id="33" name="Прямая соединительная линия 32">
            <a:extLst>
              <a:ext uri="{FF2B5EF4-FFF2-40B4-BE49-F238E27FC236}">
                <a16:creationId xmlns="" xmlns:a16="http://schemas.microsoft.com/office/drawing/2014/main" id="{7D2B5EAF-930B-49BF-BB1D-491CC13CBD00}"/>
              </a:ext>
            </a:extLst>
          </p:cNvPr>
          <p:cNvCxnSpPr>
            <a:stCxn id="26634" idx="1"/>
          </p:cNvCxnSpPr>
          <p:nvPr/>
        </p:nvCxnSpPr>
        <p:spPr bwMode="auto">
          <a:xfrm flipH="1" flipV="1">
            <a:off x="2234485" y="3570764"/>
            <a:ext cx="884381" cy="845360"/>
          </a:xfrm>
          <a:prstGeom prst="line">
            <a:avLst/>
          </a:prstGeom>
          <a:solidFill>
            <a:srgbClr val="F9E383">
              <a:alpha val="50000"/>
            </a:srgbClr>
          </a:solidFill>
          <a:ln w="25400" cap="flat" cmpd="sng" algn="ctr">
            <a:solidFill>
              <a:schemeClr val="bg2">
                <a:lumMod val="50000"/>
              </a:schemeClr>
            </a:solidFill>
            <a:prstDash val="solid"/>
            <a:round/>
            <a:headEnd type="none" w="med" len="med"/>
            <a:tailEnd type="none" w="med" len="med"/>
          </a:ln>
          <a:effectLst/>
        </p:spPr>
      </p:cxnSp>
      <p:sp>
        <p:nvSpPr>
          <p:cNvPr id="26633" name="TextBox 11">
            <a:extLst>
              <a:ext uri="{FF2B5EF4-FFF2-40B4-BE49-F238E27FC236}">
                <a16:creationId xmlns="" xmlns:a16="http://schemas.microsoft.com/office/drawing/2014/main" id="{3C9ADA71-09D4-41AF-999F-2DBEFC908A3E}"/>
              </a:ext>
            </a:extLst>
          </p:cNvPr>
          <p:cNvSpPr txBox="1">
            <a:spLocks noChangeArrowheads="1"/>
          </p:cNvSpPr>
          <p:nvPr/>
        </p:nvSpPr>
        <p:spPr bwMode="auto">
          <a:xfrm>
            <a:off x="271195" y="4238195"/>
            <a:ext cx="857927"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en-US" altLang="ru-RU" sz="1428" dirty="0">
                <a:solidFill>
                  <a:schemeClr val="bg2">
                    <a:lumMod val="50000"/>
                  </a:schemeClr>
                </a:solidFill>
              </a:rPr>
              <a:t>1C</a:t>
            </a:r>
            <a:r>
              <a:rPr lang="ru-RU" altLang="ru-RU" sz="1428" dirty="0">
                <a:solidFill>
                  <a:schemeClr val="bg2">
                    <a:lumMod val="50000"/>
                  </a:schemeClr>
                </a:solidFill>
              </a:rPr>
              <a:t>:УПП</a:t>
            </a:r>
          </a:p>
        </p:txBody>
      </p:sp>
      <p:sp>
        <p:nvSpPr>
          <p:cNvPr id="26634" name="Цилиндр 13">
            <a:extLst>
              <a:ext uri="{FF2B5EF4-FFF2-40B4-BE49-F238E27FC236}">
                <a16:creationId xmlns="" xmlns:a16="http://schemas.microsoft.com/office/drawing/2014/main" id="{14ECC53C-F823-4090-9FEF-04BC2C77FF11}"/>
              </a:ext>
            </a:extLst>
          </p:cNvPr>
          <p:cNvSpPr>
            <a:spLocks noChangeArrowheads="1"/>
          </p:cNvSpPr>
          <p:nvPr/>
        </p:nvSpPr>
        <p:spPr bwMode="auto">
          <a:xfrm>
            <a:off x="2452709" y="4416124"/>
            <a:ext cx="1332314" cy="411971"/>
          </a:xfrm>
          <a:prstGeom prst="can">
            <a:avLst>
              <a:gd name="adj" fmla="val 34181"/>
            </a:avLst>
          </a:prstGeom>
          <a:solidFill>
            <a:srgbClr val="FFDD00"/>
          </a:solidFill>
          <a:ln w="12700">
            <a:solidFill>
              <a:srgbClr val="CCAF00"/>
            </a:solidFill>
            <a:round/>
            <a:headEnd/>
            <a:tailEnd/>
          </a:ln>
        </p:spPr>
        <p:txBody>
          <a:bodyPr anchor="ct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lnSpc>
                <a:spcPct val="110000"/>
              </a:lnSpc>
              <a:spcBef>
                <a:spcPct val="50000"/>
              </a:spcBef>
              <a:buClrTx/>
              <a:buFontTx/>
              <a:buNone/>
            </a:pPr>
            <a:endParaRPr lang="ru-RU" altLang="ru-RU" sz="1667">
              <a:solidFill>
                <a:srgbClr val="5F0000"/>
              </a:solidFill>
            </a:endParaRPr>
          </a:p>
        </p:txBody>
      </p:sp>
      <p:sp>
        <p:nvSpPr>
          <p:cNvPr id="26635" name="Цилиндр 14">
            <a:extLst>
              <a:ext uri="{FF2B5EF4-FFF2-40B4-BE49-F238E27FC236}">
                <a16:creationId xmlns="" xmlns:a16="http://schemas.microsoft.com/office/drawing/2014/main" id="{D5FE5BFF-9BBF-4B0B-94E9-CE2722D60766}"/>
              </a:ext>
            </a:extLst>
          </p:cNvPr>
          <p:cNvSpPr>
            <a:spLocks noChangeArrowheads="1"/>
          </p:cNvSpPr>
          <p:nvPr/>
        </p:nvSpPr>
        <p:spPr bwMode="auto">
          <a:xfrm>
            <a:off x="1435738" y="4545889"/>
            <a:ext cx="798746" cy="411972"/>
          </a:xfrm>
          <a:prstGeom prst="can">
            <a:avLst>
              <a:gd name="adj" fmla="val 34181"/>
            </a:avLst>
          </a:prstGeom>
          <a:solidFill>
            <a:srgbClr val="FFDD00"/>
          </a:solidFill>
          <a:ln w="12700">
            <a:solidFill>
              <a:srgbClr val="CCAF00"/>
            </a:solidFill>
            <a:round/>
            <a:headEnd/>
            <a:tailEnd/>
          </a:ln>
        </p:spPr>
        <p:txBody>
          <a:bodyPr anchor="ct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lnSpc>
                <a:spcPct val="110000"/>
              </a:lnSpc>
              <a:spcBef>
                <a:spcPct val="50000"/>
              </a:spcBef>
              <a:buClrTx/>
              <a:buFontTx/>
              <a:buNone/>
            </a:pPr>
            <a:endParaRPr lang="ru-RU" altLang="ru-RU" sz="1667">
              <a:solidFill>
                <a:srgbClr val="262626"/>
              </a:solidFill>
            </a:endParaRPr>
          </a:p>
        </p:txBody>
      </p:sp>
      <p:sp>
        <p:nvSpPr>
          <p:cNvPr id="26636" name="TextBox 15">
            <a:extLst>
              <a:ext uri="{FF2B5EF4-FFF2-40B4-BE49-F238E27FC236}">
                <a16:creationId xmlns="" xmlns:a16="http://schemas.microsoft.com/office/drawing/2014/main" id="{3C1DCCDB-26AF-4D0B-9B08-805B59BACB43}"/>
              </a:ext>
            </a:extLst>
          </p:cNvPr>
          <p:cNvSpPr txBox="1">
            <a:spLocks noChangeArrowheads="1"/>
          </p:cNvSpPr>
          <p:nvPr/>
        </p:nvSpPr>
        <p:spPr bwMode="auto">
          <a:xfrm>
            <a:off x="1463159" y="4659982"/>
            <a:ext cx="744114"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ru-RU" altLang="ru-RU" sz="1428" dirty="0">
                <a:solidFill>
                  <a:schemeClr val="bg2">
                    <a:lumMod val="50000"/>
                  </a:schemeClr>
                </a:solidFill>
              </a:rPr>
              <a:t>1С:БП</a:t>
            </a:r>
          </a:p>
        </p:txBody>
      </p:sp>
      <p:sp>
        <p:nvSpPr>
          <p:cNvPr id="26637" name="TextBox 16">
            <a:extLst>
              <a:ext uri="{FF2B5EF4-FFF2-40B4-BE49-F238E27FC236}">
                <a16:creationId xmlns="" xmlns:a16="http://schemas.microsoft.com/office/drawing/2014/main" id="{BE27AC1C-29D7-4879-AB4F-C43A998D784E}"/>
              </a:ext>
            </a:extLst>
          </p:cNvPr>
          <p:cNvSpPr txBox="1">
            <a:spLocks noChangeArrowheads="1"/>
          </p:cNvSpPr>
          <p:nvPr/>
        </p:nvSpPr>
        <p:spPr bwMode="auto">
          <a:xfrm>
            <a:off x="2558574" y="4515966"/>
            <a:ext cx="1172565"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ru-RU" altLang="ru-RU" sz="1428" dirty="0">
                <a:solidFill>
                  <a:schemeClr val="bg2">
                    <a:lumMod val="50000"/>
                  </a:schemeClr>
                </a:solidFill>
              </a:rPr>
              <a:t>1С:</a:t>
            </a:r>
            <a:r>
              <a:rPr lang="en-US" altLang="ru-RU" sz="1428" dirty="0">
                <a:solidFill>
                  <a:schemeClr val="bg2">
                    <a:lumMod val="50000"/>
                  </a:schemeClr>
                </a:solidFill>
              </a:rPr>
              <a:t>ERP</a:t>
            </a:r>
            <a:r>
              <a:rPr lang="ru-RU" altLang="ru-RU" sz="1428" dirty="0">
                <a:solidFill>
                  <a:schemeClr val="bg2">
                    <a:lumMod val="50000"/>
                  </a:schemeClr>
                </a:solidFill>
              </a:rPr>
              <a:t>. УХ</a:t>
            </a:r>
          </a:p>
        </p:txBody>
      </p:sp>
      <p:pic>
        <p:nvPicPr>
          <p:cNvPr id="42" name="Рисунок 41">
            <a:extLst>
              <a:ext uri="{FF2B5EF4-FFF2-40B4-BE49-F238E27FC236}">
                <a16:creationId xmlns="" xmlns:a16="http://schemas.microsoft.com/office/drawing/2014/main" id="{B001BD70-2B78-4AFB-BE9D-EF77FBE718C0}"/>
              </a:ext>
            </a:extLst>
          </p:cNvPr>
          <p:cNvPicPr>
            <a:picLocks noChangeAspect="1"/>
          </p:cNvPicPr>
          <p:nvPr/>
        </p:nvPicPr>
        <p:blipFill>
          <a:blip r:embed="rId3"/>
          <a:stretch>
            <a:fillRect/>
          </a:stretch>
        </p:blipFill>
        <p:spPr>
          <a:xfrm>
            <a:off x="6832294" y="2088491"/>
            <a:ext cx="1795288" cy="898274"/>
          </a:xfrm>
          <a:prstGeom prst="rect">
            <a:avLst/>
          </a:prstGeom>
          <a:ln w="12700">
            <a:solidFill>
              <a:schemeClr val="bg1">
                <a:lumMod val="50000"/>
              </a:schemeClr>
            </a:solidFill>
          </a:ln>
          <a:effectLst/>
        </p:spPr>
      </p:pic>
      <p:pic>
        <p:nvPicPr>
          <p:cNvPr id="44" name="Рисунок 43">
            <a:extLst>
              <a:ext uri="{FF2B5EF4-FFF2-40B4-BE49-F238E27FC236}">
                <a16:creationId xmlns="" xmlns:a16="http://schemas.microsoft.com/office/drawing/2014/main" id="{19BAC0ED-EFA1-427D-AB05-A9AE76CB6D6A}"/>
              </a:ext>
            </a:extLst>
          </p:cNvPr>
          <p:cNvPicPr>
            <a:picLocks noChangeAspect="1"/>
          </p:cNvPicPr>
          <p:nvPr/>
        </p:nvPicPr>
        <p:blipFill>
          <a:blip r:embed="rId4"/>
          <a:stretch>
            <a:fillRect/>
          </a:stretch>
        </p:blipFill>
        <p:spPr>
          <a:xfrm>
            <a:off x="6839241" y="3540528"/>
            <a:ext cx="1795288" cy="932290"/>
          </a:xfrm>
          <a:prstGeom prst="rect">
            <a:avLst/>
          </a:prstGeom>
          <a:ln w="12700">
            <a:solidFill>
              <a:schemeClr val="bg1">
                <a:lumMod val="50000"/>
              </a:schemeClr>
            </a:solidFill>
          </a:ln>
          <a:effectLst/>
        </p:spPr>
      </p:pic>
      <p:sp>
        <p:nvSpPr>
          <p:cNvPr id="26640" name="TextBox 42">
            <a:extLst>
              <a:ext uri="{FF2B5EF4-FFF2-40B4-BE49-F238E27FC236}">
                <a16:creationId xmlns="" xmlns:a16="http://schemas.microsoft.com/office/drawing/2014/main" id="{AABF43EE-4F31-439E-8ABF-931008ACC576}"/>
              </a:ext>
            </a:extLst>
          </p:cNvPr>
          <p:cNvSpPr txBox="1">
            <a:spLocks noChangeArrowheads="1"/>
          </p:cNvSpPr>
          <p:nvPr/>
        </p:nvSpPr>
        <p:spPr bwMode="auto">
          <a:xfrm>
            <a:off x="662101" y="2236582"/>
            <a:ext cx="175497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ru-RU" altLang="ru-RU" sz="1428" dirty="0">
                <a:solidFill>
                  <a:schemeClr val="bg2">
                    <a:lumMod val="50000"/>
                  </a:schemeClr>
                </a:solidFill>
              </a:rPr>
              <a:t>Данные </a:t>
            </a:r>
            <a:br>
              <a:rPr lang="ru-RU" altLang="ru-RU" sz="1428" dirty="0">
                <a:solidFill>
                  <a:schemeClr val="bg2">
                    <a:lumMod val="50000"/>
                  </a:schemeClr>
                </a:solidFill>
              </a:rPr>
            </a:br>
            <a:r>
              <a:rPr lang="ru-RU" altLang="ru-RU" sz="1428" dirty="0">
                <a:solidFill>
                  <a:schemeClr val="bg2">
                    <a:lumMod val="50000"/>
                  </a:schemeClr>
                </a:solidFill>
              </a:rPr>
              <a:t>бизнес-единиц</a:t>
            </a:r>
          </a:p>
        </p:txBody>
      </p:sp>
      <p:sp>
        <p:nvSpPr>
          <p:cNvPr id="26641" name="TextBox 43">
            <a:extLst>
              <a:ext uri="{FF2B5EF4-FFF2-40B4-BE49-F238E27FC236}">
                <a16:creationId xmlns="" xmlns:a16="http://schemas.microsoft.com/office/drawing/2014/main" id="{3DA68368-2781-478C-9331-20400DF6A1BD}"/>
              </a:ext>
            </a:extLst>
          </p:cNvPr>
          <p:cNvSpPr txBox="1">
            <a:spLocks noChangeArrowheads="1"/>
          </p:cNvSpPr>
          <p:nvPr/>
        </p:nvSpPr>
        <p:spPr bwMode="auto">
          <a:xfrm>
            <a:off x="4078468" y="1723822"/>
            <a:ext cx="210608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lgn="ctr">
              <a:spcBef>
                <a:spcPct val="0"/>
              </a:spcBef>
              <a:buClrTx/>
              <a:buFontTx/>
              <a:buNone/>
            </a:pPr>
            <a:r>
              <a:rPr lang="ru-RU" altLang="ru-RU" sz="1428" dirty="0">
                <a:solidFill>
                  <a:schemeClr val="bg2">
                    <a:lumMod val="50000"/>
                  </a:schemeClr>
                </a:solidFill>
              </a:rPr>
              <a:t>Консолидированные</a:t>
            </a:r>
          </a:p>
          <a:p>
            <a:pPr algn="ctr">
              <a:spcBef>
                <a:spcPct val="0"/>
              </a:spcBef>
              <a:buClrTx/>
              <a:buFontTx/>
              <a:buNone/>
            </a:pPr>
            <a:r>
              <a:rPr lang="ru-RU" altLang="ru-RU" sz="1428" dirty="0">
                <a:solidFill>
                  <a:schemeClr val="bg2">
                    <a:lumMod val="50000"/>
                  </a:schemeClr>
                </a:solidFill>
              </a:rPr>
              <a:t>данные</a:t>
            </a:r>
          </a:p>
        </p:txBody>
      </p:sp>
      <p:sp>
        <p:nvSpPr>
          <p:cNvPr id="26642" name="TextBox 44">
            <a:extLst>
              <a:ext uri="{FF2B5EF4-FFF2-40B4-BE49-F238E27FC236}">
                <a16:creationId xmlns="" xmlns:a16="http://schemas.microsoft.com/office/drawing/2014/main" id="{F637DEC1-AF99-4C70-87D6-FEFD3060F4FC}"/>
              </a:ext>
            </a:extLst>
          </p:cNvPr>
          <p:cNvSpPr txBox="1">
            <a:spLocks noChangeArrowheads="1"/>
          </p:cNvSpPr>
          <p:nvPr/>
        </p:nvSpPr>
        <p:spPr bwMode="auto">
          <a:xfrm>
            <a:off x="7135306" y="1746500"/>
            <a:ext cx="1299330"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ru-RU" altLang="ru-RU" sz="1428" dirty="0">
                <a:solidFill>
                  <a:schemeClr val="bg2">
                    <a:lumMod val="50000"/>
                  </a:schemeClr>
                </a:solidFill>
              </a:rPr>
              <a:t>Карта целей</a:t>
            </a:r>
          </a:p>
        </p:txBody>
      </p:sp>
      <p:sp>
        <p:nvSpPr>
          <p:cNvPr id="26643" name="TextBox 45">
            <a:extLst>
              <a:ext uri="{FF2B5EF4-FFF2-40B4-BE49-F238E27FC236}">
                <a16:creationId xmlns="" xmlns:a16="http://schemas.microsoft.com/office/drawing/2014/main" id="{1D442E1F-FD95-4C29-88B4-847128D89AE0}"/>
              </a:ext>
            </a:extLst>
          </p:cNvPr>
          <p:cNvSpPr txBox="1">
            <a:spLocks noChangeArrowheads="1"/>
          </p:cNvSpPr>
          <p:nvPr/>
        </p:nvSpPr>
        <p:spPr bwMode="auto">
          <a:xfrm>
            <a:off x="7010581" y="3190289"/>
            <a:ext cx="1583190"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ru-RU" altLang="ru-RU" sz="1428" dirty="0">
                <a:solidFill>
                  <a:schemeClr val="bg2">
                    <a:lumMod val="50000"/>
                  </a:schemeClr>
                </a:solidFill>
              </a:rPr>
              <a:t>Счетные карты</a:t>
            </a:r>
          </a:p>
        </p:txBody>
      </p:sp>
      <p:sp>
        <p:nvSpPr>
          <p:cNvPr id="26644" name="TextBox 46">
            <a:extLst>
              <a:ext uri="{FF2B5EF4-FFF2-40B4-BE49-F238E27FC236}">
                <a16:creationId xmlns="" xmlns:a16="http://schemas.microsoft.com/office/drawing/2014/main" id="{E56FD071-FCF6-4253-8FB5-4EDAE4F4F928}"/>
              </a:ext>
            </a:extLst>
          </p:cNvPr>
          <p:cNvSpPr txBox="1">
            <a:spLocks noChangeArrowheads="1"/>
          </p:cNvSpPr>
          <p:nvPr/>
        </p:nvSpPr>
        <p:spPr bwMode="auto">
          <a:xfrm>
            <a:off x="4385051" y="3313794"/>
            <a:ext cx="1177182"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ru-RU" altLang="ru-RU" sz="1428" dirty="0" err="1">
                <a:solidFill>
                  <a:schemeClr val="bg2">
                    <a:lumMod val="50000"/>
                  </a:schemeClr>
                </a:solidFill>
              </a:rPr>
              <a:t>Дашборды</a:t>
            </a:r>
            <a:endParaRPr lang="ru-RU" altLang="ru-RU" sz="1428" dirty="0">
              <a:solidFill>
                <a:schemeClr val="bg2">
                  <a:lumMod val="50000"/>
                </a:schemeClr>
              </a:solidFill>
            </a:endParaRPr>
          </a:p>
        </p:txBody>
      </p:sp>
      <p:grpSp>
        <p:nvGrpSpPr>
          <p:cNvPr id="26646" name="Группа 37">
            <a:extLst>
              <a:ext uri="{FF2B5EF4-FFF2-40B4-BE49-F238E27FC236}">
                <a16:creationId xmlns="" xmlns:a16="http://schemas.microsoft.com/office/drawing/2014/main" id="{0D14DCBD-1E33-4611-B6F4-1E5EDDD68882}"/>
              </a:ext>
            </a:extLst>
          </p:cNvPr>
          <p:cNvGrpSpPr>
            <a:grpSpLocks/>
          </p:cNvGrpSpPr>
          <p:nvPr/>
        </p:nvGrpSpPr>
        <p:grpSpPr bwMode="auto">
          <a:xfrm>
            <a:off x="2815277" y="3093281"/>
            <a:ext cx="535436" cy="468665"/>
            <a:chOff x="1307257" y="5177119"/>
            <a:chExt cx="674241" cy="590045"/>
          </a:xfrm>
        </p:grpSpPr>
        <p:pic>
          <p:nvPicPr>
            <p:cNvPr id="26670" name="Рисунок 37" descr="Mimetypes-application-vnd-sun-xml-calc-template-icon.png">
              <a:extLst>
                <a:ext uri="{FF2B5EF4-FFF2-40B4-BE49-F238E27FC236}">
                  <a16:creationId xmlns="" xmlns:a16="http://schemas.microsoft.com/office/drawing/2014/main" id="{C35381FD-F68D-4EE6-AD7A-28C6D6F3AD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7257" y="5177119"/>
              <a:ext cx="5302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1" name="Рисунок 37" descr="Mimetypes-application-vnd-sun-xml-calc-template-icon.png">
              <a:extLst>
                <a:ext uri="{FF2B5EF4-FFF2-40B4-BE49-F238E27FC236}">
                  <a16:creationId xmlns="" xmlns:a16="http://schemas.microsoft.com/office/drawing/2014/main" id="{5F0B7261-23E8-47B9-826B-33F82276B2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51273" y="5235352"/>
              <a:ext cx="5302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Рисунок 55">
            <a:extLst>
              <a:ext uri="{FF2B5EF4-FFF2-40B4-BE49-F238E27FC236}">
                <a16:creationId xmlns="" xmlns:a16="http://schemas.microsoft.com/office/drawing/2014/main" id="{39F7E7A1-8B9C-4EBD-BB16-B3956F6BD162}"/>
              </a:ext>
            </a:extLst>
          </p:cNvPr>
          <p:cNvPicPr>
            <a:picLocks noChangeAspect="1"/>
          </p:cNvPicPr>
          <p:nvPr/>
        </p:nvPicPr>
        <p:blipFill>
          <a:blip r:embed="rId6"/>
          <a:stretch>
            <a:fillRect/>
          </a:stretch>
        </p:blipFill>
        <p:spPr>
          <a:xfrm>
            <a:off x="4069801" y="3599524"/>
            <a:ext cx="1796548" cy="1151504"/>
          </a:xfrm>
          <a:prstGeom prst="rect">
            <a:avLst/>
          </a:prstGeom>
          <a:ln w="12700">
            <a:solidFill>
              <a:schemeClr val="bg1">
                <a:lumMod val="50000"/>
              </a:schemeClr>
            </a:solidFill>
          </a:ln>
          <a:effectLst/>
        </p:spPr>
      </p:pic>
      <p:pic>
        <p:nvPicPr>
          <p:cNvPr id="26648" name="Рисунок 37" descr="Mimetypes-application-vnd-sun-xml-calc-template-icon.png">
            <a:extLst>
              <a:ext uri="{FF2B5EF4-FFF2-40B4-BE49-F238E27FC236}">
                <a16:creationId xmlns="" xmlns:a16="http://schemas.microsoft.com/office/drawing/2014/main" id="{872CC6BA-28F3-42C9-A40B-42D47AAE0F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0486" y="2484772"/>
            <a:ext cx="508980" cy="5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9" name="Цилиндр 12">
            <a:extLst>
              <a:ext uri="{FF2B5EF4-FFF2-40B4-BE49-F238E27FC236}">
                <a16:creationId xmlns="" xmlns:a16="http://schemas.microsoft.com/office/drawing/2014/main" id="{285AECFA-4F5C-4F77-913C-04DD3BA1C5EE}"/>
              </a:ext>
            </a:extLst>
          </p:cNvPr>
          <p:cNvSpPr>
            <a:spLocks noChangeArrowheads="1"/>
          </p:cNvSpPr>
          <p:nvPr/>
        </p:nvSpPr>
        <p:spPr bwMode="auto">
          <a:xfrm>
            <a:off x="1052781" y="2915642"/>
            <a:ext cx="1612573" cy="655123"/>
          </a:xfrm>
          <a:prstGeom prst="can">
            <a:avLst>
              <a:gd name="adj" fmla="val 34181"/>
            </a:avLst>
          </a:prstGeom>
          <a:solidFill>
            <a:srgbClr val="D71920"/>
          </a:solidFill>
          <a:ln w="12700" algn="ctr">
            <a:solidFill>
              <a:srgbClr val="931117"/>
            </a:solidFill>
            <a:round/>
            <a:headEnd/>
            <a:tailEnd/>
          </a:ln>
        </p:spPr>
        <p:txBody>
          <a:bodyPr anchor="ct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lnSpc>
                <a:spcPct val="110000"/>
              </a:lnSpc>
              <a:spcBef>
                <a:spcPct val="50000"/>
              </a:spcBef>
              <a:buClrTx/>
              <a:buFontTx/>
              <a:buNone/>
            </a:pPr>
            <a:endParaRPr lang="ru-RU" altLang="ru-RU" sz="1667">
              <a:solidFill>
                <a:srgbClr val="F5F6D9"/>
              </a:solidFill>
            </a:endParaRPr>
          </a:p>
        </p:txBody>
      </p:sp>
      <p:sp>
        <p:nvSpPr>
          <p:cNvPr id="26650" name="TextBox 17">
            <a:extLst>
              <a:ext uri="{FF2B5EF4-FFF2-40B4-BE49-F238E27FC236}">
                <a16:creationId xmlns="" xmlns:a16="http://schemas.microsoft.com/office/drawing/2014/main" id="{1BD17FB5-A949-4606-A839-9EFF120F2F28}"/>
              </a:ext>
            </a:extLst>
          </p:cNvPr>
          <p:cNvSpPr txBox="1">
            <a:spLocks noChangeArrowheads="1"/>
          </p:cNvSpPr>
          <p:nvPr/>
        </p:nvSpPr>
        <p:spPr bwMode="auto">
          <a:xfrm>
            <a:off x="1168021" y="3175510"/>
            <a:ext cx="1366799"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ct val="0"/>
              </a:spcBef>
              <a:buClrTx/>
              <a:buFontTx/>
              <a:buNone/>
            </a:pPr>
            <a:r>
              <a:rPr lang="ru-RU" altLang="ru-RU" sz="1667" dirty="0">
                <a:solidFill>
                  <a:schemeClr val="bg1"/>
                </a:solidFill>
              </a:rPr>
              <a:t>1С:</a:t>
            </a:r>
            <a:r>
              <a:rPr lang="en-US" altLang="ru-RU" sz="1667" dirty="0">
                <a:solidFill>
                  <a:schemeClr val="bg1"/>
                </a:solidFill>
              </a:rPr>
              <a:t>ERP</a:t>
            </a:r>
            <a:r>
              <a:rPr lang="ru-RU" altLang="ru-RU" sz="1667" dirty="0">
                <a:solidFill>
                  <a:schemeClr val="bg1"/>
                </a:solidFill>
              </a:rPr>
              <a:t>.</a:t>
            </a:r>
            <a:r>
              <a:rPr lang="en-US" altLang="ru-RU" sz="1667" dirty="0">
                <a:solidFill>
                  <a:schemeClr val="bg1"/>
                </a:solidFill>
              </a:rPr>
              <a:t> </a:t>
            </a:r>
            <a:r>
              <a:rPr lang="ru-RU" altLang="ru-RU" sz="1667" dirty="0">
                <a:solidFill>
                  <a:schemeClr val="bg1"/>
                </a:solidFill>
              </a:rPr>
              <a:t>УХ</a:t>
            </a:r>
          </a:p>
        </p:txBody>
      </p:sp>
      <p:sp>
        <p:nvSpPr>
          <p:cNvPr id="26651" name="TextBox 64">
            <a:extLst>
              <a:ext uri="{FF2B5EF4-FFF2-40B4-BE49-F238E27FC236}">
                <a16:creationId xmlns="" xmlns:a16="http://schemas.microsoft.com/office/drawing/2014/main" id="{E6CC3832-E56D-43DC-9071-844A121CFD1C}"/>
              </a:ext>
            </a:extLst>
          </p:cNvPr>
          <p:cNvSpPr txBox="1">
            <a:spLocks noChangeArrowheads="1"/>
          </p:cNvSpPr>
          <p:nvPr/>
        </p:nvSpPr>
        <p:spPr bwMode="auto">
          <a:xfrm>
            <a:off x="858189" y="3640084"/>
            <a:ext cx="612668"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en-US" altLang="ru-RU" sz="1428" dirty="0">
                <a:solidFill>
                  <a:schemeClr val="bg2">
                    <a:lumMod val="50000"/>
                  </a:schemeClr>
                </a:solidFill>
              </a:rPr>
              <a:t>COM</a:t>
            </a:r>
            <a:endParaRPr lang="ru-RU" altLang="ru-RU" sz="1428" dirty="0">
              <a:solidFill>
                <a:schemeClr val="bg2">
                  <a:lumMod val="50000"/>
                </a:schemeClr>
              </a:solidFill>
            </a:endParaRPr>
          </a:p>
        </p:txBody>
      </p:sp>
      <p:sp>
        <p:nvSpPr>
          <p:cNvPr id="26652" name="TextBox 65">
            <a:extLst>
              <a:ext uri="{FF2B5EF4-FFF2-40B4-BE49-F238E27FC236}">
                <a16:creationId xmlns="" xmlns:a16="http://schemas.microsoft.com/office/drawing/2014/main" id="{78DB1CD9-6135-4D28-956D-C372026B1667}"/>
              </a:ext>
            </a:extLst>
          </p:cNvPr>
          <p:cNvSpPr txBox="1">
            <a:spLocks noChangeArrowheads="1"/>
          </p:cNvSpPr>
          <p:nvPr/>
        </p:nvSpPr>
        <p:spPr bwMode="auto">
          <a:xfrm>
            <a:off x="1804338" y="3857342"/>
            <a:ext cx="1308371" cy="312073"/>
          </a:xfrm>
          <a:prstGeom prst="rect">
            <a:avLst/>
          </a:prstGeom>
          <a:solidFill>
            <a:schemeClr val="bg1">
              <a:lumMod val="95000"/>
            </a:schemeClr>
          </a:solidFill>
          <a:ln>
            <a:noFill/>
          </a:ln>
        </p:spPr>
        <p:txBody>
          <a:bodyPr wrap="non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en-US" altLang="ru-RU" sz="1428" dirty="0">
                <a:solidFill>
                  <a:schemeClr val="bg2">
                    <a:lumMod val="50000"/>
                  </a:schemeClr>
                </a:solidFill>
              </a:rPr>
              <a:t>WEB </a:t>
            </a:r>
            <a:r>
              <a:rPr lang="ru-RU" altLang="ru-RU" sz="1428" dirty="0">
                <a:solidFill>
                  <a:schemeClr val="bg2">
                    <a:lumMod val="50000"/>
                  </a:schemeClr>
                </a:solidFill>
              </a:rPr>
              <a:t>сервис</a:t>
            </a:r>
          </a:p>
        </p:txBody>
      </p:sp>
      <p:pic>
        <p:nvPicPr>
          <p:cNvPr id="67" name="Рисунок 66">
            <a:extLst>
              <a:ext uri="{FF2B5EF4-FFF2-40B4-BE49-F238E27FC236}">
                <a16:creationId xmlns="" xmlns:a16="http://schemas.microsoft.com/office/drawing/2014/main" id="{8AB976FE-A069-4B22-963B-5F33B5B1C09A}"/>
              </a:ext>
            </a:extLst>
          </p:cNvPr>
          <p:cNvPicPr>
            <a:picLocks noChangeAspect="1"/>
          </p:cNvPicPr>
          <p:nvPr/>
        </p:nvPicPr>
        <p:blipFill>
          <a:blip r:embed="rId6"/>
          <a:stretch>
            <a:fillRect/>
          </a:stretch>
        </p:blipFill>
        <p:spPr>
          <a:xfrm>
            <a:off x="4139944" y="3662310"/>
            <a:ext cx="1796548" cy="1151504"/>
          </a:xfrm>
          <a:prstGeom prst="rect">
            <a:avLst/>
          </a:prstGeom>
          <a:ln w="12700">
            <a:solidFill>
              <a:schemeClr val="bg1">
                <a:lumMod val="50000"/>
              </a:schemeClr>
            </a:solidFill>
          </a:ln>
          <a:effectLst/>
        </p:spPr>
      </p:pic>
      <p:pic>
        <p:nvPicPr>
          <p:cNvPr id="68" name="Рисунок 67">
            <a:extLst>
              <a:ext uri="{FF2B5EF4-FFF2-40B4-BE49-F238E27FC236}">
                <a16:creationId xmlns="" xmlns:a16="http://schemas.microsoft.com/office/drawing/2014/main" id="{7F78F353-3F24-48A2-B8D5-FD954EED56FF}"/>
              </a:ext>
            </a:extLst>
          </p:cNvPr>
          <p:cNvPicPr>
            <a:picLocks noChangeAspect="1"/>
          </p:cNvPicPr>
          <p:nvPr/>
        </p:nvPicPr>
        <p:blipFill>
          <a:blip r:embed="rId6"/>
          <a:stretch>
            <a:fillRect/>
          </a:stretch>
        </p:blipFill>
        <p:spPr>
          <a:xfrm>
            <a:off x="4214563" y="3733274"/>
            <a:ext cx="1796548" cy="1151504"/>
          </a:xfrm>
          <a:prstGeom prst="rect">
            <a:avLst/>
          </a:prstGeom>
          <a:ln w="12700">
            <a:solidFill>
              <a:schemeClr val="bg1">
                <a:lumMod val="50000"/>
              </a:schemeClr>
            </a:solidFill>
          </a:ln>
          <a:effectLst/>
        </p:spPr>
      </p:pic>
      <p:pic>
        <p:nvPicPr>
          <p:cNvPr id="69" name="Рисунок 68">
            <a:extLst>
              <a:ext uri="{FF2B5EF4-FFF2-40B4-BE49-F238E27FC236}">
                <a16:creationId xmlns="" xmlns:a16="http://schemas.microsoft.com/office/drawing/2014/main" id="{D939D6AA-95FC-46A5-BD02-F11460D2C6A5}"/>
              </a:ext>
            </a:extLst>
          </p:cNvPr>
          <p:cNvPicPr>
            <a:picLocks noChangeAspect="1"/>
          </p:cNvPicPr>
          <p:nvPr/>
        </p:nvPicPr>
        <p:blipFill>
          <a:blip r:embed="rId3"/>
          <a:stretch>
            <a:fillRect/>
          </a:stretch>
        </p:blipFill>
        <p:spPr>
          <a:xfrm>
            <a:off x="6921191" y="2172786"/>
            <a:ext cx="1796548" cy="898274"/>
          </a:xfrm>
          <a:prstGeom prst="rect">
            <a:avLst/>
          </a:prstGeom>
          <a:ln w="12700">
            <a:solidFill>
              <a:schemeClr val="bg1">
                <a:lumMod val="50000"/>
              </a:schemeClr>
            </a:solidFill>
          </a:ln>
          <a:effectLst/>
        </p:spPr>
      </p:pic>
      <p:pic>
        <p:nvPicPr>
          <p:cNvPr id="70" name="Рисунок 69">
            <a:extLst>
              <a:ext uri="{FF2B5EF4-FFF2-40B4-BE49-F238E27FC236}">
                <a16:creationId xmlns="" xmlns:a16="http://schemas.microsoft.com/office/drawing/2014/main" id="{D7C1B495-86C9-4DA0-9199-E1C19429B624}"/>
              </a:ext>
            </a:extLst>
          </p:cNvPr>
          <p:cNvPicPr>
            <a:picLocks noChangeAspect="1"/>
          </p:cNvPicPr>
          <p:nvPr/>
        </p:nvPicPr>
        <p:blipFill>
          <a:blip r:embed="rId6"/>
          <a:stretch>
            <a:fillRect/>
          </a:stretch>
        </p:blipFill>
        <p:spPr>
          <a:xfrm>
            <a:off x="4283047" y="3801133"/>
            <a:ext cx="1796548" cy="1151504"/>
          </a:xfrm>
          <a:prstGeom prst="rect">
            <a:avLst/>
          </a:prstGeom>
          <a:ln w="12700">
            <a:solidFill>
              <a:schemeClr val="bg1">
                <a:lumMod val="50000"/>
              </a:schemeClr>
            </a:solidFill>
          </a:ln>
          <a:effectLst/>
        </p:spPr>
      </p:pic>
      <p:pic>
        <p:nvPicPr>
          <p:cNvPr id="71" name="Рисунок 70">
            <a:extLst>
              <a:ext uri="{FF2B5EF4-FFF2-40B4-BE49-F238E27FC236}">
                <a16:creationId xmlns="" xmlns:a16="http://schemas.microsoft.com/office/drawing/2014/main" id="{2566FBE4-1BB1-4117-9A6B-CDC1F96A6216}"/>
              </a:ext>
            </a:extLst>
          </p:cNvPr>
          <p:cNvPicPr>
            <a:picLocks noChangeAspect="1"/>
          </p:cNvPicPr>
          <p:nvPr/>
        </p:nvPicPr>
        <p:blipFill>
          <a:blip r:embed="rId3"/>
          <a:stretch>
            <a:fillRect/>
          </a:stretch>
        </p:blipFill>
        <p:spPr>
          <a:xfrm>
            <a:off x="7010089" y="2241049"/>
            <a:ext cx="1796548" cy="897014"/>
          </a:xfrm>
          <a:prstGeom prst="rect">
            <a:avLst/>
          </a:prstGeom>
          <a:ln w="12700">
            <a:solidFill>
              <a:schemeClr val="bg1">
                <a:lumMod val="50000"/>
              </a:schemeClr>
            </a:solidFill>
          </a:ln>
          <a:effectLst/>
        </p:spPr>
      </p:pic>
      <p:pic>
        <p:nvPicPr>
          <p:cNvPr id="72" name="Рисунок 71">
            <a:extLst>
              <a:ext uri="{FF2B5EF4-FFF2-40B4-BE49-F238E27FC236}">
                <a16:creationId xmlns="" xmlns:a16="http://schemas.microsoft.com/office/drawing/2014/main" id="{14308269-7B07-4A10-987C-E0014A70F1B5}"/>
              </a:ext>
            </a:extLst>
          </p:cNvPr>
          <p:cNvPicPr>
            <a:picLocks noChangeAspect="1"/>
          </p:cNvPicPr>
          <p:nvPr/>
        </p:nvPicPr>
        <p:blipFill>
          <a:blip r:embed="rId6"/>
          <a:stretch>
            <a:fillRect/>
          </a:stretch>
        </p:blipFill>
        <p:spPr>
          <a:xfrm>
            <a:off x="4354450" y="3878787"/>
            <a:ext cx="1795288" cy="1150244"/>
          </a:xfrm>
          <a:prstGeom prst="rect">
            <a:avLst/>
          </a:prstGeom>
          <a:ln w="12700">
            <a:solidFill>
              <a:schemeClr val="bg1">
                <a:lumMod val="50000"/>
              </a:schemeClr>
            </a:solidFill>
          </a:ln>
          <a:effectLst/>
        </p:spPr>
      </p:pic>
      <p:pic>
        <p:nvPicPr>
          <p:cNvPr id="73" name="Рисунок 72">
            <a:extLst>
              <a:ext uri="{FF2B5EF4-FFF2-40B4-BE49-F238E27FC236}">
                <a16:creationId xmlns="" xmlns:a16="http://schemas.microsoft.com/office/drawing/2014/main" id="{6894AA2B-03C3-4F68-BB06-E0775EF3A0CD}"/>
              </a:ext>
            </a:extLst>
          </p:cNvPr>
          <p:cNvPicPr>
            <a:picLocks noChangeAspect="1"/>
          </p:cNvPicPr>
          <p:nvPr/>
        </p:nvPicPr>
        <p:blipFill>
          <a:blip r:embed="rId4"/>
          <a:stretch>
            <a:fillRect/>
          </a:stretch>
        </p:blipFill>
        <p:spPr>
          <a:xfrm>
            <a:off x="6979527" y="3645019"/>
            <a:ext cx="1795288" cy="932290"/>
          </a:xfrm>
          <a:prstGeom prst="rect">
            <a:avLst/>
          </a:prstGeom>
          <a:ln w="12700">
            <a:solidFill>
              <a:schemeClr val="bg1">
                <a:lumMod val="50000"/>
              </a:schemeClr>
            </a:solidFill>
          </a:ln>
          <a:effectLst/>
        </p:spPr>
      </p:pic>
      <p:pic>
        <p:nvPicPr>
          <p:cNvPr id="74" name="Рисунок 73">
            <a:extLst>
              <a:ext uri="{FF2B5EF4-FFF2-40B4-BE49-F238E27FC236}">
                <a16:creationId xmlns="" xmlns:a16="http://schemas.microsoft.com/office/drawing/2014/main" id="{FF435BDB-0DAE-4C6B-92E1-FE4F325A149D}"/>
              </a:ext>
            </a:extLst>
          </p:cNvPr>
          <p:cNvPicPr>
            <a:picLocks noChangeAspect="1"/>
          </p:cNvPicPr>
          <p:nvPr/>
        </p:nvPicPr>
        <p:blipFill>
          <a:blip r:embed="rId4"/>
          <a:stretch>
            <a:fillRect/>
          </a:stretch>
        </p:blipFill>
        <p:spPr>
          <a:xfrm>
            <a:off x="7118553" y="3764017"/>
            <a:ext cx="1796548" cy="933549"/>
          </a:xfrm>
          <a:prstGeom prst="rect">
            <a:avLst/>
          </a:prstGeom>
          <a:ln w="12700">
            <a:solidFill>
              <a:schemeClr val="bg1">
                <a:lumMod val="50000"/>
              </a:schemeClr>
            </a:solidFill>
          </a:ln>
          <a:effectLst/>
        </p:spPr>
      </p:pic>
      <p:grpSp>
        <p:nvGrpSpPr>
          <p:cNvPr id="26661" name="Группа 74">
            <a:extLst>
              <a:ext uri="{FF2B5EF4-FFF2-40B4-BE49-F238E27FC236}">
                <a16:creationId xmlns="" xmlns:a16="http://schemas.microsoft.com/office/drawing/2014/main" id="{C6105B1E-828C-4962-BFBF-FFCB4BB62F75}"/>
              </a:ext>
            </a:extLst>
          </p:cNvPr>
          <p:cNvGrpSpPr>
            <a:grpSpLocks/>
          </p:cNvGrpSpPr>
          <p:nvPr/>
        </p:nvGrpSpPr>
        <p:grpSpPr bwMode="auto">
          <a:xfrm>
            <a:off x="2165194" y="920038"/>
            <a:ext cx="1625209" cy="1314025"/>
            <a:chOff x="1979351" y="708532"/>
            <a:chExt cx="2132485" cy="1791712"/>
          </a:xfrm>
          <a:effectLst/>
        </p:grpSpPr>
        <p:sp>
          <p:nvSpPr>
            <p:cNvPr id="26668" name="TextBox 75">
              <a:extLst>
                <a:ext uri="{FF2B5EF4-FFF2-40B4-BE49-F238E27FC236}">
                  <a16:creationId xmlns="" xmlns:a16="http://schemas.microsoft.com/office/drawing/2014/main" id="{C3C63814-28A8-4ADF-AF4A-D0F7EEE3DDD0}"/>
                </a:ext>
              </a:extLst>
            </p:cNvPr>
            <p:cNvSpPr txBox="1">
              <a:spLocks noChangeArrowheads="1"/>
            </p:cNvSpPr>
            <p:nvPr/>
          </p:nvSpPr>
          <p:spPr bwMode="auto">
            <a:xfrm>
              <a:off x="2036632" y="708532"/>
              <a:ext cx="1906055" cy="42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en-US" altLang="ru-RU" sz="1428" dirty="0">
                  <a:solidFill>
                    <a:srgbClr val="D71920"/>
                  </a:solidFill>
                </a:rPr>
                <a:t>1C</a:t>
              </a:r>
              <a:r>
                <a:rPr lang="ru-RU" altLang="ru-RU" sz="1428" dirty="0">
                  <a:solidFill>
                    <a:srgbClr val="D71920"/>
                  </a:solidFill>
                </a:rPr>
                <a:t>:Аналитика</a:t>
              </a:r>
            </a:p>
          </p:txBody>
        </p:sp>
        <p:pic>
          <p:nvPicPr>
            <p:cNvPr id="77" name="Picture 2" descr="img-07.png">
              <a:extLst>
                <a:ext uri="{FF2B5EF4-FFF2-40B4-BE49-F238E27FC236}">
                  <a16:creationId xmlns="" xmlns:a16="http://schemas.microsoft.com/office/drawing/2014/main" id="{D19B99D0-1A90-403C-B7D5-953A4B6D9100}"/>
                </a:ext>
              </a:extLst>
            </p:cNvPr>
            <p:cNvPicPr>
              <a:picLocks noChangeAspect="1" noChangeArrowheads="1"/>
            </p:cNvPicPr>
            <p:nvPr/>
          </p:nvPicPr>
          <p:blipFill>
            <a:blip r:embed="rId7"/>
            <a:srcRect/>
            <a:stretch>
              <a:fillRect/>
            </a:stretch>
          </p:blipFill>
          <p:spPr bwMode="auto">
            <a:xfrm>
              <a:off x="1979351" y="1141429"/>
              <a:ext cx="2132485" cy="1358815"/>
            </a:xfrm>
            <a:prstGeom prst="rect">
              <a:avLst/>
            </a:prstGeom>
            <a:ln w="12700">
              <a:solidFill>
                <a:schemeClr val="bg1">
                  <a:lumMod val="50000"/>
                </a:schemeClr>
              </a:solidFill>
            </a:ln>
            <a:effectLst/>
          </p:spPr>
        </p:pic>
      </p:grpSp>
      <p:cxnSp>
        <p:nvCxnSpPr>
          <p:cNvPr id="26662" name="Прямая со стрелкой 36">
            <a:extLst>
              <a:ext uri="{FF2B5EF4-FFF2-40B4-BE49-F238E27FC236}">
                <a16:creationId xmlns="" xmlns:a16="http://schemas.microsoft.com/office/drawing/2014/main" id="{E51FCA2B-7E1C-48CF-ACE1-ECFFE7BE9096}"/>
              </a:ext>
            </a:extLst>
          </p:cNvPr>
          <p:cNvCxnSpPr>
            <a:cxnSpLocks noChangeShapeType="1"/>
            <a:stCxn id="26648" idx="3"/>
          </p:cNvCxnSpPr>
          <p:nvPr/>
        </p:nvCxnSpPr>
        <p:spPr bwMode="auto">
          <a:xfrm>
            <a:off x="5269467" y="2740523"/>
            <a:ext cx="1511821" cy="864258"/>
          </a:xfrm>
          <a:prstGeom prst="straightConnector1">
            <a:avLst/>
          </a:prstGeom>
          <a:noFill/>
          <a:ln w="25400" algn="ctr">
            <a:solidFill>
              <a:srgbClr val="D7192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63" name="Прямая со стрелкой 36">
            <a:extLst>
              <a:ext uri="{FF2B5EF4-FFF2-40B4-BE49-F238E27FC236}">
                <a16:creationId xmlns="" xmlns:a16="http://schemas.microsoft.com/office/drawing/2014/main" id="{EA7CDD36-0933-4C00-9F7C-FB018A1002E5}"/>
              </a:ext>
            </a:extLst>
          </p:cNvPr>
          <p:cNvCxnSpPr>
            <a:cxnSpLocks noChangeShapeType="1"/>
          </p:cNvCxnSpPr>
          <p:nvPr/>
        </p:nvCxnSpPr>
        <p:spPr bwMode="auto">
          <a:xfrm flipV="1">
            <a:off x="5294664" y="2513749"/>
            <a:ext cx="1486624" cy="104567"/>
          </a:xfrm>
          <a:prstGeom prst="straightConnector1">
            <a:avLst/>
          </a:prstGeom>
          <a:noFill/>
          <a:ln w="25400" algn="ctr">
            <a:solidFill>
              <a:srgbClr val="D7192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64" name="Прямая со стрелкой 36">
            <a:extLst>
              <a:ext uri="{FF2B5EF4-FFF2-40B4-BE49-F238E27FC236}">
                <a16:creationId xmlns="" xmlns:a16="http://schemas.microsoft.com/office/drawing/2014/main" id="{30B2640F-800B-4DA4-98B4-D3F8688A1076}"/>
              </a:ext>
            </a:extLst>
          </p:cNvPr>
          <p:cNvCxnSpPr>
            <a:cxnSpLocks noChangeShapeType="1"/>
          </p:cNvCxnSpPr>
          <p:nvPr/>
        </p:nvCxnSpPr>
        <p:spPr bwMode="auto">
          <a:xfrm>
            <a:off x="4928046" y="2970917"/>
            <a:ext cx="0" cy="364097"/>
          </a:xfrm>
          <a:prstGeom prst="straightConnector1">
            <a:avLst/>
          </a:prstGeom>
          <a:noFill/>
          <a:ln w="25400" algn="ctr">
            <a:solidFill>
              <a:srgbClr val="D7192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65" name="Прямая со стрелкой 36">
            <a:extLst>
              <a:ext uri="{FF2B5EF4-FFF2-40B4-BE49-F238E27FC236}">
                <a16:creationId xmlns="" xmlns:a16="http://schemas.microsoft.com/office/drawing/2014/main" id="{14F33C51-8CB9-405F-A422-9218D5FF005A}"/>
              </a:ext>
            </a:extLst>
          </p:cNvPr>
          <p:cNvCxnSpPr>
            <a:cxnSpLocks noChangeShapeType="1"/>
          </p:cNvCxnSpPr>
          <p:nvPr/>
        </p:nvCxnSpPr>
        <p:spPr bwMode="auto">
          <a:xfrm>
            <a:off x="3354492" y="3246983"/>
            <a:ext cx="668981" cy="537956"/>
          </a:xfrm>
          <a:prstGeom prst="straightConnector1">
            <a:avLst/>
          </a:prstGeom>
          <a:noFill/>
          <a:ln w="25400" algn="ctr">
            <a:solidFill>
              <a:srgbClr val="D7192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66" name="Прямая со стрелкой 36">
            <a:extLst>
              <a:ext uri="{FF2B5EF4-FFF2-40B4-BE49-F238E27FC236}">
                <a16:creationId xmlns="" xmlns:a16="http://schemas.microsoft.com/office/drawing/2014/main" id="{C99D1FCC-F9B4-4890-88D6-6B44F3D400D1}"/>
              </a:ext>
            </a:extLst>
          </p:cNvPr>
          <p:cNvCxnSpPr>
            <a:cxnSpLocks noChangeShapeType="1"/>
          </p:cNvCxnSpPr>
          <p:nvPr/>
        </p:nvCxnSpPr>
        <p:spPr bwMode="auto">
          <a:xfrm flipV="1">
            <a:off x="3346933" y="2692649"/>
            <a:ext cx="1380797" cy="445987"/>
          </a:xfrm>
          <a:prstGeom prst="straightConnector1">
            <a:avLst/>
          </a:prstGeom>
          <a:noFill/>
          <a:ln w="25400" algn="ctr">
            <a:solidFill>
              <a:srgbClr val="D7192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67" name="Прямая со стрелкой 36">
            <a:extLst>
              <a:ext uri="{FF2B5EF4-FFF2-40B4-BE49-F238E27FC236}">
                <a16:creationId xmlns="" xmlns:a16="http://schemas.microsoft.com/office/drawing/2014/main" id="{0BA3E88C-E130-43E9-B64E-BEFDF650F077}"/>
              </a:ext>
            </a:extLst>
          </p:cNvPr>
          <p:cNvCxnSpPr>
            <a:cxnSpLocks noChangeShapeType="1"/>
          </p:cNvCxnSpPr>
          <p:nvPr/>
        </p:nvCxnSpPr>
        <p:spPr bwMode="auto">
          <a:xfrm flipH="1" flipV="1">
            <a:off x="3082365" y="2344929"/>
            <a:ext cx="3779" cy="658902"/>
          </a:xfrm>
          <a:prstGeom prst="straightConnector1">
            <a:avLst/>
          </a:prstGeom>
          <a:noFill/>
          <a:ln w="25400" algn="ctr">
            <a:solidFill>
              <a:srgbClr val="D7192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03234776"/>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1">
            <a:extLst>
              <a:ext uri="{FF2B5EF4-FFF2-40B4-BE49-F238E27FC236}">
                <a16:creationId xmlns="" xmlns:a16="http://schemas.microsoft.com/office/drawing/2014/main" id="{C89738DF-72F8-43F2-9D38-4CE9FA1F040A}"/>
              </a:ext>
            </a:extLst>
          </p:cNvPr>
          <p:cNvSpPr/>
          <p:nvPr/>
        </p:nvSpPr>
        <p:spPr>
          <a:xfrm>
            <a:off x="3563888" y="1203598"/>
            <a:ext cx="5544616" cy="3816425"/>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2946" name="Заголовок 1">
            <a:extLst>
              <a:ext uri="{FF2B5EF4-FFF2-40B4-BE49-F238E27FC236}">
                <a16:creationId xmlns="" xmlns:a16="http://schemas.microsoft.com/office/drawing/2014/main" id="{E169DBD4-9C37-15C7-82BB-9EDC3368AAD0}"/>
              </a:ext>
            </a:extLst>
          </p:cNvPr>
          <p:cNvSpPr>
            <a:spLocks noGrp="1"/>
          </p:cNvSpPr>
          <p:nvPr>
            <p:ph type="title" idx="4294967295"/>
          </p:nvPr>
        </p:nvSpPr>
        <p:spPr>
          <a:xfrm>
            <a:off x="1692274" y="195486"/>
            <a:ext cx="7200206" cy="786805"/>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Аналитическая и оперативная отчетность</a:t>
            </a:r>
          </a:p>
        </p:txBody>
      </p:sp>
      <p:sp>
        <p:nvSpPr>
          <p:cNvPr id="82947" name="TextBox 7">
            <a:extLst>
              <a:ext uri="{FF2B5EF4-FFF2-40B4-BE49-F238E27FC236}">
                <a16:creationId xmlns="" xmlns:a16="http://schemas.microsoft.com/office/drawing/2014/main" id="{A8449C0E-6C3D-CD7A-7C35-5E9D5E51156D}"/>
              </a:ext>
            </a:extLst>
          </p:cNvPr>
          <p:cNvSpPr txBox="1">
            <a:spLocks noChangeArrowheads="1"/>
          </p:cNvSpPr>
          <p:nvPr/>
        </p:nvSpPr>
        <p:spPr bwMode="auto">
          <a:xfrm>
            <a:off x="344317" y="1419622"/>
            <a:ext cx="309634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r>
              <a:rPr lang="ru-RU" altLang="ru-RU" sz="1200" b="0" dirty="0">
                <a:latin typeface="Arial" panose="020B0604020202020204" pitchFamily="34" charset="0"/>
              </a:rPr>
              <a:t>Реализован комплекс отчетов, позволяющий руководящему составу и исполнителям получать необходимую информацию из системы для своевременного принятия управленческих решений.</a:t>
            </a:r>
            <a:r>
              <a:rPr lang="en-US" altLang="ru-RU" sz="1200" b="0" dirty="0">
                <a:latin typeface="Arial" panose="020B0604020202020204" pitchFamily="34" charset="0"/>
              </a:rPr>
              <a:t/>
            </a:r>
            <a:br>
              <a:rPr lang="en-US" altLang="ru-RU" sz="1200" b="0" dirty="0">
                <a:latin typeface="Arial" panose="020B0604020202020204" pitchFamily="34" charset="0"/>
              </a:rPr>
            </a:br>
            <a:endParaRPr lang="en-US" altLang="ru-RU" sz="1200" b="0" dirty="0">
              <a:latin typeface="Arial" panose="020B0604020202020204" pitchFamily="34" charset="0"/>
            </a:endParaRPr>
          </a:p>
          <a:p>
            <a:r>
              <a:rPr lang="ru-RU" altLang="ru-RU" sz="1200" b="0" dirty="0">
                <a:latin typeface="Arial" panose="020B0604020202020204" pitchFamily="34" charset="0"/>
              </a:rPr>
              <a:t>Кроме того, возможно совместное использование 1С:ERP и BI-системы </a:t>
            </a:r>
            <a:r>
              <a:rPr lang="ru-RU" altLang="ru-RU" sz="1200" b="0" dirty="0">
                <a:solidFill>
                  <a:srgbClr val="C00000"/>
                </a:solidFill>
                <a:latin typeface="Arial" panose="020B0604020202020204" pitchFamily="34" charset="0"/>
              </a:rPr>
              <a:t>«1С:Аналитика»</a:t>
            </a:r>
          </a:p>
        </p:txBody>
      </p:sp>
      <p:pic>
        <p:nvPicPr>
          <p:cNvPr id="6" name="Рисунок 5">
            <a:extLst>
              <a:ext uri="{FF2B5EF4-FFF2-40B4-BE49-F238E27FC236}">
                <a16:creationId xmlns="" xmlns:a16="http://schemas.microsoft.com/office/drawing/2014/main" id="{CD124ED7-0186-38DC-E58E-629F426BDCE7}"/>
              </a:ext>
            </a:extLst>
          </p:cNvPr>
          <p:cNvPicPr>
            <a:picLocks noChangeAspect="1"/>
          </p:cNvPicPr>
          <p:nvPr/>
        </p:nvPicPr>
        <p:blipFill>
          <a:blip r:embed="rId3"/>
          <a:stretch>
            <a:fillRect/>
          </a:stretch>
        </p:blipFill>
        <p:spPr>
          <a:xfrm>
            <a:off x="3707904" y="1325694"/>
            <a:ext cx="5091779" cy="3553684"/>
          </a:xfrm>
          <a:prstGeom prst="rect">
            <a:avLst/>
          </a:prstGeom>
          <a:noFill/>
          <a:ln>
            <a:noFill/>
          </a:ln>
          <a:effectLst/>
        </p:spPr>
      </p:pic>
    </p:spTree>
  </p:cSld>
  <p:clrMapOvr>
    <a:masterClrMapping/>
  </p:clrMapOvr>
  <p:transition advTm="6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7380312" y="2066518"/>
            <a:ext cx="1656184" cy="2953504"/>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1"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4483135" y="2218289"/>
            <a:ext cx="3693160" cy="2513701"/>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0"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4355926" y="789504"/>
            <a:ext cx="3888482" cy="1998270"/>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4994" name="Заголовок 1">
            <a:extLst>
              <a:ext uri="{FF2B5EF4-FFF2-40B4-BE49-F238E27FC236}">
                <a16:creationId xmlns="" xmlns:a16="http://schemas.microsoft.com/office/drawing/2014/main" id="{71C616BD-500D-B268-E0DE-80FDE53A316C}"/>
              </a:ext>
            </a:extLst>
          </p:cNvPr>
          <p:cNvSpPr>
            <a:spLocks noGrp="1"/>
          </p:cNvSpPr>
          <p:nvPr>
            <p:ph type="title" idx="4294967295"/>
          </p:nvPr>
        </p:nvSpPr>
        <p:spPr>
          <a:xfrm>
            <a:off x="1710180" y="195486"/>
            <a:ext cx="7128792" cy="503237"/>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Аналитическая и оперативная отчетность</a:t>
            </a:r>
          </a:p>
        </p:txBody>
      </p:sp>
      <p:pic>
        <p:nvPicPr>
          <p:cNvPr id="7" name="Рисунок 6">
            <a:extLst>
              <a:ext uri="{FF2B5EF4-FFF2-40B4-BE49-F238E27FC236}">
                <a16:creationId xmlns="" xmlns:a16="http://schemas.microsoft.com/office/drawing/2014/main" id="{801939E6-5A56-5141-8746-D82440E6F091}"/>
              </a:ext>
            </a:extLst>
          </p:cNvPr>
          <p:cNvPicPr>
            <a:picLocks noChangeAspect="1"/>
          </p:cNvPicPr>
          <p:nvPr/>
        </p:nvPicPr>
        <p:blipFill>
          <a:blip r:embed="rId3"/>
          <a:stretch>
            <a:fillRect/>
          </a:stretch>
        </p:blipFill>
        <p:spPr>
          <a:xfrm>
            <a:off x="4483135" y="913926"/>
            <a:ext cx="3600450" cy="1749425"/>
          </a:xfrm>
          <a:prstGeom prst="rect">
            <a:avLst/>
          </a:prstGeom>
          <a:ln w="12700">
            <a:solidFill>
              <a:schemeClr val="bg1">
                <a:lumMod val="50000"/>
              </a:schemeClr>
            </a:solidFill>
          </a:ln>
        </p:spPr>
      </p:pic>
      <p:graphicFrame>
        <p:nvGraphicFramePr>
          <p:cNvPr id="9" name="Схема 8">
            <a:extLst>
              <a:ext uri="{FF2B5EF4-FFF2-40B4-BE49-F238E27FC236}">
                <a16:creationId xmlns="" xmlns:a16="http://schemas.microsoft.com/office/drawing/2014/main" id="{9A785557-D861-1EED-E8FC-BB8980F7F475}"/>
              </a:ext>
            </a:extLst>
          </p:cNvPr>
          <p:cNvGraphicFramePr/>
          <p:nvPr/>
        </p:nvGraphicFramePr>
        <p:xfrm>
          <a:off x="-972616" y="1095246"/>
          <a:ext cx="6408712" cy="3750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a:extLst>
              <a:ext uri="{FF2B5EF4-FFF2-40B4-BE49-F238E27FC236}">
                <a16:creationId xmlns="" xmlns:a16="http://schemas.microsoft.com/office/drawing/2014/main" id="{70F9FA3E-A03D-5698-899C-376B64F76035}"/>
              </a:ext>
            </a:extLst>
          </p:cNvPr>
          <p:cNvPicPr>
            <a:picLocks noChangeAspect="1"/>
          </p:cNvPicPr>
          <p:nvPr/>
        </p:nvPicPr>
        <p:blipFill>
          <a:blip r:embed="rId9"/>
          <a:stretch>
            <a:fillRect/>
          </a:stretch>
        </p:blipFill>
        <p:spPr>
          <a:xfrm>
            <a:off x="4643958" y="2322912"/>
            <a:ext cx="3600450" cy="2295525"/>
          </a:xfrm>
          <a:prstGeom prst="rect">
            <a:avLst/>
          </a:prstGeom>
          <a:ln w="12700">
            <a:solidFill>
              <a:schemeClr val="bg1">
                <a:lumMod val="50000"/>
              </a:schemeClr>
            </a:solidFill>
          </a:ln>
        </p:spPr>
      </p:pic>
      <p:pic>
        <p:nvPicPr>
          <p:cNvPr id="8" name="Рисунок 7">
            <a:extLst>
              <a:ext uri="{FF2B5EF4-FFF2-40B4-BE49-F238E27FC236}">
                <a16:creationId xmlns="" xmlns:a16="http://schemas.microsoft.com/office/drawing/2014/main" id="{19511536-701D-0F9A-8F75-AC076CE3A7B6}"/>
              </a:ext>
            </a:extLst>
          </p:cNvPr>
          <p:cNvPicPr>
            <a:picLocks noChangeAspect="1"/>
          </p:cNvPicPr>
          <p:nvPr/>
        </p:nvPicPr>
        <p:blipFill>
          <a:blip r:embed="rId10"/>
          <a:stretch>
            <a:fillRect/>
          </a:stretch>
        </p:blipFill>
        <p:spPr>
          <a:xfrm>
            <a:off x="7540625" y="2136381"/>
            <a:ext cx="1263650" cy="2668588"/>
          </a:xfrm>
          <a:prstGeom prst="rect">
            <a:avLst/>
          </a:prstGeom>
          <a:ln w="12700">
            <a:solidFill>
              <a:schemeClr val="bg1">
                <a:lumMod val="50000"/>
              </a:schemeClr>
            </a:solidFill>
          </a:ln>
        </p:spPr>
      </p:pic>
    </p:spTree>
  </p:cSld>
  <p:clrMapOvr>
    <a:masterClrMapping/>
  </p:clrMapOvr>
  <p:transition advTm="600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1">
            <a:extLst>
              <a:ext uri="{FF2B5EF4-FFF2-40B4-BE49-F238E27FC236}">
                <a16:creationId xmlns="" xmlns:a16="http://schemas.microsoft.com/office/drawing/2014/main" id="{20AA2EDA-0627-48F7-A004-17C0291CAA7E}"/>
              </a:ext>
            </a:extLst>
          </p:cNvPr>
          <p:cNvSpPr/>
          <p:nvPr/>
        </p:nvSpPr>
        <p:spPr>
          <a:xfrm>
            <a:off x="141425" y="1468743"/>
            <a:ext cx="5289552" cy="3526823"/>
          </a:xfrm>
          <a:prstGeom prst="round2DiagRect">
            <a:avLst>
              <a:gd name="adj1" fmla="val 0"/>
              <a:gd name="adj2" fmla="val 4809"/>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7042" name="Заголовок 1">
            <a:extLst>
              <a:ext uri="{FF2B5EF4-FFF2-40B4-BE49-F238E27FC236}">
                <a16:creationId xmlns="" xmlns:a16="http://schemas.microsoft.com/office/drawing/2014/main" id="{473542B9-91F5-ECA6-4CEE-DC5BE7B45628}"/>
              </a:ext>
            </a:extLst>
          </p:cNvPr>
          <p:cNvSpPr>
            <a:spLocks noGrp="1"/>
          </p:cNvSpPr>
          <p:nvPr>
            <p:ph type="title" idx="4294967295"/>
          </p:nvPr>
        </p:nvSpPr>
        <p:spPr>
          <a:xfrm>
            <a:off x="1691680" y="195486"/>
            <a:ext cx="7200800" cy="682472"/>
          </a:xfrm>
          <a:noFill/>
        </p:spPr>
        <p:txBody>
          <a:bodyPr wrap="square" anchor="ctr" anchorCtr="0">
            <a:noAutofit/>
          </a:bodyPr>
          <a:lstStyle/>
          <a:p>
            <a:pPr algn="ctr"/>
            <a:r>
              <a:rPr lang="ru-RU" altLang="ru-RU" sz="1800" b="1" dirty="0">
                <a:solidFill>
                  <a:schemeClr val="tx1"/>
                </a:solidFill>
                <a:latin typeface="Arial" panose="020B0604020202020204" pitchFamily="34" charset="0"/>
                <a:cs typeface="Arial" panose="020B0604020202020204" pitchFamily="34" charset="0"/>
              </a:rPr>
              <a:t>1С:Аналитика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a:t>
            </a:r>
            <a:r>
              <a:rPr lang="en-US" altLang="ru-RU" sz="1800" b="1" dirty="0">
                <a:solidFill>
                  <a:schemeClr val="tx1"/>
                </a:solidFill>
                <a:latin typeface="Arial" panose="020B0604020202020204" pitchFamily="34" charset="0"/>
                <a:cs typeface="Arial" panose="020B0604020202020204" pitchFamily="34" charset="0"/>
              </a:rPr>
              <a:t>BI </a:t>
            </a:r>
            <a:r>
              <a:rPr lang="ru-RU" altLang="ru-RU" sz="1800" b="1" dirty="0">
                <a:solidFill>
                  <a:schemeClr val="tx1"/>
                </a:solidFill>
                <a:latin typeface="Arial" panose="020B0604020202020204" pitchFamily="34" charset="0"/>
                <a:cs typeface="Arial" panose="020B0604020202020204" pitchFamily="34" charset="0"/>
              </a:rPr>
              <a:t>система для анализа</a:t>
            </a:r>
            <a:br>
              <a:rPr lang="ru-RU" altLang="ru-RU" sz="1800" b="1" dirty="0">
                <a:solidFill>
                  <a:schemeClr val="tx1"/>
                </a:solidFill>
                <a:latin typeface="Arial" panose="020B0604020202020204" pitchFamily="34" charset="0"/>
                <a:cs typeface="Arial" panose="020B0604020202020204" pitchFamily="34" charset="0"/>
              </a:rPr>
            </a:br>
            <a:r>
              <a:rPr lang="ru-RU" altLang="ru-RU" sz="1800" b="1" dirty="0">
                <a:solidFill>
                  <a:schemeClr val="tx1"/>
                </a:solidFill>
                <a:latin typeface="Arial" panose="020B0604020202020204" pitchFamily="34" charset="0"/>
                <a:cs typeface="Arial" panose="020B0604020202020204" pitchFamily="34" charset="0"/>
              </a:rPr>
              <a:t> в экосистеме «1С:Предприятие»</a:t>
            </a:r>
          </a:p>
        </p:txBody>
      </p:sp>
      <p:sp>
        <p:nvSpPr>
          <p:cNvPr id="16" name="TextBox 15">
            <a:extLst>
              <a:ext uri="{FF2B5EF4-FFF2-40B4-BE49-F238E27FC236}">
                <a16:creationId xmlns="" xmlns:a16="http://schemas.microsoft.com/office/drawing/2014/main" id="{852D1C65-E68B-9ABB-BAF2-B58D3517813A}"/>
              </a:ext>
            </a:extLst>
          </p:cNvPr>
          <p:cNvSpPr txBox="1"/>
          <p:nvPr/>
        </p:nvSpPr>
        <p:spPr>
          <a:xfrm>
            <a:off x="5541072" y="1100238"/>
            <a:ext cx="3173348" cy="3483005"/>
          </a:xfrm>
          <a:prstGeom prst="rect">
            <a:avLst/>
          </a:prstGeom>
          <a:noFill/>
        </p:spPr>
        <p:txBody>
          <a:bodyPr wrap="square" lIns="0" tIns="0" rIns="0" bIns="0">
            <a:noAutofit/>
          </a:bodyPr>
          <a:lstStyle>
            <a:defPPr>
              <a:defRPr lang="en-US"/>
            </a:defPPr>
            <a:lvl1pPr marL="285750" indent="-285750">
              <a:buFont typeface="Arial" panose="020B0604020202020204" pitchFamily="34" charset="0"/>
              <a:buChar char="•"/>
              <a:defRPr sz="1600" b="0">
                <a:solidFill>
                  <a:schemeClr val="tx1"/>
                </a:solidFill>
                <a:latin typeface="Futura PT Demi" panose="020B0702020204020303" pitchFamily="34" charset="0"/>
              </a:defRPr>
            </a:lvl1pPr>
          </a:lstStyle>
          <a:p>
            <a:pPr marL="180975" indent="-180975">
              <a:spcBef>
                <a:spcPts val="400"/>
              </a:spcBef>
              <a:spcAft>
                <a:spcPts val="400"/>
              </a:spcAft>
              <a:buClr>
                <a:srgbClr val="C00000"/>
              </a:buClr>
              <a:defRPr/>
            </a:pPr>
            <a:r>
              <a:rPr lang="ru-RU" sz="1200" dirty="0">
                <a:latin typeface="Arial" panose="020B0604020202020204" pitchFamily="34" charset="0"/>
              </a:rPr>
              <a:t>Старт работ по анализу актуальной информации с той учетной записью 1С:ERP непосредственно из программы</a:t>
            </a:r>
          </a:p>
          <a:p>
            <a:pPr marL="180975" indent="-180975">
              <a:spcBef>
                <a:spcPts val="400"/>
              </a:spcBef>
              <a:spcAft>
                <a:spcPts val="400"/>
              </a:spcAft>
              <a:buClr>
                <a:srgbClr val="C00000"/>
              </a:buClr>
              <a:defRPr/>
            </a:pPr>
            <a:r>
              <a:rPr lang="ru-RU" sz="1200" dirty="0">
                <a:latin typeface="Arial" panose="020B0604020202020204" pitchFamily="34" charset="0"/>
              </a:rPr>
              <a:t>Возможность работы с отчетами и графиками через браузер</a:t>
            </a:r>
            <a:r>
              <a:rPr lang="en-US" sz="1200" dirty="0">
                <a:latin typeface="Arial" panose="020B0604020202020204" pitchFamily="34" charset="0"/>
              </a:rPr>
              <a:t> </a:t>
            </a:r>
            <a:r>
              <a:rPr lang="ru-RU" sz="1200" dirty="0">
                <a:latin typeface="Arial" panose="020B0604020202020204" pitchFamily="34" charset="0"/>
              </a:rPr>
              <a:t>на компьютере или мобильном устройстве</a:t>
            </a:r>
          </a:p>
          <a:p>
            <a:pPr marL="180975" indent="-180975">
              <a:spcBef>
                <a:spcPts val="400"/>
              </a:spcBef>
              <a:spcAft>
                <a:spcPts val="400"/>
              </a:spcAft>
              <a:buClr>
                <a:srgbClr val="C00000"/>
              </a:buClr>
              <a:defRPr/>
            </a:pPr>
            <a:r>
              <a:rPr lang="ru-RU" sz="1200" dirty="0">
                <a:latin typeface="Arial" panose="020B0604020202020204" pitchFamily="34" charset="0"/>
              </a:rPr>
              <a:t>Не требуется дополнительных настроек прав доступа для просмотра аналитических данных (в рамках текущих настроек доступа в 1С:ERP</a:t>
            </a:r>
          </a:p>
          <a:p>
            <a:pPr marL="180975" indent="-180975">
              <a:spcBef>
                <a:spcPts val="400"/>
              </a:spcBef>
              <a:spcAft>
                <a:spcPts val="400"/>
              </a:spcAft>
              <a:buClr>
                <a:srgbClr val="C00000"/>
              </a:buClr>
              <a:defRPr/>
            </a:pPr>
            <a:r>
              <a:rPr lang="ru-RU" sz="1200" dirty="0">
                <a:latin typeface="Arial" panose="020B0604020202020204" pitchFamily="34" charset="0"/>
              </a:rPr>
              <a:t>Не требуются действия по выгрузке данных из учетной системы и их загрузке в аналитическую систему</a:t>
            </a:r>
          </a:p>
          <a:p>
            <a:pPr marL="180975" indent="-180975">
              <a:spcBef>
                <a:spcPts val="400"/>
              </a:spcBef>
              <a:spcAft>
                <a:spcPts val="400"/>
              </a:spcAft>
              <a:buClr>
                <a:srgbClr val="C00000"/>
              </a:buClr>
              <a:defRPr/>
            </a:pPr>
            <a:r>
              <a:rPr lang="ru-RU" sz="1200" dirty="0">
                <a:latin typeface="Arial" panose="020B0604020202020204" pitchFamily="34" charset="0"/>
              </a:rPr>
              <a:t>Возможность быстро и легко получить сводную информацию по всем записям в нужном регистре или по документам</a:t>
            </a:r>
            <a:br>
              <a:rPr lang="ru-RU" sz="1200" dirty="0">
                <a:latin typeface="Arial" panose="020B0604020202020204" pitchFamily="34" charset="0"/>
              </a:rPr>
            </a:br>
            <a:endParaRPr lang="ru-RU" sz="1200" dirty="0">
              <a:latin typeface="Arial" panose="020B0604020202020204" pitchFamily="34" charset="0"/>
            </a:endParaRPr>
          </a:p>
        </p:txBody>
      </p:sp>
      <p:pic>
        <p:nvPicPr>
          <p:cNvPr id="7170" name="Picture 2" descr="https://static.tildacdn.com/tild3361-6162-4239-b765-643064656134/1c-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47980"/>
            <a:ext cx="5069362" cy="31683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3">
            <a:extLst>
              <a:ext uri="{FF2B5EF4-FFF2-40B4-BE49-F238E27FC236}">
                <a16:creationId xmlns="" xmlns:a16="http://schemas.microsoft.com/office/drawing/2014/main" id="{3DA68368-2781-478C-9331-20400DF6A1BD}"/>
              </a:ext>
            </a:extLst>
          </p:cNvPr>
          <p:cNvSpPr txBox="1">
            <a:spLocks noChangeArrowheads="1"/>
          </p:cNvSpPr>
          <p:nvPr/>
        </p:nvSpPr>
        <p:spPr bwMode="auto">
          <a:xfrm>
            <a:off x="146149" y="1133471"/>
            <a:ext cx="1868077"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lgn="ctr">
              <a:spcBef>
                <a:spcPct val="0"/>
              </a:spcBef>
              <a:buClrTx/>
              <a:buFontTx/>
              <a:buNone/>
            </a:pPr>
            <a:r>
              <a:rPr lang="ru-RU" altLang="ru-RU" sz="1428" dirty="0" smtClean="0">
                <a:solidFill>
                  <a:schemeClr val="bg2">
                    <a:lumMod val="50000"/>
                  </a:schemeClr>
                </a:solidFill>
              </a:rPr>
              <a:t>Пример </a:t>
            </a:r>
            <a:r>
              <a:rPr lang="ru-RU" altLang="ru-RU" sz="1428" dirty="0" err="1" smtClean="0">
                <a:solidFill>
                  <a:schemeClr val="bg2">
                    <a:lumMod val="50000"/>
                  </a:schemeClr>
                </a:solidFill>
              </a:rPr>
              <a:t>дашборда</a:t>
            </a:r>
            <a:endParaRPr lang="ru-RU" altLang="ru-RU" sz="1428" dirty="0">
              <a:solidFill>
                <a:schemeClr val="bg2">
                  <a:lumMod val="50000"/>
                </a:schemeClr>
              </a:solidFill>
            </a:endParaRPr>
          </a:p>
        </p:txBody>
      </p:sp>
    </p:spTree>
  </p:cSld>
  <p:clrMapOvr>
    <a:masterClrMapping/>
  </p:clrMapOvr>
  <p:transition advTm="600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20"/>
          <p:cNvSpPr/>
          <p:nvPr/>
        </p:nvSpPr>
        <p:spPr bwMode="auto">
          <a:xfrm>
            <a:off x="4710554" y="1474000"/>
            <a:ext cx="4406060" cy="3660238"/>
          </a:xfrm>
          <a:prstGeom prst="roundRect">
            <a:avLst/>
          </a:prstGeom>
          <a:solidFill>
            <a:schemeClr val="bg1">
              <a:lumMod val="95000"/>
              <a:alpha val="75000"/>
            </a:schemeClr>
          </a:solidFill>
          <a:ln>
            <a:noFill/>
          </a:ln>
        </p:spPr>
        <p:txBody>
          <a:bodyPr lIns="71389" tIns="37123" rIns="71389" bIns="37123">
            <a:spAutoFit/>
          </a:bodyPr>
          <a:lstStyle/>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p:txBody>
      </p:sp>
      <p:sp>
        <p:nvSpPr>
          <p:cNvPr id="14" name="Скругленный прямоугольник 20"/>
          <p:cNvSpPr/>
          <p:nvPr/>
        </p:nvSpPr>
        <p:spPr bwMode="auto">
          <a:xfrm>
            <a:off x="223865" y="1447254"/>
            <a:ext cx="4406060" cy="3660238"/>
          </a:xfrm>
          <a:prstGeom prst="roundRect">
            <a:avLst/>
          </a:prstGeom>
          <a:solidFill>
            <a:schemeClr val="bg1">
              <a:lumMod val="95000"/>
              <a:alpha val="74902"/>
            </a:schemeClr>
          </a:solidFill>
          <a:ln>
            <a:noFill/>
          </a:ln>
        </p:spPr>
        <p:txBody>
          <a:bodyPr wrap="square" lIns="71389" tIns="37123" rIns="71389" bIns="37123">
            <a:spAutoFit/>
          </a:bodyPr>
          <a:lstStyle/>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a:p>
            <a:pPr marL="380945" indent="-380945" eaLnBrk="1" hangingPunct="1">
              <a:lnSpc>
                <a:spcPct val="85000"/>
              </a:lnSpc>
              <a:spcBef>
                <a:spcPct val="50000"/>
              </a:spcBef>
              <a:buSzPct val="120000"/>
              <a:buBlip>
                <a:blip r:embed="rId3"/>
              </a:buBlip>
              <a:defRPr/>
            </a:pPr>
            <a:endParaRPr lang="ru-RU" sz="100" b="0"/>
          </a:p>
        </p:txBody>
      </p:sp>
      <p:pic>
        <p:nvPicPr>
          <p:cNvPr id="43012" name="Picture 4"/>
          <p:cNvPicPr>
            <a:picLocks noChangeAspect="1" noChangeArrowheads="1"/>
          </p:cNvPicPr>
          <p:nvPr/>
        </p:nvPicPr>
        <p:blipFill>
          <a:blip r:embed="rId4" cstate="print">
            <a:clrChange>
              <a:clrFrom>
                <a:srgbClr val="FDFDFF"/>
              </a:clrFrom>
              <a:clrTo>
                <a:srgbClr val="FDFDFF">
                  <a:alpha val="0"/>
                </a:srgbClr>
              </a:clrTo>
            </a:clrChange>
            <a:extLst>
              <a:ext uri="{28A0092B-C50C-407E-A947-70E740481C1C}">
                <a14:useLocalDpi xmlns:a14="http://schemas.microsoft.com/office/drawing/2010/main" val="0"/>
              </a:ext>
            </a:extLst>
          </a:blip>
          <a:srcRect r="252"/>
          <a:stretch>
            <a:fillRect/>
          </a:stretch>
        </p:blipFill>
        <p:spPr bwMode="auto">
          <a:xfrm>
            <a:off x="4981140" y="1562124"/>
            <a:ext cx="1598786"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9"/>
          <p:cNvSpPr txBox="1">
            <a:spLocks noChangeArrowheads="1"/>
          </p:cNvSpPr>
          <p:nvPr/>
        </p:nvSpPr>
        <p:spPr bwMode="auto">
          <a:xfrm>
            <a:off x="5460775" y="1025314"/>
            <a:ext cx="2616934" cy="444279"/>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71369" tIns="37111" rIns="71369" bIns="37111">
            <a:spAutoFit/>
          </a:bodyPr>
          <a:lstStyle>
            <a:defPPr>
              <a:defRPr lang="ru-RU"/>
            </a:defPPr>
            <a:lvl1pPr>
              <a:defRPr sz="1400" b="0">
                <a:solidFill>
                  <a:srgbClr val="D20000"/>
                </a:solidFill>
                <a:latin typeface="Tahoma" panose="020B0604030504040204" pitchFamily="34" charset="0"/>
                <a:ea typeface="Tahoma" panose="020B0604030504040204" pitchFamily="34" charset="0"/>
                <a:cs typeface="Tahoma" panose="020B060403050404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1200" dirty="0">
                <a:solidFill>
                  <a:srgbClr val="003E6C"/>
                </a:solidFill>
                <a:latin typeface="Arial" panose="020B0604020202020204" pitchFamily="34" charset="0"/>
                <a:cs typeface="Arial" panose="020B0604020202020204" pitchFamily="34" charset="0"/>
              </a:rPr>
              <a:t>Ускорение получения управленческой отчетности – 80%</a:t>
            </a:r>
          </a:p>
        </p:txBody>
      </p:sp>
      <p:sp>
        <p:nvSpPr>
          <p:cNvPr id="86018" name="Заголовок 1"/>
          <p:cNvSpPr>
            <a:spLocks noGrp="1" noChangeArrowheads="1"/>
          </p:cNvSpPr>
          <p:nvPr>
            <p:ph type="title"/>
          </p:nvPr>
        </p:nvSpPr>
        <p:spPr>
          <a:xfrm>
            <a:off x="1655762" y="208235"/>
            <a:ext cx="7127875" cy="63532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lgn="ctr"/>
            <a:r>
              <a:rPr lang="ru-RU" altLang="ru-RU" dirty="0">
                <a:solidFill>
                  <a:schemeClr val="tx1"/>
                </a:solidFill>
              </a:rPr>
              <a:t>Интеграция разрозненных учетных систем</a:t>
            </a:r>
          </a:p>
        </p:txBody>
      </p:sp>
      <p:pic>
        <p:nvPicPr>
          <p:cNvPr id="43015" name="Picture 6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1572"/>
          <a:stretch>
            <a:fillRect/>
          </a:stretch>
        </p:blipFill>
        <p:spPr bwMode="auto">
          <a:xfrm>
            <a:off x="3089032" y="1433718"/>
            <a:ext cx="1183354" cy="58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14"/>
          <p:cNvSpPr txBox="1">
            <a:spLocks noChangeArrowheads="1"/>
          </p:cNvSpPr>
          <p:nvPr/>
        </p:nvSpPr>
        <p:spPr bwMode="auto">
          <a:xfrm>
            <a:off x="656861" y="1014507"/>
            <a:ext cx="4547072" cy="444279"/>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71369" tIns="37111" rIns="71369" bIns="37111">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1200" b="0" dirty="0">
                <a:solidFill>
                  <a:srgbClr val="003E6C"/>
                </a:solidFill>
                <a:ea typeface="Tahoma" panose="020B0604030504040204" pitchFamily="34" charset="0"/>
              </a:rPr>
              <a:t>Ускорение получения управленческой отчетности – 50%</a:t>
            </a:r>
          </a:p>
          <a:p>
            <a:r>
              <a:rPr lang="ru-RU" altLang="ru-RU" sz="1200" b="0" dirty="0">
                <a:solidFill>
                  <a:srgbClr val="003E6C"/>
                </a:solidFill>
                <a:ea typeface="Tahoma" panose="020B0604030504040204" pitchFamily="34" charset="0"/>
              </a:rPr>
              <a:t>Ускорение получения регламентированной отчетности – 5%</a:t>
            </a:r>
          </a:p>
        </p:txBody>
      </p:sp>
      <p:cxnSp>
        <p:nvCxnSpPr>
          <p:cNvPr id="43017" name="Прямая соединительная линия 4"/>
          <p:cNvCxnSpPr>
            <a:cxnSpLocks noChangeShapeType="1"/>
          </p:cNvCxnSpPr>
          <p:nvPr/>
        </p:nvCxnSpPr>
        <p:spPr bwMode="auto">
          <a:xfrm>
            <a:off x="143235" y="622995"/>
            <a:ext cx="161137" cy="2666323"/>
          </a:xfrm>
          <a:prstGeom prst="line">
            <a:avLst/>
          </a:prstGeom>
          <a:noFill/>
          <a:ln>
            <a:noFill/>
          </a:ln>
          <a:extLst>
            <a:ext uri="{91240B29-F687-4F45-9708-019B960494DF}">
              <a14:hiddenLine xmlns:a14="http://schemas.microsoft.com/office/drawing/2010/main" w="9525">
                <a:solidFill>
                  <a:srgbClr val="000000"/>
                </a:solidFill>
                <a:round/>
              </a14:hiddenLine>
            </a:ext>
          </a:extLst>
        </p:spPr>
      </p:cxnSp>
      <p:pic>
        <p:nvPicPr>
          <p:cNvPr id="43018" name="Picture 4" descr="http://qrcoder.ru/code/?https%3A%2F%2Feawards.1c.ru%2Fprojects%2Fkonsolidaciya-ucheta-i-avtomatizaciya-kaznacheystva-i-byudzhetirovaniya-ooo-pervyy-na-baze-1s-erpupravlenie-holdingom-vhodyaschego-v-sostav-kompleksa-1s-korporaciya--108238%2F&amp;4&amp;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495" y="1485332"/>
            <a:ext cx="689871" cy="6898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9" name="Рисунок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862" y="1829008"/>
            <a:ext cx="3874855" cy="31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Рисунок 1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804" y="2499995"/>
            <a:ext cx="3539991" cy="23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2" descr="http://qrcoder.ru/code/?https%3A%2F%2Feawards.1c.ru%2Fprojects%2Fsozdanie-edinoy-sistemy-upravleniya-i-kontrolya-bdds-na-baze-1s-erp-upravlenie-holdingom-dlya-obedinennoy-gruppy-stroitelnyh-kompaniy--sibshahtostroy-129817%2F&amp;4&am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9901" y="1485332"/>
            <a:ext cx="689871" cy="6898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a:extLst>
              <a:ext uri="{FF2B5EF4-FFF2-40B4-BE49-F238E27FC236}">
                <a16:creationId xmlns="" xmlns:a16="http://schemas.microsoft.com/office/drawing/2014/main" id="{772A47C1-C23D-1BDE-5E7E-B58C3B150459}"/>
              </a:ext>
            </a:extLst>
          </p:cNvPr>
          <p:cNvSpPr txBox="1">
            <a:spLocks noChangeArrowheads="1"/>
          </p:cNvSpPr>
          <p:nvPr/>
        </p:nvSpPr>
        <p:spPr bwMode="auto">
          <a:xfrm>
            <a:off x="971550" y="2571750"/>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Сервисы </a:t>
            </a:r>
            <a:r>
              <a:rPr lang="en-US" altLang="ru-RU" sz="4000" dirty="0"/>
              <a:t>B2B</a:t>
            </a:r>
            <a:endParaRPr lang="ru-RU" altLang="ru-RU" sz="4000" dirty="0"/>
          </a:p>
        </p:txBody>
      </p:sp>
    </p:spTree>
    <p:extLst>
      <p:ext uri="{BB962C8B-B14F-4D97-AF65-F5344CB8AC3E}">
        <p14:creationId xmlns:p14="http://schemas.microsoft.com/office/powerpoint/2010/main" val="4114905123"/>
      </p:ext>
    </p:extLst>
  </p:cSld>
  <p:clrMapOvr>
    <a:masterClrMapping/>
  </p:clrMapOvr>
  <p:transition advTm="600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Заголовок 1">
            <a:extLst>
              <a:ext uri="{FF2B5EF4-FFF2-40B4-BE49-F238E27FC236}">
                <a16:creationId xmlns="" xmlns:a16="http://schemas.microsoft.com/office/drawing/2014/main" id="{53824F29-507D-4E00-748C-5151D0D2B92B}"/>
              </a:ext>
            </a:extLst>
          </p:cNvPr>
          <p:cNvSpPr>
            <a:spLocks noGrp="1"/>
          </p:cNvSpPr>
          <p:nvPr>
            <p:ph type="title" idx="4294967295"/>
          </p:nvPr>
        </p:nvSpPr>
        <p:spPr>
          <a:xfrm>
            <a:off x="1691680" y="195486"/>
            <a:ext cx="7199668" cy="636089"/>
          </a:xfrm>
        </p:spPr>
        <p:txBody>
          <a:bodyPr anchor="ctr" anchorCtr="0"/>
          <a:lstStyle/>
          <a:p>
            <a:pPr algn="ctr"/>
            <a:r>
              <a:rPr lang="ru-RU" altLang="ru-RU" sz="1800" b="1" dirty="0">
                <a:solidFill>
                  <a:schemeClr val="tx1"/>
                </a:solidFill>
                <a:latin typeface="Arial" panose="020B0604020202020204" pitchFamily="34" charset="0"/>
                <a:cs typeface="Arial" panose="020B0604020202020204" pitchFamily="34" charset="0"/>
              </a:rPr>
              <a:t>Сервисы </a:t>
            </a:r>
            <a:r>
              <a:rPr lang="en-US" altLang="ru-RU" sz="1800" b="1" dirty="0">
                <a:solidFill>
                  <a:schemeClr val="tx1"/>
                </a:solidFill>
                <a:latin typeface="Arial" panose="020B0604020202020204" pitchFamily="34" charset="0"/>
                <a:cs typeface="Arial" panose="020B0604020202020204" pitchFamily="34" charset="0"/>
              </a:rPr>
              <a:t>B2B </a:t>
            </a:r>
            <a:r>
              <a:rPr lang="ru-RU" altLang="ru-RU" sz="1800" b="1" dirty="0">
                <a:solidFill>
                  <a:schemeClr val="tx1"/>
                </a:solidFill>
                <a:latin typeface="Arial" panose="020B0604020202020204" pitchFamily="34" charset="0"/>
                <a:cs typeface="Arial" panose="020B0604020202020204" pitchFamily="34" charset="0"/>
              </a:rPr>
              <a:t>в 1С:ERP</a:t>
            </a:r>
          </a:p>
        </p:txBody>
      </p:sp>
      <p:pic>
        <p:nvPicPr>
          <p:cNvPr id="203779" name="Picture 28">
            <a:extLst>
              <a:ext uri="{FF2B5EF4-FFF2-40B4-BE49-F238E27FC236}">
                <a16:creationId xmlns="" xmlns:a16="http://schemas.microsoft.com/office/drawing/2014/main" id="{D84E7C13-3DFE-8FF7-ECFB-95DD271E4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67781"/>
            <a:ext cx="404813" cy="388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3780" name="Прямоугольник 17">
            <a:extLst>
              <a:ext uri="{FF2B5EF4-FFF2-40B4-BE49-F238E27FC236}">
                <a16:creationId xmlns="" xmlns:a16="http://schemas.microsoft.com/office/drawing/2014/main" id="{287E55E0-B2BD-7A9E-D64B-C98EC55AFD36}"/>
              </a:ext>
            </a:extLst>
          </p:cNvPr>
          <p:cNvSpPr>
            <a:spLocks noChangeArrowheads="1"/>
          </p:cNvSpPr>
          <p:nvPr/>
        </p:nvSpPr>
        <p:spPr bwMode="auto">
          <a:xfrm>
            <a:off x="723464" y="967781"/>
            <a:ext cx="8207781"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1С:Контрагент</a:t>
            </a:r>
            <a:r>
              <a:rPr lang="ru-RU" altLang="ru-RU" sz="1000" dirty="0"/>
              <a:t>. </a:t>
            </a:r>
            <a:r>
              <a:rPr lang="ru-RU" altLang="ru-RU" sz="1000" b="0" dirty="0"/>
              <a:t>Быстрая проверка информации о контрагентах, автоматическое заполнение  реквизитов контрагентов</a:t>
            </a:r>
            <a:r>
              <a:rPr lang="en-US" altLang="ru-RU" sz="1000" b="0" dirty="0"/>
              <a:t> </a:t>
            </a:r>
            <a:r>
              <a:rPr lang="ru-RU" altLang="ru-RU" sz="1000" b="0" dirty="0"/>
              <a:t>в различных документах и другие полезные функции</a:t>
            </a:r>
          </a:p>
        </p:txBody>
      </p:sp>
      <p:sp>
        <p:nvSpPr>
          <p:cNvPr id="203781" name="Прямоугольник 18">
            <a:extLst>
              <a:ext uri="{FF2B5EF4-FFF2-40B4-BE49-F238E27FC236}">
                <a16:creationId xmlns="" xmlns:a16="http://schemas.microsoft.com/office/drawing/2014/main" id="{4DBBDB1B-2FD2-3630-8698-626B09994F95}"/>
              </a:ext>
            </a:extLst>
          </p:cNvPr>
          <p:cNvSpPr>
            <a:spLocks noChangeArrowheads="1"/>
          </p:cNvSpPr>
          <p:nvPr/>
        </p:nvSpPr>
        <p:spPr bwMode="auto">
          <a:xfrm>
            <a:off x="719618" y="129163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1СПАРК Риски</a:t>
            </a:r>
            <a:r>
              <a:rPr lang="ru-RU" altLang="ru-RU" sz="1000" dirty="0"/>
              <a:t>. </a:t>
            </a:r>
            <a:r>
              <a:rPr lang="ru-RU" altLang="ru-RU" sz="1000" b="0" dirty="0"/>
              <a:t>Оценка надежности и мониторинг контрагентов для принятия взвешенных решений о сотрудничестве и минимизации налоговых рисков</a:t>
            </a:r>
          </a:p>
        </p:txBody>
      </p:sp>
      <p:sp>
        <p:nvSpPr>
          <p:cNvPr id="203782" name="Прямоугольник 19">
            <a:extLst>
              <a:ext uri="{FF2B5EF4-FFF2-40B4-BE49-F238E27FC236}">
                <a16:creationId xmlns="" xmlns:a16="http://schemas.microsoft.com/office/drawing/2014/main" id="{C4EDDB09-FEEB-380D-C7C4-1A56586145CB}"/>
              </a:ext>
            </a:extLst>
          </p:cNvPr>
          <p:cNvSpPr>
            <a:spLocks noChangeArrowheads="1"/>
          </p:cNvSpPr>
          <p:nvPr/>
        </p:nvSpPr>
        <p:spPr bwMode="auto">
          <a:xfrm>
            <a:off x="719618" y="161548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1С-Отчетность</a:t>
            </a:r>
            <a:r>
              <a:rPr lang="ru-RU" altLang="ru-RU" sz="1000" dirty="0"/>
              <a:t>. </a:t>
            </a:r>
            <a:r>
              <a:rPr lang="ru-RU" altLang="ru-RU" sz="1000" b="0" dirty="0"/>
              <a:t>Быстрая и удобная подготовка и отправка регламентированной отчетности прямо из системы, а также поддержка других видов электронного документооборота с контролирующими органами</a:t>
            </a:r>
          </a:p>
        </p:txBody>
      </p:sp>
      <p:sp>
        <p:nvSpPr>
          <p:cNvPr id="203783" name="Прямоугольник 20">
            <a:extLst>
              <a:ext uri="{FF2B5EF4-FFF2-40B4-BE49-F238E27FC236}">
                <a16:creationId xmlns="" xmlns:a16="http://schemas.microsoft.com/office/drawing/2014/main" id="{006CCA8B-A76A-8F9E-6386-98DD135E7306}"/>
              </a:ext>
            </a:extLst>
          </p:cNvPr>
          <p:cNvSpPr>
            <a:spLocks noChangeArrowheads="1"/>
          </p:cNvSpPr>
          <p:nvPr/>
        </p:nvSpPr>
        <p:spPr bwMode="auto">
          <a:xfrm>
            <a:off x="719618" y="193933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1С:Предприятие через Интернет</a:t>
            </a:r>
            <a:r>
              <a:rPr lang="ru-RU" altLang="ru-RU" sz="1000" dirty="0"/>
              <a:t>. </a:t>
            </a:r>
            <a:r>
              <a:rPr lang="ru-RU" altLang="ru-RU" sz="1000" b="0" dirty="0"/>
              <a:t>«Облачный» сервис фирмы 1С для работы с информационной системой через Интернет,</a:t>
            </a:r>
            <a:r>
              <a:rPr lang="en-US" altLang="ru-RU" sz="1000" b="0" dirty="0"/>
              <a:t> </a:t>
            </a:r>
            <a:r>
              <a:rPr lang="ru-RU" altLang="ru-RU" sz="1000" b="0" dirty="0"/>
              <a:t>который доступен круглосуточно из любой точки мира</a:t>
            </a:r>
          </a:p>
        </p:txBody>
      </p:sp>
      <p:sp>
        <p:nvSpPr>
          <p:cNvPr id="203784" name="Прямоугольник 21">
            <a:extLst>
              <a:ext uri="{FF2B5EF4-FFF2-40B4-BE49-F238E27FC236}">
                <a16:creationId xmlns="" xmlns:a16="http://schemas.microsoft.com/office/drawing/2014/main" id="{557E10DD-5C30-A08A-3F80-6F15C3502847}"/>
              </a:ext>
            </a:extLst>
          </p:cNvPr>
          <p:cNvSpPr>
            <a:spLocks noChangeArrowheads="1"/>
          </p:cNvSpPr>
          <p:nvPr/>
        </p:nvSpPr>
        <p:spPr bwMode="auto">
          <a:xfrm>
            <a:off x="719618" y="226318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1С:Линк</a:t>
            </a:r>
            <a:r>
              <a:rPr lang="ru-RU" altLang="ru-RU" sz="1000" dirty="0"/>
              <a:t>. </a:t>
            </a:r>
            <a:r>
              <a:rPr lang="ru-RU" altLang="ru-RU" sz="1000" b="0" dirty="0"/>
              <a:t>Простой способ организовать безопасный удаленный доступ через Интернет к рабочим информационным базам установленным на компьютере пользователя</a:t>
            </a:r>
          </a:p>
        </p:txBody>
      </p:sp>
      <p:sp>
        <p:nvSpPr>
          <p:cNvPr id="203785" name="Прямоугольник 22">
            <a:extLst>
              <a:ext uri="{FF2B5EF4-FFF2-40B4-BE49-F238E27FC236}">
                <a16:creationId xmlns="" xmlns:a16="http://schemas.microsoft.com/office/drawing/2014/main" id="{0DB880A4-D29D-82DE-3B3A-28100DE190FC}"/>
              </a:ext>
            </a:extLst>
          </p:cNvPr>
          <p:cNvSpPr>
            <a:spLocks noChangeArrowheads="1"/>
          </p:cNvSpPr>
          <p:nvPr/>
        </p:nvSpPr>
        <p:spPr bwMode="auto">
          <a:xfrm>
            <a:off x="719618" y="258861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1С-Такском</a:t>
            </a:r>
            <a:r>
              <a:rPr lang="ru-RU" altLang="ru-RU" sz="1000" dirty="0"/>
              <a:t>. </a:t>
            </a:r>
            <a:r>
              <a:rPr lang="ru-RU" altLang="ru-RU" sz="1000" b="0" dirty="0"/>
              <a:t>Обмен счетами-фактурами и другими юридически значимыми документами с поставщиками, покупателями и прочими контрагентами в электронной форме прямо из 1С:ERP 2</a:t>
            </a:r>
          </a:p>
        </p:txBody>
      </p:sp>
      <p:sp>
        <p:nvSpPr>
          <p:cNvPr id="203786" name="Прямоугольник 23">
            <a:extLst>
              <a:ext uri="{FF2B5EF4-FFF2-40B4-BE49-F238E27FC236}">
                <a16:creationId xmlns="" xmlns:a16="http://schemas.microsoft.com/office/drawing/2014/main" id="{FA506271-93DE-8EDB-7417-593FF151CE32}"/>
              </a:ext>
            </a:extLst>
          </p:cNvPr>
          <p:cNvSpPr>
            <a:spLocks noChangeArrowheads="1"/>
          </p:cNvSpPr>
          <p:nvPr/>
        </p:nvSpPr>
        <p:spPr bwMode="auto">
          <a:xfrm>
            <a:off x="719618" y="291246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1С:Подпись</a:t>
            </a:r>
            <a:r>
              <a:rPr lang="ru-RU" altLang="ru-RU" sz="1000" dirty="0"/>
              <a:t>. </a:t>
            </a:r>
            <a:r>
              <a:rPr lang="ru-RU" altLang="ru-RU" sz="1000" b="0" dirty="0"/>
              <a:t>Удобный способ получить квалифицированный сертификат электронной подписи для обмена юридически значимыми электронными документами прямо в системе по доступной цене</a:t>
            </a:r>
          </a:p>
        </p:txBody>
      </p:sp>
      <p:sp>
        <p:nvSpPr>
          <p:cNvPr id="203787" name="Прямоугольник 24">
            <a:extLst>
              <a:ext uri="{FF2B5EF4-FFF2-40B4-BE49-F238E27FC236}">
                <a16:creationId xmlns="" xmlns:a16="http://schemas.microsoft.com/office/drawing/2014/main" id="{8B40D545-2FFB-E2BD-F3B2-3756E47B95BF}"/>
              </a:ext>
            </a:extLst>
          </p:cNvPr>
          <p:cNvSpPr>
            <a:spLocks noChangeArrowheads="1"/>
          </p:cNvSpPr>
          <p:nvPr/>
        </p:nvSpPr>
        <p:spPr bwMode="auto">
          <a:xfrm>
            <a:off x="719618" y="3315327"/>
            <a:ext cx="8172862" cy="17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1С:Бизнес-сеть. Торговые предложения</a:t>
            </a:r>
            <a:r>
              <a:rPr lang="ru-RU" altLang="ru-RU" sz="1000" dirty="0"/>
              <a:t>. </a:t>
            </a:r>
            <a:r>
              <a:rPr lang="ru-RU" altLang="ru-RU" sz="1000" b="0" dirty="0"/>
              <a:t>Торговая площадка для поставщиков и покупателей (закупщиков)</a:t>
            </a:r>
          </a:p>
        </p:txBody>
      </p:sp>
      <p:sp>
        <p:nvSpPr>
          <p:cNvPr id="203788" name="Прямоугольник 25">
            <a:extLst>
              <a:ext uri="{FF2B5EF4-FFF2-40B4-BE49-F238E27FC236}">
                <a16:creationId xmlns="" xmlns:a16="http://schemas.microsoft.com/office/drawing/2014/main" id="{2743CFF5-2C86-54A2-9DA9-E88B2DF723A0}"/>
              </a:ext>
            </a:extLst>
          </p:cNvPr>
          <p:cNvSpPr>
            <a:spLocks noChangeArrowheads="1"/>
          </p:cNvSpPr>
          <p:nvPr/>
        </p:nvSpPr>
        <p:spPr bwMode="auto">
          <a:xfrm>
            <a:off x="719618" y="356016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ЭДО без электронной подписи для участников 1С:Бизнес-сеть</a:t>
            </a:r>
            <a:r>
              <a:rPr lang="ru-RU" altLang="ru-RU" sz="1000" dirty="0"/>
              <a:t>. </a:t>
            </a:r>
            <a:r>
              <a:rPr lang="ru-RU" altLang="ru-RU" sz="1000" b="0" dirty="0"/>
              <a:t>Обмен электронными документами без электронной подписи между пользователями</a:t>
            </a:r>
          </a:p>
        </p:txBody>
      </p:sp>
      <p:sp>
        <p:nvSpPr>
          <p:cNvPr id="203789" name="Прямоугольник 26">
            <a:extLst>
              <a:ext uri="{FF2B5EF4-FFF2-40B4-BE49-F238E27FC236}">
                <a16:creationId xmlns="" xmlns:a16="http://schemas.microsoft.com/office/drawing/2014/main" id="{92E0A098-E455-822C-1B9C-5AE80F55A70B}"/>
              </a:ext>
            </a:extLst>
          </p:cNvPr>
          <p:cNvSpPr>
            <a:spLocks noChangeArrowheads="1"/>
          </p:cNvSpPr>
          <p:nvPr/>
        </p:nvSpPr>
        <p:spPr bwMode="auto">
          <a:xfrm>
            <a:off x="719618" y="388401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1С:Сверка</a:t>
            </a:r>
            <a:r>
              <a:rPr lang="ru-RU" altLang="ru-RU" sz="1000" dirty="0"/>
              <a:t>. </a:t>
            </a:r>
            <a:r>
              <a:rPr lang="ru-RU" altLang="ru-RU" sz="1000" b="0" dirty="0"/>
              <a:t>Автоматическая сверка счетов-фактур с контрагентами непосредственно в системе  в любое удобное время </a:t>
            </a:r>
            <a:r>
              <a:rPr lang="en-US" altLang="ru-RU" sz="1000" b="0" dirty="0"/>
              <a:t>—</a:t>
            </a:r>
            <a:r>
              <a:rPr lang="ru-RU" altLang="ru-RU" sz="1000" b="0" dirty="0"/>
              <a:t> как в процессе ведения учета, так и перед отправкой декларации в ФНС</a:t>
            </a:r>
          </a:p>
        </p:txBody>
      </p:sp>
      <p:sp>
        <p:nvSpPr>
          <p:cNvPr id="203790" name="Прямоугольник 27">
            <a:extLst>
              <a:ext uri="{FF2B5EF4-FFF2-40B4-BE49-F238E27FC236}">
                <a16:creationId xmlns="" xmlns:a16="http://schemas.microsoft.com/office/drawing/2014/main" id="{AFCC8080-6C6D-DCB5-9D3D-CFD1A4DF3787}"/>
              </a:ext>
            </a:extLst>
          </p:cNvPr>
          <p:cNvSpPr>
            <a:spLocks noChangeArrowheads="1"/>
          </p:cNvSpPr>
          <p:nvPr/>
        </p:nvSpPr>
        <p:spPr bwMode="auto">
          <a:xfrm>
            <a:off x="723366" y="4207868"/>
            <a:ext cx="8207781"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1С:ДиректБанк</a:t>
            </a:r>
            <a:r>
              <a:rPr lang="ru-RU" altLang="ru-RU" sz="1000" dirty="0"/>
              <a:t>. </a:t>
            </a:r>
            <a:r>
              <a:rPr lang="ru-RU" altLang="ru-RU" sz="1000" b="0" dirty="0"/>
              <a:t>Прямой обмен электронными документами с банком. Позволяет отправлять платежи в банк и получать выписки по расчетным счетам непосредственно из 1С:ERP 2, без переключения в систему «Клиент-банк»</a:t>
            </a:r>
          </a:p>
        </p:txBody>
      </p:sp>
      <p:sp>
        <p:nvSpPr>
          <p:cNvPr id="203791" name="Прямоугольник 28">
            <a:extLst>
              <a:ext uri="{FF2B5EF4-FFF2-40B4-BE49-F238E27FC236}">
                <a16:creationId xmlns="" xmlns:a16="http://schemas.microsoft.com/office/drawing/2014/main" id="{D990B20C-EBD5-3610-6F79-5C5D1B6447B8}"/>
              </a:ext>
            </a:extLst>
          </p:cNvPr>
          <p:cNvSpPr>
            <a:spLocks noChangeArrowheads="1"/>
          </p:cNvSpPr>
          <p:nvPr/>
        </p:nvSpPr>
        <p:spPr bwMode="auto">
          <a:xfrm>
            <a:off x="719618" y="453171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smtClean="0">
                <a:solidFill>
                  <a:srgbClr val="D45448"/>
                </a:solidFill>
              </a:rPr>
              <a:t>КП Отраслевой</a:t>
            </a:r>
            <a:r>
              <a:rPr lang="ru-RU" altLang="ru-RU" sz="1000" dirty="0"/>
              <a:t>. </a:t>
            </a:r>
            <a:r>
              <a:rPr lang="ru-RU" altLang="ru-RU" sz="1000" b="0" dirty="0"/>
              <a:t>Сервис, входящий в состав комплексной поддержки 1С:ИТС, который предназначен для сопровождения пользователей </a:t>
            </a:r>
            <a:r>
              <a:rPr lang="ru-RU" altLang="ru-RU" sz="1000" b="0" dirty="0" smtClean="0"/>
              <a:t>отраслевых </a:t>
            </a:r>
            <a:r>
              <a:rPr lang="ru-RU" altLang="ru-RU" sz="1000" b="0" dirty="0"/>
              <a:t>и специализированных решений.</a:t>
            </a:r>
          </a:p>
        </p:txBody>
      </p:sp>
    </p:spTree>
  </p:cSld>
  <p:clrMapOvr>
    <a:masterClrMapping/>
  </p:clrMapOvr>
  <p:transition advTm="600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2">
            <a:extLst>
              <a:ext uri="{FF2B5EF4-FFF2-40B4-BE49-F238E27FC236}">
                <a16:creationId xmlns="" xmlns:a16="http://schemas.microsoft.com/office/drawing/2014/main" id="{4BBD03F5-9FA5-7C6C-9F58-8529CAA1D941}"/>
              </a:ext>
            </a:extLst>
          </p:cNvPr>
          <p:cNvSpPr txBox="1">
            <a:spLocks noChangeArrowheads="1"/>
          </p:cNvSpPr>
          <p:nvPr/>
        </p:nvSpPr>
        <p:spPr bwMode="auto">
          <a:xfrm>
            <a:off x="971550" y="2576974"/>
            <a:ext cx="77769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Истории успеха, внедрения, партнеры 1С:Центры </a:t>
            </a:r>
            <a:r>
              <a:rPr lang="en-US" altLang="ru-RU" sz="4000" dirty="0"/>
              <a:t>ERP</a:t>
            </a:r>
            <a:endParaRPr lang="ru-RU" altLang="ru-RU" sz="4000" dirty="0"/>
          </a:p>
        </p:txBody>
      </p:sp>
    </p:spTree>
  </p:cSld>
  <p:clrMapOvr>
    <a:masterClrMapping/>
  </p:clrMapOvr>
  <p:transition advTm="6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с двумя скругленными противолежащими углами 1">
            <a:extLst>
              <a:ext uri="{FF2B5EF4-FFF2-40B4-BE49-F238E27FC236}">
                <a16:creationId xmlns="" xmlns:a16="http://schemas.microsoft.com/office/drawing/2014/main" id="{79949866-15AC-421F-9091-B9C064DAA88A}"/>
              </a:ext>
            </a:extLst>
          </p:cNvPr>
          <p:cNvSpPr/>
          <p:nvPr/>
        </p:nvSpPr>
        <p:spPr>
          <a:xfrm>
            <a:off x="2380465" y="2213833"/>
            <a:ext cx="5503903" cy="2518213"/>
          </a:xfrm>
          <a:prstGeom prst="round2DiagRect">
            <a:avLst>
              <a:gd name="adj1" fmla="val 0"/>
              <a:gd name="adj2" fmla="val 4809"/>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7" name="Прямоугольник с двумя скругленными противолежащими углами 1">
            <a:extLst>
              <a:ext uri="{FF2B5EF4-FFF2-40B4-BE49-F238E27FC236}">
                <a16:creationId xmlns="" xmlns:a16="http://schemas.microsoft.com/office/drawing/2014/main" id="{3DA71A1B-14CC-44AE-9D82-30BDD38CAAAF}"/>
              </a:ext>
            </a:extLst>
          </p:cNvPr>
          <p:cNvSpPr/>
          <p:nvPr/>
        </p:nvSpPr>
        <p:spPr>
          <a:xfrm>
            <a:off x="86936" y="1215261"/>
            <a:ext cx="4096018" cy="2337019"/>
          </a:xfrm>
          <a:prstGeom prst="round2DiagRect">
            <a:avLst>
              <a:gd name="adj1" fmla="val 0"/>
              <a:gd name="adj2" fmla="val 4809"/>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4102" name="Text Box 6">
            <a:extLst>
              <a:ext uri="{FF2B5EF4-FFF2-40B4-BE49-F238E27FC236}">
                <a16:creationId xmlns="" xmlns:a16="http://schemas.microsoft.com/office/drawing/2014/main" id="{300C203E-E219-47AF-BFD2-33C000DDF106}"/>
              </a:ext>
            </a:extLst>
          </p:cNvPr>
          <p:cNvSpPr txBox="1">
            <a:spLocks noChangeArrowheads="1"/>
          </p:cNvSpPr>
          <p:nvPr/>
        </p:nvSpPr>
        <p:spPr bwMode="auto">
          <a:xfrm>
            <a:off x="4577905" y="1371112"/>
            <a:ext cx="184731" cy="97180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37891" name="Заголовок 1">
            <a:extLst>
              <a:ext uri="{FF2B5EF4-FFF2-40B4-BE49-F238E27FC236}">
                <a16:creationId xmlns="" xmlns:a16="http://schemas.microsoft.com/office/drawing/2014/main" id="{4EBE5868-F691-4DD7-B065-345585F78D15}"/>
              </a:ext>
            </a:extLst>
          </p:cNvPr>
          <p:cNvSpPr>
            <a:spLocks noGrp="1" noChangeArrowheads="1"/>
          </p:cNvSpPr>
          <p:nvPr>
            <p:ph type="title"/>
          </p:nvPr>
        </p:nvSpPr>
        <p:spPr>
          <a:xfrm>
            <a:off x="1692275" y="195486"/>
            <a:ext cx="7127875" cy="70576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kern="1200" dirty="0">
                <a:solidFill>
                  <a:schemeClr val="tx1"/>
                </a:solidFill>
                <a:ea typeface="+mn-ea"/>
              </a:rPr>
              <a:t>Бизнес-анализ и сбалансированная система показателей</a:t>
            </a:r>
          </a:p>
        </p:txBody>
      </p:sp>
      <p:pic>
        <p:nvPicPr>
          <p:cNvPr id="5" name="Рисунок 4">
            <a:extLst>
              <a:ext uri="{FF2B5EF4-FFF2-40B4-BE49-F238E27FC236}">
                <a16:creationId xmlns="" xmlns:a16="http://schemas.microsoft.com/office/drawing/2014/main" id="{1DB2B5B4-9DD8-41D6-9D2D-C9A84DFF393F}"/>
              </a:ext>
            </a:extLst>
          </p:cNvPr>
          <p:cNvPicPr>
            <a:picLocks noChangeAspect="1"/>
          </p:cNvPicPr>
          <p:nvPr/>
        </p:nvPicPr>
        <p:blipFill>
          <a:blip r:embed="rId3"/>
          <a:stretch>
            <a:fillRect/>
          </a:stretch>
        </p:blipFill>
        <p:spPr>
          <a:xfrm>
            <a:off x="80960" y="1253113"/>
            <a:ext cx="4033380" cy="2270826"/>
          </a:xfrm>
          <a:prstGeom prst="rect">
            <a:avLst/>
          </a:prstGeom>
        </p:spPr>
      </p:pic>
      <p:sp>
        <p:nvSpPr>
          <p:cNvPr id="12" name="TextBox 41">
            <a:extLst>
              <a:ext uri="{FF2B5EF4-FFF2-40B4-BE49-F238E27FC236}">
                <a16:creationId xmlns="" xmlns:a16="http://schemas.microsoft.com/office/drawing/2014/main" id="{4917213E-E681-47C3-9332-97169B3408B2}"/>
              </a:ext>
            </a:extLst>
          </p:cNvPr>
          <p:cNvSpPr txBox="1">
            <a:spLocks noChangeArrowheads="1"/>
          </p:cNvSpPr>
          <p:nvPr/>
        </p:nvSpPr>
        <p:spPr bwMode="auto">
          <a:xfrm>
            <a:off x="24719" y="961496"/>
            <a:ext cx="3961275" cy="2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US"/>
            </a:defPPr>
            <a:lvl1pPr algn="ctr">
              <a:defRPr sz="1400">
                <a:solidFill>
                  <a:schemeClr val="tx1">
                    <a:lumMod val="75000"/>
                    <a:lumOff val="25000"/>
                  </a:schemeClr>
                </a:solidFill>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ru-RU" sz="1111" dirty="0">
                <a:latin typeface="Arial" panose="020B0604020202020204" pitchFamily="34" charset="0"/>
              </a:rPr>
              <a:t>BSC</a:t>
            </a:r>
            <a:r>
              <a:rPr lang="ru-RU" altLang="ru-RU" sz="1111" dirty="0">
                <a:latin typeface="Arial" panose="020B0604020202020204" pitchFamily="34" charset="0"/>
              </a:rPr>
              <a:t>: стратегическая карта целей, </a:t>
            </a:r>
            <a:r>
              <a:rPr lang="en-US" altLang="ru-RU" sz="1111" dirty="0">
                <a:latin typeface="Arial" panose="020B0604020202020204" pitchFamily="34" charset="0"/>
              </a:rPr>
              <a:t>KPI</a:t>
            </a:r>
            <a:r>
              <a:rPr lang="ru-RU" altLang="ru-RU" sz="1111" dirty="0">
                <a:latin typeface="Arial" panose="020B0604020202020204" pitchFamily="34" charset="0"/>
              </a:rPr>
              <a:t>, инициативы</a:t>
            </a:r>
          </a:p>
        </p:txBody>
      </p:sp>
      <p:sp>
        <p:nvSpPr>
          <p:cNvPr id="13" name="TextBox 41">
            <a:extLst>
              <a:ext uri="{FF2B5EF4-FFF2-40B4-BE49-F238E27FC236}">
                <a16:creationId xmlns="" xmlns:a16="http://schemas.microsoft.com/office/drawing/2014/main" id="{2BB51498-20A1-41EE-9B8C-BE6DF0FB5DA8}"/>
              </a:ext>
            </a:extLst>
          </p:cNvPr>
          <p:cNvSpPr txBox="1">
            <a:spLocks noChangeArrowheads="1"/>
          </p:cNvSpPr>
          <p:nvPr/>
        </p:nvSpPr>
        <p:spPr bwMode="auto">
          <a:xfrm>
            <a:off x="3461183" y="1950556"/>
            <a:ext cx="2685865" cy="2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ru-RU"/>
            </a:defPPr>
            <a:lvl1pPr algn="ctr">
              <a:defRPr sz="1111">
                <a:solidFill>
                  <a:schemeClr val="tx1">
                    <a:lumMod val="75000"/>
                    <a:lumOff val="25000"/>
                  </a:schemeClr>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Монитор </a:t>
            </a:r>
            <a:r>
              <a:rPr lang="en-US" altLang="ru-RU" dirty="0"/>
              <a:t>KPI</a:t>
            </a:r>
            <a:endParaRPr lang="ru-RU" altLang="ru-RU" dirty="0"/>
          </a:p>
        </p:txBody>
      </p:sp>
      <p:pic>
        <p:nvPicPr>
          <p:cNvPr id="2050" name="Picture 2" descr="https://v8.1c.ru/upload/products/upravlenie-kholdingom/funkcii/schetnaja_karta.png">
            <a:extLst>
              <a:ext uri="{FF2B5EF4-FFF2-40B4-BE49-F238E27FC236}">
                <a16:creationId xmlns="" xmlns:a16="http://schemas.microsoft.com/office/drawing/2014/main" id="{CFCE4B6F-B255-4104-829D-E2280AA46E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8285" y="2254818"/>
            <a:ext cx="3854328" cy="2337796"/>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 xmlns:a16="http://schemas.microsoft.com/office/drawing/2014/main" id="{A6FF6714-6DB7-4DE6-A1C4-B9F1BE29AA2D}"/>
              </a:ext>
            </a:extLst>
          </p:cNvPr>
          <p:cNvPicPr>
            <a:picLocks noChangeAspect="1"/>
          </p:cNvPicPr>
          <p:nvPr/>
        </p:nvPicPr>
        <p:blipFill>
          <a:blip r:embed="rId5"/>
          <a:stretch>
            <a:fillRect/>
          </a:stretch>
        </p:blipFill>
        <p:spPr>
          <a:xfrm>
            <a:off x="5314899" y="2808375"/>
            <a:ext cx="3804382" cy="2337018"/>
          </a:xfrm>
          <a:prstGeom prst="rect">
            <a:avLst/>
          </a:prstGeom>
        </p:spPr>
      </p:pic>
      <p:grpSp>
        <p:nvGrpSpPr>
          <p:cNvPr id="3" name="Группа 2">
            <a:extLst>
              <a:ext uri="{FF2B5EF4-FFF2-40B4-BE49-F238E27FC236}">
                <a16:creationId xmlns="" xmlns:a16="http://schemas.microsoft.com/office/drawing/2014/main" id="{8C76EAF8-A4F9-43CD-A6AD-6B4B3B54B768}"/>
              </a:ext>
            </a:extLst>
          </p:cNvPr>
          <p:cNvGrpSpPr/>
          <p:nvPr/>
        </p:nvGrpSpPr>
        <p:grpSpPr>
          <a:xfrm>
            <a:off x="6309884" y="1600268"/>
            <a:ext cx="2803421" cy="1319439"/>
            <a:chOff x="1508452" y="1065234"/>
            <a:chExt cx="3976361" cy="1871487"/>
          </a:xfrm>
        </p:grpSpPr>
        <p:pic>
          <p:nvPicPr>
            <p:cNvPr id="2" name="Рисунок 1">
              <a:extLst>
                <a:ext uri="{FF2B5EF4-FFF2-40B4-BE49-F238E27FC236}">
                  <a16:creationId xmlns="" xmlns:a16="http://schemas.microsoft.com/office/drawing/2014/main" id="{8B883360-AD51-41CA-AA33-680DA8211A17}"/>
                </a:ext>
              </a:extLst>
            </p:cNvPr>
            <p:cNvPicPr>
              <a:picLocks noChangeAspect="1"/>
            </p:cNvPicPr>
            <p:nvPr/>
          </p:nvPicPr>
          <p:blipFill>
            <a:blip r:embed="rId6"/>
            <a:stretch>
              <a:fillRect/>
            </a:stretch>
          </p:blipFill>
          <p:spPr>
            <a:xfrm>
              <a:off x="1799873" y="1281855"/>
              <a:ext cx="1728192" cy="1144081"/>
            </a:xfrm>
            <a:prstGeom prst="rect">
              <a:avLst/>
            </a:prstGeom>
          </p:spPr>
        </p:pic>
        <p:pic>
          <p:nvPicPr>
            <p:cNvPr id="2058" name="Picture 10" descr="https://www.pngkey.com/png/full/830-8308707_image-smartphone.png">
              <a:extLst>
                <a:ext uri="{FF2B5EF4-FFF2-40B4-BE49-F238E27FC236}">
                  <a16:creationId xmlns="" xmlns:a16="http://schemas.microsoft.com/office/drawing/2014/main" id="{D23FCC3F-4764-4487-AFC1-404F333229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452" y="1065234"/>
              <a:ext cx="3976361" cy="187148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41">
            <a:extLst>
              <a:ext uri="{FF2B5EF4-FFF2-40B4-BE49-F238E27FC236}">
                <a16:creationId xmlns="" xmlns:a16="http://schemas.microsoft.com/office/drawing/2014/main" id="{01BE038A-D567-467A-9A5D-22AA7CFC75B1}"/>
              </a:ext>
            </a:extLst>
          </p:cNvPr>
          <p:cNvSpPr txBox="1">
            <a:spLocks noChangeArrowheads="1"/>
          </p:cNvSpPr>
          <p:nvPr/>
        </p:nvSpPr>
        <p:spPr bwMode="auto">
          <a:xfrm>
            <a:off x="3714809" y="4684737"/>
            <a:ext cx="1600090" cy="2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r"/>
            <a:r>
              <a:rPr lang="ru-RU" altLang="ru-RU" sz="1111" dirty="0" err="1">
                <a:solidFill>
                  <a:schemeClr val="tx1">
                    <a:lumMod val="75000"/>
                    <a:lumOff val="25000"/>
                  </a:schemeClr>
                </a:solidFill>
              </a:rPr>
              <a:t>Дашборды</a:t>
            </a:r>
            <a:endParaRPr lang="ru-RU" altLang="ru-RU" sz="1111" dirty="0">
              <a:solidFill>
                <a:schemeClr val="tx1">
                  <a:lumMod val="75000"/>
                  <a:lumOff val="25000"/>
                </a:schemeClr>
              </a:solidFill>
            </a:endParaRPr>
          </a:p>
        </p:txBody>
      </p:sp>
    </p:spTree>
    <p:extLst>
      <p:ext uri="{BB962C8B-B14F-4D97-AF65-F5344CB8AC3E}">
        <p14:creationId xmlns:p14="http://schemas.microsoft.com/office/powerpoint/2010/main" val="4275144695"/>
      </p:ext>
    </p:extLst>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Скругленный прямоугольник 26">
            <a:extLst>
              <a:ext uri="{FF2B5EF4-FFF2-40B4-BE49-F238E27FC236}">
                <a16:creationId xmlns="" xmlns:a16="http://schemas.microsoft.com/office/drawing/2014/main" id="{59BF6216-A256-F14D-82EE-1067773F779E}"/>
              </a:ext>
            </a:extLst>
          </p:cNvPr>
          <p:cNvSpPr/>
          <p:nvPr/>
        </p:nvSpPr>
        <p:spPr>
          <a:xfrm>
            <a:off x="138041" y="1366297"/>
            <a:ext cx="6738215" cy="3777202"/>
          </a:xfrm>
          <a:prstGeom prst="roundRect">
            <a:avLst>
              <a:gd name="adj" fmla="val 5182"/>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1251" name="Заголовок 1"/>
          <p:cNvSpPr>
            <a:spLocks noGrp="1"/>
          </p:cNvSpPr>
          <p:nvPr>
            <p:ph type="title"/>
          </p:nvPr>
        </p:nvSpPr>
        <p:spPr>
          <a:xfrm>
            <a:off x="1475656" y="195486"/>
            <a:ext cx="7124700" cy="64727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altLang="ru-RU" sz="1800" dirty="0">
                <a:solidFill>
                  <a:schemeClr val="tx1"/>
                </a:solidFill>
                <a:latin typeface="Arial" panose="020B0604020202020204" pitchFamily="34" charset="0"/>
                <a:cs typeface="Arial" panose="020B0604020202020204" pitchFamily="34" charset="0"/>
              </a:rPr>
              <a:t>Истории успеха, конкурс «1С:Проект года»</a:t>
            </a:r>
          </a:p>
        </p:txBody>
      </p:sp>
      <p:sp>
        <p:nvSpPr>
          <p:cNvPr id="5" name="Прямоугольник 4"/>
          <p:cNvSpPr/>
          <p:nvPr/>
        </p:nvSpPr>
        <p:spPr>
          <a:xfrm>
            <a:off x="290290" y="736077"/>
            <a:ext cx="8674197" cy="646331"/>
          </a:xfrm>
          <a:prstGeom prst="rect">
            <a:avLst/>
          </a:prstGeom>
        </p:spPr>
        <p:txBody>
          <a:bodyPr wrap="square">
            <a:spAutoFit/>
          </a:bodyPr>
          <a:lstStyle/>
          <a:p>
            <a:pPr>
              <a:spcBef>
                <a:spcPts val="400"/>
              </a:spcBef>
              <a:spcAft>
                <a:spcPts val="400"/>
              </a:spcAft>
            </a:pPr>
            <a:r>
              <a:rPr lang="ru-RU" sz="1200" b="0" dirty="0">
                <a:latin typeface="Arial" panose="020B0604020202020204" pitchFamily="34" charset="0"/>
              </a:rPr>
              <a:t>                   С 2016 г. фирма «1С» проводит международный конкурс «1С:Проект года», в котором принимают участие успешные проекты внедрения решений «1С:Предприятия 8». В настоящее время в конкурсе представлено </a:t>
            </a:r>
            <a:r>
              <a:rPr lang="ru-RU" sz="1200" b="0" dirty="0">
                <a:solidFill>
                  <a:srgbClr val="D20000"/>
                </a:solidFill>
                <a:latin typeface="Arial" panose="020B0604020202020204" pitchFamily="34" charset="0"/>
              </a:rPr>
              <a:t>1088</a:t>
            </a:r>
            <a:r>
              <a:rPr lang="ru-RU" sz="1200" b="0" dirty="0">
                <a:latin typeface="Arial" panose="020B0604020202020204" pitchFamily="34" charset="0"/>
              </a:rPr>
              <a:t> проектов, в том числе </a:t>
            </a:r>
            <a:r>
              <a:rPr lang="ru-RU" sz="1200" b="0" dirty="0">
                <a:solidFill>
                  <a:srgbClr val="D20000"/>
                </a:solidFill>
                <a:latin typeface="Arial" panose="020B0604020202020204" pitchFamily="34" charset="0"/>
              </a:rPr>
              <a:t>390</a:t>
            </a:r>
            <a:r>
              <a:rPr lang="ru-RU" sz="1200" b="0" dirty="0">
                <a:latin typeface="Arial" panose="020B0604020202020204" pitchFamily="34" charset="0"/>
              </a:rPr>
              <a:t> проектов внедрения «1С:</a:t>
            </a:r>
            <a:r>
              <a:rPr lang="en-US" sz="1200" b="0" dirty="0">
                <a:latin typeface="Arial" panose="020B0604020202020204" pitchFamily="34" charset="0"/>
              </a:rPr>
              <a:t>ERP</a:t>
            </a:r>
            <a:r>
              <a:rPr lang="ru-RU" sz="1200" b="0" dirty="0">
                <a:latin typeface="Arial" panose="020B0604020202020204" pitchFamily="34" charset="0"/>
              </a:rPr>
              <a:t>», «1С:</a:t>
            </a:r>
            <a:r>
              <a:rPr lang="en-US" sz="1200" b="0" dirty="0">
                <a:latin typeface="Arial" panose="020B0604020202020204" pitchFamily="34" charset="0"/>
              </a:rPr>
              <a:t>ERP</a:t>
            </a:r>
            <a:r>
              <a:rPr lang="ru-RU" sz="1200" b="0" dirty="0">
                <a:latin typeface="Arial" panose="020B0604020202020204" pitchFamily="34" charset="0"/>
              </a:rPr>
              <a:t>. Управление холдингом», «1С:Корпорации». </a:t>
            </a:r>
          </a:p>
        </p:txBody>
      </p:sp>
      <p:pic>
        <p:nvPicPr>
          <p:cNvPr id="6" name="Рисунок 5"/>
          <p:cNvPicPr>
            <a:picLocks noChangeAspect="1"/>
          </p:cNvPicPr>
          <p:nvPr/>
        </p:nvPicPr>
        <p:blipFill>
          <a:blip r:embed="rId3"/>
          <a:stretch>
            <a:fillRect/>
          </a:stretch>
        </p:blipFill>
        <p:spPr>
          <a:xfrm>
            <a:off x="290290" y="1496304"/>
            <a:ext cx="6513958" cy="3351334"/>
          </a:xfrm>
          <a:prstGeom prst="rect">
            <a:avLst/>
          </a:prstGeom>
        </p:spPr>
      </p:pic>
      <p:pic>
        <p:nvPicPr>
          <p:cNvPr id="12302" name="Picture 14" descr="http://qrcoder.ru/code/?https%3A%2F%2Feawards.1c.ru%2Fprojects%2F&amp;4&a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147" y="4011910"/>
            <a:ext cx="860599" cy="860599"/>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6876256" y="1486883"/>
            <a:ext cx="2016224" cy="2769989"/>
          </a:xfrm>
          <a:prstGeom prst="rect">
            <a:avLst/>
          </a:prstGeom>
        </p:spPr>
        <p:txBody>
          <a:bodyPr wrap="square">
            <a:spAutoFit/>
          </a:bodyPr>
          <a:lstStyle/>
          <a:p>
            <a:pPr algn="just">
              <a:spcBef>
                <a:spcPts val="400"/>
              </a:spcBef>
              <a:spcAft>
                <a:spcPts val="400"/>
              </a:spcAft>
            </a:pPr>
            <a:r>
              <a:rPr lang="ru-RU" sz="1200" b="0" dirty="0">
                <a:latin typeface="Arial" panose="020B0604020202020204" pitchFamily="34" charset="0"/>
              </a:rPr>
              <a:t>На сайте конкурса </a:t>
            </a:r>
            <a:r>
              <a:rPr lang="en-US" sz="1200" b="0" dirty="0">
                <a:latin typeface="Arial" panose="020B0604020202020204" pitchFamily="34" charset="0"/>
                <a:hlinkClick r:id="rId5"/>
              </a:rPr>
              <a:t>https://eawards.1c.ru/</a:t>
            </a:r>
            <a:r>
              <a:rPr lang="ru-RU" sz="1200" b="0" dirty="0">
                <a:latin typeface="Arial" panose="020B0604020202020204" pitchFamily="34" charset="0"/>
              </a:rPr>
              <a:t> есть возможность отбора проектов по фильтрам:</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год конкурса</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отрасль</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предметная область</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кол-во АРМ</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регион</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внедренный продукт</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исполнитель</a:t>
            </a:r>
          </a:p>
          <a:p>
            <a:pPr algn="just">
              <a:spcBef>
                <a:spcPts val="400"/>
              </a:spcBef>
              <a:spcAft>
                <a:spcPts val="400"/>
              </a:spcAft>
            </a:pPr>
            <a:r>
              <a:rPr lang="ru-RU" sz="1200" b="0" dirty="0">
                <a:latin typeface="Arial" panose="020B0604020202020204" pitchFamily="34" charset="0"/>
              </a:rPr>
              <a:t> </a:t>
            </a:r>
          </a:p>
        </p:txBody>
      </p:sp>
    </p:spTree>
    <p:extLst>
      <p:ext uri="{BB962C8B-B14F-4D97-AF65-F5344CB8AC3E}">
        <p14:creationId xmlns:p14="http://schemas.microsoft.com/office/powerpoint/2010/main" val="2239521546"/>
      </p:ext>
    </p:extLst>
  </p:cSld>
  <p:clrMapOvr>
    <a:masterClrMapping/>
  </p:clrMapOvr>
  <p:transition advTm="600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https://1c.ru/solutions/public/download-file/aef8b3d7-e6c3-4fc8-af3e-a650fb39a5bb/%D0%9E%D1%82%D0%B7%D1%8B%D0%B2_%D0%95%D0%A0%D0%9F%D0%A3%D0%A5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469" y="1419622"/>
            <a:ext cx="1231580" cy="17402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1c.ru/solutions/public/download-file/27ceb05e-877d-4e8d-9f03-119b5db3d48d/2022-06-08_15-14-25_page-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0849" y="1419622"/>
            <a:ext cx="1227620" cy="17364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1c.ru/solutions/public/download-file/f9ce4966-1ed1-4a05-b0ec-656f319bec21/%D0%9E%D1%82%D0%B7%D1%8B%D0%B2%20%D0%BE%D0%B1%20%D0%B0%D0%B2%D1%82%D0%BE%D0%BC%D0%B0%D1%82%D0%B8%D0%B7%D0%B0%D1%86%D0%B8%D0%B8%20%D0%BF%D1%80%D0%B5%D0%B4%D0%BF%D1%80%D0%B8%D1%8F%D1%82%D0%B8%D1%8F%20%D0%9F%D0%90%D0%9E%20%D0%A3%D1%80%D0%B0%D0%BB%D0%B0%D1%81%D0%B1%D0%B5%D1%81%D1%82_%D0%A1%D1%82%D1%80%D0%B0%D0%BD%D0%B8%D1%86%D0%B0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1779" y="2243515"/>
            <a:ext cx="1233954" cy="1744247"/>
          </a:xfrm>
          <a:prstGeom prst="rect">
            <a:avLst/>
          </a:prstGeom>
          <a:noFill/>
          <a:extLst>
            <a:ext uri="{909E8E84-426E-40DD-AFC4-6F175D3DCCD1}">
              <a14:hiddenFill xmlns:a14="http://schemas.microsoft.com/office/drawing/2010/main">
                <a:solidFill>
                  <a:srgbClr val="FFFFFF"/>
                </a:solidFill>
              </a14:hiddenFill>
            </a:ext>
          </a:extLst>
        </p:spPr>
      </p:pic>
      <p:sp>
        <p:nvSpPr>
          <p:cNvPr id="14" name="Скругленный прямоугольник 13">
            <a:extLst>
              <a:ext uri="{FF2B5EF4-FFF2-40B4-BE49-F238E27FC236}">
                <a16:creationId xmlns="" xmlns:a16="http://schemas.microsoft.com/office/drawing/2014/main" id="{59BF6216-A256-F14D-82EE-1067773F779E}"/>
              </a:ext>
            </a:extLst>
          </p:cNvPr>
          <p:cNvSpPr/>
          <p:nvPr/>
        </p:nvSpPr>
        <p:spPr>
          <a:xfrm>
            <a:off x="138042" y="1347614"/>
            <a:ext cx="4073918" cy="3795885"/>
          </a:xfrm>
          <a:prstGeom prst="roundRect">
            <a:avLst>
              <a:gd name="adj" fmla="val 5182"/>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1251" name="Заголовок 1"/>
          <p:cNvSpPr>
            <a:spLocks noGrp="1"/>
          </p:cNvSpPr>
          <p:nvPr>
            <p:ph type="title"/>
          </p:nvPr>
        </p:nvSpPr>
        <p:spPr>
          <a:xfrm>
            <a:off x="1695450" y="211559"/>
            <a:ext cx="7124700" cy="64727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altLang="ru-RU" sz="1800" dirty="0">
                <a:solidFill>
                  <a:schemeClr val="tx1"/>
                </a:solidFill>
                <a:latin typeface="Arial" panose="020B0604020202020204" pitchFamily="34" charset="0"/>
                <a:cs typeface="Arial" panose="020B0604020202020204" pitchFamily="34" charset="0"/>
              </a:rPr>
              <a:t>Информация о внедрениях «1С</a:t>
            </a:r>
            <a:r>
              <a:rPr lang="en-US" altLang="ru-RU" sz="1800" dirty="0" smtClean="0">
                <a:solidFill>
                  <a:schemeClr val="tx1"/>
                </a:solidFill>
                <a:latin typeface="Arial" panose="020B0604020202020204" pitchFamily="34" charset="0"/>
                <a:cs typeface="Arial" panose="020B0604020202020204" pitchFamily="34" charset="0"/>
              </a:rPr>
              <a:t>:ERP</a:t>
            </a:r>
            <a:r>
              <a:rPr lang="ru-RU" altLang="ru-RU" sz="1800" dirty="0" smtClean="0">
                <a:solidFill>
                  <a:schemeClr val="tx1"/>
                </a:solidFill>
                <a:latin typeface="Arial" panose="020B0604020202020204" pitchFamily="34" charset="0"/>
                <a:cs typeface="Arial" panose="020B0604020202020204" pitchFamily="34" charset="0"/>
              </a:rPr>
              <a:t>. УХ» </a:t>
            </a:r>
            <a:r>
              <a:rPr lang="ru-RU" altLang="ru-RU" sz="1800" dirty="0">
                <a:solidFill>
                  <a:schemeClr val="tx1"/>
                </a:solidFill>
                <a:latin typeface="Arial" panose="020B0604020202020204" pitchFamily="34" charset="0"/>
                <a:cs typeface="Arial" panose="020B0604020202020204" pitchFamily="34" charset="0"/>
              </a:rPr>
              <a:t>в справочнике</a:t>
            </a:r>
            <a:br>
              <a:rPr lang="ru-RU" altLang="ru-RU" sz="1800" dirty="0">
                <a:solidFill>
                  <a:schemeClr val="tx1"/>
                </a:solidFill>
                <a:latin typeface="Arial" panose="020B0604020202020204" pitchFamily="34" charset="0"/>
                <a:cs typeface="Arial" panose="020B0604020202020204" pitchFamily="34" charset="0"/>
              </a:rPr>
            </a:br>
            <a:r>
              <a:rPr lang="ru-RU" altLang="ru-RU" sz="1800" dirty="0">
                <a:solidFill>
                  <a:schemeClr val="tx1"/>
                </a:solidFill>
                <a:latin typeface="Arial" panose="020B0604020202020204" pitchFamily="34" charset="0"/>
                <a:cs typeface="Arial" panose="020B0604020202020204" pitchFamily="34" charset="0"/>
              </a:rPr>
              <a:t>«Внедренные решения» на сайте «1С»</a:t>
            </a:r>
          </a:p>
        </p:txBody>
      </p:sp>
      <p:sp>
        <p:nvSpPr>
          <p:cNvPr id="181252" name="Объект 2"/>
          <p:cNvSpPr>
            <a:spLocks noGrp="1"/>
          </p:cNvSpPr>
          <p:nvPr>
            <p:ph idx="1"/>
          </p:nvPr>
        </p:nvSpPr>
        <p:spPr>
          <a:xfrm>
            <a:off x="5148064" y="1003173"/>
            <a:ext cx="3035867" cy="258532"/>
          </a:xfrm>
        </p:spPr>
        <p:txBody>
          <a:bodyPr wrap="square">
            <a:spAutoFit/>
          </a:bodyPr>
          <a:lstStyle/>
          <a:p>
            <a:pPr marL="0" indent="0" eaLnBrk="1" hangingPunct="1">
              <a:lnSpc>
                <a:spcPct val="90000"/>
              </a:lnSpc>
              <a:spcBef>
                <a:spcPct val="0"/>
              </a:spcBef>
              <a:buClrTx/>
              <a:buFont typeface="Arial" panose="020B0604020202020204" pitchFamily="34" charset="0"/>
              <a:buNone/>
            </a:pPr>
            <a:r>
              <a:rPr lang="en-US" altLang="ru-RU" sz="1200" dirty="0" smtClean="0">
                <a:latin typeface="Arial" panose="020B0604020202020204" pitchFamily="34" charset="0"/>
                <a:cs typeface="Arial" panose="020B0604020202020204" pitchFamily="34" charset="0"/>
                <a:hlinkClick r:id="rId6"/>
              </a:rPr>
              <a:t>https://1c.ru/solutions/public/</a:t>
            </a:r>
            <a:r>
              <a:rPr lang="ru-RU" altLang="ru-RU" sz="1200" dirty="0" smtClean="0">
                <a:latin typeface="Arial" panose="020B0604020202020204" pitchFamily="34" charset="0"/>
                <a:cs typeface="Arial" panose="020B0604020202020204" pitchFamily="34" charset="0"/>
              </a:rPr>
              <a:t> </a:t>
            </a:r>
          </a:p>
        </p:txBody>
      </p:sp>
      <p:pic>
        <p:nvPicPr>
          <p:cNvPr id="1028" name="Picture 4" descr="http://qrcoder.ru/code/?https%3A%2F%2F1c.ru%2Fsolutions%2Fpublic%2F%3Fysclid%3Dls2wy8lz85732946947%3FsearchModel%3D%257B%2522itemsPerPage%2522%3A25%2C%2522pageNumber%2522%3A1%2C%2522orderBy%2522%3A%255B%255D%2C%2522archive%2522%3Atrue%2C%2522onlyTitle%2522%3Atrue%2C%2522fraze%2522%3Atrue%2C%2522firstSolutionsDate%2522%3A%25221989-12-31T21%3A00%3A00.000Z%2522%2C%2522secondSolutionsDate%2522%3A%25222024-01-31T21%3A00%3A00.000Z%2522%2C%2522findByCompanyGroup%2522%3Atrue%2C%2522regions%2522%3A%255B%255D%2C%2522fresh%2522%3Atrue%2C%2522grm%2522%3Atrue%2C%2522nomenclatures%2522%3A%255B3787%2C3340%255D%257D&amp;4&amp;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6167" y="792559"/>
            <a:ext cx="685899" cy="68589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8"/>
          <a:stretch>
            <a:fillRect/>
          </a:stretch>
        </p:blipFill>
        <p:spPr>
          <a:xfrm>
            <a:off x="309742" y="1419622"/>
            <a:ext cx="3774653" cy="3450885"/>
          </a:xfrm>
          <a:prstGeom prst="rect">
            <a:avLst/>
          </a:prstGeom>
        </p:spPr>
      </p:pic>
      <p:pic>
        <p:nvPicPr>
          <p:cNvPr id="1038" name="Picture 14" descr="https://1c.ru/solutions/public/home/www/www.1c.ru/rus/partners/solutions/responses/1235657/Otzyv_OOO_GPSTEK_Piter_2022g_page-0001.jpg?700,9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8081" y="1419622"/>
            <a:ext cx="1229062" cy="17364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1c.ru/solutions/public/home/www/www.1c.ru/rus/partners/solutions/responses/1253226/TeDo_Kaznaceystvo_s_pecat_u-1_page-0001.jpg?700,99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0669" y="2220392"/>
            <a:ext cx="1222925" cy="17295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1c.ru/solutions/public/download-file/c3eef23a-43fe-46c8-9ffa-e9c30d20515b/%D0%9E%D1%82%D0%B7%D1%8B%D0%B2%20%D0%A0%D0%9A%D0%9A-%D1%81%D1%82%D1%80-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8695" y="2214662"/>
            <a:ext cx="1237392" cy="173529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1c.ru/solutions/public/home/www/www.1c.ru/rus/partners/solutions/responses/1184180/Otzyv_o_vnedrenii_UZGA_page-0001.jpg?700,98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06638" y="3249515"/>
            <a:ext cx="1219896" cy="1723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1c.ru/solutions/public/download-file/6f4b9916-4362-4d41-b58e-8060cff62ecf/%D0%9E%D1%82%D0%B7%D1%8B%D0%B2_page-000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8797" y="2214662"/>
            <a:ext cx="1232696" cy="1741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1c.ru/solutions/public/download-file/f97b9dd2-5cff-4ee4-bd8d-b32f9825de65/%D0%9E%D1%82%D0%B7%D1%8B%D0%B2_%D0%A1%D0%A8%D0%A1_%D0%BF%D0%BE%D0%B4%D0%BF%D0%B8%D1%81._page-000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61889" y="3262274"/>
            <a:ext cx="1340910" cy="1735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1c.ru/solutions/public/download-file/1a0914cd-4baf-49dc-87ba-129028217d66/%D0%9E%D1%82%D0%B7%D1%8B%D0%B2%20%D0%9A%D0%A0%D0%9E%D0%9A%D0%A3%D0%A1%20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43662" y="3260827"/>
            <a:ext cx="1227621" cy="173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90775"/>
      </p:ext>
    </p:extLst>
  </p:cSld>
  <p:clrMapOvr>
    <a:masterClrMapping/>
  </p:clrMapOvr>
  <p:transition advTm="600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Заголовок 1">
            <a:extLst>
              <a:ext uri="{FF2B5EF4-FFF2-40B4-BE49-F238E27FC236}">
                <a16:creationId xmlns="" xmlns:a16="http://schemas.microsoft.com/office/drawing/2014/main" id="{5249C65B-8DB3-EDCB-1DDC-962157352EC5}"/>
              </a:ext>
            </a:extLst>
          </p:cNvPr>
          <p:cNvSpPr>
            <a:spLocks noGrp="1"/>
          </p:cNvSpPr>
          <p:nvPr>
            <p:ph type="title" idx="4294967295"/>
          </p:nvPr>
        </p:nvSpPr>
        <p:spPr>
          <a:xfrm>
            <a:off x="1691680" y="195486"/>
            <a:ext cx="6552133" cy="714409"/>
          </a:xfrm>
        </p:spPr>
        <p:txBody>
          <a:bodyPr wrap="square" lIns="0" tIns="0" rIns="0" bIns="0" anchor="ctr" anchorCtr="0">
            <a:noAutofit/>
          </a:bodyPr>
          <a:lstStyle/>
          <a:p>
            <a:pPr algn="ctr" eaLnBrk="1" hangingPunct="1">
              <a:lnSpc>
                <a:spcPct val="80000"/>
              </a:lnSpc>
            </a:pPr>
            <a:r>
              <a:rPr lang="ru-RU" altLang="ru-RU" sz="1800" b="1" dirty="0">
                <a:solidFill>
                  <a:schemeClr val="tx1"/>
                </a:solidFill>
                <a:latin typeface="Arial" panose="020B0604020202020204" pitchFamily="34" charset="0"/>
                <a:cs typeface="Arial" panose="020B0604020202020204" pitchFamily="34" charset="0"/>
              </a:rPr>
              <a:t>Внедрение «1С:</a:t>
            </a:r>
            <a:r>
              <a:rPr lang="en-US" altLang="ru-RU" sz="1800" b="1" dirty="0" smtClean="0">
                <a:solidFill>
                  <a:schemeClr val="tx1"/>
                </a:solidFill>
                <a:latin typeface="Arial" panose="020B0604020202020204" pitchFamily="34" charset="0"/>
                <a:cs typeface="Arial" panose="020B0604020202020204" pitchFamily="34" charset="0"/>
              </a:rPr>
              <a:t>ERP</a:t>
            </a:r>
            <a:r>
              <a:rPr lang="ru-RU" altLang="ru-RU" sz="1800" b="1" dirty="0" smtClean="0">
                <a:solidFill>
                  <a:schemeClr val="tx1"/>
                </a:solidFill>
                <a:latin typeface="Arial" panose="020B0604020202020204" pitchFamily="34" charset="0"/>
                <a:cs typeface="Arial" panose="020B0604020202020204" pitchFamily="34" charset="0"/>
              </a:rPr>
              <a:t>. Управление холдингом»</a:t>
            </a:r>
            <a:endParaRPr lang="ru-RU" altLang="ru-RU" sz="1800" b="1" dirty="0">
              <a:solidFill>
                <a:schemeClr val="tx1"/>
              </a:solidFill>
              <a:latin typeface="Arial" panose="020B0604020202020204" pitchFamily="34" charset="0"/>
              <a:cs typeface="Arial" panose="020B0604020202020204" pitchFamily="34" charset="0"/>
            </a:endParaRPr>
          </a:p>
        </p:txBody>
      </p:sp>
      <p:sp>
        <p:nvSpPr>
          <p:cNvPr id="125958" name="Text Box 6">
            <a:extLst>
              <a:ext uri="{FF2B5EF4-FFF2-40B4-BE49-F238E27FC236}">
                <a16:creationId xmlns="" xmlns:a16="http://schemas.microsoft.com/office/drawing/2014/main" id="{1067DB72-D362-DABD-7B14-A40C0630F5C1}"/>
              </a:ext>
            </a:extLst>
          </p:cNvPr>
          <p:cNvSpPr txBox="1">
            <a:spLocks noChangeArrowheads="1"/>
          </p:cNvSpPr>
          <p:nvPr/>
        </p:nvSpPr>
        <p:spPr bwMode="auto">
          <a:xfrm>
            <a:off x="395536" y="1347614"/>
            <a:ext cx="8496944" cy="3180358"/>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latin typeface="Arial" panose="020B0604020202020204" pitchFamily="34" charset="0"/>
              </a:rPr>
              <a:t>Фирма «1С» рекомендует пользователям осуществлять внедрение «</a:t>
            </a:r>
            <a:r>
              <a:rPr lang="ru-RU" altLang="ru-RU" sz="1200" b="0" dirty="0" smtClean="0">
                <a:latin typeface="Arial" panose="020B0604020202020204" pitchFamily="34" charset="0"/>
              </a:rPr>
              <a:t>1C:ERP. </a:t>
            </a:r>
            <a:r>
              <a:rPr lang="ru-RU" altLang="ru-RU" sz="1200" b="0" dirty="0">
                <a:latin typeface="Arial" panose="020B0604020202020204" pitchFamily="34" charset="0"/>
              </a:rPr>
              <a:t>Управление </a:t>
            </a:r>
            <a:r>
              <a:rPr lang="ru-RU" altLang="ru-RU" sz="1200" b="0" dirty="0" smtClean="0">
                <a:latin typeface="Arial" panose="020B0604020202020204" pitchFamily="34" charset="0"/>
              </a:rPr>
              <a:t>холдингом»  </a:t>
            </a:r>
            <a:r>
              <a:rPr lang="ru-RU" altLang="ru-RU" sz="1200" b="0" dirty="0">
                <a:latin typeface="Arial" panose="020B0604020202020204" pitchFamily="34" charset="0"/>
              </a:rPr>
              <a:t/>
            </a:r>
            <a:br>
              <a:rPr lang="ru-RU" altLang="ru-RU" sz="1200" b="0" dirty="0">
                <a:latin typeface="Arial" panose="020B0604020202020204" pitchFamily="34" charset="0"/>
              </a:rPr>
            </a:br>
            <a:r>
              <a:rPr lang="ru-RU" altLang="ru-RU" sz="1200" b="0" dirty="0">
                <a:latin typeface="Arial" panose="020B0604020202020204" pitchFamily="34" charset="0"/>
              </a:rPr>
              <a:t>в тесном сотрудничестве с партнерами фирмы «1С», имеющими необходимые компетенции в области комплексной автоматизации предприятий на платформе «1С:Предприятие 8</a:t>
            </a:r>
            <a:r>
              <a:rPr lang="ru-RU" altLang="ru-RU" sz="1200" b="0" dirty="0" smtClean="0">
                <a:latin typeface="Arial" panose="020B0604020202020204" pitchFamily="34" charset="0"/>
              </a:rPr>
              <a:t>», </a:t>
            </a:r>
            <a:r>
              <a:rPr lang="ru-RU" altLang="ru-RU" sz="1200" b="0" dirty="0">
                <a:latin typeface="Arial" panose="020B0604020202020204" pitchFamily="34" charset="0"/>
              </a:rPr>
              <a:t>опыт внедрения «</a:t>
            </a:r>
            <a:r>
              <a:rPr lang="ru-RU" altLang="ru-RU" sz="1200" b="0" dirty="0" smtClean="0">
                <a:latin typeface="Arial" panose="020B0604020202020204" pitchFamily="34" charset="0"/>
              </a:rPr>
              <a:t>1C:ERP» и «1C:УХ» или </a:t>
            </a:r>
            <a:r>
              <a:rPr lang="ru-RU" altLang="ru-RU" sz="1200" b="0" dirty="0">
                <a:latin typeface="Arial" panose="020B0604020202020204" pitchFamily="34" charset="0"/>
              </a:rPr>
              <a:t>«</a:t>
            </a:r>
            <a:r>
              <a:rPr lang="ru-RU" altLang="ru-RU" sz="1200" b="0" dirty="0" smtClean="0">
                <a:latin typeface="Arial" panose="020B0604020202020204" pitchFamily="34" charset="0"/>
              </a:rPr>
              <a:t>1C:ERP. УХ», </a:t>
            </a:r>
            <a:r>
              <a:rPr lang="ru-RU" altLang="ru-RU" sz="1200" b="0" dirty="0">
                <a:latin typeface="Arial" panose="020B0604020202020204" pitchFamily="34" charset="0"/>
              </a:rPr>
              <a:t>штат сертифицированных специалистов, </a:t>
            </a:r>
            <a:r>
              <a:rPr lang="en-US" altLang="ru-RU" sz="1200" b="0" dirty="0">
                <a:latin typeface="Arial" panose="020B0604020202020204" pitchFamily="34" charset="0"/>
              </a:rPr>
              <a:t>—</a:t>
            </a:r>
            <a:r>
              <a:rPr lang="ru-RU" altLang="ru-RU" sz="1200" b="0" dirty="0">
                <a:latin typeface="Arial" panose="020B0604020202020204" pitchFamily="34" charset="0"/>
              </a:rPr>
              <a:t> партнеры имеющие статус «1С:Центр ERP».</a:t>
            </a:r>
          </a:p>
          <a:p>
            <a:pPr eaLnBrk="1" hangingPunct="1">
              <a:spcBef>
                <a:spcPts val="400"/>
              </a:spcBef>
              <a:spcAft>
                <a:spcPts val="400"/>
              </a:spcAft>
              <a:defRPr/>
            </a:pPr>
            <a:r>
              <a:rPr lang="ru-RU" altLang="ru-RU" sz="1200" b="0" dirty="0">
                <a:latin typeface="Arial" panose="020B0604020202020204" pitchFamily="34" charset="0"/>
              </a:rPr>
              <a:t>Статус </a:t>
            </a:r>
            <a:r>
              <a:rPr lang="ru-RU" altLang="ru-RU" sz="1200" dirty="0">
                <a:solidFill>
                  <a:srgbClr val="D20000"/>
                </a:solidFill>
                <a:latin typeface="Arial" panose="020B0604020202020204" pitchFamily="34" charset="0"/>
              </a:rPr>
              <a:t>«1С:Центр ERP»</a:t>
            </a:r>
            <a:r>
              <a:rPr lang="ru-RU" altLang="ru-RU" sz="1200" b="0" dirty="0">
                <a:latin typeface="Arial" panose="020B0604020202020204" pitchFamily="34" charset="0"/>
              </a:rPr>
              <a:t> означает наличие у партнера компетенций по ERP-решениям фирмы «1С»</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для управления предприятием, в том числе: специалисты по всем подсистемам, консультанты, сертифицированные руководители проектов, успешные внедрения, система менеджмента </a:t>
            </a:r>
            <a:r>
              <a:rPr lang="ru-RU" altLang="ru-RU" sz="1200" b="0" dirty="0" smtClean="0">
                <a:latin typeface="Arial" panose="020B0604020202020204" pitchFamily="34" charset="0"/>
              </a:rPr>
              <a:t>качества и </a:t>
            </a:r>
            <a:r>
              <a:rPr lang="ru-RU" altLang="ru-RU" sz="1200" b="0" dirty="0">
                <a:latin typeface="Arial" panose="020B0604020202020204" pitchFamily="34" charset="0"/>
              </a:rPr>
              <a:t>другие.</a:t>
            </a:r>
          </a:p>
          <a:p>
            <a:pPr eaLnBrk="1" hangingPunct="1">
              <a:spcBef>
                <a:spcPts val="400"/>
              </a:spcBef>
              <a:spcAft>
                <a:spcPts val="400"/>
              </a:spcAft>
              <a:defRPr/>
            </a:pPr>
            <a:r>
              <a:rPr lang="ru-RU" altLang="ru-RU" sz="1200" dirty="0">
                <a:solidFill>
                  <a:srgbClr val="D20000"/>
                </a:solidFill>
                <a:latin typeface="Arial" panose="020B0604020202020204" pitchFamily="34" charset="0"/>
              </a:rPr>
              <a:t>Около 550 партнеров сети «1C:Центры ERP» оказывают услуги по консалтингу </a:t>
            </a:r>
            <a:r>
              <a:rPr lang="en-US" altLang="ru-RU" sz="1200" dirty="0">
                <a:solidFill>
                  <a:srgbClr val="D20000"/>
                </a:solidFill>
                <a:latin typeface="Arial" panose="020B0604020202020204" pitchFamily="34" charset="0"/>
              </a:rPr>
              <a:t/>
            </a:r>
            <a:br>
              <a:rPr lang="en-US" altLang="ru-RU" sz="1200" dirty="0">
                <a:solidFill>
                  <a:srgbClr val="D20000"/>
                </a:solidFill>
                <a:latin typeface="Arial" panose="020B0604020202020204" pitchFamily="34" charset="0"/>
              </a:rPr>
            </a:br>
            <a:r>
              <a:rPr lang="ru-RU" altLang="ru-RU" sz="1200" dirty="0">
                <a:solidFill>
                  <a:srgbClr val="D20000"/>
                </a:solidFill>
                <a:latin typeface="Arial" panose="020B0604020202020204" pitchFamily="34" charset="0"/>
              </a:rPr>
              <a:t>и внедрению ERP-систем фирмы «1С» в 137 городах России и ближнего зарубежья.</a:t>
            </a:r>
          </a:p>
          <a:p>
            <a:pPr eaLnBrk="1" hangingPunct="1">
              <a:spcBef>
                <a:spcPts val="400"/>
              </a:spcBef>
              <a:spcAft>
                <a:spcPts val="400"/>
              </a:spcAft>
              <a:defRPr/>
            </a:pPr>
            <a:r>
              <a:rPr lang="ru-RU" altLang="ru-RU" sz="1200" b="0" dirty="0">
                <a:latin typeface="Arial" panose="020B0604020202020204" pitchFamily="34" charset="0"/>
                <a:hlinkClick r:id="rId2"/>
              </a:rPr>
              <a:t>www.1c.ru/ckerp</a:t>
            </a:r>
            <a:r>
              <a:rPr lang="ru-RU" altLang="ru-RU" sz="1200" b="0" dirty="0">
                <a:latin typeface="Arial" panose="020B0604020202020204" pitchFamily="34" charset="0"/>
              </a:rPr>
              <a:t> </a:t>
            </a:r>
            <a:r>
              <a:rPr lang="en-US" altLang="ru-RU" sz="1200" b="0" dirty="0">
                <a:latin typeface="Arial" panose="020B0604020202020204" pitchFamily="34" charset="0"/>
              </a:rPr>
              <a:t>—</a:t>
            </a:r>
            <a:r>
              <a:rPr lang="ru-RU" altLang="ru-RU" sz="1200" dirty="0">
                <a:latin typeface="Arial" panose="020B0604020202020204" pitchFamily="34" charset="0"/>
              </a:rPr>
              <a:t> актуальный перечень</a:t>
            </a:r>
          </a:p>
          <a:p>
            <a:pPr eaLnBrk="1" hangingPunct="1">
              <a:spcBef>
                <a:spcPts val="400"/>
              </a:spcBef>
              <a:spcAft>
                <a:spcPts val="400"/>
              </a:spcAft>
              <a:defRPr/>
            </a:pPr>
            <a:r>
              <a:rPr lang="ru-RU" altLang="ru-RU" sz="1200" b="0" dirty="0">
                <a:latin typeface="Arial" panose="020B0604020202020204" pitchFamily="34" charset="0"/>
              </a:rPr>
              <a:t>В случаях, когда выбор на основе данных списка «1С:Центр ERP» затруднен (например, холдинговое внедрение в нескольких регионах, внедрение, требующее специализированных знаний, внедрение</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в регионе, где нет партнеров «1С:Центр ERP» и различные нетипичные ситуации), фирма «1С» консультирует клиентов по вопросу выбора партнера. В таких случаях для получения рекомендаций можно отправить запрос по электронному адресу </a:t>
            </a:r>
            <a:r>
              <a:rPr lang="ru-RU" altLang="ru-RU" sz="1200" b="0" dirty="0">
                <a:latin typeface="Arial" panose="020B0604020202020204" pitchFamily="34" charset="0"/>
                <a:hlinkClick r:id="rId3"/>
              </a:rPr>
              <a:t>solutions@1c.ru</a:t>
            </a:r>
            <a:r>
              <a:rPr lang="ru-RU" altLang="ru-RU" sz="1200" b="0" dirty="0">
                <a:latin typeface="Arial" panose="020B0604020202020204" pitchFamily="34" charset="0"/>
              </a:rPr>
              <a:t>.</a:t>
            </a:r>
          </a:p>
        </p:txBody>
      </p:sp>
      <p:pic>
        <p:nvPicPr>
          <p:cNvPr id="283652" name="Picture 8">
            <a:extLst>
              <a:ext uri="{FF2B5EF4-FFF2-40B4-BE49-F238E27FC236}">
                <a16:creationId xmlns="" xmlns:a16="http://schemas.microsoft.com/office/drawing/2014/main" id="{8E46E2BB-21FB-1319-F356-CA06B18C17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7633" y="901903"/>
            <a:ext cx="1405517" cy="26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cSld>
  <p:clrMapOvr>
    <a:masterClrMapping/>
  </p:clrMapOvr>
  <p:transition advTm="600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a:extLst>
              <a:ext uri="{FF2B5EF4-FFF2-40B4-BE49-F238E27FC236}">
                <a16:creationId xmlns="" xmlns:a16="http://schemas.microsoft.com/office/drawing/2014/main" id="{A563C271-5235-4684-9002-DFA341163540}"/>
              </a:ext>
            </a:extLst>
          </p:cNvPr>
          <p:cNvSpPr txBox="1">
            <a:spLocks noChangeArrowheads="1"/>
          </p:cNvSpPr>
          <p:nvPr/>
        </p:nvSpPr>
        <p:spPr bwMode="auto">
          <a:xfrm>
            <a:off x="1619249" y="175992"/>
            <a:ext cx="7200901" cy="65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Переход с решений зарубежного вендора</a:t>
            </a:r>
          </a:p>
        </p:txBody>
      </p:sp>
      <p:pic>
        <p:nvPicPr>
          <p:cNvPr id="2052" name="Picture 4">
            <a:extLst>
              <a:ext uri="{FF2B5EF4-FFF2-40B4-BE49-F238E27FC236}">
                <a16:creationId xmlns="" xmlns:a16="http://schemas.microsoft.com/office/drawing/2014/main" id="{97B8E65F-4737-4BAF-8F9A-7E11F0D584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939" b="28894"/>
          <a:stretch/>
        </p:blipFill>
        <p:spPr bwMode="auto">
          <a:xfrm>
            <a:off x="568663" y="921474"/>
            <a:ext cx="1771312" cy="800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2BAE551-DEF8-4915-904C-B9360208E2D7}"/>
              </a:ext>
            </a:extLst>
          </p:cNvPr>
          <p:cNvSpPr txBox="1"/>
          <p:nvPr/>
        </p:nvSpPr>
        <p:spPr>
          <a:xfrm>
            <a:off x="562748" y="833802"/>
            <a:ext cx="8229032" cy="1200329"/>
          </a:xfrm>
          <a:prstGeom prst="rect">
            <a:avLst/>
          </a:prstGeom>
          <a:noFill/>
        </p:spPr>
        <p:txBody>
          <a:bodyPr wrap="square" rtlCol="0">
            <a:spAutoFit/>
          </a:bodyPr>
          <a:lstStyle/>
          <a:p>
            <a:pPr algn="r" defTabSz="725668" eaLnBrk="1" fontAlgn="auto" hangingPunct="1">
              <a:spcBef>
                <a:spcPts val="0"/>
              </a:spcBef>
              <a:spcAft>
                <a:spcPts val="0"/>
              </a:spcAft>
              <a:defRPr/>
            </a:pPr>
            <a:r>
              <a:rPr lang="ru-RU" sz="1200" b="0" dirty="0">
                <a:solidFill>
                  <a:srgbClr val="FF0000"/>
                </a:solidFill>
                <a:latin typeface="Arial" panose="020B0604020202020204" pitchFamily="34" charset="0"/>
              </a:rPr>
              <a:t>Переход на 1С:</a:t>
            </a:r>
            <a:r>
              <a:rPr lang="en-US" sz="1200" b="0" dirty="0">
                <a:solidFill>
                  <a:srgbClr val="FF0000"/>
                </a:solidFill>
                <a:latin typeface="Arial" panose="020B0604020202020204" pitchFamily="34" charset="0"/>
              </a:rPr>
              <a:t>ERP</a:t>
            </a:r>
            <a:r>
              <a:rPr lang="ru-RU" sz="1200" b="0" dirty="0" smtClean="0">
                <a:solidFill>
                  <a:srgbClr val="FF0000"/>
                </a:solidFill>
                <a:latin typeface="Arial" panose="020B0604020202020204" pitchFamily="34" charset="0"/>
              </a:rPr>
              <a:t>. УХ </a:t>
            </a:r>
            <a:r>
              <a:rPr lang="ru-RU" sz="1200" b="0" dirty="0">
                <a:solidFill>
                  <a:srgbClr val="FF0000"/>
                </a:solidFill>
                <a:latin typeface="Arial" panose="020B0604020202020204" pitchFamily="34" charset="0"/>
              </a:rPr>
              <a:t>и</a:t>
            </a:r>
          </a:p>
          <a:p>
            <a:pPr algn="r" defTabSz="725668" eaLnBrk="1" fontAlgn="auto" hangingPunct="1">
              <a:spcBef>
                <a:spcPts val="0"/>
              </a:spcBef>
              <a:spcAft>
                <a:spcPts val="0"/>
              </a:spcAft>
              <a:defRPr/>
            </a:pPr>
            <a:r>
              <a:rPr lang="ru-RU" sz="1200" b="0" dirty="0">
                <a:solidFill>
                  <a:srgbClr val="FF0000"/>
                </a:solidFill>
                <a:latin typeface="Arial" panose="020B0604020202020204" pitchFamily="34" charset="0"/>
              </a:rPr>
              <a:t>1С:Производство алкогольной продукции. Модуль для 1С:</a:t>
            </a:r>
            <a:r>
              <a:rPr lang="en-US" sz="1200" b="0" dirty="0">
                <a:solidFill>
                  <a:srgbClr val="FF0000"/>
                </a:solidFill>
                <a:latin typeface="Arial" panose="020B0604020202020204" pitchFamily="34" charset="0"/>
              </a:rPr>
              <a:t>ERP</a:t>
            </a:r>
            <a:r>
              <a:rPr lang="ru-RU" sz="1200" b="0" dirty="0">
                <a:solidFill>
                  <a:srgbClr val="FF0000"/>
                </a:solidFill>
                <a:latin typeface="Arial" panose="020B0604020202020204" pitchFamily="34" charset="0"/>
              </a:rPr>
              <a:t> и</a:t>
            </a:r>
          </a:p>
          <a:p>
            <a:pPr algn="r" defTabSz="725668" eaLnBrk="1" fontAlgn="auto" hangingPunct="1">
              <a:spcBef>
                <a:spcPts val="0"/>
              </a:spcBef>
              <a:spcAft>
                <a:spcPts val="0"/>
              </a:spcAft>
              <a:defRPr/>
            </a:pPr>
            <a:r>
              <a:rPr lang="ru-RU" sz="1200" b="0" dirty="0">
                <a:solidFill>
                  <a:srgbClr val="FF0000"/>
                </a:solidFill>
                <a:latin typeface="Arial" panose="020B0604020202020204" pitchFamily="34" charset="0"/>
              </a:rPr>
              <a:t>1С:</a:t>
            </a:r>
            <a:r>
              <a:rPr lang="en-US" sz="1200" b="0" dirty="0">
                <a:solidFill>
                  <a:srgbClr val="FF0000"/>
                </a:solidFill>
                <a:latin typeface="Arial" panose="020B0604020202020204" pitchFamily="34" charset="0"/>
              </a:rPr>
              <a:t>WMS</a:t>
            </a:r>
            <a:r>
              <a:rPr lang="ru-RU" sz="1200" b="0" dirty="0">
                <a:solidFill>
                  <a:srgbClr val="FF0000"/>
                </a:solidFill>
                <a:latin typeface="Arial" panose="020B0604020202020204" pitchFamily="34" charset="0"/>
              </a:rPr>
              <a:t> Логистика. Управление складом </a:t>
            </a:r>
          </a:p>
          <a:p>
            <a:pPr algn="r" defTabSz="725668" eaLnBrk="1" fontAlgn="auto" hangingPunct="1">
              <a:spcBef>
                <a:spcPts val="0"/>
              </a:spcBef>
              <a:spcAft>
                <a:spcPts val="0"/>
              </a:spcAft>
              <a:defRPr/>
            </a:pPr>
            <a:endParaRPr lang="ru-RU" sz="1200" b="0" dirty="0">
              <a:solidFill>
                <a:srgbClr val="FF0000"/>
              </a:solidFill>
              <a:latin typeface="Arial" panose="020B0604020202020204" pitchFamily="34" charset="0"/>
            </a:endParaRPr>
          </a:p>
          <a:p>
            <a:pPr algn="r" defTabSz="725668" eaLnBrk="1" fontAlgn="auto" hangingPunct="1">
              <a:spcBef>
                <a:spcPts val="0"/>
              </a:spcBef>
              <a:spcAft>
                <a:spcPts val="0"/>
              </a:spcAft>
              <a:defRPr/>
            </a:pPr>
            <a:r>
              <a:rPr lang="ru-RU" sz="1200" b="0" dirty="0">
                <a:solidFill>
                  <a:srgbClr val="0000FF"/>
                </a:solidFill>
                <a:latin typeface="Arial" panose="020B0604020202020204" pitchFamily="34" charset="0"/>
              </a:rPr>
              <a:t>Один из первых проектов в пищевой отрасли </a:t>
            </a:r>
          </a:p>
          <a:p>
            <a:pPr algn="r" defTabSz="725668" eaLnBrk="1" fontAlgn="auto" hangingPunct="1">
              <a:spcBef>
                <a:spcPts val="0"/>
              </a:spcBef>
              <a:spcAft>
                <a:spcPts val="0"/>
              </a:spcAft>
              <a:defRPr/>
            </a:pPr>
            <a:r>
              <a:rPr lang="ru-RU" sz="1200" b="0" dirty="0">
                <a:solidFill>
                  <a:srgbClr val="0000FF"/>
                </a:solidFill>
                <a:latin typeface="Arial" panose="020B0604020202020204" pitchFamily="34" charset="0"/>
              </a:rPr>
              <a:t>по переходу с известного зарубежного вендора</a:t>
            </a:r>
            <a:endParaRPr lang="ru-RU" sz="1200" dirty="0">
              <a:solidFill>
                <a:srgbClr val="5A8B25"/>
              </a:solidFill>
              <a:latin typeface="Arial" panose="020B0604020202020204" pitchFamily="34" charset="0"/>
            </a:endParaRPr>
          </a:p>
        </p:txBody>
      </p:sp>
      <p:pic>
        <p:nvPicPr>
          <p:cNvPr id="2054" name="Picture 6">
            <a:extLst>
              <a:ext uri="{FF2B5EF4-FFF2-40B4-BE49-F238E27FC236}">
                <a16:creationId xmlns="" xmlns:a16="http://schemas.microsoft.com/office/drawing/2014/main" id="{581B4E46-BE7B-45D0-BADA-1F1E3EDF9861}"/>
              </a:ext>
            </a:extLst>
          </p:cNvPr>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2846" t="4313" r="2839" b="5520"/>
          <a:stretch/>
        </p:blipFill>
        <p:spPr bwMode="auto">
          <a:xfrm>
            <a:off x="4163210" y="2230656"/>
            <a:ext cx="4959615" cy="2912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D7489D8-A65A-4ADC-8E9E-E2C50A1EDB57}"/>
              </a:ext>
            </a:extLst>
          </p:cNvPr>
          <p:cNvSpPr txBox="1"/>
          <p:nvPr/>
        </p:nvSpPr>
        <p:spPr>
          <a:xfrm>
            <a:off x="211798" y="1732299"/>
            <a:ext cx="4713172" cy="1288943"/>
          </a:xfrm>
          <a:prstGeom prst="rect">
            <a:avLst/>
          </a:prstGeom>
          <a:noFill/>
        </p:spPr>
        <p:txBody>
          <a:bodyPr wrap="square" rtlCol="0">
            <a:spAutoFit/>
          </a:bodyPr>
          <a:lstStyle/>
          <a:p>
            <a:r>
              <a:rPr lang="ru-RU" sz="1111" b="0" dirty="0">
                <a:latin typeface="Arial" panose="020B0604020202020204" pitchFamily="34" charset="0"/>
              </a:rPr>
              <a:t>Внедрение затронуло все подразделения группы, начиная от приемки сырья, и заканчивая финансовой службой. Реализация проекта осложнялась тем, что сотрудники предприятия в подавляющем большинстве с 1С не были знакомы, поэтому объяснение логики работы системы, разъяснение назначения реквизитов, полей документов и т. д. требовало дополнительного времени. </a:t>
            </a:r>
            <a:endParaRPr lang="ru-RU" sz="1111" dirty="0"/>
          </a:p>
        </p:txBody>
      </p:sp>
      <p:sp>
        <p:nvSpPr>
          <p:cNvPr id="6" name="TextBox 5">
            <a:extLst>
              <a:ext uri="{FF2B5EF4-FFF2-40B4-BE49-F238E27FC236}">
                <a16:creationId xmlns="" xmlns:a16="http://schemas.microsoft.com/office/drawing/2014/main" id="{7624143F-F55A-42D3-8A34-AD3373DB920A}"/>
              </a:ext>
            </a:extLst>
          </p:cNvPr>
          <p:cNvSpPr txBox="1"/>
          <p:nvPr/>
        </p:nvSpPr>
        <p:spPr>
          <a:xfrm>
            <a:off x="208849" y="2988621"/>
            <a:ext cx="3943078" cy="1897827"/>
          </a:xfrm>
          <a:prstGeom prst="rect">
            <a:avLst/>
          </a:prstGeom>
          <a:noFill/>
        </p:spPr>
        <p:txBody>
          <a:bodyPr wrap="square" rtlCol="0">
            <a:spAutoFit/>
          </a:bodyPr>
          <a:lstStyle/>
          <a:p>
            <a:pPr algn="l"/>
            <a:r>
              <a:rPr lang="ru-RU" sz="1111" b="0" dirty="0">
                <a:latin typeface="Arial" panose="020B0604020202020204" pitchFamily="34" charset="0"/>
              </a:rPr>
              <a:t>Автоматизированы производственные площадки:</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"Рузский </a:t>
            </a:r>
            <a:r>
              <a:rPr lang="ru-RU" sz="1200" b="0" dirty="0" err="1">
                <a:latin typeface="Arial" panose="020B0604020202020204" pitchFamily="34" charset="0"/>
              </a:rPr>
              <a:t>Купажный</a:t>
            </a:r>
            <a:r>
              <a:rPr lang="ru-RU" sz="1200" b="0" dirty="0">
                <a:latin typeface="Arial" panose="020B0604020202020204" pitchFamily="34" charset="0"/>
              </a:rPr>
              <a:t> завод" (д. </a:t>
            </a:r>
            <a:r>
              <a:rPr lang="ru-RU" sz="1200" b="0" dirty="0" err="1">
                <a:latin typeface="Arial" panose="020B0604020202020204" pitchFamily="34" charset="0"/>
              </a:rPr>
              <a:t>Горбово</a:t>
            </a:r>
            <a:r>
              <a:rPr lang="ru-RU" sz="1200" b="0" dirty="0">
                <a:latin typeface="Arial" panose="020B0604020202020204" pitchFamily="34" charset="0"/>
              </a:rPr>
              <a:t>, Рузский район, МО)</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a:t>
            </a:r>
            <a:r>
              <a:rPr lang="ru-RU" sz="1200" b="0" dirty="0" err="1">
                <a:latin typeface="Arial" panose="020B0604020202020204" pitchFamily="34" charset="0"/>
              </a:rPr>
              <a:t>Омсквинпром</a:t>
            </a:r>
            <a:r>
              <a:rPr lang="ru-RU" sz="1200" b="0" dirty="0">
                <a:latin typeface="Arial" panose="020B0604020202020204" pitchFamily="34" charset="0"/>
              </a:rPr>
              <a:t>" (г. Омск)</a:t>
            </a:r>
          </a:p>
          <a:p>
            <a:pPr algn="l">
              <a:buFont typeface="+mj-lt"/>
              <a:buAutoNum type="arabicPeriod"/>
            </a:pPr>
            <a:endParaRPr lang="ru-RU" sz="1111" b="0" dirty="0">
              <a:latin typeface="Arial" panose="020B0604020202020204" pitchFamily="34" charset="0"/>
            </a:endParaRPr>
          </a:p>
          <a:p>
            <a:pPr algn="l"/>
            <a:r>
              <a:rPr lang="ru-RU" sz="1111" b="0" dirty="0">
                <a:latin typeface="Arial" panose="020B0604020202020204" pitchFamily="34" charset="0"/>
              </a:rPr>
              <a:t>Автоматизированы распределительные центры :</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г. Омск,</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МО, д. Шарапово,</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г. Санкт-Петербург,</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г. Владивосток.</a:t>
            </a:r>
          </a:p>
        </p:txBody>
      </p:sp>
    </p:spTree>
    <p:extLst>
      <p:ext uri="{BB962C8B-B14F-4D97-AF65-F5344CB8AC3E}">
        <p14:creationId xmlns:p14="http://schemas.microsoft.com/office/powerpoint/2010/main" val="540413040"/>
      </p:ext>
    </p:extLst>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13">
            <a:extLst>
              <a:ext uri="{FF2B5EF4-FFF2-40B4-BE49-F238E27FC236}">
                <a16:creationId xmlns="" xmlns:a16="http://schemas.microsoft.com/office/drawing/2014/main" id="{137AB892-A504-48D4-8639-70A2B73F70EC}"/>
              </a:ext>
            </a:extLst>
          </p:cNvPr>
          <p:cNvSpPr/>
          <p:nvPr/>
        </p:nvSpPr>
        <p:spPr>
          <a:xfrm>
            <a:off x="3707904" y="1964917"/>
            <a:ext cx="5436096" cy="3178584"/>
          </a:xfrm>
          <a:prstGeom prst="roundRect">
            <a:avLst>
              <a:gd name="adj" fmla="val 5182"/>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3" name="TextBox 2">
            <a:extLst>
              <a:ext uri="{FF2B5EF4-FFF2-40B4-BE49-F238E27FC236}">
                <a16:creationId xmlns="" xmlns:a16="http://schemas.microsoft.com/office/drawing/2014/main" id="{C2BAE551-DEF8-4915-904C-B9360208E2D7}"/>
              </a:ext>
            </a:extLst>
          </p:cNvPr>
          <p:cNvSpPr txBox="1"/>
          <p:nvPr/>
        </p:nvSpPr>
        <p:spPr>
          <a:xfrm>
            <a:off x="713264" y="864597"/>
            <a:ext cx="8229032" cy="1015663"/>
          </a:xfrm>
          <a:prstGeom prst="rect">
            <a:avLst/>
          </a:prstGeom>
          <a:noFill/>
        </p:spPr>
        <p:txBody>
          <a:bodyPr wrap="square" rtlCol="0">
            <a:spAutoFit/>
          </a:bodyPr>
          <a:lstStyle/>
          <a:p>
            <a:pPr algn="r" defTabSz="725668" eaLnBrk="1" fontAlgn="auto" hangingPunct="1">
              <a:spcBef>
                <a:spcPts val="0"/>
              </a:spcBef>
              <a:spcAft>
                <a:spcPts val="0"/>
              </a:spcAft>
              <a:defRPr/>
            </a:pPr>
            <a:r>
              <a:rPr lang="ru-RU" sz="1200" b="0" dirty="0">
                <a:solidFill>
                  <a:srgbClr val="FF0000"/>
                </a:solidFill>
                <a:latin typeface="Arial" panose="020B0604020202020204" pitchFamily="34" charset="0"/>
              </a:rPr>
              <a:t>Переход на 1С:Корпорацию</a:t>
            </a:r>
          </a:p>
          <a:p>
            <a:pPr algn="r" defTabSz="725668" eaLnBrk="1" fontAlgn="auto" hangingPunct="1">
              <a:spcBef>
                <a:spcPts val="0"/>
              </a:spcBef>
              <a:spcAft>
                <a:spcPts val="0"/>
              </a:spcAft>
              <a:defRPr/>
            </a:pPr>
            <a:r>
              <a:rPr lang="ru-RU" sz="1200" b="0" dirty="0">
                <a:solidFill>
                  <a:srgbClr val="FF0000"/>
                </a:solidFill>
                <a:latin typeface="Arial" panose="020B0604020202020204" pitchFamily="34" charset="0"/>
              </a:rPr>
              <a:t>1С:</a:t>
            </a:r>
            <a:r>
              <a:rPr lang="en-US" sz="1200" b="0" dirty="0">
                <a:solidFill>
                  <a:srgbClr val="FF0000"/>
                </a:solidFill>
                <a:latin typeface="Arial" panose="020B0604020202020204" pitchFamily="34" charset="0"/>
              </a:rPr>
              <a:t>ERP</a:t>
            </a:r>
            <a:r>
              <a:rPr lang="ru-RU" sz="1200" b="0" dirty="0">
                <a:solidFill>
                  <a:srgbClr val="FF0000"/>
                </a:solidFill>
                <a:latin typeface="Arial" panose="020B0604020202020204" pitchFamily="34" charset="0"/>
              </a:rPr>
              <a:t>. Управление холдингом</a:t>
            </a:r>
          </a:p>
          <a:p>
            <a:pPr algn="r" defTabSz="725668" eaLnBrk="1" fontAlgn="auto" hangingPunct="1">
              <a:spcBef>
                <a:spcPts val="0"/>
              </a:spcBef>
              <a:spcAft>
                <a:spcPts val="0"/>
              </a:spcAft>
              <a:defRPr/>
            </a:pPr>
            <a:endParaRPr lang="ru-RU" sz="1200" b="0" dirty="0">
              <a:solidFill>
                <a:srgbClr val="0000FF"/>
              </a:solidFill>
              <a:latin typeface="Arial" panose="020B0604020202020204" pitchFamily="34" charset="0"/>
            </a:endParaRPr>
          </a:p>
          <a:p>
            <a:pPr algn="r" defTabSz="725668" eaLnBrk="1" fontAlgn="auto" hangingPunct="1">
              <a:spcBef>
                <a:spcPts val="0"/>
              </a:spcBef>
              <a:spcAft>
                <a:spcPts val="0"/>
              </a:spcAft>
              <a:defRPr/>
            </a:pPr>
            <a:r>
              <a:rPr lang="ru-RU" sz="1200" b="0" dirty="0">
                <a:solidFill>
                  <a:srgbClr val="00B0F0"/>
                </a:solidFill>
                <a:latin typeface="Arial" panose="020B0604020202020204" pitchFamily="34" charset="0"/>
              </a:rPr>
              <a:t>Перевод учета с сохраняем методологии учета по стандартам </a:t>
            </a:r>
            <a:r>
              <a:rPr lang="en-US" sz="1200" b="0" dirty="0">
                <a:solidFill>
                  <a:srgbClr val="00B0F0"/>
                </a:solidFill>
                <a:latin typeface="Arial" panose="020B0604020202020204" pitchFamily="34" charset="0"/>
              </a:rPr>
              <a:t>US GAAP</a:t>
            </a:r>
            <a:r>
              <a:rPr lang="ru-RU" sz="1200" b="0" dirty="0">
                <a:solidFill>
                  <a:srgbClr val="00B0F0"/>
                </a:solidFill>
                <a:latin typeface="Arial" panose="020B0604020202020204" pitchFamily="34" charset="0"/>
              </a:rPr>
              <a:t> </a:t>
            </a:r>
          </a:p>
          <a:p>
            <a:pPr algn="r" defTabSz="725668" eaLnBrk="1" fontAlgn="auto" hangingPunct="1">
              <a:spcBef>
                <a:spcPts val="0"/>
              </a:spcBef>
              <a:spcAft>
                <a:spcPts val="0"/>
              </a:spcAft>
              <a:defRPr/>
            </a:pPr>
            <a:r>
              <a:rPr lang="ru-RU" sz="1200" b="0" dirty="0">
                <a:solidFill>
                  <a:srgbClr val="00B0F0"/>
                </a:solidFill>
                <a:latin typeface="Arial" panose="020B0604020202020204" pitchFamily="34" charset="0"/>
              </a:rPr>
              <a:t>в сжатые сроки без остановки предприятия</a:t>
            </a:r>
          </a:p>
        </p:txBody>
      </p:sp>
      <p:sp>
        <p:nvSpPr>
          <p:cNvPr id="4" name="TextBox 3">
            <a:extLst>
              <a:ext uri="{FF2B5EF4-FFF2-40B4-BE49-F238E27FC236}">
                <a16:creationId xmlns="" xmlns:a16="http://schemas.microsoft.com/office/drawing/2014/main" id="{4D7489D8-A65A-4ADC-8E9E-E2C50A1EDB57}"/>
              </a:ext>
            </a:extLst>
          </p:cNvPr>
          <p:cNvSpPr txBox="1"/>
          <p:nvPr/>
        </p:nvSpPr>
        <p:spPr>
          <a:xfrm>
            <a:off x="201704" y="1654515"/>
            <a:ext cx="3506200" cy="3231654"/>
          </a:xfrm>
          <a:prstGeom prst="rect">
            <a:avLst/>
          </a:prstGeom>
          <a:noFill/>
        </p:spPr>
        <p:txBody>
          <a:bodyPr wrap="square" rtlCol="0">
            <a:spAutoFit/>
          </a:bodyPr>
          <a:lstStyle>
            <a:defPPr>
              <a:defRPr lang="en-US"/>
            </a:defPPr>
            <a:lvl1pPr>
              <a:defRPr sz="1400" b="0" i="0">
                <a:solidFill>
                  <a:schemeClr val="tx1"/>
                </a:solidFill>
                <a:effectLst/>
              </a:defRPr>
            </a:lvl1pPr>
          </a:lstStyle>
          <a:p>
            <a:pPr algn="just"/>
            <a:r>
              <a:rPr lang="ru-RU" sz="1200" dirty="0">
                <a:latin typeface="Arial" panose="020B0604020202020204" pitchFamily="34" charset="0"/>
              </a:rPr>
              <a:t>АО "Технологии ОФС" предоставляет высокотехнологичные нефтесервисные услуги и оборудование для топливно-энергетического комплекса. Группа компаний была сформирована в ноябре 2022 года в ходе процесса передачи российских активов холдинга Baker Hughes (США) российскому менеджменту.</a:t>
            </a:r>
          </a:p>
          <a:p>
            <a:pPr algn="just"/>
            <a:endParaRPr lang="ru-RU" sz="1200" dirty="0">
              <a:latin typeface="Arial" panose="020B0604020202020204" pitchFamily="34" charset="0"/>
            </a:endParaRPr>
          </a:p>
          <a:p>
            <a:pPr algn="just"/>
            <a:r>
              <a:rPr lang="ru-RU" sz="1200" dirty="0">
                <a:latin typeface="Arial" panose="020B0604020202020204" pitchFamily="34" charset="0"/>
              </a:rPr>
              <a:t>Проект перехода был жестко ограничен сроком окончательного отключения компании от учетной системы зарубежного вендора: ведение учета остановлено в мае 2022 года, доступ к историческим данным и справочникам прекращен в ноябре 2022 года. Также был приостановлен доступ к глобальной инфраструктуре в мае 2022 года.</a:t>
            </a:r>
          </a:p>
        </p:txBody>
      </p:sp>
      <p:pic>
        <p:nvPicPr>
          <p:cNvPr id="4098" name="Picture 2">
            <a:extLst>
              <a:ext uri="{FF2B5EF4-FFF2-40B4-BE49-F238E27FC236}">
                <a16:creationId xmlns="" xmlns:a16="http://schemas.microsoft.com/office/drawing/2014/main" id="{0BE4FA30-A209-4395-837D-17B1D9FFA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803" y="2106918"/>
            <a:ext cx="5243197" cy="2882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a:extLst>
              <a:ext uri="{FF2B5EF4-FFF2-40B4-BE49-F238E27FC236}">
                <a16:creationId xmlns="" xmlns:a16="http://schemas.microsoft.com/office/drawing/2014/main" id="{E2BAE72A-C948-4D22-8FDC-8806EE28D763}"/>
              </a:ext>
            </a:extLst>
          </p:cNvPr>
          <p:cNvSpPr txBox="1">
            <a:spLocks noChangeArrowheads="1"/>
          </p:cNvSpPr>
          <p:nvPr/>
        </p:nvSpPr>
        <p:spPr bwMode="auto">
          <a:xfrm>
            <a:off x="1619249" y="175992"/>
            <a:ext cx="7200901" cy="65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Переход с решений зарубежного вендора</a:t>
            </a:r>
          </a:p>
        </p:txBody>
      </p:sp>
      <p:pic>
        <p:nvPicPr>
          <p:cNvPr id="5122" name="Picture 2">
            <a:extLst>
              <a:ext uri="{FF2B5EF4-FFF2-40B4-BE49-F238E27FC236}">
                <a16:creationId xmlns="" xmlns:a16="http://schemas.microsoft.com/office/drawing/2014/main" id="{47E3A778-4795-492B-9B30-7D272FE24F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55" t="6148" r="25303" b="36909"/>
          <a:stretch/>
        </p:blipFill>
        <p:spPr bwMode="auto">
          <a:xfrm>
            <a:off x="230076" y="947738"/>
            <a:ext cx="792088" cy="7263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A96DD5F-4766-4885-A3CC-ED17EA57BCAC}"/>
              </a:ext>
            </a:extLst>
          </p:cNvPr>
          <p:cNvSpPr txBox="1"/>
          <p:nvPr/>
        </p:nvSpPr>
        <p:spPr>
          <a:xfrm>
            <a:off x="951149" y="1131590"/>
            <a:ext cx="2303958" cy="400110"/>
          </a:xfrm>
          <a:prstGeom prst="rect">
            <a:avLst/>
          </a:prstGeom>
          <a:noFill/>
        </p:spPr>
        <p:txBody>
          <a:bodyPr wrap="square" rtlCol="0">
            <a:spAutoFit/>
          </a:bodyPr>
          <a:lstStyle/>
          <a:p>
            <a:r>
              <a:rPr lang="ru-RU" sz="2000" dirty="0">
                <a:solidFill>
                  <a:schemeClr val="accent1">
                    <a:lumMod val="25000"/>
                  </a:schemeClr>
                </a:solidFill>
              </a:rPr>
              <a:t>Технологии ОФС</a:t>
            </a:r>
          </a:p>
        </p:txBody>
      </p:sp>
    </p:spTree>
    <p:extLst>
      <p:ext uri="{BB962C8B-B14F-4D97-AF65-F5344CB8AC3E}">
        <p14:creationId xmlns:p14="http://schemas.microsoft.com/office/powerpoint/2010/main" val="985241281"/>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a:extLst>
              <a:ext uri="{FF2B5EF4-FFF2-40B4-BE49-F238E27FC236}">
                <a16:creationId xmlns="" xmlns:a16="http://schemas.microsoft.com/office/drawing/2014/main" id="{A563C271-5235-4684-9002-DFA341163540}"/>
              </a:ext>
            </a:extLst>
          </p:cNvPr>
          <p:cNvSpPr txBox="1">
            <a:spLocks noChangeArrowheads="1"/>
          </p:cNvSpPr>
          <p:nvPr/>
        </p:nvSpPr>
        <p:spPr bwMode="auto">
          <a:xfrm>
            <a:off x="1703473" y="278302"/>
            <a:ext cx="7140604" cy="62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ctr" eaLnBrk="1" hangingPunct="1">
              <a:lnSpc>
                <a:spcPct val="80000"/>
              </a:lnSpc>
              <a:defRPr lang="ru-RU" sz="1800" smtClean="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Автоматизация бюджетирования и управление НСИ</a:t>
            </a:r>
          </a:p>
        </p:txBody>
      </p:sp>
      <p:sp>
        <p:nvSpPr>
          <p:cNvPr id="3" name="TextBox 2">
            <a:extLst>
              <a:ext uri="{FF2B5EF4-FFF2-40B4-BE49-F238E27FC236}">
                <a16:creationId xmlns="" xmlns:a16="http://schemas.microsoft.com/office/drawing/2014/main" id="{C2BAE551-DEF8-4915-904C-B9360208E2D7}"/>
              </a:ext>
            </a:extLst>
          </p:cNvPr>
          <p:cNvSpPr txBox="1"/>
          <p:nvPr/>
        </p:nvSpPr>
        <p:spPr>
          <a:xfrm>
            <a:off x="1898344" y="790503"/>
            <a:ext cx="7086111" cy="830997"/>
          </a:xfrm>
          <a:prstGeom prst="rect">
            <a:avLst/>
          </a:prstGeom>
          <a:noFill/>
        </p:spPr>
        <p:txBody>
          <a:bodyPr wrap="square" rtlCol="0">
            <a:spAutoFit/>
          </a:bodyPr>
          <a:lstStyle/>
          <a:p>
            <a:pPr algn="r" defTabSz="725668" eaLnBrk="1" fontAlgn="auto" hangingPunct="1">
              <a:spcBef>
                <a:spcPts val="0"/>
              </a:spcBef>
              <a:spcAft>
                <a:spcPts val="0"/>
              </a:spcAft>
              <a:defRPr/>
            </a:pPr>
            <a:r>
              <a:rPr lang="ru-RU" sz="1200" b="0" dirty="0">
                <a:solidFill>
                  <a:srgbClr val="0000FF"/>
                </a:solidFill>
                <a:latin typeface="Arial" panose="020B0604020202020204" pitchFamily="34" charset="0"/>
              </a:rPr>
              <a:t>Автоматизация бюджетирования и управления НСИ </a:t>
            </a:r>
          </a:p>
          <a:p>
            <a:pPr algn="r" defTabSz="725668" eaLnBrk="1" fontAlgn="auto" hangingPunct="1">
              <a:spcBef>
                <a:spcPts val="0"/>
              </a:spcBef>
              <a:spcAft>
                <a:spcPts val="0"/>
              </a:spcAft>
              <a:defRPr/>
            </a:pPr>
            <a:r>
              <a:rPr lang="ru-RU" sz="1200" b="0" dirty="0">
                <a:solidFill>
                  <a:srgbClr val="0000FF"/>
                </a:solidFill>
                <a:latin typeface="Arial" panose="020B0604020202020204" pitchFamily="34" charset="0"/>
              </a:rPr>
              <a:t>в одной из крупнейших в РФ </a:t>
            </a:r>
            <a:r>
              <a:rPr lang="ru-RU" sz="1200" b="0" dirty="0" err="1">
                <a:solidFill>
                  <a:srgbClr val="0000FF"/>
                </a:solidFill>
                <a:latin typeface="Arial" panose="020B0604020202020204" pitchFamily="34" charset="0"/>
              </a:rPr>
              <a:t>металлоломных</a:t>
            </a:r>
            <a:r>
              <a:rPr lang="ru-RU" sz="1200" b="0" dirty="0">
                <a:solidFill>
                  <a:srgbClr val="0000FF"/>
                </a:solidFill>
                <a:latin typeface="Arial" panose="020B0604020202020204" pitchFamily="34" charset="0"/>
              </a:rPr>
              <a:t> компаний, </a:t>
            </a:r>
          </a:p>
          <a:p>
            <a:pPr algn="r" defTabSz="725668" eaLnBrk="1" fontAlgn="auto" hangingPunct="1">
              <a:spcBef>
                <a:spcPts val="0"/>
              </a:spcBef>
              <a:spcAft>
                <a:spcPts val="0"/>
              </a:spcAft>
              <a:defRPr/>
            </a:pPr>
            <a:r>
              <a:rPr lang="ru-RU" sz="1200" b="0" dirty="0">
                <a:solidFill>
                  <a:srgbClr val="0000FF"/>
                </a:solidFill>
                <a:latin typeface="Arial" panose="020B0604020202020204" pitchFamily="34" charset="0"/>
              </a:rPr>
              <a:t>обладающей развернутой сетью лицензированных ломоперерабатывающих  производственных площадок по всей территории России</a:t>
            </a:r>
          </a:p>
        </p:txBody>
      </p:sp>
      <p:sp>
        <p:nvSpPr>
          <p:cNvPr id="4" name="TextBox 3">
            <a:extLst>
              <a:ext uri="{FF2B5EF4-FFF2-40B4-BE49-F238E27FC236}">
                <a16:creationId xmlns="" xmlns:a16="http://schemas.microsoft.com/office/drawing/2014/main" id="{4D7489D8-A65A-4ADC-8E9E-E2C50A1EDB57}"/>
              </a:ext>
            </a:extLst>
          </p:cNvPr>
          <p:cNvSpPr txBox="1"/>
          <p:nvPr/>
        </p:nvSpPr>
        <p:spPr>
          <a:xfrm>
            <a:off x="247200" y="1691789"/>
            <a:ext cx="8292944" cy="276999"/>
          </a:xfrm>
          <a:prstGeom prst="rect">
            <a:avLst/>
          </a:prstGeom>
          <a:noFill/>
        </p:spPr>
        <p:txBody>
          <a:bodyPr wrap="square" rtlCol="0">
            <a:spAutoFit/>
          </a:bodyPr>
          <a:lstStyle>
            <a:defPPr>
              <a:defRPr lang="en-US"/>
            </a:defPPr>
            <a:lvl1pPr>
              <a:defRPr sz="1400" b="0" i="0">
                <a:solidFill>
                  <a:schemeClr val="tx1"/>
                </a:solidFill>
                <a:effectLst/>
              </a:defRPr>
            </a:lvl1pPr>
          </a:lstStyle>
          <a:p>
            <a:pPr algn="just"/>
            <a:r>
              <a:rPr lang="ru-RU" sz="1200" dirty="0">
                <a:latin typeface="Arial" panose="020B0604020202020204" pitchFamily="34" charset="0"/>
              </a:rPr>
              <a:t>Реализована универсальная модель управления </a:t>
            </a:r>
            <a:r>
              <a:rPr lang="ru-RU" sz="1200" dirty="0" smtClean="0">
                <a:latin typeface="Arial" panose="020B0604020202020204" pitchFamily="34" charset="0"/>
              </a:rPr>
              <a:t>НСИ.</a:t>
            </a:r>
            <a:endParaRPr lang="ru-RU" sz="1200" dirty="0">
              <a:latin typeface="Arial" panose="020B0604020202020204" pitchFamily="34" charset="0"/>
            </a:endParaRPr>
          </a:p>
        </p:txBody>
      </p:sp>
      <p:pic>
        <p:nvPicPr>
          <p:cNvPr id="5124" name="Picture 4">
            <a:extLst>
              <a:ext uri="{FF2B5EF4-FFF2-40B4-BE49-F238E27FC236}">
                <a16:creationId xmlns="" xmlns:a16="http://schemas.microsoft.com/office/drawing/2014/main" id="{770ED3F7-3114-4899-B30C-EFBD822750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1" r="6181"/>
          <a:stretch/>
        </p:blipFill>
        <p:spPr bwMode="auto">
          <a:xfrm>
            <a:off x="3458863" y="2264632"/>
            <a:ext cx="5525592" cy="27254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 xmlns:a16="http://schemas.microsoft.com/office/drawing/2014/main" id="{9395868B-BDC1-42E8-B8DE-45173A8143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545" y="1272332"/>
            <a:ext cx="1767702" cy="4970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82D6A72C-2E2B-497E-943B-F0CC05399CC1}"/>
              </a:ext>
            </a:extLst>
          </p:cNvPr>
          <p:cNvSpPr txBox="1"/>
          <p:nvPr/>
        </p:nvSpPr>
        <p:spPr>
          <a:xfrm>
            <a:off x="250825" y="1943140"/>
            <a:ext cx="3169047" cy="3046988"/>
          </a:xfrm>
          <a:prstGeom prst="rect">
            <a:avLst/>
          </a:prstGeom>
          <a:noFill/>
        </p:spPr>
        <p:txBody>
          <a:bodyPr wrap="square" rtlCol="0">
            <a:spAutoFit/>
          </a:bodyPr>
          <a:lstStyle>
            <a:defPPr>
              <a:defRPr lang="en-US"/>
            </a:defPPr>
            <a:lvl1pPr>
              <a:defRPr sz="1400" b="0" i="0">
                <a:solidFill>
                  <a:schemeClr val="tx1"/>
                </a:solidFill>
                <a:effectLst/>
              </a:defRPr>
            </a:lvl1pPr>
          </a:lstStyle>
          <a:p>
            <a:pPr algn="just"/>
            <a:r>
              <a:rPr lang="ru-RU" sz="1200" dirty="0">
                <a:latin typeface="Arial" panose="020B0604020202020204" pitchFamily="34" charset="0"/>
              </a:rPr>
              <a:t>Реализована целостная архитектура, основанная на разделении форм ввода, расчета, оптимального хранения данных, а также построении витрин данных в рамках единой системы "1С:ERP. Управление холдингом».</a:t>
            </a:r>
          </a:p>
          <a:p>
            <a:pPr algn="just"/>
            <a:endParaRPr lang="ru-RU" sz="1200" dirty="0">
              <a:latin typeface="Arial" panose="020B0604020202020204" pitchFamily="34" charset="0"/>
            </a:endParaRPr>
          </a:p>
          <a:p>
            <a:pPr algn="just"/>
            <a:r>
              <a:rPr lang="ru-RU" sz="1200" dirty="0">
                <a:latin typeface="Arial" panose="020B0604020202020204" pitchFamily="34" charset="0"/>
              </a:rPr>
              <a:t>Для сбора фактических данных была реализована двухступенчатая архитектура, которая включала в себя загрузку данных из внешних информационных баз в Единый план счетов с помощью типовых трансляций и далее перенос фактических данных в бюджетную модель с помощью правил расчетов.</a:t>
            </a:r>
          </a:p>
        </p:txBody>
      </p:sp>
    </p:spTree>
    <p:extLst>
      <p:ext uri="{BB962C8B-B14F-4D97-AF65-F5344CB8AC3E}">
        <p14:creationId xmlns:p14="http://schemas.microsoft.com/office/powerpoint/2010/main" val="556977931"/>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a:extLst>
              <a:ext uri="{FF2B5EF4-FFF2-40B4-BE49-F238E27FC236}">
                <a16:creationId xmlns="" xmlns:a16="http://schemas.microsoft.com/office/drawing/2014/main" id="{A563C271-5235-4684-9002-DFA341163540}"/>
              </a:ext>
            </a:extLst>
          </p:cNvPr>
          <p:cNvSpPr txBox="1">
            <a:spLocks noChangeArrowheads="1"/>
          </p:cNvSpPr>
          <p:nvPr/>
        </p:nvSpPr>
        <p:spPr bwMode="auto">
          <a:xfrm>
            <a:off x="1692274" y="228953"/>
            <a:ext cx="7127875" cy="6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ru-RU"/>
            </a:defPPr>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Автоматизация учета аренды в федеральной сети</a:t>
            </a:r>
          </a:p>
        </p:txBody>
      </p:sp>
      <p:sp>
        <p:nvSpPr>
          <p:cNvPr id="3" name="TextBox 2">
            <a:extLst>
              <a:ext uri="{FF2B5EF4-FFF2-40B4-BE49-F238E27FC236}">
                <a16:creationId xmlns="" xmlns:a16="http://schemas.microsoft.com/office/drawing/2014/main" id="{C2BAE551-DEF8-4915-904C-B9360208E2D7}"/>
              </a:ext>
            </a:extLst>
          </p:cNvPr>
          <p:cNvSpPr txBox="1"/>
          <p:nvPr/>
        </p:nvSpPr>
        <p:spPr>
          <a:xfrm>
            <a:off x="3257641" y="1040327"/>
            <a:ext cx="5747388" cy="287771"/>
          </a:xfrm>
          <a:prstGeom prst="rect">
            <a:avLst/>
          </a:prstGeom>
          <a:noFill/>
        </p:spPr>
        <p:txBody>
          <a:bodyPr wrap="square" rtlCol="0">
            <a:spAutoFit/>
          </a:bodyPr>
          <a:lstStyle/>
          <a:p>
            <a:pPr defTabSz="725668" eaLnBrk="1" fontAlgn="auto" hangingPunct="1">
              <a:spcBef>
                <a:spcPts val="0"/>
              </a:spcBef>
              <a:spcAft>
                <a:spcPts val="0"/>
              </a:spcAft>
              <a:defRPr/>
            </a:pPr>
            <a:r>
              <a:rPr lang="ru-RU" sz="1270" b="0" dirty="0">
                <a:solidFill>
                  <a:srgbClr val="D71920"/>
                </a:solidFill>
              </a:rPr>
              <a:t>Автоматизация всех особенностей учета аренды в единой системе:</a:t>
            </a:r>
          </a:p>
        </p:txBody>
      </p:sp>
      <p:pic>
        <p:nvPicPr>
          <p:cNvPr id="7170" name="Picture 2">
            <a:extLst>
              <a:ext uri="{FF2B5EF4-FFF2-40B4-BE49-F238E27FC236}">
                <a16:creationId xmlns="" xmlns:a16="http://schemas.microsoft.com/office/drawing/2014/main" id="{EF3537FA-B14C-4055-A4EF-FAD01F8ED0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099" r="2043" b="6871"/>
          <a:stretch/>
        </p:blipFill>
        <p:spPr bwMode="auto">
          <a:xfrm>
            <a:off x="27158" y="2383626"/>
            <a:ext cx="6664225" cy="2628528"/>
          </a:xfrm>
          <a:prstGeom prst="rect">
            <a:avLst/>
          </a:prstGeom>
          <a:solidFill>
            <a:schemeClr val="bg1">
              <a:lumMod val="95000"/>
            </a:schemeClr>
          </a:solidFill>
        </p:spPr>
      </p:pic>
      <p:pic>
        <p:nvPicPr>
          <p:cNvPr id="7172" name="Picture 4">
            <a:extLst>
              <a:ext uri="{FF2B5EF4-FFF2-40B4-BE49-F238E27FC236}">
                <a16:creationId xmlns="" xmlns:a16="http://schemas.microsoft.com/office/drawing/2014/main" id="{A31B8DF2-D3BD-422D-A42A-2672494A6E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675" y="1880064"/>
            <a:ext cx="1965815" cy="4947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D7489D8-A65A-4ADC-8E9E-E2C50A1EDB57}"/>
              </a:ext>
            </a:extLst>
          </p:cNvPr>
          <p:cNvSpPr txBox="1"/>
          <p:nvPr/>
        </p:nvSpPr>
        <p:spPr>
          <a:xfrm>
            <a:off x="3994263" y="2383626"/>
            <a:ext cx="4801866" cy="1200329"/>
          </a:xfrm>
          <a:prstGeom prst="rect">
            <a:avLst/>
          </a:prstGeom>
          <a:noFill/>
        </p:spPr>
        <p:txBody>
          <a:bodyPr wrap="square" rtlCol="0">
            <a:spAutoFit/>
          </a:bodyPr>
          <a:lstStyle>
            <a:defPPr>
              <a:defRPr lang="en-US"/>
            </a:defPPr>
            <a:lvl1pPr>
              <a:defRPr sz="1400" b="0" i="0">
                <a:solidFill>
                  <a:schemeClr val="tx1"/>
                </a:solidFill>
                <a:effectLst/>
              </a:defRPr>
            </a:lvl1pPr>
          </a:lstStyle>
          <a:p>
            <a:pPr algn="just"/>
            <a:r>
              <a:rPr lang="ru-RU" sz="1200" dirty="0">
                <a:latin typeface="Arial" panose="020B0604020202020204" pitchFamily="34" charset="0"/>
              </a:rPr>
              <a:t>Реализована универсальная модель управления </a:t>
            </a:r>
            <a:r>
              <a:rPr lang="ru-RU" sz="1200" dirty="0" smtClean="0">
                <a:latin typeface="Arial" panose="020B0604020202020204" pitchFamily="34" charset="0"/>
              </a:rPr>
              <a:t>НСИ.</a:t>
            </a:r>
            <a:endParaRPr lang="ru-RU" sz="1200" dirty="0">
              <a:latin typeface="Arial" panose="020B0604020202020204" pitchFamily="34" charset="0"/>
            </a:endParaRPr>
          </a:p>
          <a:p>
            <a:pPr algn="just"/>
            <a:endParaRPr lang="ru-RU" sz="1200" dirty="0">
              <a:latin typeface="Arial" panose="020B0604020202020204" pitchFamily="34" charset="0"/>
            </a:endParaRPr>
          </a:p>
          <a:p>
            <a:pPr algn="just"/>
            <a:r>
              <a:rPr lang="ru-RU" sz="1200" dirty="0">
                <a:latin typeface="Arial" panose="020B0604020202020204" pitchFamily="34" charset="0"/>
              </a:rPr>
              <a:t>Реализована целостная архитектура, основанная на разделении форм ввода, расчета, оптимального хранения данных, а также построении витрин данных в рамках единой системы "1С:ERP. Управление холдингом».</a:t>
            </a:r>
          </a:p>
        </p:txBody>
      </p:sp>
      <p:sp>
        <p:nvSpPr>
          <p:cNvPr id="9" name="TextBox 8">
            <a:extLst>
              <a:ext uri="{FF2B5EF4-FFF2-40B4-BE49-F238E27FC236}">
                <a16:creationId xmlns="" xmlns:a16="http://schemas.microsoft.com/office/drawing/2014/main" id="{737C4614-C4B6-4E64-A9B5-2A818443C339}"/>
              </a:ext>
            </a:extLst>
          </p:cNvPr>
          <p:cNvSpPr txBox="1"/>
          <p:nvPr/>
        </p:nvSpPr>
        <p:spPr>
          <a:xfrm>
            <a:off x="3086203" y="1339031"/>
            <a:ext cx="5855615" cy="1026435"/>
          </a:xfrm>
          <a:prstGeom prst="rect">
            <a:avLst/>
          </a:prstGeom>
          <a:noFill/>
        </p:spPr>
        <p:txBody>
          <a:bodyPr wrap="square" rtlCol="0">
            <a:spAutoFit/>
          </a:bodyPr>
          <a:lstStyle/>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ФСБУ 25, IFRS 16, НУ, УУ</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Учтены разные даты первого применения в соответствии с МСФО (IFRS) 16 (01.01.2019) и ФСБУ 25/2018 (01.01.2022)</a:t>
            </a:r>
          </a:p>
          <a:p>
            <a:pPr marL="180975" indent="-180975" eaLnBrk="1" hangingPunct="1">
              <a:spcBef>
                <a:spcPts val="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Разработана методология ведения регламентированного учета</a:t>
            </a:r>
          </a:p>
          <a:p>
            <a:pPr defTabSz="725668" eaLnBrk="1" fontAlgn="auto" hangingPunct="1">
              <a:spcBef>
                <a:spcPts val="0"/>
              </a:spcBef>
              <a:spcAft>
                <a:spcPts val="0"/>
              </a:spcAft>
              <a:defRPr/>
            </a:pPr>
            <a:endParaRPr lang="ru-RU" sz="1270" b="0" dirty="0">
              <a:solidFill>
                <a:srgbClr val="D71920"/>
              </a:solidFill>
            </a:endParaRPr>
          </a:p>
        </p:txBody>
      </p:sp>
    </p:spTree>
    <p:extLst>
      <p:ext uri="{BB962C8B-B14F-4D97-AF65-F5344CB8AC3E}">
        <p14:creationId xmlns:p14="http://schemas.microsoft.com/office/powerpoint/2010/main" val="3045765141"/>
      </p:ext>
    </p:extLst>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Рисунок 104"/>
          <p:cNvPicPr>
            <a:picLocks noChangeAspect="1"/>
          </p:cNvPicPr>
          <p:nvPr/>
        </p:nvPicPr>
        <p:blipFill rotWithShape="1">
          <a:blip r:embed="rId3">
            <a:clrChange>
              <a:clrFrom>
                <a:srgbClr val="FFFFFF"/>
              </a:clrFrom>
              <a:clrTo>
                <a:srgbClr val="FFFFFF">
                  <a:alpha val="0"/>
                </a:srgbClr>
              </a:clrTo>
            </a:clrChange>
          </a:blip>
          <a:srcRect l="57676" t="27955" r="9257" b="9060"/>
          <a:stretch/>
        </p:blipFill>
        <p:spPr>
          <a:xfrm>
            <a:off x="323528" y="2787774"/>
            <a:ext cx="2095048" cy="2244693"/>
          </a:xfrm>
          <a:prstGeom prst="rect">
            <a:avLst/>
          </a:prstGeom>
        </p:spPr>
      </p:pic>
      <p:pic>
        <p:nvPicPr>
          <p:cNvPr id="114" name="Picture 4" descr="https://kudago.com/media/images/news/d1/3d/d13dc1b3be0d8f5bc7eed4dcf9eff9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6203" y="1015951"/>
            <a:ext cx="5822401" cy="3882812"/>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3"/>
          <p:cNvSpPr txBox="1">
            <a:spLocks noChangeArrowheads="1"/>
          </p:cNvSpPr>
          <p:nvPr/>
        </p:nvSpPr>
        <p:spPr bwMode="auto">
          <a:xfrm>
            <a:off x="244927" y="947215"/>
            <a:ext cx="3985603" cy="353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1" fontAlgn="base" hangingPunct="1">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1" fontAlgn="base" hangingPunct="1">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1" fontAlgn="base" hangingPunct="1">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1" fontAlgn="base" hangingPunct="1">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5pPr>
            <a:lvl6pPr marL="25146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6pPr>
            <a:lvl7pPr marL="29718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7pPr>
            <a:lvl8pPr marL="34290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8pPr>
            <a:lvl9pPr marL="38862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9pPr>
          </a:lstStyle>
          <a:p>
            <a:pPr marL="192796" indent="-192796" defTabSz="514126"/>
            <a:r>
              <a:rPr lang="ru-RU" sz="1270" b="0" dirty="0">
                <a:solidFill>
                  <a:schemeClr val="tx1"/>
                </a:solidFill>
                <a:latin typeface="Arial" panose="020B0604020202020204" pitchFamily="34" charset="0"/>
                <a:cs typeface="Arial" panose="020B0604020202020204" pitchFamily="34" charset="0"/>
              </a:rPr>
              <a:t>Управление закупками</a:t>
            </a:r>
          </a:p>
          <a:p>
            <a:pPr marL="192796" indent="-192796" defTabSz="514126"/>
            <a:r>
              <a:rPr lang="ru-RU" sz="1270" b="0" dirty="0">
                <a:solidFill>
                  <a:schemeClr val="tx1"/>
                </a:solidFill>
                <a:latin typeface="Arial" panose="020B0604020202020204" pitchFamily="34" charset="0"/>
                <a:cs typeface="Arial" panose="020B0604020202020204" pitchFamily="34" charset="0"/>
              </a:rPr>
              <a:t>Управление продажами</a:t>
            </a:r>
          </a:p>
          <a:p>
            <a:pPr marL="192796" indent="-192796" defTabSz="514126"/>
            <a:r>
              <a:rPr lang="ru-RU" sz="1270" b="0" dirty="0">
                <a:solidFill>
                  <a:schemeClr val="tx1"/>
                </a:solidFill>
                <a:latin typeface="Arial" panose="020B0604020202020204" pitchFamily="34" charset="0"/>
                <a:cs typeface="Arial" panose="020B0604020202020204" pitchFamily="34" charset="0"/>
              </a:rPr>
              <a:t>Управление договорами</a:t>
            </a:r>
          </a:p>
          <a:p>
            <a:pPr marL="192796" indent="-192796" defTabSz="514126"/>
            <a:r>
              <a:rPr lang="ru-RU" sz="1270" b="0" dirty="0">
                <a:solidFill>
                  <a:schemeClr val="tx1"/>
                </a:solidFill>
                <a:latin typeface="Arial" panose="020B0604020202020204" pitchFamily="34" charset="0"/>
                <a:cs typeface="Arial" panose="020B0604020202020204" pitchFamily="34" charset="0"/>
              </a:rPr>
              <a:t>Казначейство</a:t>
            </a:r>
          </a:p>
          <a:p>
            <a:pPr marL="192796" indent="-192796" defTabSz="514126"/>
            <a:r>
              <a:rPr lang="ru-RU" sz="1270" b="0" dirty="0">
                <a:solidFill>
                  <a:schemeClr val="tx1"/>
                </a:solidFill>
                <a:latin typeface="Arial" panose="020B0604020202020204" pitchFamily="34" charset="0"/>
                <a:cs typeface="Arial" panose="020B0604020202020204" pitchFamily="34" charset="0"/>
              </a:rPr>
              <a:t>Бюджетирование</a:t>
            </a:r>
          </a:p>
          <a:p>
            <a:pPr marL="192796" indent="-192796" defTabSz="514126"/>
            <a:r>
              <a:rPr lang="ru-RU" sz="1270" b="0" dirty="0">
                <a:solidFill>
                  <a:schemeClr val="tx1"/>
                </a:solidFill>
                <a:latin typeface="Arial" panose="020B0604020202020204" pitchFamily="34" charset="0"/>
                <a:cs typeface="Arial" panose="020B0604020202020204" pitchFamily="34" charset="0"/>
              </a:rPr>
              <a:t>Учет по РСБУ</a:t>
            </a:r>
            <a:endParaRPr lang="ru-RU" altLang="ru-RU" sz="1270" b="0" dirty="0">
              <a:solidFill>
                <a:schemeClr val="tx1"/>
              </a:solidFill>
              <a:latin typeface="Arial" panose="020B0604020202020204" pitchFamily="34" charset="0"/>
              <a:cs typeface="Arial" panose="020B0604020202020204" pitchFamily="34" charset="0"/>
            </a:endParaRPr>
          </a:p>
        </p:txBody>
      </p:sp>
      <p:sp>
        <p:nvSpPr>
          <p:cNvPr id="133" name="Text Box 3">
            <a:extLst>
              <a:ext uri="{FF2B5EF4-FFF2-40B4-BE49-F238E27FC236}">
                <a16:creationId xmlns="" xmlns:a16="http://schemas.microsoft.com/office/drawing/2014/main" id="{A563C271-5235-4684-9002-DFA341163540}"/>
              </a:ext>
            </a:extLst>
          </p:cNvPr>
          <p:cNvSpPr txBox="1">
            <a:spLocks noChangeArrowheads="1"/>
          </p:cNvSpPr>
          <p:nvPr/>
        </p:nvSpPr>
        <p:spPr bwMode="auto">
          <a:xfrm>
            <a:off x="1692275" y="195486"/>
            <a:ext cx="7127875" cy="6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ru-RU"/>
            </a:defPPr>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Внедрение в «Аэроэкспрессе»</a:t>
            </a:r>
          </a:p>
        </p:txBody>
      </p:sp>
    </p:spTree>
    <p:extLst>
      <p:ext uri="{BB962C8B-B14F-4D97-AF65-F5344CB8AC3E}">
        <p14:creationId xmlns:p14="http://schemas.microsoft.com/office/powerpoint/2010/main" val="34652661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 xmlns:a16="http://schemas.microsoft.com/office/drawing/2014/main" id="{70CCEF09-830B-95DC-6E08-DF71ACB9B374}"/>
              </a:ext>
            </a:extLst>
          </p:cNvPr>
          <p:cNvSpPr txBox="1">
            <a:spLocks noChangeArrowheads="1"/>
          </p:cNvSpPr>
          <p:nvPr/>
        </p:nvSpPr>
        <p:spPr bwMode="auto">
          <a:xfrm>
            <a:off x="1548127" y="289334"/>
            <a:ext cx="622681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ru-RU" altLang="ru-RU" sz="2100" dirty="0">
                <a:solidFill>
                  <a:srgbClr val="000000"/>
                </a:solidFill>
                <a:latin typeface="Arial" panose="020B0604020202020204" pitchFamily="34" charset="0"/>
                <a:ea typeface="+mj-ea"/>
                <a:cs typeface="Arial" panose="020B0604020202020204" pitchFamily="34" charset="0"/>
              </a:rPr>
              <a:t>ТРАНСМАШХОЛДИНГ</a:t>
            </a:r>
            <a:r>
              <a:rPr lang="en-US" altLang="ru-RU" sz="2100" dirty="0">
                <a:solidFill>
                  <a:srgbClr val="000000"/>
                </a:solidFill>
                <a:latin typeface="Arial" panose="020B0604020202020204" pitchFamily="34" charset="0"/>
                <a:ea typeface="+mj-ea"/>
                <a:cs typeface="Arial" panose="020B0604020202020204" pitchFamily="34" charset="0"/>
              </a:rPr>
              <a:t> </a:t>
            </a:r>
            <a:endParaRPr lang="ru-RU" altLang="ru-RU" sz="2100" dirty="0">
              <a:solidFill>
                <a:srgbClr val="000000"/>
              </a:solidFill>
              <a:latin typeface="Arial" panose="020B0604020202020204" pitchFamily="34" charset="0"/>
              <a:ea typeface="+mj-ea"/>
              <a:cs typeface="Arial" panose="020B0604020202020204" pitchFamily="34" charset="0"/>
            </a:endParaRPr>
          </a:p>
          <a:p>
            <a:pPr eaLnBrk="1" hangingPunct="1">
              <a:defRPr/>
            </a:pPr>
            <a:r>
              <a:rPr lang="ru-RU" altLang="ru-RU" sz="2100" dirty="0">
                <a:solidFill>
                  <a:srgbClr val="000000"/>
                </a:solidFill>
                <a:latin typeface="Arial" panose="020B0604020202020204" pitchFamily="34" charset="0"/>
                <a:ea typeface="+mj-ea"/>
                <a:cs typeface="Arial" panose="020B0604020202020204" pitchFamily="34" charset="0"/>
              </a:rPr>
              <a:t>и ЛОКОТЕХ</a:t>
            </a:r>
          </a:p>
        </p:txBody>
      </p:sp>
      <p:pic>
        <p:nvPicPr>
          <p:cNvPr id="247811" name="Рисунок 1">
            <a:extLst>
              <a:ext uri="{FF2B5EF4-FFF2-40B4-BE49-F238E27FC236}">
                <a16:creationId xmlns="" xmlns:a16="http://schemas.microsoft.com/office/drawing/2014/main" id="{ABA4FAA8-6B48-2699-1AC9-D836AF1D5E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476" y="3710381"/>
            <a:ext cx="2720559" cy="98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 xmlns:a16="http://schemas.microsoft.com/office/drawing/2014/main" id="{8A39E83D-C362-BA71-EF9A-889B1E945946}"/>
              </a:ext>
            </a:extLst>
          </p:cNvPr>
          <p:cNvPicPr>
            <a:picLocks noChangeAspect="1"/>
          </p:cNvPicPr>
          <p:nvPr/>
        </p:nvPicPr>
        <p:blipFill>
          <a:blip r:embed="rId4"/>
          <a:stretch>
            <a:fillRect/>
          </a:stretch>
        </p:blipFill>
        <p:spPr>
          <a:xfrm>
            <a:off x="756235" y="1314642"/>
            <a:ext cx="892038" cy="419036"/>
          </a:xfrm>
          <a:prstGeom prst="rect">
            <a:avLst/>
          </a:prstGeom>
        </p:spPr>
      </p:pic>
      <p:sp>
        <p:nvSpPr>
          <p:cNvPr id="6" name="Прямоугольник 5">
            <a:extLst>
              <a:ext uri="{FF2B5EF4-FFF2-40B4-BE49-F238E27FC236}">
                <a16:creationId xmlns="" xmlns:a16="http://schemas.microsoft.com/office/drawing/2014/main" id="{CC324B67-25B0-C704-45F1-42CFC4727C82}"/>
              </a:ext>
            </a:extLst>
          </p:cNvPr>
          <p:cNvSpPr/>
          <p:nvPr/>
        </p:nvSpPr>
        <p:spPr>
          <a:xfrm>
            <a:off x="686395" y="1828914"/>
            <a:ext cx="2999916" cy="1697901"/>
          </a:xfrm>
          <a:prstGeom prst="rect">
            <a:avLst/>
          </a:prstGeom>
        </p:spPr>
        <p:txBody>
          <a:bodyPr>
            <a:spAutoFit/>
          </a:bodyPr>
          <a:lstStyle/>
          <a:p>
            <a:pPr marL="199983" indent="-199983">
              <a:spcBef>
                <a:spcPts val="238"/>
              </a:spcBef>
              <a:buClr>
                <a:schemeClr val="accent6"/>
              </a:buClr>
              <a:buFont typeface="Wingdings" panose="05000000000000000000" pitchFamily="2" charset="2"/>
              <a:buChar char="§"/>
              <a:defRPr/>
            </a:pPr>
            <a:r>
              <a:rPr lang="ru-RU" sz="1200" b="0" dirty="0">
                <a:solidFill>
                  <a:srgbClr val="FF0000"/>
                </a:solidFill>
                <a:latin typeface="Arial" charset="0"/>
              </a:rPr>
              <a:t>Более 50 компаний</a:t>
            </a:r>
          </a:p>
          <a:p>
            <a:pPr marL="199983" indent="-199983">
              <a:spcBef>
                <a:spcPts val="238"/>
              </a:spcBef>
              <a:buClr>
                <a:schemeClr val="accent6"/>
              </a:buClr>
              <a:buFont typeface="Wingdings" panose="05000000000000000000" pitchFamily="2" charset="2"/>
              <a:buChar char="§"/>
              <a:defRPr/>
            </a:pPr>
            <a:r>
              <a:rPr lang="ru-RU" sz="1200" b="0" dirty="0">
                <a:solidFill>
                  <a:srgbClr val="000000"/>
                </a:solidFill>
                <a:latin typeface="Arial" charset="0"/>
              </a:rPr>
              <a:t>18 заводов</a:t>
            </a:r>
          </a:p>
          <a:p>
            <a:pPr marL="199983" indent="-199983">
              <a:spcBef>
                <a:spcPts val="238"/>
              </a:spcBef>
              <a:buClr>
                <a:schemeClr val="accent6"/>
              </a:buClr>
              <a:buFont typeface="Wingdings" panose="05000000000000000000" pitchFamily="2" charset="2"/>
              <a:buChar char="§"/>
              <a:defRPr/>
            </a:pPr>
            <a:r>
              <a:rPr lang="ru-RU" sz="1200" b="0" dirty="0">
                <a:solidFill>
                  <a:srgbClr val="000000"/>
                </a:solidFill>
                <a:latin typeface="Arial" charset="0"/>
              </a:rPr>
              <a:t>100 сервисных депо </a:t>
            </a:r>
          </a:p>
          <a:p>
            <a:pPr marL="199983" indent="-199983">
              <a:spcBef>
                <a:spcPts val="238"/>
              </a:spcBef>
              <a:buClr>
                <a:schemeClr val="accent6"/>
              </a:buClr>
              <a:buFont typeface="Wingdings" panose="05000000000000000000" pitchFamily="2" charset="2"/>
              <a:buChar char="§"/>
              <a:defRPr/>
            </a:pPr>
            <a:r>
              <a:rPr lang="ru-RU" sz="1200" b="0" dirty="0">
                <a:solidFill>
                  <a:srgbClr val="FF0000"/>
                </a:solidFill>
                <a:latin typeface="Arial" charset="0"/>
              </a:rPr>
              <a:t>100 000+ сотрудников</a:t>
            </a:r>
          </a:p>
          <a:p>
            <a:pPr marL="199983" indent="-199983">
              <a:spcBef>
                <a:spcPts val="238"/>
              </a:spcBef>
              <a:buClr>
                <a:schemeClr val="accent6"/>
              </a:buClr>
              <a:buFont typeface="Wingdings" panose="05000000000000000000" pitchFamily="2" charset="2"/>
              <a:buChar char="§"/>
              <a:defRPr/>
            </a:pPr>
            <a:r>
              <a:rPr lang="ru-RU" sz="1200" b="0" dirty="0">
                <a:solidFill>
                  <a:srgbClr val="FF0000"/>
                </a:solidFill>
                <a:latin typeface="Arial" charset="0"/>
              </a:rPr>
              <a:t>50 000+ АРМ</a:t>
            </a:r>
          </a:p>
          <a:p>
            <a:pPr marL="199983" indent="-199983">
              <a:spcBef>
                <a:spcPts val="238"/>
              </a:spcBef>
              <a:buClr>
                <a:schemeClr val="accent6"/>
              </a:buClr>
              <a:buFont typeface="Wingdings" panose="05000000000000000000" pitchFamily="2" charset="2"/>
              <a:buChar char="§"/>
              <a:defRPr/>
            </a:pPr>
            <a:r>
              <a:rPr lang="ru-RU" sz="1200" b="0" dirty="0">
                <a:solidFill>
                  <a:srgbClr val="000000"/>
                </a:solidFill>
                <a:latin typeface="Arial" charset="0"/>
              </a:rPr>
              <a:t>Системы на 1С:Предприятие: </a:t>
            </a:r>
            <a:br>
              <a:rPr lang="ru-RU" sz="1200" b="0" dirty="0">
                <a:solidFill>
                  <a:srgbClr val="000000"/>
                </a:solidFill>
                <a:latin typeface="Arial" charset="0"/>
              </a:rPr>
            </a:br>
            <a:r>
              <a:rPr lang="ru-RU" sz="1200" b="0" dirty="0">
                <a:solidFill>
                  <a:srgbClr val="FF0000"/>
                </a:solidFill>
                <a:latin typeface="Arial" charset="0"/>
              </a:rPr>
              <a:t>ERP, MES, CPM, HRM, ECM,</a:t>
            </a:r>
            <a:r>
              <a:rPr lang="en-US" sz="1200" b="0" dirty="0">
                <a:solidFill>
                  <a:srgbClr val="FF0000"/>
                </a:solidFill>
                <a:latin typeface="Arial" charset="0"/>
              </a:rPr>
              <a:t> </a:t>
            </a:r>
            <a:r>
              <a:rPr lang="ru-RU" sz="1200" b="0" dirty="0">
                <a:solidFill>
                  <a:srgbClr val="FF0000"/>
                </a:solidFill>
                <a:latin typeface="Arial" charset="0"/>
              </a:rPr>
              <a:t>WMS, </a:t>
            </a:r>
            <a:r>
              <a:rPr lang="en-US" sz="1200" b="0" dirty="0">
                <a:solidFill>
                  <a:srgbClr val="FF0000"/>
                </a:solidFill>
                <a:latin typeface="Arial" charset="0"/>
              </a:rPr>
              <a:t>EAM</a:t>
            </a:r>
            <a:r>
              <a:rPr lang="ru-RU" sz="1200" b="0" dirty="0">
                <a:solidFill>
                  <a:srgbClr val="FF0000"/>
                </a:solidFill>
                <a:latin typeface="Arial" charset="0"/>
              </a:rPr>
              <a:t>, ITIL,</a:t>
            </a:r>
            <a:r>
              <a:rPr lang="en-US" sz="1200" b="0" dirty="0">
                <a:solidFill>
                  <a:srgbClr val="FF0000"/>
                </a:solidFill>
                <a:latin typeface="Arial" charset="0"/>
              </a:rPr>
              <a:t> MDM</a:t>
            </a:r>
            <a:endParaRPr lang="ru-RU" sz="1200" b="0" dirty="0">
              <a:solidFill>
                <a:srgbClr val="FF0000"/>
              </a:solidFill>
              <a:latin typeface="Arial" charset="0"/>
            </a:endParaRPr>
          </a:p>
        </p:txBody>
      </p:sp>
      <p:pic>
        <p:nvPicPr>
          <p:cNvPr id="247814" name="Picture 4">
            <a:extLst>
              <a:ext uri="{FF2B5EF4-FFF2-40B4-BE49-F238E27FC236}">
                <a16:creationId xmlns="" xmlns:a16="http://schemas.microsoft.com/office/drawing/2014/main" id="{29459C4B-C4AF-4D8F-A05A-65146B9AE7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1756" y="1397180"/>
            <a:ext cx="1453927" cy="25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6" name="Picture 2">
            <a:extLst>
              <a:ext uri="{FF2B5EF4-FFF2-40B4-BE49-F238E27FC236}">
                <a16:creationId xmlns="" xmlns:a16="http://schemas.microsoft.com/office/drawing/2014/main" id="{25823729-B3A8-3943-A90C-BD4A1FAA4B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4882" y="862276"/>
            <a:ext cx="4923671" cy="381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 xmlns:a16="http://schemas.microsoft.com/office/drawing/2014/main" id="{8EACC8EA-E49B-2E83-6FC5-3848DC8C03FB}"/>
              </a:ext>
            </a:extLst>
          </p:cNvPr>
          <p:cNvSpPr txBox="1">
            <a:spLocks noChangeArrowheads="1"/>
          </p:cNvSpPr>
          <p:nvPr/>
        </p:nvSpPr>
        <p:spPr bwMode="auto">
          <a:xfrm>
            <a:off x="1569733" y="339035"/>
            <a:ext cx="6226810" cy="415498"/>
          </a:xfrm>
          <a:prstGeom prst="rect">
            <a:avLst/>
          </a:prstGeom>
          <a:noFill/>
          <a:ln>
            <a:noFill/>
          </a:ln>
          <a:effectLst/>
        </p:spPr>
        <p:txBody>
          <a:bodyPr>
            <a:spAutoFit/>
          </a:bodyPr>
          <a:lstStyle>
            <a:defPPr>
              <a:defRPr lang="ru-RU"/>
            </a:defPPr>
            <a:lvl1pPr eaLnBrk="1" hangingPunct="1">
              <a:defRPr>
                <a:solidFill>
                  <a:srgbClr val="000000"/>
                </a:solidFill>
                <a:latin typeface="Arial" panose="020B0604020202020204" pitchFamily="34" charset="0"/>
                <a:ea typeface="+mj-ea"/>
              </a:defRPr>
            </a:lvl1pPr>
            <a:lvl2pPr marL="742950" indent="-285750">
              <a:defRPr>
                <a:cs typeface="Arial" charset="0"/>
              </a:defRPr>
            </a:lvl2pPr>
            <a:lvl3pPr marL="1143000" indent="-228600">
              <a:defRPr>
                <a:cs typeface="Arial" charset="0"/>
              </a:defRPr>
            </a:lvl3pPr>
            <a:lvl4pPr marL="1600200" indent="-228600">
              <a:defRPr>
                <a:cs typeface="Arial" charset="0"/>
              </a:defRPr>
            </a:lvl4pPr>
            <a:lvl5pPr marL="2057400" indent="-228600">
              <a:defRPr>
                <a:cs typeface="Arial" charset="0"/>
              </a:defRPr>
            </a:lvl5pPr>
            <a:lvl6pPr marL="2514600" indent="-228600" eaLnBrk="0" fontAlgn="base" hangingPunct="0">
              <a:spcBef>
                <a:spcPct val="0"/>
              </a:spcBef>
              <a:spcAft>
                <a:spcPct val="0"/>
              </a:spcAft>
              <a:defRPr>
                <a:cs typeface="Arial" charset="0"/>
              </a:defRPr>
            </a:lvl6pPr>
            <a:lvl7pPr marL="2971800" indent="-228600" eaLnBrk="0" fontAlgn="base" hangingPunct="0">
              <a:spcBef>
                <a:spcPct val="0"/>
              </a:spcBef>
              <a:spcAft>
                <a:spcPct val="0"/>
              </a:spcAft>
              <a:defRPr>
                <a:cs typeface="Arial" charset="0"/>
              </a:defRPr>
            </a:lvl7pPr>
            <a:lvl8pPr marL="3429000" indent="-228600" eaLnBrk="0" fontAlgn="base" hangingPunct="0">
              <a:spcBef>
                <a:spcPct val="0"/>
              </a:spcBef>
              <a:spcAft>
                <a:spcPct val="0"/>
              </a:spcAft>
              <a:defRPr>
                <a:cs typeface="Arial" charset="0"/>
              </a:defRPr>
            </a:lvl8pPr>
            <a:lvl9pPr marL="3886200" indent="-228600" eaLnBrk="0" fontAlgn="base" hangingPunct="0">
              <a:spcBef>
                <a:spcPct val="0"/>
              </a:spcBef>
              <a:spcAft>
                <a:spcPct val="0"/>
              </a:spcAft>
              <a:defRPr>
                <a:cs typeface="Arial" charset="0"/>
              </a:defRPr>
            </a:lvl9pPr>
          </a:lstStyle>
          <a:p>
            <a:r>
              <a:rPr lang="ru-RU" altLang="ru-RU" sz="2100" dirty="0"/>
              <a:t>РОСТЕХ</a:t>
            </a:r>
          </a:p>
        </p:txBody>
      </p:sp>
      <p:grpSp>
        <p:nvGrpSpPr>
          <p:cNvPr id="249859" name="Группа 21503">
            <a:extLst>
              <a:ext uri="{FF2B5EF4-FFF2-40B4-BE49-F238E27FC236}">
                <a16:creationId xmlns="" xmlns:a16="http://schemas.microsoft.com/office/drawing/2014/main" id="{A5BF582B-6AC5-DD6F-4992-4C08D657A104}"/>
              </a:ext>
            </a:extLst>
          </p:cNvPr>
          <p:cNvGrpSpPr>
            <a:grpSpLocks/>
          </p:cNvGrpSpPr>
          <p:nvPr/>
        </p:nvGrpSpPr>
        <p:grpSpPr bwMode="auto">
          <a:xfrm>
            <a:off x="1772079" y="2914599"/>
            <a:ext cx="2184065" cy="1682616"/>
            <a:chOff x="2591892" y="3672135"/>
            <a:chExt cx="2753144" cy="2119422"/>
          </a:xfrm>
        </p:grpSpPr>
        <p:grpSp>
          <p:nvGrpSpPr>
            <p:cNvPr id="249926" name="Группа 22">
              <a:extLst>
                <a:ext uri="{FF2B5EF4-FFF2-40B4-BE49-F238E27FC236}">
                  <a16:creationId xmlns="" xmlns:a16="http://schemas.microsoft.com/office/drawing/2014/main" id="{9ABE6911-26D1-B8C4-9A18-DE4809200F72}"/>
                </a:ext>
              </a:extLst>
            </p:cNvPr>
            <p:cNvGrpSpPr>
              <a:grpSpLocks noChangeAspect="1"/>
            </p:cNvGrpSpPr>
            <p:nvPr/>
          </p:nvGrpSpPr>
          <p:grpSpPr bwMode="auto">
            <a:xfrm>
              <a:off x="2591892" y="5138259"/>
              <a:ext cx="453556" cy="453556"/>
              <a:chOff x="4636751" y="1556792"/>
              <a:chExt cx="842875" cy="842875"/>
            </a:xfrm>
          </p:grpSpPr>
          <p:sp>
            <p:nvSpPr>
              <p:cNvPr id="24" name="Oval 15">
                <a:extLst>
                  <a:ext uri="{FF2B5EF4-FFF2-40B4-BE49-F238E27FC236}">
                    <a16:creationId xmlns="" xmlns:a16="http://schemas.microsoft.com/office/drawing/2014/main" id="{A56D09B0-0FB8-E443-23FD-1F0EF1B3280C}"/>
                  </a:ext>
                </a:extLst>
              </p:cNvPr>
              <p:cNvSpPr/>
              <p:nvPr/>
            </p:nvSpPr>
            <p:spPr>
              <a:xfrm>
                <a:off x="4636751" y="1555619"/>
                <a:ext cx="844053" cy="843406"/>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37" name="Рисунок 24">
                <a:extLst>
                  <a:ext uri="{FF2B5EF4-FFF2-40B4-BE49-F238E27FC236}">
                    <a16:creationId xmlns="" xmlns:a16="http://schemas.microsoft.com/office/drawing/2014/main" id="{56ED860D-C2C0-2BD3-AB96-55A1376138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7718" y="1737296"/>
                <a:ext cx="499497" cy="49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927" name="Группа 31">
              <a:extLst>
                <a:ext uri="{FF2B5EF4-FFF2-40B4-BE49-F238E27FC236}">
                  <a16:creationId xmlns="" xmlns:a16="http://schemas.microsoft.com/office/drawing/2014/main" id="{384D1450-ED32-A59C-D9E8-3A4CE58161AD}"/>
                </a:ext>
              </a:extLst>
            </p:cNvPr>
            <p:cNvGrpSpPr>
              <a:grpSpLocks noChangeAspect="1"/>
            </p:cNvGrpSpPr>
            <p:nvPr/>
          </p:nvGrpSpPr>
          <p:grpSpPr bwMode="auto">
            <a:xfrm>
              <a:off x="2591892" y="3763961"/>
              <a:ext cx="453556" cy="453556"/>
              <a:chOff x="4644008" y="2774594"/>
              <a:chExt cx="842875" cy="842875"/>
            </a:xfrm>
          </p:grpSpPr>
          <p:sp>
            <p:nvSpPr>
              <p:cNvPr id="33" name="Oval 15">
                <a:extLst>
                  <a:ext uri="{FF2B5EF4-FFF2-40B4-BE49-F238E27FC236}">
                    <a16:creationId xmlns="" xmlns:a16="http://schemas.microsoft.com/office/drawing/2014/main" id="{E4969B21-8C38-7FD8-7105-1C8A58E38E19}"/>
                  </a:ext>
                </a:extLst>
              </p:cNvPr>
              <p:cNvSpPr/>
              <p:nvPr/>
            </p:nvSpPr>
            <p:spPr>
              <a:xfrm>
                <a:off x="4644008" y="2774858"/>
                <a:ext cx="844053" cy="843409"/>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34" name="Рисунок 33" descr="Интернет">
                <a:extLst>
                  <a:ext uri="{FF2B5EF4-FFF2-40B4-BE49-F238E27FC236}">
                    <a16:creationId xmlns="" xmlns:a16="http://schemas.microsoft.com/office/drawing/2014/main" id="{F4234315-A7D1-F4ED-AD6C-854C02B389D9}"/>
                  </a:ext>
                </a:extLst>
              </p:cNvPr>
              <p:cNvPicPr>
                <a:picLocks noChangeAspect="1"/>
              </p:cNvPicPr>
              <p:nvPr/>
            </p:nvPicPr>
            <p:blipFill>
              <a:blip r:embed="rId4" cstate="print"/>
              <a:stretch>
                <a:fillRect/>
              </a:stretch>
            </p:blipFill>
            <p:spPr>
              <a:xfrm>
                <a:off x="4766713" y="2890039"/>
                <a:ext cx="602363" cy="601903"/>
              </a:xfrm>
              <a:prstGeom prst="rect">
                <a:avLst/>
              </a:prstGeom>
            </p:spPr>
          </p:pic>
        </p:grpSp>
        <p:grpSp>
          <p:nvGrpSpPr>
            <p:cNvPr id="249928" name="Группа 50">
              <a:extLst>
                <a:ext uri="{FF2B5EF4-FFF2-40B4-BE49-F238E27FC236}">
                  <a16:creationId xmlns="" xmlns:a16="http://schemas.microsoft.com/office/drawing/2014/main" id="{C13EB9AD-9245-6832-465E-A73439B8278B}"/>
                </a:ext>
              </a:extLst>
            </p:cNvPr>
            <p:cNvGrpSpPr>
              <a:grpSpLocks noChangeAspect="1"/>
            </p:cNvGrpSpPr>
            <p:nvPr/>
          </p:nvGrpSpPr>
          <p:grpSpPr bwMode="auto">
            <a:xfrm>
              <a:off x="2591892" y="4441427"/>
              <a:ext cx="453556" cy="453556"/>
              <a:chOff x="4636751" y="1556792"/>
              <a:chExt cx="842875" cy="842875"/>
            </a:xfrm>
          </p:grpSpPr>
          <p:sp>
            <p:nvSpPr>
              <p:cNvPr id="52" name="Oval 15">
                <a:extLst>
                  <a:ext uri="{FF2B5EF4-FFF2-40B4-BE49-F238E27FC236}">
                    <a16:creationId xmlns="" xmlns:a16="http://schemas.microsoft.com/office/drawing/2014/main" id="{ABEC122A-7F0A-2DE9-107F-494EF8AE9746}"/>
                  </a:ext>
                </a:extLst>
              </p:cNvPr>
              <p:cNvSpPr/>
              <p:nvPr/>
            </p:nvSpPr>
            <p:spPr>
              <a:xfrm>
                <a:off x="4636751" y="1557613"/>
                <a:ext cx="844053" cy="843406"/>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33" name="Рисунок 52">
                <a:extLst>
                  <a:ext uri="{FF2B5EF4-FFF2-40B4-BE49-F238E27FC236}">
                    <a16:creationId xmlns="" xmlns:a16="http://schemas.microsoft.com/office/drawing/2014/main" id="{FFA04533-3972-6F48-53BE-7040273C7E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7718" y="1737296"/>
                <a:ext cx="499497" cy="49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53">
              <a:extLst>
                <a:ext uri="{FF2B5EF4-FFF2-40B4-BE49-F238E27FC236}">
                  <a16:creationId xmlns="" xmlns:a16="http://schemas.microsoft.com/office/drawing/2014/main" id="{F63CA78F-2778-02E7-43B9-5E7444F6E2EF}"/>
                </a:ext>
              </a:extLst>
            </p:cNvPr>
            <p:cNvSpPr txBox="1"/>
            <p:nvPr/>
          </p:nvSpPr>
          <p:spPr>
            <a:xfrm>
              <a:off x="3068090" y="3672135"/>
              <a:ext cx="2254938" cy="670113"/>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srgbClr val="FF0000"/>
                  </a:solidFill>
                  <a:latin typeface="Arial" charset="0"/>
                </a:rPr>
                <a:t>Организаций подключено</a:t>
              </a:r>
              <a:r>
                <a:rPr lang="ru-RU" sz="1111" dirty="0">
                  <a:solidFill>
                    <a:srgbClr val="FF0000"/>
                  </a:solidFill>
                  <a:latin typeface="Arial" charset="0"/>
                </a:rPr>
                <a:t/>
              </a:r>
              <a:br>
                <a:rPr lang="ru-RU" sz="1111" dirty="0">
                  <a:solidFill>
                    <a:srgbClr val="FF0000"/>
                  </a:solidFill>
                  <a:latin typeface="Arial" charset="0"/>
                </a:rPr>
              </a:br>
              <a:r>
                <a:rPr lang="ru-RU" sz="1905" dirty="0">
                  <a:solidFill>
                    <a:srgbClr val="FF0000"/>
                  </a:solidFill>
                  <a:latin typeface="Arial" charset="0"/>
                </a:rPr>
                <a:t>700</a:t>
              </a:r>
              <a:endParaRPr lang="en-US" sz="1111" dirty="0">
                <a:solidFill>
                  <a:srgbClr val="FF0000"/>
                </a:solidFill>
                <a:latin typeface="Arial" charset="0"/>
              </a:endParaRPr>
            </a:p>
          </p:txBody>
        </p:sp>
        <p:sp>
          <p:nvSpPr>
            <p:cNvPr id="55" name="TextBox 54">
              <a:extLst>
                <a:ext uri="{FF2B5EF4-FFF2-40B4-BE49-F238E27FC236}">
                  <a16:creationId xmlns="" xmlns:a16="http://schemas.microsoft.com/office/drawing/2014/main" id="{336BC760-0C38-519B-9819-B1DA5B9C7F0F}"/>
                </a:ext>
              </a:extLst>
            </p:cNvPr>
            <p:cNvSpPr txBox="1"/>
            <p:nvPr/>
          </p:nvSpPr>
          <p:spPr>
            <a:xfrm>
              <a:off x="3044080" y="4377891"/>
              <a:ext cx="2278948" cy="670113"/>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srgbClr val="FF0000"/>
                  </a:solidFill>
                  <a:latin typeface="Arial" charset="0"/>
                </a:rPr>
                <a:t>Пользователей в системе</a:t>
              </a:r>
              <a:r>
                <a:rPr lang="en-US" sz="952" dirty="0">
                  <a:solidFill>
                    <a:srgbClr val="FF0000"/>
                  </a:solidFill>
                </a:rPr>
                <a:t/>
              </a:r>
              <a:br>
                <a:rPr lang="en-US" sz="952" dirty="0">
                  <a:solidFill>
                    <a:srgbClr val="FF0000"/>
                  </a:solidFill>
                </a:rPr>
              </a:br>
              <a:r>
                <a:rPr lang="en-US" sz="1905" dirty="0">
                  <a:solidFill>
                    <a:srgbClr val="FF0000"/>
                  </a:solidFill>
                  <a:latin typeface="Arial" charset="0"/>
                </a:rPr>
                <a:t>30</a:t>
              </a:r>
              <a:r>
                <a:rPr lang="ru-RU" sz="1905" dirty="0">
                  <a:solidFill>
                    <a:srgbClr val="FF0000"/>
                  </a:solidFill>
                  <a:latin typeface="Arial" charset="0"/>
                </a:rPr>
                <a:t> 000</a:t>
              </a:r>
              <a:endParaRPr lang="en-US" sz="1905" dirty="0">
                <a:solidFill>
                  <a:srgbClr val="FF0000"/>
                </a:solidFill>
                <a:latin typeface="Arial" charset="0"/>
              </a:endParaRPr>
            </a:p>
          </p:txBody>
        </p:sp>
        <p:sp>
          <p:nvSpPr>
            <p:cNvPr id="56" name="TextBox 55">
              <a:extLst>
                <a:ext uri="{FF2B5EF4-FFF2-40B4-BE49-F238E27FC236}">
                  <a16:creationId xmlns="" xmlns:a16="http://schemas.microsoft.com/office/drawing/2014/main" id="{E07DC69D-20E3-875F-45A3-E457F7EAA90B}"/>
                </a:ext>
              </a:extLst>
            </p:cNvPr>
            <p:cNvSpPr txBox="1"/>
            <p:nvPr/>
          </p:nvSpPr>
          <p:spPr>
            <a:xfrm>
              <a:off x="3038078" y="5083646"/>
              <a:ext cx="2306958" cy="707911"/>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prstClr val="black"/>
                  </a:solidFill>
                </a:rPr>
                <a:t>Ежедневно онлайн</a:t>
              </a:r>
              <a:r>
                <a:rPr lang="en-US" sz="952" dirty="0">
                  <a:solidFill>
                    <a:prstClr val="black"/>
                  </a:solidFill>
                </a:rPr>
                <a:t/>
              </a:r>
              <a:br>
                <a:rPr lang="en-US" sz="952" dirty="0">
                  <a:solidFill>
                    <a:prstClr val="black"/>
                  </a:solidFill>
                </a:rPr>
              </a:br>
              <a:r>
                <a:rPr lang="ru-RU" sz="2100" dirty="0">
                  <a:solidFill>
                    <a:prstClr val="black"/>
                  </a:solidFill>
                </a:rPr>
                <a:t>7 000</a:t>
              </a:r>
              <a:endParaRPr lang="en-US" sz="952" dirty="0">
                <a:solidFill>
                  <a:prstClr val="black"/>
                </a:solidFill>
              </a:endParaRPr>
            </a:p>
          </p:txBody>
        </p:sp>
      </p:grpSp>
      <p:grpSp>
        <p:nvGrpSpPr>
          <p:cNvPr id="249860" name="Группа 21504">
            <a:extLst>
              <a:ext uri="{FF2B5EF4-FFF2-40B4-BE49-F238E27FC236}">
                <a16:creationId xmlns="" xmlns:a16="http://schemas.microsoft.com/office/drawing/2014/main" id="{CD2B0DF8-4DC7-727B-D23E-C4B7684A9EBE}"/>
              </a:ext>
            </a:extLst>
          </p:cNvPr>
          <p:cNvGrpSpPr>
            <a:grpSpLocks/>
          </p:cNvGrpSpPr>
          <p:nvPr/>
        </p:nvGrpSpPr>
        <p:grpSpPr bwMode="auto">
          <a:xfrm>
            <a:off x="6514803" y="2920948"/>
            <a:ext cx="1942802" cy="1089133"/>
            <a:chOff x="8208516" y="3679882"/>
            <a:chExt cx="2448272" cy="1372429"/>
          </a:xfrm>
        </p:grpSpPr>
        <p:grpSp>
          <p:nvGrpSpPr>
            <p:cNvPr id="249918" name="Группа 25">
              <a:extLst>
                <a:ext uri="{FF2B5EF4-FFF2-40B4-BE49-F238E27FC236}">
                  <a16:creationId xmlns="" xmlns:a16="http://schemas.microsoft.com/office/drawing/2014/main" id="{59F083C9-BAFF-550E-A504-316FC63E7261}"/>
                </a:ext>
              </a:extLst>
            </p:cNvPr>
            <p:cNvGrpSpPr>
              <a:grpSpLocks noChangeAspect="1"/>
            </p:cNvGrpSpPr>
            <p:nvPr/>
          </p:nvGrpSpPr>
          <p:grpSpPr bwMode="auto">
            <a:xfrm>
              <a:off x="8208516" y="3763961"/>
              <a:ext cx="453556" cy="453556"/>
              <a:chOff x="4636751" y="3956457"/>
              <a:chExt cx="842875" cy="842875"/>
            </a:xfrm>
          </p:grpSpPr>
          <p:sp>
            <p:nvSpPr>
              <p:cNvPr id="27" name="Oval 15">
                <a:extLst>
                  <a:ext uri="{FF2B5EF4-FFF2-40B4-BE49-F238E27FC236}">
                    <a16:creationId xmlns="" xmlns:a16="http://schemas.microsoft.com/office/drawing/2014/main" id="{4F6D4517-18D5-3708-FF20-D55F9B3518E2}"/>
                  </a:ext>
                </a:extLst>
              </p:cNvPr>
              <p:cNvSpPr/>
              <p:nvPr/>
            </p:nvSpPr>
            <p:spPr>
              <a:xfrm>
                <a:off x="4636751" y="3956319"/>
                <a:ext cx="843795" cy="843753"/>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25" name="Picture 2" descr="Database simple symbol - Free computer icons">
                <a:extLst>
                  <a:ext uri="{FF2B5EF4-FFF2-40B4-BE49-F238E27FC236}">
                    <a16:creationId xmlns="" xmlns:a16="http://schemas.microsoft.com/office/drawing/2014/main" id="{C9533565-0A21-5D30-0663-16BA85FF36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1268" y="4151133"/>
                <a:ext cx="472395" cy="47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919" name="Группа 28">
              <a:extLst>
                <a:ext uri="{FF2B5EF4-FFF2-40B4-BE49-F238E27FC236}">
                  <a16:creationId xmlns="" xmlns:a16="http://schemas.microsoft.com/office/drawing/2014/main" id="{0A5C5D59-BF76-C00C-4932-53E9EB0AB2BB}"/>
                </a:ext>
              </a:extLst>
            </p:cNvPr>
            <p:cNvGrpSpPr>
              <a:grpSpLocks noChangeAspect="1"/>
            </p:cNvGrpSpPr>
            <p:nvPr/>
          </p:nvGrpSpPr>
          <p:grpSpPr bwMode="auto">
            <a:xfrm>
              <a:off x="8208516" y="4441427"/>
              <a:ext cx="453556" cy="453556"/>
              <a:chOff x="4644008" y="5157192"/>
              <a:chExt cx="842875" cy="842875"/>
            </a:xfrm>
          </p:grpSpPr>
          <p:sp>
            <p:nvSpPr>
              <p:cNvPr id="30" name="Oval 15">
                <a:extLst>
                  <a:ext uri="{FF2B5EF4-FFF2-40B4-BE49-F238E27FC236}">
                    <a16:creationId xmlns="" xmlns:a16="http://schemas.microsoft.com/office/drawing/2014/main" id="{14B4A72E-CB54-46B1-9F46-796182EB334A}"/>
                  </a:ext>
                </a:extLst>
              </p:cNvPr>
              <p:cNvSpPr/>
              <p:nvPr/>
            </p:nvSpPr>
            <p:spPr>
              <a:xfrm>
                <a:off x="4644008" y="5158126"/>
                <a:ext cx="843795" cy="843751"/>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23" name="Picture 4" descr="File Icon | Minimal Outline Iconset | Praveen S.">
                <a:extLst>
                  <a:ext uri="{FF2B5EF4-FFF2-40B4-BE49-F238E27FC236}">
                    <a16:creationId xmlns="" xmlns:a16="http://schemas.microsoft.com/office/drawing/2014/main" id="{85A3A0FD-B437-48BD-5B9A-CCAEE1D0D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2248" y="5292420"/>
                <a:ext cx="586848" cy="58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TextBox 56">
              <a:extLst>
                <a:ext uri="{FF2B5EF4-FFF2-40B4-BE49-F238E27FC236}">
                  <a16:creationId xmlns="" xmlns:a16="http://schemas.microsoft.com/office/drawing/2014/main" id="{4E17E2E1-EB0F-F137-0AB5-369ECE8E8EA1}"/>
                </a:ext>
              </a:extLst>
            </p:cNvPr>
            <p:cNvSpPr txBox="1"/>
            <p:nvPr/>
          </p:nvSpPr>
          <p:spPr>
            <a:xfrm>
              <a:off x="8686570" y="4381926"/>
              <a:ext cx="1970218" cy="670385"/>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srgbClr val="FF0000"/>
                  </a:solidFill>
                  <a:latin typeface="Arial" charset="0"/>
                </a:rPr>
                <a:t>Приложенных файлов</a:t>
              </a:r>
            </a:p>
            <a:p>
              <a:pPr algn="ctr" defTabSz="685689" eaLnBrk="1" fontAlgn="auto" hangingPunct="1">
                <a:spcBef>
                  <a:spcPts val="0"/>
                </a:spcBef>
                <a:spcAft>
                  <a:spcPts val="0"/>
                </a:spcAft>
                <a:defRPr/>
              </a:pPr>
              <a:r>
                <a:rPr lang="en-US" sz="1905" dirty="0">
                  <a:solidFill>
                    <a:srgbClr val="FF0000"/>
                  </a:solidFill>
                  <a:latin typeface="Arial" charset="0"/>
                </a:rPr>
                <a:t>4</a:t>
              </a:r>
              <a:r>
                <a:rPr lang="ru-RU" sz="1905" dirty="0">
                  <a:solidFill>
                    <a:srgbClr val="FF0000"/>
                  </a:solidFill>
                  <a:latin typeface="Arial" charset="0"/>
                </a:rPr>
                <a:t>0 Тб</a:t>
              </a:r>
            </a:p>
          </p:txBody>
        </p:sp>
        <p:sp>
          <p:nvSpPr>
            <p:cNvPr id="58" name="TextBox 57">
              <a:extLst>
                <a:ext uri="{FF2B5EF4-FFF2-40B4-BE49-F238E27FC236}">
                  <a16:creationId xmlns="" xmlns:a16="http://schemas.microsoft.com/office/drawing/2014/main" id="{1AFD1E8B-6D85-487F-B713-C6E2931408AE}"/>
                </a:ext>
              </a:extLst>
            </p:cNvPr>
            <p:cNvSpPr txBox="1"/>
            <p:nvPr/>
          </p:nvSpPr>
          <p:spPr>
            <a:xfrm>
              <a:off x="8704572" y="3679882"/>
              <a:ext cx="1934216" cy="670386"/>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srgbClr val="FF0000"/>
                  </a:solidFill>
                  <a:latin typeface="Arial" charset="0"/>
                </a:rPr>
                <a:t>Размер базы данных</a:t>
              </a:r>
            </a:p>
            <a:p>
              <a:pPr algn="ctr" defTabSz="685689" eaLnBrk="1" fontAlgn="auto" hangingPunct="1">
                <a:spcBef>
                  <a:spcPts val="0"/>
                </a:spcBef>
                <a:spcAft>
                  <a:spcPts val="0"/>
                </a:spcAft>
                <a:defRPr/>
              </a:pPr>
              <a:r>
                <a:rPr lang="en-US" sz="1905" dirty="0">
                  <a:solidFill>
                    <a:srgbClr val="FF0000"/>
                  </a:solidFill>
                  <a:latin typeface="Arial" charset="0"/>
                </a:rPr>
                <a:t>7</a:t>
              </a:r>
              <a:r>
                <a:rPr lang="ru-RU" sz="1905" dirty="0">
                  <a:solidFill>
                    <a:srgbClr val="FF0000"/>
                  </a:solidFill>
                  <a:latin typeface="Arial" charset="0"/>
                </a:rPr>
                <a:t> Тб</a:t>
              </a:r>
            </a:p>
          </p:txBody>
        </p:sp>
      </p:grpSp>
      <p:grpSp>
        <p:nvGrpSpPr>
          <p:cNvPr id="249861" name="Группа 21">
            <a:extLst>
              <a:ext uri="{FF2B5EF4-FFF2-40B4-BE49-F238E27FC236}">
                <a16:creationId xmlns="" xmlns:a16="http://schemas.microsoft.com/office/drawing/2014/main" id="{79EB5DAF-7357-41FF-5221-0752D3282009}"/>
              </a:ext>
            </a:extLst>
          </p:cNvPr>
          <p:cNvGrpSpPr>
            <a:grpSpLocks/>
          </p:cNvGrpSpPr>
          <p:nvPr/>
        </p:nvGrpSpPr>
        <p:grpSpPr bwMode="auto">
          <a:xfrm>
            <a:off x="4354547" y="2920946"/>
            <a:ext cx="1931691" cy="1676267"/>
            <a:chOff x="5701321" y="3679882"/>
            <a:chExt cx="2435187" cy="2111683"/>
          </a:xfrm>
        </p:grpSpPr>
        <p:grpSp>
          <p:nvGrpSpPr>
            <p:cNvPr id="249906" name="Group 4">
              <a:extLst>
                <a:ext uri="{FF2B5EF4-FFF2-40B4-BE49-F238E27FC236}">
                  <a16:creationId xmlns="" xmlns:a16="http://schemas.microsoft.com/office/drawing/2014/main" id="{175DE04B-B997-A884-1B08-61510E762C5F}"/>
                </a:ext>
              </a:extLst>
            </p:cNvPr>
            <p:cNvGrpSpPr>
              <a:grpSpLocks noChangeAspect="1"/>
            </p:cNvGrpSpPr>
            <p:nvPr/>
          </p:nvGrpSpPr>
          <p:grpSpPr bwMode="auto">
            <a:xfrm>
              <a:off x="5738736" y="3763961"/>
              <a:ext cx="453556" cy="453556"/>
              <a:chOff x="6911012" y="3995968"/>
              <a:chExt cx="842875" cy="842875"/>
            </a:xfrm>
          </p:grpSpPr>
          <p:sp>
            <p:nvSpPr>
              <p:cNvPr id="36" name="Oval 16">
                <a:extLst>
                  <a:ext uri="{FF2B5EF4-FFF2-40B4-BE49-F238E27FC236}">
                    <a16:creationId xmlns="" xmlns:a16="http://schemas.microsoft.com/office/drawing/2014/main" id="{9940DF93-1E26-8B32-5482-DF69DC7F0351}"/>
                  </a:ext>
                </a:extLst>
              </p:cNvPr>
              <p:cNvSpPr/>
              <p:nvPr/>
            </p:nvSpPr>
            <p:spPr>
              <a:xfrm>
                <a:off x="6912132" y="3995785"/>
                <a:ext cx="840394" cy="843512"/>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grpSp>
            <p:nvGrpSpPr>
              <p:cNvPr id="37" name="Group 87">
                <a:extLst>
                  <a:ext uri="{FF2B5EF4-FFF2-40B4-BE49-F238E27FC236}">
                    <a16:creationId xmlns="" xmlns:a16="http://schemas.microsoft.com/office/drawing/2014/main" id="{E4201DDF-EB29-BE21-8DE1-57C177684256}"/>
                  </a:ext>
                </a:extLst>
              </p:cNvPr>
              <p:cNvGrpSpPr/>
              <p:nvPr/>
            </p:nvGrpSpPr>
            <p:grpSpPr>
              <a:xfrm>
                <a:off x="7052165" y="4144187"/>
                <a:ext cx="559126" cy="546436"/>
                <a:chOff x="869950" y="3732213"/>
                <a:chExt cx="2378075" cy="2324100"/>
              </a:xfrm>
              <a:solidFill>
                <a:schemeClr val="tx1">
                  <a:lumMod val="85000"/>
                  <a:lumOff val="15000"/>
                </a:schemeClr>
              </a:solidFill>
            </p:grpSpPr>
            <p:sp>
              <p:nvSpPr>
                <p:cNvPr id="38" name="Freeform 45">
                  <a:extLst>
                    <a:ext uri="{FF2B5EF4-FFF2-40B4-BE49-F238E27FC236}">
                      <a16:creationId xmlns="" xmlns:a16="http://schemas.microsoft.com/office/drawing/2014/main" id="{70AEEF53-7E3D-485A-8190-350D1516B667}"/>
                    </a:ext>
                  </a:extLst>
                </p:cNvPr>
                <p:cNvSpPr>
                  <a:spLocks/>
                </p:cNvSpPr>
                <p:nvPr/>
              </p:nvSpPr>
              <p:spPr bwMode="auto">
                <a:xfrm>
                  <a:off x="2641600" y="4962526"/>
                  <a:ext cx="225425" cy="147638"/>
                </a:xfrm>
                <a:custGeom>
                  <a:avLst/>
                  <a:gdLst>
                    <a:gd name="T0" fmla="*/ 483 w 571"/>
                    <a:gd name="T1" fmla="*/ 0 h 373"/>
                    <a:gd name="T2" fmla="*/ 396 w 571"/>
                    <a:gd name="T3" fmla="*/ 88 h 373"/>
                    <a:gd name="T4" fmla="*/ 285 w 571"/>
                    <a:gd name="T5" fmla="*/ 198 h 373"/>
                    <a:gd name="T6" fmla="*/ 174 w 571"/>
                    <a:gd name="T7" fmla="*/ 88 h 373"/>
                    <a:gd name="T8" fmla="*/ 87 w 571"/>
                    <a:gd name="T9" fmla="*/ 0 h 373"/>
                    <a:gd name="T10" fmla="*/ 0 w 571"/>
                    <a:gd name="T11" fmla="*/ 88 h 373"/>
                    <a:gd name="T12" fmla="*/ 285 w 571"/>
                    <a:gd name="T13" fmla="*/ 373 h 373"/>
                    <a:gd name="T14" fmla="*/ 571 w 571"/>
                    <a:gd name="T15" fmla="*/ 88 h 373"/>
                    <a:gd name="T16" fmla="*/ 483 w 571"/>
                    <a:gd name="T1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1" h="373">
                      <a:moveTo>
                        <a:pt x="483" y="0"/>
                      </a:moveTo>
                      <a:cubicBezTo>
                        <a:pt x="435" y="0"/>
                        <a:pt x="396" y="39"/>
                        <a:pt x="396" y="88"/>
                      </a:cubicBezTo>
                      <a:cubicBezTo>
                        <a:pt x="396" y="149"/>
                        <a:pt x="346" y="198"/>
                        <a:pt x="285" y="198"/>
                      </a:cubicBezTo>
                      <a:cubicBezTo>
                        <a:pt x="224" y="198"/>
                        <a:pt x="174" y="149"/>
                        <a:pt x="174" y="88"/>
                      </a:cubicBezTo>
                      <a:cubicBezTo>
                        <a:pt x="174" y="39"/>
                        <a:pt x="135" y="0"/>
                        <a:pt x="87" y="0"/>
                      </a:cubicBezTo>
                      <a:cubicBezTo>
                        <a:pt x="39" y="0"/>
                        <a:pt x="0" y="39"/>
                        <a:pt x="0" y="88"/>
                      </a:cubicBezTo>
                      <a:cubicBezTo>
                        <a:pt x="0" y="245"/>
                        <a:pt x="128" y="373"/>
                        <a:pt x="285" y="373"/>
                      </a:cubicBezTo>
                      <a:cubicBezTo>
                        <a:pt x="442" y="373"/>
                        <a:pt x="571" y="245"/>
                        <a:pt x="571" y="88"/>
                      </a:cubicBezTo>
                      <a:cubicBezTo>
                        <a:pt x="571" y="39"/>
                        <a:pt x="531" y="0"/>
                        <a:pt x="483" y="0"/>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39" name="Freeform 46">
                  <a:extLst>
                    <a:ext uri="{FF2B5EF4-FFF2-40B4-BE49-F238E27FC236}">
                      <a16:creationId xmlns="" xmlns:a16="http://schemas.microsoft.com/office/drawing/2014/main" id="{96A37E5E-E251-A264-F0FD-00E6765B90EB}"/>
                    </a:ext>
                  </a:extLst>
                </p:cNvPr>
                <p:cNvSpPr>
                  <a:spLocks noEditPoints="1"/>
                </p:cNvSpPr>
                <p:nvPr/>
              </p:nvSpPr>
              <p:spPr bwMode="auto">
                <a:xfrm>
                  <a:off x="869950" y="3732213"/>
                  <a:ext cx="2378075" cy="2324100"/>
                </a:xfrm>
                <a:custGeom>
                  <a:avLst/>
                  <a:gdLst>
                    <a:gd name="T0" fmla="*/ 5459 w 6000"/>
                    <a:gd name="T1" fmla="*/ 2980 h 5880"/>
                    <a:gd name="T2" fmla="*/ 5125 w 6000"/>
                    <a:gd name="T3" fmla="*/ 1842 h 5880"/>
                    <a:gd name="T4" fmla="*/ 3967 w 6000"/>
                    <a:gd name="T5" fmla="*/ 1731 h 5880"/>
                    <a:gd name="T6" fmla="*/ 3894 w 6000"/>
                    <a:gd name="T7" fmla="*/ 1245 h 5880"/>
                    <a:gd name="T8" fmla="*/ 3423 w 6000"/>
                    <a:gd name="T9" fmla="*/ 1911 h 5880"/>
                    <a:gd name="T10" fmla="*/ 1984 w 6000"/>
                    <a:gd name="T11" fmla="*/ 1911 h 5880"/>
                    <a:gd name="T12" fmla="*/ 2703 w 6000"/>
                    <a:gd name="T13" fmla="*/ 175 h 5880"/>
                    <a:gd name="T14" fmla="*/ 3729 w 6000"/>
                    <a:gd name="T15" fmla="*/ 773 h 5880"/>
                    <a:gd name="T16" fmla="*/ 2703 w 6000"/>
                    <a:gd name="T17" fmla="*/ 0 h 5880"/>
                    <a:gd name="T18" fmla="*/ 1861 w 6000"/>
                    <a:gd name="T19" fmla="*/ 2035 h 5880"/>
                    <a:gd name="T20" fmla="*/ 1909 w 6000"/>
                    <a:gd name="T21" fmla="*/ 2250 h 5880"/>
                    <a:gd name="T22" fmla="*/ 3442 w 6000"/>
                    <a:gd name="T23" fmla="*/ 2415 h 5880"/>
                    <a:gd name="T24" fmla="*/ 3497 w 6000"/>
                    <a:gd name="T25" fmla="*/ 2250 h 5880"/>
                    <a:gd name="T26" fmla="*/ 3546 w 6000"/>
                    <a:gd name="T27" fmla="*/ 2035 h 5880"/>
                    <a:gd name="T28" fmla="*/ 3863 w 6000"/>
                    <a:gd name="T29" fmla="*/ 1884 h 5880"/>
                    <a:gd name="T30" fmla="*/ 4100 w 6000"/>
                    <a:gd name="T31" fmla="*/ 2752 h 5880"/>
                    <a:gd name="T32" fmla="*/ 5014 w 6000"/>
                    <a:gd name="T33" fmla="*/ 2533 h 5880"/>
                    <a:gd name="T34" fmla="*/ 5472 w 6000"/>
                    <a:gd name="T35" fmla="*/ 3213 h 5880"/>
                    <a:gd name="T36" fmla="*/ 5825 w 6000"/>
                    <a:gd name="T37" fmla="*/ 3847 h 5880"/>
                    <a:gd name="T38" fmla="*/ 5171 w 6000"/>
                    <a:gd name="T39" fmla="*/ 4244 h 5880"/>
                    <a:gd name="T40" fmla="*/ 4245 w 6000"/>
                    <a:gd name="T41" fmla="*/ 5673 h 5880"/>
                    <a:gd name="T42" fmla="*/ 3756 w 6000"/>
                    <a:gd name="T43" fmla="*/ 5673 h 5880"/>
                    <a:gd name="T44" fmla="*/ 2985 w 6000"/>
                    <a:gd name="T45" fmla="*/ 5232 h 5880"/>
                    <a:gd name="T46" fmla="*/ 2367 w 6000"/>
                    <a:gd name="T47" fmla="*/ 5673 h 5880"/>
                    <a:gd name="T48" fmla="*/ 1878 w 6000"/>
                    <a:gd name="T49" fmla="*/ 5673 h 5880"/>
                    <a:gd name="T50" fmla="*/ 833 w 6000"/>
                    <a:gd name="T51" fmla="*/ 3507 h 5880"/>
                    <a:gd name="T52" fmla="*/ 1644 w 6000"/>
                    <a:gd name="T53" fmla="*/ 1980 h 5880"/>
                    <a:gd name="T54" fmla="*/ 681 w 6000"/>
                    <a:gd name="T55" fmla="*/ 3189 h 5880"/>
                    <a:gd name="T56" fmla="*/ 359 w 6000"/>
                    <a:gd name="T57" fmla="*/ 2781 h 5880"/>
                    <a:gd name="T58" fmla="*/ 433 w 6000"/>
                    <a:gd name="T59" fmla="*/ 3328 h 5880"/>
                    <a:gd name="T60" fmla="*/ 0 w 6000"/>
                    <a:gd name="T61" fmla="*/ 3616 h 5880"/>
                    <a:gd name="T62" fmla="*/ 107 w 6000"/>
                    <a:gd name="T63" fmla="*/ 3708 h 5880"/>
                    <a:gd name="T64" fmla="*/ 663 w 6000"/>
                    <a:gd name="T65" fmla="*/ 3363 h 5880"/>
                    <a:gd name="T66" fmla="*/ 916 w 6000"/>
                    <a:gd name="T67" fmla="*/ 4470 h 5880"/>
                    <a:gd name="T68" fmla="*/ 1916 w 6000"/>
                    <a:gd name="T69" fmla="*/ 5880 h 5880"/>
                    <a:gd name="T70" fmla="*/ 2599 w 6000"/>
                    <a:gd name="T71" fmla="*/ 5387 h 5880"/>
                    <a:gd name="T72" fmla="*/ 3584 w 6000"/>
                    <a:gd name="T73" fmla="*/ 5706 h 5880"/>
                    <a:gd name="T74" fmla="*/ 4417 w 6000"/>
                    <a:gd name="T75" fmla="*/ 5706 h 5880"/>
                    <a:gd name="T76" fmla="*/ 5375 w 6000"/>
                    <a:gd name="T77" fmla="*/ 4288 h 5880"/>
                    <a:gd name="T78" fmla="*/ 6000 w 6000"/>
                    <a:gd name="T79" fmla="*/ 3440 h 5880"/>
                    <a:gd name="T80" fmla="*/ 4723 w 6000"/>
                    <a:gd name="T81" fmla="*/ 2672 h 5880"/>
                    <a:gd name="T82" fmla="*/ 4031 w 6000"/>
                    <a:gd name="T83" fmla="*/ 1932 h 5880"/>
                    <a:gd name="T84" fmla="*/ 4906 w 6000"/>
                    <a:gd name="T85" fmla="*/ 1597 h 5880"/>
                    <a:gd name="T86" fmla="*/ 271 w 6000"/>
                    <a:gd name="T87" fmla="*/ 2988 h 5880"/>
                    <a:gd name="T88" fmla="*/ 462 w 6000"/>
                    <a:gd name="T89" fmla="*/ 3078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00" h="5880">
                      <a:moveTo>
                        <a:pt x="5771" y="3126"/>
                      </a:moveTo>
                      <a:cubicBezTo>
                        <a:pt x="5525" y="3047"/>
                        <a:pt x="5525" y="3047"/>
                        <a:pt x="5525" y="3047"/>
                      </a:cubicBezTo>
                      <a:cubicBezTo>
                        <a:pt x="5494" y="3037"/>
                        <a:pt x="5469" y="3012"/>
                        <a:pt x="5459" y="2980"/>
                      </a:cubicBezTo>
                      <a:cubicBezTo>
                        <a:pt x="5407" y="2815"/>
                        <a:pt x="5329" y="2660"/>
                        <a:pt x="5226" y="2520"/>
                      </a:cubicBezTo>
                      <a:cubicBezTo>
                        <a:pt x="5180" y="2456"/>
                        <a:pt x="5128" y="2395"/>
                        <a:pt x="5071" y="2337"/>
                      </a:cubicBezTo>
                      <a:cubicBezTo>
                        <a:pt x="5107" y="2178"/>
                        <a:pt x="5127" y="1998"/>
                        <a:pt x="5125" y="1842"/>
                      </a:cubicBezTo>
                      <a:cubicBezTo>
                        <a:pt x="5121" y="1620"/>
                        <a:pt x="5076" y="1489"/>
                        <a:pt x="4989" y="1443"/>
                      </a:cubicBezTo>
                      <a:cubicBezTo>
                        <a:pt x="4941" y="1419"/>
                        <a:pt x="4797" y="1343"/>
                        <a:pt x="4019" y="1700"/>
                      </a:cubicBezTo>
                      <a:cubicBezTo>
                        <a:pt x="4000" y="1708"/>
                        <a:pt x="3983" y="1719"/>
                        <a:pt x="3967" y="1731"/>
                      </a:cubicBezTo>
                      <a:cubicBezTo>
                        <a:pt x="3914" y="1716"/>
                        <a:pt x="3861" y="1703"/>
                        <a:pt x="3807" y="1692"/>
                      </a:cubicBezTo>
                      <a:cubicBezTo>
                        <a:pt x="3800" y="1690"/>
                        <a:pt x="3794" y="1689"/>
                        <a:pt x="3787" y="1688"/>
                      </a:cubicBezTo>
                      <a:cubicBezTo>
                        <a:pt x="3850" y="1550"/>
                        <a:pt x="3887" y="1400"/>
                        <a:pt x="3894" y="1245"/>
                      </a:cubicBezTo>
                      <a:cubicBezTo>
                        <a:pt x="3896" y="1197"/>
                        <a:pt x="3859" y="1156"/>
                        <a:pt x="3811" y="1154"/>
                      </a:cubicBezTo>
                      <a:cubicBezTo>
                        <a:pt x="3763" y="1152"/>
                        <a:pt x="3722" y="1189"/>
                        <a:pt x="3719" y="1238"/>
                      </a:cubicBezTo>
                      <a:cubicBezTo>
                        <a:pt x="3708" y="1492"/>
                        <a:pt x="3603" y="1731"/>
                        <a:pt x="3423" y="1911"/>
                      </a:cubicBezTo>
                      <a:cubicBezTo>
                        <a:pt x="3315" y="2019"/>
                        <a:pt x="3189" y="2097"/>
                        <a:pt x="3055" y="2146"/>
                      </a:cubicBezTo>
                      <a:cubicBezTo>
                        <a:pt x="2822" y="2113"/>
                        <a:pt x="2585" y="2113"/>
                        <a:pt x="2352" y="2146"/>
                      </a:cubicBezTo>
                      <a:cubicBezTo>
                        <a:pt x="2218" y="2097"/>
                        <a:pt x="2092" y="2019"/>
                        <a:pt x="1984" y="1911"/>
                      </a:cubicBezTo>
                      <a:cubicBezTo>
                        <a:pt x="1792" y="1719"/>
                        <a:pt x="1686" y="1463"/>
                        <a:pt x="1686" y="1192"/>
                      </a:cubicBezTo>
                      <a:cubicBezTo>
                        <a:pt x="1686" y="920"/>
                        <a:pt x="1792" y="665"/>
                        <a:pt x="1984" y="473"/>
                      </a:cubicBezTo>
                      <a:cubicBezTo>
                        <a:pt x="2176" y="280"/>
                        <a:pt x="2432" y="175"/>
                        <a:pt x="2703" y="175"/>
                      </a:cubicBezTo>
                      <a:cubicBezTo>
                        <a:pt x="2975" y="175"/>
                        <a:pt x="3230" y="280"/>
                        <a:pt x="3423" y="473"/>
                      </a:cubicBezTo>
                      <a:cubicBezTo>
                        <a:pt x="3500" y="550"/>
                        <a:pt x="3564" y="638"/>
                        <a:pt x="3612" y="734"/>
                      </a:cubicBezTo>
                      <a:cubicBezTo>
                        <a:pt x="3634" y="777"/>
                        <a:pt x="3686" y="795"/>
                        <a:pt x="3729" y="773"/>
                      </a:cubicBezTo>
                      <a:cubicBezTo>
                        <a:pt x="3773" y="751"/>
                        <a:pt x="3790" y="699"/>
                        <a:pt x="3768" y="656"/>
                      </a:cubicBezTo>
                      <a:cubicBezTo>
                        <a:pt x="3711" y="543"/>
                        <a:pt x="3636" y="439"/>
                        <a:pt x="3546" y="349"/>
                      </a:cubicBezTo>
                      <a:cubicBezTo>
                        <a:pt x="3321" y="124"/>
                        <a:pt x="3022" y="0"/>
                        <a:pt x="2703" y="0"/>
                      </a:cubicBezTo>
                      <a:cubicBezTo>
                        <a:pt x="2385" y="0"/>
                        <a:pt x="2086" y="124"/>
                        <a:pt x="1861" y="349"/>
                      </a:cubicBezTo>
                      <a:cubicBezTo>
                        <a:pt x="1635" y="574"/>
                        <a:pt x="1512" y="873"/>
                        <a:pt x="1512" y="1192"/>
                      </a:cubicBezTo>
                      <a:cubicBezTo>
                        <a:pt x="1512" y="1510"/>
                        <a:pt x="1635" y="1809"/>
                        <a:pt x="1861" y="2035"/>
                      </a:cubicBezTo>
                      <a:cubicBezTo>
                        <a:pt x="1926" y="2099"/>
                        <a:pt x="1996" y="2155"/>
                        <a:pt x="2071" y="2202"/>
                      </a:cubicBezTo>
                      <a:cubicBezTo>
                        <a:pt x="2071" y="2202"/>
                        <a:pt x="2071" y="2202"/>
                        <a:pt x="2071" y="2202"/>
                      </a:cubicBezTo>
                      <a:cubicBezTo>
                        <a:pt x="2017" y="2216"/>
                        <a:pt x="1963" y="2232"/>
                        <a:pt x="1909" y="2250"/>
                      </a:cubicBezTo>
                      <a:cubicBezTo>
                        <a:pt x="1864" y="2265"/>
                        <a:pt x="1839" y="2315"/>
                        <a:pt x="1854" y="2360"/>
                      </a:cubicBezTo>
                      <a:cubicBezTo>
                        <a:pt x="1870" y="2406"/>
                        <a:pt x="1919" y="2431"/>
                        <a:pt x="1965" y="2415"/>
                      </a:cubicBezTo>
                      <a:cubicBezTo>
                        <a:pt x="2441" y="2256"/>
                        <a:pt x="2966" y="2256"/>
                        <a:pt x="3442" y="2415"/>
                      </a:cubicBezTo>
                      <a:cubicBezTo>
                        <a:pt x="3451" y="2419"/>
                        <a:pt x="3460" y="2420"/>
                        <a:pt x="3469" y="2420"/>
                      </a:cubicBezTo>
                      <a:cubicBezTo>
                        <a:pt x="3506" y="2420"/>
                        <a:pt x="3540" y="2397"/>
                        <a:pt x="3552" y="2360"/>
                      </a:cubicBezTo>
                      <a:cubicBezTo>
                        <a:pt x="3568" y="2315"/>
                        <a:pt x="3543" y="2265"/>
                        <a:pt x="3497" y="2250"/>
                      </a:cubicBezTo>
                      <a:cubicBezTo>
                        <a:pt x="3444" y="2232"/>
                        <a:pt x="3390" y="2216"/>
                        <a:pt x="3336" y="2202"/>
                      </a:cubicBezTo>
                      <a:cubicBezTo>
                        <a:pt x="3336" y="2202"/>
                        <a:pt x="3336" y="2202"/>
                        <a:pt x="3336" y="2202"/>
                      </a:cubicBezTo>
                      <a:cubicBezTo>
                        <a:pt x="3411" y="2155"/>
                        <a:pt x="3481" y="2099"/>
                        <a:pt x="3546" y="2035"/>
                      </a:cubicBezTo>
                      <a:cubicBezTo>
                        <a:pt x="3604" y="1977"/>
                        <a:pt x="3654" y="1914"/>
                        <a:pt x="3698" y="1848"/>
                      </a:cubicBezTo>
                      <a:cubicBezTo>
                        <a:pt x="3722" y="1852"/>
                        <a:pt x="3746" y="1857"/>
                        <a:pt x="3770" y="1862"/>
                      </a:cubicBezTo>
                      <a:cubicBezTo>
                        <a:pt x="3801" y="1869"/>
                        <a:pt x="3832" y="1876"/>
                        <a:pt x="3863" y="1884"/>
                      </a:cubicBezTo>
                      <a:cubicBezTo>
                        <a:pt x="3862" y="1888"/>
                        <a:pt x="3861" y="1892"/>
                        <a:pt x="3860" y="1896"/>
                      </a:cubicBezTo>
                      <a:cubicBezTo>
                        <a:pt x="3818" y="2098"/>
                        <a:pt x="3821" y="2276"/>
                        <a:pt x="3869" y="2427"/>
                      </a:cubicBezTo>
                      <a:cubicBezTo>
                        <a:pt x="3912" y="2562"/>
                        <a:pt x="3990" y="2671"/>
                        <a:pt x="4100" y="2752"/>
                      </a:cubicBezTo>
                      <a:cubicBezTo>
                        <a:pt x="4230" y="2848"/>
                        <a:pt x="4388" y="2889"/>
                        <a:pt x="4530" y="2889"/>
                      </a:cubicBezTo>
                      <a:cubicBezTo>
                        <a:pt x="4637" y="2889"/>
                        <a:pt x="4736" y="2865"/>
                        <a:pt x="4809" y="2824"/>
                      </a:cubicBezTo>
                      <a:cubicBezTo>
                        <a:pt x="4891" y="2778"/>
                        <a:pt x="4959" y="2680"/>
                        <a:pt x="5014" y="2533"/>
                      </a:cubicBezTo>
                      <a:cubicBezTo>
                        <a:pt x="5039" y="2562"/>
                        <a:pt x="5063" y="2592"/>
                        <a:pt x="5085" y="2623"/>
                      </a:cubicBezTo>
                      <a:cubicBezTo>
                        <a:pt x="5176" y="2748"/>
                        <a:pt x="5246" y="2885"/>
                        <a:pt x="5292" y="3032"/>
                      </a:cubicBezTo>
                      <a:cubicBezTo>
                        <a:pt x="5319" y="3118"/>
                        <a:pt x="5386" y="3186"/>
                        <a:pt x="5472" y="3213"/>
                      </a:cubicBezTo>
                      <a:cubicBezTo>
                        <a:pt x="5718" y="3292"/>
                        <a:pt x="5718" y="3292"/>
                        <a:pt x="5718" y="3292"/>
                      </a:cubicBezTo>
                      <a:cubicBezTo>
                        <a:pt x="5782" y="3313"/>
                        <a:pt x="5825" y="3372"/>
                        <a:pt x="5825" y="3440"/>
                      </a:cubicBezTo>
                      <a:cubicBezTo>
                        <a:pt x="5825" y="3847"/>
                        <a:pt x="5825" y="3847"/>
                        <a:pt x="5825" y="3847"/>
                      </a:cubicBezTo>
                      <a:cubicBezTo>
                        <a:pt x="5825" y="3915"/>
                        <a:pt x="5782" y="3974"/>
                        <a:pt x="5718" y="3995"/>
                      </a:cubicBezTo>
                      <a:cubicBezTo>
                        <a:pt x="5322" y="4122"/>
                        <a:pt x="5322" y="4122"/>
                        <a:pt x="5322" y="4122"/>
                      </a:cubicBezTo>
                      <a:cubicBezTo>
                        <a:pt x="5258" y="4142"/>
                        <a:pt x="5205" y="4185"/>
                        <a:pt x="5171" y="4244"/>
                      </a:cubicBezTo>
                      <a:cubicBezTo>
                        <a:pt x="5015" y="4513"/>
                        <a:pt x="4771" y="4736"/>
                        <a:pt x="4444" y="4906"/>
                      </a:cubicBezTo>
                      <a:cubicBezTo>
                        <a:pt x="4406" y="4925"/>
                        <a:pt x="4380" y="4960"/>
                        <a:pt x="4372" y="5002"/>
                      </a:cubicBezTo>
                      <a:cubicBezTo>
                        <a:pt x="4245" y="5673"/>
                        <a:pt x="4245" y="5673"/>
                        <a:pt x="4245" y="5673"/>
                      </a:cubicBezTo>
                      <a:cubicBezTo>
                        <a:pt x="4242" y="5692"/>
                        <a:pt x="4225" y="5705"/>
                        <a:pt x="4207" y="5705"/>
                      </a:cubicBezTo>
                      <a:cubicBezTo>
                        <a:pt x="3794" y="5705"/>
                        <a:pt x="3794" y="5705"/>
                        <a:pt x="3794" y="5705"/>
                      </a:cubicBezTo>
                      <a:cubicBezTo>
                        <a:pt x="3775" y="5705"/>
                        <a:pt x="3759" y="5692"/>
                        <a:pt x="3756" y="5673"/>
                      </a:cubicBezTo>
                      <a:cubicBezTo>
                        <a:pt x="3685" y="5302"/>
                        <a:pt x="3685" y="5302"/>
                        <a:pt x="3685" y="5302"/>
                      </a:cubicBezTo>
                      <a:cubicBezTo>
                        <a:pt x="3672" y="5229"/>
                        <a:pt x="3603" y="5181"/>
                        <a:pt x="3529" y="5192"/>
                      </a:cubicBezTo>
                      <a:cubicBezTo>
                        <a:pt x="3352" y="5219"/>
                        <a:pt x="3169" y="5232"/>
                        <a:pt x="2985" y="5232"/>
                      </a:cubicBezTo>
                      <a:cubicBezTo>
                        <a:pt x="2849" y="5232"/>
                        <a:pt x="2714" y="5225"/>
                        <a:pt x="2585" y="5210"/>
                      </a:cubicBezTo>
                      <a:cubicBezTo>
                        <a:pt x="2514" y="5202"/>
                        <a:pt x="2447" y="5250"/>
                        <a:pt x="2434" y="5321"/>
                      </a:cubicBezTo>
                      <a:cubicBezTo>
                        <a:pt x="2367" y="5673"/>
                        <a:pt x="2367" y="5673"/>
                        <a:pt x="2367" y="5673"/>
                      </a:cubicBezTo>
                      <a:cubicBezTo>
                        <a:pt x="2364" y="5692"/>
                        <a:pt x="2347" y="5705"/>
                        <a:pt x="2329" y="5705"/>
                      </a:cubicBezTo>
                      <a:cubicBezTo>
                        <a:pt x="1916" y="5705"/>
                        <a:pt x="1916" y="5705"/>
                        <a:pt x="1916" y="5705"/>
                      </a:cubicBezTo>
                      <a:cubicBezTo>
                        <a:pt x="1897" y="5705"/>
                        <a:pt x="1881" y="5692"/>
                        <a:pt x="1878" y="5673"/>
                      </a:cubicBezTo>
                      <a:cubicBezTo>
                        <a:pt x="1756" y="5039"/>
                        <a:pt x="1756" y="5039"/>
                        <a:pt x="1756" y="5039"/>
                      </a:cubicBezTo>
                      <a:cubicBezTo>
                        <a:pt x="1748" y="4998"/>
                        <a:pt x="1722" y="4963"/>
                        <a:pt x="1685" y="4944"/>
                      </a:cubicBezTo>
                      <a:cubicBezTo>
                        <a:pt x="1128" y="4646"/>
                        <a:pt x="833" y="4149"/>
                        <a:pt x="833" y="3507"/>
                      </a:cubicBezTo>
                      <a:cubicBezTo>
                        <a:pt x="833" y="3182"/>
                        <a:pt x="904" y="2895"/>
                        <a:pt x="1045" y="2653"/>
                      </a:cubicBezTo>
                      <a:cubicBezTo>
                        <a:pt x="1175" y="2428"/>
                        <a:pt x="1366" y="2241"/>
                        <a:pt x="1612" y="2099"/>
                      </a:cubicBezTo>
                      <a:cubicBezTo>
                        <a:pt x="1654" y="2075"/>
                        <a:pt x="1668" y="2022"/>
                        <a:pt x="1644" y="1980"/>
                      </a:cubicBezTo>
                      <a:cubicBezTo>
                        <a:pt x="1620" y="1938"/>
                        <a:pt x="1566" y="1924"/>
                        <a:pt x="1525" y="1948"/>
                      </a:cubicBezTo>
                      <a:cubicBezTo>
                        <a:pt x="1048" y="2224"/>
                        <a:pt x="760" y="2649"/>
                        <a:pt x="681" y="3189"/>
                      </a:cubicBezTo>
                      <a:cubicBezTo>
                        <a:pt x="681" y="3189"/>
                        <a:pt x="681" y="3189"/>
                        <a:pt x="681" y="3189"/>
                      </a:cubicBezTo>
                      <a:cubicBezTo>
                        <a:pt x="673" y="3189"/>
                        <a:pt x="664" y="3188"/>
                        <a:pt x="656" y="3187"/>
                      </a:cubicBezTo>
                      <a:cubicBezTo>
                        <a:pt x="658" y="3129"/>
                        <a:pt x="647" y="3070"/>
                        <a:pt x="624" y="3013"/>
                      </a:cubicBezTo>
                      <a:cubicBezTo>
                        <a:pt x="573" y="2887"/>
                        <a:pt x="469" y="2796"/>
                        <a:pt x="359" y="2781"/>
                      </a:cubicBezTo>
                      <a:cubicBezTo>
                        <a:pt x="272" y="2770"/>
                        <a:pt x="189" y="2807"/>
                        <a:pt x="132" y="2883"/>
                      </a:cubicBezTo>
                      <a:cubicBezTo>
                        <a:pt x="48" y="2993"/>
                        <a:pt x="62" y="3080"/>
                        <a:pt x="88" y="3133"/>
                      </a:cubicBezTo>
                      <a:cubicBezTo>
                        <a:pt x="132" y="3224"/>
                        <a:pt x="245" y="3288"/>
                        <a:pt x="433" y="3328"/>
                      </a:cubicBezTo>
                      <a:cubicBezTo>
                        <a:pt x="428" y="3336"/>
                        <a:pt x="422" y="3344"/>
                        <a:pt x="416" y="3352"/>
                      </a:cubicBezTo>
                      <a:cubicBezTo>
                        <a:pt x="305" y="3491"/>
                        <a:pt x="174" y="3522"/>
                        <a:pt x="89" y="3524"/>
                      </a:cubicBezTo>
                      <a:cubicBezTo>
                        <a:pt x="40" y="3526"/>
                        <a:pt x="0" y="3566"/>
                        <a:pt x="0" y="3616"/>
                      </a:cubicBezTo>
                      <a:cubicBezTo>
                        <a:pt x="0" y="3616"/>
                        <a:pt x="0" y="3616"/>
                        <a:pt x="0" y="3616"/>
                      </a:cubicBezTo>
                      <a:cubicBezTo>
                        <a:pt x="0" y="3665"/>
                        <a:pt x="39" y="3705"/>
                        <a:pt x="88" y="3707"/>
                      </a:cubicBezTo>
                      <a:cubicBezTo>
                        <a:pt x="94" y="3708"/>
                        <a:pt x="100" y="3708"/>
                        <a:pt x="107" y="3708"/>
                      </a:cubicBezTo>
                      <a:cubicBezTo>
                        <a:pt x="215" y="3708"/>
                        <a:pt x="387" y="3668"/>
                        <a:pt x="552" y="3461"/>
                      </a:cubicBezTo>
                      <a:cubicBezTo>
                        <a:pt x="578" y="3428"/>
                        <a:pt x="600" y="3393"/>
                        <a:pt x="616" y="3358"/>
                      </a:cubicBezTo>
                      <a:cubicBezTo>
                        <a:pt x="632" y="3360"/>
                        <a:pt x="648" y="3361"/>
                        <a:pt x="663" y="3363"/>
                      </a:cubicBezTo>
                      <a:cubicBezTo>
                        <a:pt x="663" y="3362"/>
                        <a:pt x="663" y="3362"/>
                        <a:pt x="663" y="3362"/>
                      </a:cubicBezTo>
                      <a:cubicBezTo>
                        <a:pt x="660" y="3410"/>
                        <a:pt x="659" y="3458"/>
                        <a:pt x="659" y="3507"/>
                      </a:cubicBezTo>
                      <a:cubicBezTo>
                        <a:pt x="659" y="3870"/>
                        <a:pt x="746" y="4194"/>
                        <a:pt x="916" y="4470"/>
                      </a:cubicBezTo>
                      <a:cubicBezTo>
                        <a:pt x="1074" y="4725"/>
                        <a:pt x="1300" y="4933"/>
                        <a:pt x="1587" y="5089"/>
                      </a:cubicBezTo>
                      <a:cubicBezTo>
                        <a:pt x="1706" y="5706"/>
                        <a:pt x="1706" y="5706"/>
                        <a:pt x="1706" y="5706"/>
                      </a:cubicBezTo>
                      <a:cubicBezTo>
                        <a:pt x="1725" y="5807"/>
                        <a:pt x="1814" y="5880"/>
                        <a:pt x="1916" y="5880"/>
                      </a:cubicBezTo>
                      <a:cubicBezTo>
                        <a:pt x="2329" y="5880"/>
                        <a:pt x="2329" y="5880"/>
                        <a:pt x="2329" y="5880"/>
                      </a:cubicBezTo>
                      <a:cubicBezTo>
                        <a:pt x="2431" y="5880"/>
                        <a:pt x="2520" y="5807"/>
                        <a:pt x="2539" y="5706"/>
                      </a:cubicBezTo>
                      <a:cubicBezTo>
                        <a:pt x="2599" y="5387"/>
                        <a:pt x="2599" y="5387"/>
                        <a:pt x="2599" y="5387"/>
                      </a:cubicBezTo>
                      <a:cubicBezTo>
                        <a:pt x="2724" y="5400"/>
                        <a:pt x="2854" y="5407"/>
                        <a:pt x="2985" y="5407"/>
                      </a:cubicBezTo>
                      <a:cubicBezTo>
                        <a:pt x="3165" y="5407"/>
                        <a:pt x="3345" y="5395"/>
                        <a:pt x="3520" y="5370"/>
                      </a:cubicBezTo>
                      <a:cubicBezTo>
                        <a:pt x="3584" y="5706"/>
                        <a:pt x="3584" y="5706"/>
                        <a:pt x="3584" y="5706"/>
                      </a:cubicBezTo>
                      <a:cubicBezTo>
                        <a:pt x="3603" y="5807"/>
                        <a:pt x="3691" y="5880"/>
                        <a:pt x="3794" y="5880"/>
                      </a:cubicBezTo>
                      <a:cubicBezTo>
                        <a:pt x="4206" y="5880"/>
                        <a:pt x="4206" y="5880"/>
                        <a:pt x="4206" y="5880"/>
                      </a:cubicBezTo>
                      <a:cubicBezTo>
                        <a:pt x="4309" y="5880"/>
                        <a:pt x="4398" y="5807"/>
                        <a:pt x="4417" y="5706"/>
                      </a:cubicBezTo>
                      <a:cubicBezTo>
                        <a:pt x="4540" y="5052"/>
                        <a:pt x="4540" y="5052"/>
                        <a:pt x="4540" y="5052"/>
                      </a:cubicBezTo>
                      <a:cubicBezTo>
                        <a:pt x="4889" y="4868"/>
                        <a:pt x="5152" y="4625"/>
                        <a:pt x="5322" y="4332"/>
                      </a:cubicBezTo>
                      <a:cubicBezTo>
                        <a:pt x="5334" y="4311"/>
                        <a:pt x="5353" y="4295"/>
                        <a:pt x="5375" y="4288"/>
                      </a:cubicBezTo>
                      <a:cubicBezTo>
                        <a:pt x="5771" y="4161"/>
                        <a:pt x="5771" y="4161"/>
                        <a:pt x="5771" y="4161"/>
                      </a:cubicBezTo>
                      <a:cubicBezTo>
                        <a:pt x="5908" y="4117"/>
                        <a:pt x="6000" y="3991"/>
                        <a:pt x="6000" y="3847"/>
                      </a:cubicBezTo>
                      <a:cubicBezTo>
                        <a:pt x="6000" y="3440"/>
                        <a:pt x="6000" y="3440"/>
                        <a:pt x="6000" y="3440"/>
                      </a:cubicBezTo>
                      <a:cubicBezTo>
                        <a:pt x="6000" y="3296"/>
                        <a:pt x="5908" y="3169"/>
                        <a:pt x="5771" y="3126"/>
                      </a:cubicBezTo>
                      <a:close/>
                      <a:moveTo>
                        <a:pt x="4937" y="2088"/>
                      </a:moveTo>
                      <a:cubicBezTo>
                        <a:pt x="4903" y="2375"/>
                        <a:pt x="4813" y="2621"/>
                        <a:pt x="4723" y="2672"/>
                      </a:cubicBezTo>
                      <a:cubicBezTo>
                        <a:pt x="4620" y="2731"/>
                        <a:pt x="4382" y="2742"/>
                        <a:pt x="4203" y="2611"/>
                      </a:cubicBezTo>
                      <a:cubicBezTo>
                        <a:pt x="4025" y="2481"/>
                        <a:pt x="3965" y="2246"/>
                        <a:pt x="4031" y="1932"/>
                      </a:cubicBezTo>
                      <a:cubicBezTo>
                        <a:pt x="4031" y="1932"/>
                        <a:pt x="4031" y="1932"/>
                        <a:pt x="4031" y="1932"/>
                      </a:cubicBezTo>
                      <a:cubicBezTo>
                        <a:pt x="4038" y="1900"/>
                        <a:pt x="4060" y="1873"/>
                        <a:pt x="4091" y="1859"/>
                      </a:cubicBezTo>
                      <a:cubicBezTo>
                        <a:pt x="4528" y="1659"/>
                        <a:pt x="4780" y="1593"/>
                        <a:pt x="4874" y="1593"/>
                      </a:cubicBezTo>
                      <a:cubicBezTo>
                        <a:pt x="4888" y="1593"/>
                        <a:pt x="4899" y="1595"/>
                        <a:pt x="4906" y="1597"/>
                      </a:cubicBezTo>
                      <a:cubicBezTo>
                        <a:pt x="4934" y="1627"/>
                        <a:pt x="4971" y="1798"/>
                        <a:pt x="4937" y="2088"/>
                      </a:cubicBezTo>
                      <a:close/>
                      <a:moveTo>
                        <a:pt x="245" y="3057"/>
                      </a:moveTo>
                      <a:cubicBezTo>
                        <a:pt x="236" y="3039"/>
                        <a:pt x="257" y="3006"/>
                        <a:pt x="271" y="2988"/>
                      </a:cubicBezTo>
                      <a:cubicBezTo>
                        <a:pt x="292" y="2960"/>
                        <a:pt x="312" y="2954"/>
                        <a:pt x="327" y="2954"/>
                      </a:cubicBezTo>
                      <a:cubicBezTo>
                        <a:pt x="330" y="2954"/>
                        <a:pt x="333" y="2954"/>
                        <a:pt x="336" y="2954"/>
                      </a:cubicBezTo>
                      <a:cubicBezTo>
                        <a:pt x="376" y="2960"/>
                        <a:pt x="432" y="3004"/>
                        <a:pt x="462" y="3078"/>
                      </a:cubicBezTo>
                      <a:cubicBezTo>
                        <a:pt x="469" y="3095"/>
                        <a:pt x="478" y="3124"/>
                        <a:pt x="480" y="3160"/>
                      </a:cubicBezTo>
                      <a:cubicBezTo>
                        <a:pt x="359" y="3135"/>
                        <a:pt x="266" y="3099"/>
                        <a:pt x="245" y="3057"/>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40" name="Freeform 47">
                  <a:extLst>
                    <a:ext uri="{FF2B5EF4-FFF2-40B4-BE49-F238E27FC236}">
                      <a16:creationId xmlns="" xmlns:a16="http://schemas.microsoft.com/office/drawing/2014/main" id="{015B9C6A-4CE6-0054-3CD3-5BC0DE2B5B9C}"/>
                    </a:ext>
                  </a:extLst>
                </p:cNvPr>
                <p:cNvSpPr>
                  <a:spLocks noEditPoints="1"/>
                </p:cNvSpPr>
                <p:nvPr/>
              </p:nvSpPr>
              <p:spPr bwMode="auto">
                <a:xfrm>
                  <a:off x="1812925" y="3954463"/>
                  <a:ext cx="273050" cy="498475"/>
                </a:xfrm>
                <a:custGeom>
                  <a:avLst/>
                  <a:gdLst>
                    <a:gd name="T0" fmla="*/ 411 w 691"/>
                    <a:gd name="T1" fmla="*/ 531 h 1262"/>
                    <a:gd name="T2" fmla="*/ 411 w 691"/>
                    <a:gd name="T3" fmla="*/ 218 h 1262"/>
                    <a:gd name="T4" fmla="*/ 596 w 691"/>
                    <a:gd name="T5" fmla="*/ 275 h 1262"/>
                    <a:gd name="T6" fmla="*/ 664 w 691"/>
                    <a:gd name="T7" fmla="*/ 187 h 1262"/>
                    <a:gd name="T8" fmla="*/ 411 w 691"/>
                    <a:gd name="T9" fmla="*/ 77 h 1262"/>
                    <a:gd name="T10" fmla="*/ 411 w 691"/>
                    <a:gd name="T11" fmla="*/ 35 h 1262"/>
                    <a:gd name="T12" fmla="*/ 365 w 691"/>
                    <a:gd name="T13" fmla="*/ 0 h 1262"/>
                    <a:gd name="T14" fmla="*/ 320 w 691"/>
                    <a:gd name="T15" fmla="*/ 35 h 1262"/>
                    <a:gd name="T16" fmla="*/ 320 w 691"/>
                    <a:gd name="T17" fmla="*/ 80 h 1262"/>
                    <a:gd name="T18" fmla="*/ 28 w 691"/>
                    <a:gd name="T19" fmla="*/ 366 h 1262"/>
                    <a:gd name="T20" fmla="*/ 320 w 691"/>
                    <a:gd name="T21" fmla="*/ 668 h 1262"/>
                    <a:gd name="T22" fmla="*/ 320 w 691"/>
                    <a:gd name="T23" fmla="*/ 1029 h 1262"/>
                    <a:gd name="T24" fmla="*/ 71 w 691"/>
                    <a:gd name="T25" fmla="*/ 909 h 1262"/>
                    <a:gd name="T26" fmla="*/ 0 w 691"/>
                    <a:gd name="T27" fmla="*/ 997 h 1262"/>
                    <a:gd name="T28" fmla="*/ 320 w 691"/>
                    <a:gd name="T29" fmla="*/ 1179 h 1262"/>
                    <a:gd name="T30" fmla="*/ 320 w 691"/>
                    <a:gd name="T31" fmla="*/ 1179 h 1262"/>
                    <a:gd name="T32" fmla="*/ 320 w 691"/>
                    <a:gd name="T33" fmla="*/ 1226 h 1262"/>
                    <a:gd name="T34" fmla="*/ 365 w 691"/>
                    <a:gd name="T35" fmla="*/ 1262 h 1262"/>
                    <a:gd name="T36" fmla="*/ 411 w 691"/>
                    <a:gd name="T37" fmla="*/ 1226 h 1262"/>
                    <a:gd name="T38" fmla="*/ 411 w 691"/>
                    <a:gd name="T39" fmla="*/ 1174 h 1262"/>
                    <a:gd name="T40" fmla="*/ 691 w 691"/>
                    <a:gd name="T41" fmla="*/ 857 h 1262"/>
                    <a:gd name="T42" fmla="*/ 411 w 691"/>
                    <a:gd name="T43" fmla="*/ 531 h 1262"/>
                    <a:gd name="T44" fmla="*/ 330 w 691"/>
                    <a:gd name="T45" fmla="*/ 501 h 1262"/>
                    <a:gd name="T46" fmla="*/ 182 w 691"/>
                    <a:gd name="T47" fmla="*/ 351 h 1262"/>
                    <a:gd name="T48" fmla="*/ 330 w 691"/>
                    <a:gd name="T49" fmla="*/ 221 h 1262"/>
                    <a:gd name="T50" fmla="*/ 330 w 691"/>
                    <a:gd name="T51" fmla="*/ 501 h 1262"/>
                    <a:gd name="T52" fmla="*/ 402 w 691"/>
                    <a:gd name="T53" fmla="*/ 1026 h 1262"/>
                    <a:gd name="T54" fmla="*/ 402 w 691"/>
                    <a:gd name="T55" fmla="*/ 702 h 1262"/>
                    <a:gd name="T56" fmla="*/ 537 w 691"/>
                    <a:gd name="T57" fmla="*/ 874 h 1262"/>
                    <a:gd name="T58" fmla="*/ 402 w 691"/>
                    <a:gd name="T59" fmla="*/ 1026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1" h="1262">
                      <a:moveTo>
                        <a:pt x="411" y="531"/>
                      </a:moveTo>
                      <a:cubicBezTo>
                        <a:pt x="411" y="218"/>
                        <a:pt x="411" y="218"/>
                        <a:pt x="411" y="218"/>
                      </a:cubicBezTo>
                      <a:cubicBezTo>
                        <a:pt x="519" y="226"/>
                        <a:pt x="559" y="275"/>
                        <a:pt x="596" y="275"/>
                      </a:cubicBezTo>
                      <a:cubicBezTo>
                        <a:pt x="642" y="275"/>
                        <a:pt x="664" y="217"/>
                        <a:pt x="664" y="187"/>
                      </a:cubicBezTo>
                      <a:cubicBezTo>
                        <a:pt x="664" y="112"/>
                        <a:pt x="516" y="80"/>
                        <a:pt x="411" y="77"/>
                      </a:cubicBezTo>
                      <a:cubicBezTo>
                        <a:pt x="411" y="35"/>
                        <a:pt x="411" y="35"/>
                        <a:pt x="411" y="35"/>
                      </a:cubicBezTo>
                      <a:cubicBezTo>
                        <a:pt x="411" y="17"/>
                        <a:pt x="388" y="0"/>
                        <a:pt x="365" y="0"/>
                      </a:cubicBezTo>
                      <a:cubicBezTo>
                        <a:pt x="339" y="0"/>
                        <a:pt x="320" y="17"/>
                        <a:pt x="320" y="35"/>
                      </a:cubicBezTo>
                      <a:cubicBezTo>
                        <a:pt x="320" y="80"/>
                        <a:pt x="320" y="80"/>
                        <a:pt x="320" y="80"/>
                      </a:cubicBezTo>
                      <a:cubicBezTo>
                        <a:pt x="174" y="95"/>
                        <a:pt x="28" y="172"/>
                        <a:pt x="28" y="366"/>
                      </a:cubicBezTo>
                      <a:cubicBezTo>
                        <a:pt x="28" y="563"/>
                        <a:pt x="182" y="618"/>
                        <a:pt x="320" y="668"/>
                      </a:cubicBezTo>
                      <a:cubicBezTo>
                        <a:pt x="320" y="1029"/>
                        <a:pt x="320" y="1029"/>
                        <a:pt x="320" y="1029"/>
                      </a:cubicBezTo>
                      <a:cubicBezTo>
                        <a:pt x="163" y="1017"/>
                        <a:pt x="122" y="909"/>
                        <a:pt x="71" y="909"/>
                      </a:cubicBezTo>
                      <a:cubicBezTo>
                        <a:pt x="32" y="909"/>
                        <a:pt x="0" y="960"/>
                        <a:pt x="0" y="997"/>
                      </a:cubicBezTo>
                      <a:cubicBezTo>
                        <a:pt x="0" y="1073"/>
                        <a:pt x="129" y="1176"/>
                        <a:pt x="320" y="1179"/>
                      </a:cubicBezTo>
                      <a:cubicBezTo>
                        <a:pt x="320" y="1179"/>
                        <a:pt x="320" y="1179"/>
                        <a:pt x="320" y="1179"/>
                      </a:cubicBezTo>
                      <a:cubicBezTo>
                        <a:pt x="320" y="1226"/>
                        <a:pt x="320" y="1226"/>
                        <a:pt x="320" y="1226"/>
                      </a:cubicBezTo>
                      <a:cubicBezTo>
                        <a:pt x="320" y="1245"/>
                        <a:pt x="339" y="1262"/>
                        <a:pt x="365" y="1262"/>
                      </a:cubicBezTo>
                      <a:cubicBezTo>
                        <a:pt x="388" y="1262"/>
                        <a:pt x="411" y="1245"/>
                        <a:pt x="411" y="1226"/>
                      </a:cubicBezTo>
                      <a:cubicBezTo>
                        <a:pt x="411" y="1174"/>
                        <a:pt x="411" y="1174"/>
                        <a:pt x="411" y="1174"/>
                      </a:cubicBezTo>
                      <a:cubicBezTo>
                        <a:pt x="577" y="1151"/>
                        <a:pt x="691" y="1046"/>
                        <a:pt x="691" y="857"/>
                      </a:cubicBezTo>
                      <a:cubicBezTo>
                        <a:pt x="691" y="648"/>
                        <a:pt x="545" y="580"/>
                        <a:pt x="411" y="531"/>
                      </a:cubicBezTo>
                      <a:close/>
                      <a:moveTo>
                        <a:pt x="330" y="501"/>
                      </a:moveTo>
                      <a:cubicBezTo>
                        <a:pt x="248" y="471"/>
                        <a:pt x="182" y="438"/>
                        <a:pt x="182" y="351"/>
                      </a:cubicBezTo>
                      <a:cubicBezTo>
                        <a:pt x="182" y="271"/>
                        <a:pt x="243" y="232"/>
                        <a:pt x="330" y="221"/>
                      </a:cubicBezTo>
                      <a:lnTo>
                        <a:pt x="330" y="501"/>
                      </a:lnTo>
                      <a:close/>
                      <a:moveTo>
                        <a:pt x="402" y="1026"/>
                      </a:moveTo>
                      <a:cubicBezTo>
                        <a:pt x="402" y="702"/>
                        <a:pt x="402" y="702"/>
                        <a:pt x="402" y="702"/>
                      </a:cubicBezTo>
                      <a:cubicBezTo>
                        <a:pt x="477" y="734"/>
                        <a:pt x="537" y="777"/>
                        <a:pt x="537" y="874"/>
                      </a:cubicBezTo>
                      <a:cubicBezTo>
                        <a:pt x="537" y="962"/>
                        <a:pt x="485" y="1011"/>
                        <a:pt x="402" y="1026"/>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grpSp>
        </p:grpSp>
        <p:grpSp>
          <p:nvGrpSpPr>
            <p:cNvPr id="249907" name="Group 3">
              <a:extLst>
                <a:ext uri="{FF2B5EF4-FFF2-40B4-BE49-F238E27FC236}">
                  <a16:creationId xmlns="" xmlns:a16="http://schemas.microsoft.com/office/drawing/2014/main" id="{080A9B15-4DFF-8532-66DF-24A7ADAB6A56}"/>
                </a:ext>
              </a:extLst>
            </p:cNvPr>
            <p:cNvGrpSpPr>
              <a:grpSpLocks noChangeAspect="1"/>
            </p:cNvGrpSpPr>
            <p:nvPr/>
          </p:nvGrpSpPr>
          <p:grpSpPr bwMode="auto">
            <a:xfrm>
              <a:off x="5712966" y="4441427"/>
              <a:ext cx="453556" cy="453556"/>
              <a:chOff x="6894036" y="2612443"/>
              <a:chExt cx="842875" cy="842875"/>
            </a:xfrm>
          </p:grpSpPr>
          <p:sp>
            <p:nvSpPr>
              <p:cNvPr id="42" name="Oval 15">
                <a:extLst>
                  <a:ext uri="{FF2B5EF4-FFF2-40B4-BE49-F238E27FC236}">
                    <a16:creationId xmlns="" xmlns:a16="http://schemas.microsoft.com/office/drawing/2014/main" id="{A9E2E9A1-1C6F-F9FA-E1CB-52976BCC6A5D}"/>
                  </a:ext>
                </a:extLst>
              </p:cNvPr>
              <p:cNvSpPr/>
              <p:nvPr/>
            </p:nvSpPr>
            <p:spPr>
              <a:xfrm>
                <a:off x="6894706" y="2612972"/>
                <a:ext cx="840394" cy="843509"/>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grpSp>
            <p:nvGrpSpPr>
              <p:cNvPr id="43" name="Group 80">
                <a:extLst>
                  <a:ext uri="{FF2B5EF4-FFF2-40B4-BE49-F238E27FC236}">
                    <a16:creationId xmlns="" xmlns:a16="http://schemas.microsoft.com/office/drawing/2014/main" id="{934EC9A0-41A6-CC04-E869-2CF10A4192C7}"/>
                  </a:ext>
                </a:extLst>
              </p:cNvPr>
              <p:cNvGrpSpPr/>
              <p:nvPr/>
            </p:nvGrpSpPr>
            <p:grpSpPr>
              <a:xfrm>
                <a:off x="7086934" y="2803344"/>
                <a:ext cx="462986" cy="458888"/>
                <a:chOff x="909638" y="2759075"/>
                <a:chExt cx="1614487" cy="1600200"/>
              </a:xfrm>
              <a:solidFill>
                <a:schemeClr val="tx1">
                  <a:lumMod val="85000"/>
                  <a:lumOff val="15000"/>
                </a:schemeClr>
              </a:solidFill>
            </p:grpSpPr>
            <p:sp>
              <p:nvSpPr>
                <p:cNvPr id="44" name="Freeform 35">
                  <a:extLst>
                    <a:ext uri="{FF2B5EF4-FFF2-40B4-BE49-F238E27FC236}">
                      <a16:creationId xmlns="" xmlns:a16="http://schemas.microsoft.com/office/drawing/2014/main" id="{BBE6996C-34FF-56DF-0712-2FCD502E3817}"/>
                    </a:ext>
                  </a:extLst>
                </p:cNvPr>
                <p:cNvSpPr>
                  <a:spLocks noEditPoints="1"/>
                </p:cNvSpPr>
                <p:nvPr/>
              </p:nvSpPr>
              <p:spPr bwMode="auto">
                <a:xfrm>
                  <a:off x="909638" y="2759075"/>
                  <a:ext cx="1614487" cy="1600200"/>
                </a:xfrm>
                <a:custGeom>
                  <a:avLst/>
                  <a:gdLst>
                    <a:gd name="T0" fmla="*/ 5591 w 6046"/>
                    <a:gd name="T1" fmla="*/ 1245 h 6000"/>
                    <a:gd name="T2" fmla="*/ 5109 w 6046"/>
                    <a:gd name="T3" fmla="*/ 1491 h 6000"/>
                    <a:gd name="T4" fmla="*/ 5028 w 6046"/>
                    <a:gd name="T5" fmla="*/ 1555 h 6000"/>
                    <a:gd name="T6" fmla="*/ 4991 w 6046"/>
                    <a:gd name="T7" fmla="*/ 1473 h 6000"/>
                    <a:gd name="T8" fmla="*/ 3437 w 6046"/>
                    <a:gd name="T9" fmla="*/ 0 h 6000"/>
                    <a:gd name="T10" fmla="*/ 428 w 6046"/>
                    <a:gd name="T11" fmla="*/ 91 h 6000"/>
                    <a:gd name="T12" fmla="*/ 91 w 6046"/>
                    <a:gd name="T13" fmla="*/ 373 h 6000"/>
                    <a:gd name="T14" fmla="*/ 0 w 6046"/>
                    <a:gd name="T15" fmla="*/ 5909 h 6000"/>
                    <a:gd name="T16" fmla="*/ 4509 w 6046"/>
                    <a:gd name="T17" fmla="*/ 6000 h 6000"/>
                    <a:gd name="T18" fmla="*/ 4600 w 6046"/>
                    <a:gd name="T19" fmla="*/ 5627 h 6000"/>
                    <a:gd name="T20" fmla="*/ 5028 w 6046"/>
                    <a:gd name="T21" fmla="*/ 5536 h 6000"/>
                    <a:gd name="T22" fmla="*/ 5282 w 6046"/>
                    <a:gd name="T23" fmla="*/ 3964 h 6000"/>
                    <a:gd name="T24" fmla="*/ 5973 w 6046"/>
                    <a:gd name="T25" fmla="*/ 1764 h 6000"/>
                    <a:gd name="T26" fmla="*/ 3528 w 6046"/>
                    <a:gd name="T27" fmla="*/ 309 h 6000"/>
                    <a:gd name="T28" fmla="*/ 3528 w 6046"/>
                    <a:gd name="T29" fmla="*/ 1455 h 6000"/>
                    <a:gd name="T30" fmla="*/ 4419 w 6046"/>
                    <a:gd name="T31" fmla="*/ 5818 h 6000"/>
                    <a:gd name="T32" fmla="*/ 182 w 6046"/>
                    <a:gd name="T33" fmla="*/ 555 h 6000"/>
                    <a:gd name="T34" fmla="*/ 428 w 6046"/>
                    <a:gd name="T35" fmla="*/ 5536 h 6000"/>
                    <a:gd name="T36" fmla="*/ 4419 w 6046"/>
                    <a:gd name="T37" fmla="*/ 5627 h 6000"/>
                    <a:gd name="T38" fmla="*/ 4855 w 6046"/>
                    <a:gd name="T39" fmla="*/ 5445 h 6000"/>
                    <a:gd name="T40" fmla="*/ 609 w 6046"/>
                    <a:gd name="T41" fmla="*/ 5445 h 6000"/>
                    <a:gd name="T42" fmla="*/ 3346 w 6046"/>
                    <a:gd name="T43" fmla="*/ 182 h 6000"/>
                    <a:gd name="T44" fmla="*/ 3437 w 6046"/>
                    <a:gd name="T45" fmla="*/ 1636 h 6000"/>
                    <a:gd name="T46" fmla="*/ 4855 w 6046"/>
                    <a:gd name="T47" fmla="*/ 2318 h 6000"/>
                    <a:gd name="T48" fmla="*/ 4428 w 6046"/>
                    <a:gd name="T49" fmla="*/ 3691 h 6000"/>
                    <a:gd name="T50" fmla="*/ 4509 w 6046"/>
                    <a:gd name="T51" fmla="*/ 4927 h 6000"/>
                    <a:gd name="T52" fmla="*/ 4855 w 6046"/>
                    <a:gd name="T53" fmla="*/ 4564 h 6000"/>
                    <a:gd name="T54" fmla="*/ 4619 w 6046"/>
                    <a:gd name="T55" fmla="*/ 4564 h 6000"/>
                    <a:gd name="T56" fmla="*/ 5055 w 6046"/>
                    <a:gd name="T57" fmla="*/ 3955 h 6000"/>
                    <a:gd name="T58" fmla="*/ 5809 w 6046"/>
                    <a:gd name="T59" fmla="*/ 1709 h 6000"/>
                    <a:gd name="T60" fmla="*/ 4628 w 6046"/>
                    <a:gd name="T61" fmla="*/ 3618 h 6000"/>
                    <a:gd name="T62" fmla="*/ 5528 w 6046"/>
                    <a:gd name="T63" fmla="*/ 1418 h 6000"/>
                    <a:gd name="T64" fmla="*/ 5809 w 6046"/>
                    <a:gd name="T65" fmla="*/ 1709 h 6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6" h="6000">
                      <a:moveTo>
                        <a:pt x="5737" y="1291"/>
                      </a:moveTo>
                      <a:cubicBezTo>
                        <a:pt x="5591" y="1245"/>
                        <a:pt x="5591" y="1245"/>
                        <a:pt x="5591" y="1245"/>
                      </a:cubicBezTo>
                      <a:cubicBezTo>
                        <a:pt x="5555" y="1236"/>
                        <a:pt x="5519" y="1227"/>
                        <a:pt x="5473" y="1227"/>
                      </a:cubicBezTo>
                      <a:cubicBezTo>
                        <a:pt x="5309" y="1227"/>
                        <a:pt x="5164" y="1336"/>
                        <a:pt x="5109" y="1491"/>
                      </a:cubicBezTo>
                      <a:cubicBezTo>
                        <a:pt x="5028" y="1736"/>
                        <a:pt x="5028" y="1736"/>
                        <a:pt x="5028" y="1736"/>
                      </a:cubicBezTo>
                      <a:cubicBezTo>
                        <a:pt x="5028" y="1555"/>
                        <a:pt x="5028" y="1555"/>
                        <a:pt x="5028" y="1555"/>
                      </a:cubicBezTo>
                      <a:cubicBezTo>
                        <a:pt x="5028" y="1545"/>
                        <a:pt x="5028" y="1545"/>
                        <a:pt x="5028" y="1545"/>
                      </a:cubicBezTo>
                      <a:cubicBezTo>
                        <a:pt x="5028" y="1518"/>
                        <a:pt x="5009" y="1491"/>
                        <a:pt x="4991" y="1473"/>
                      </a:cubicBezTo>
                      <a:cubicBezTo>
                        <a:pt x="3500" y="27"/>
                        <a:pt x="3500" y="27"/>
                        <a:pt x="3500" y="27"/>
                      </a:cubicBezTo>
                      <a:cubicBezTo>
                        <a:pt x="3482" y="9"/>
                        <a:pt x="3455" y="0"/>
                        <a:pt x="3437" y="0"/>
                      </a:cubicBezTo>
                      <a:cubicBezTo>
                        <a:pt x="519" y="0"/>
                        <a:pt x="519" y="0"/>
                        <a:pt x="519" y="0"/>
                      </a:cubicBezTo>
                      <a:cubicBezTo>
                        <a:pt x="464" y="0"/>
                        <a:pt x="428" y="36"/>
                        <a:pt x="428" y="91"/>
                      </a:cubicBezTo>
                      <a:cubicBezTo>
                        <a:pt x="428" y="373"/>
                        <a:pt x="428" y="373"/>
                        <a:pt x="428" y="373"/>
                      </a:cubicBezTo>
                      <a:cubicBezTo>
                        <a:pt x="91" y="373"/>
                        <a:pt x="91" y="373"/>
                        <a:pt x="91" y="373"/>
                      </a:cubicBezTo>
                      <a:cubicBezTo>
                        <a:pt x="37" y="373"/>
                        <a:pt x="0" y="409"/>
                        <a:pt x="0" y="464"/>
                      </a:cubicBezTo>
                      <a:cubicBezTo>
                        <a:pt x="0" y="5909"/>
                        <a:pt x="0" y="5909"/>
                        <a:pt x="0" y="5909"/>
                      </a:cubicBezTo>
                      <a:cubicBezTo>
                        <a:pt x="0" y="5964"/>
                        <a:pt x="37" y="6000"/>
                        <a:pt x="91" y="6000"/>
                      </a:cubicBezTo>
                      <a:cubicBezTo>
                        <a:pt x="4509" y="6000"/>
                        <a:pt x="4509" y="6000"/>
                        <a:pt x="4509" y="6000"/>
                      </a:cubicBezTo>
                      <a:cubicBezTo>
                        <a:pt x="4564" y="6000"/>
                        <a:pt x="4600" y="5964"/>
                        <a:pt x="4600" y="5909"/>
                      </a:cubicBezTo>
                      <a:cubicBezTo>
                        <a:pt x="4600" y="5627"/>
                        <a:pt x="4600" y="5627"/>
                        <a:pt x="4600" y="5627"/>
                      </a:cubicBezTo>
                      <a:cubicBezTo>
                        <a:pt x="4937" y="5627"/>
                        <a:pt x="4937" y="5627"/>
                        <a:pt x="4937" y="5627"/>
                      </a:cubicBezTo>
                      <a:cubicBezTo>
                        <a:pt x="4991" y="5627"/>
                        <a:pt x="5028" y="5591"/>
                        <a:pt x="5028" y="5536"/>
                      </a:cubicBezTo>
                      <a:cubicBezTo>
                        <a:pt x="5028" y="4309"/>
                        <a:pt x="5028" y="4309"/>
                        <a:pt x="5028" y="4309"/>
                      </a:cubicBezTo>
                      <a:cubicBezTo>
                        <a:pt x="5282" y="3964"/>
                        <a:pt x="5282" y="3964"/>
                        <a:pt x="5282" y="3964"/>
                      </a:cubicBezTo>
                      <a:cubicBezTo>
                        <a:pt x="5291" y="3936"/>
                        <a:pt x="5291" y="3936"/>
                        <a:pt x="5291" y="3936"/>
                      </a:cubicBezTo>
                      <a:cubicBezTo>
                        <a:pt x="5973" y="1764"/>
                        <a:pt x="5973" y="1764"/>
                        <a:pt x="5973" y="1764"/>
                      </a:cubicBezTo>
                      <a:cubicBezTo>
                        <a:pt x="6046" y="1564"/>
                        <a:pt x="5937" y="1355"/>
                        <a:pt x="5737" y="1291"/>
                      </a:cubicBezTo>
                      <a:close/>
                      <a:moveTo>
                        <a:pt x="3528" y="309"/>
                      </a:moveTo>
                      <a:cubicBezTo>
                        <a:pt x="4719" y="1455"/>
                        <a:pt x="4719" y="1455"/>
                        <a:pt x="4719" y="1455"/>
                      </a:cubicBezTo>
                      <a:cubicBezTo>
                        <a:pt x="3528" y="1455"/>
                        <a:pt x="3528" y="1455"/>
                        <a:pt x="3528" y="1455"/>
                      </a:cubicBezTo>
                      <a:lnTo>
                        <a:pt x="3528" y="309"/>
                      </a:lnTo>
                      <a:close/>
                      <a:moveTo>
                        <a:pt x="4419" y="5818"/>
                      </a:moveTo>
                      <a:cubicBezTo>
                        <a:pt x="182" y="5818"/>
                        <a:pt x="182" y="5818"/>
                        <a:pt x="182" y="5818"/>
                      </a:cubicBezTo>
                      <a:cubicBezTo>
                        <a:pt x="182" y="555"/>
                        <a:pt x="182" y="555"/>
                        <a:pt x="182" y="555"/>
                      </a:cubicBezTo>
                      <a:cubicBezTo>
                        <a:pt x="428" y="555"/>
                        <a:pt x="428" y="555"/>
                        <a:pt x="428" y="555"/>
                      </a:cubicBezTo>
                      <a:cubicBezTo>
                        <a:pt x="428" y="5536"/>
                        <a:pt x="428" y="5536"/>
                        <a:pt x="428" y="5536"/>
                      </a:cubicBezTo>
                      <a:cubicBezTo>
                        <a:pt x="428" y="5591"/>
                        <a:pt x="464" y="5627"/>
                        <a:pt x="519" y="5627"/>
                      </a:cubicBezTo>
                      <a:cubicBezTo>
                        <a:pt x="4419" y="5627"/>
                        <a:pt x="4419" y="5627"/>
                        <a:pt x="4419" y="5627"/>
                      </a:cubicBezTo>
                      <a:cubicBezTo>
                        <a:pt x="4419" y="5818"/>
                        <a:pt x="4419" y="5818"/>
                        <a:pt x="4419" y="5818"/>
                      </a:cubicBezTo>
                      <a:close/>
                      <a:moveTo>
                        <a:pt x="4855" y="5445"/>
                      </a:moveTo>
                      <a:cubicBezTo>
                        <a:pt x="4846" y="5445"/>
                        <a:pt x="4846" y="5445"/>
                        <a:pt x="4846" y="5445"/>
                      </a:cubicBezTo>
                      <a:cubicBezTo>
                        <a:pt x="609" y="5445"/>
                        <a:pt x="609" y="5445"/>
                        <a:pt x="609" y="5445"/>
                      </a:cubicBezTo>
                      <a:cubicBezTo>
                        <a:pt x="609" y="182"/>
                        <a:pt x="609" y="182"/>
                        <a:pt x="609" y="182"/>
                      </a:cubicBezTo>
                      <a:cubicBezTo>
                        <a:pt x="3346" y="182"/>
                        <a:pt x="3346" y="182"/>
                        <a:pt x="3346" y="182"/>
                      </a:cubicBezTo>
                      <a:cubicBezTo>
                        <a:pt x="3346" y="1545"/>
                        <a:pt x="3346" y="1545"/>
                        <a:pt x="3346" y="1545"/>
                      </a:cubicBezTo>
                      <a:cubicBezTo>
                        <a:pt x="3346" y="1600"/>
                        <a:pt x="3382" y="1636"/>
                        <a:pt x="3437" y="1636"/>
                      </a:cubicBezTo>
                      <a:cubicBezTo>
                        <a:pt x="4855" y="1636"/>
                        <a:pt x="4855" y="1636"/>
                        <a:pt x="4855" y="1636"/>
                      </a:cubicBezTo>
                      <a:cubicBezTo>
                        <a:pt x="4855" y="2318"/>
                        <a:pt x="4855" y="2318"/>
                        <a:pt x="4855" y="2318"/>
                      </a:cubicBezTo>
                      <a:cubicBezTo>
                        <a:pt x="4428" y="3664"/>
                        <a:pt x="4428" y="3664"/>
                        <a:pt x="4428" y="3664"/>
                      </a:cubicBezTo>
                      <a:cubicBezTo>
                        <a:pt x="4428" y="3691"/>
                        <a:pt x="4428" y="3691"/>
                        <a:pt x="4428" y="3691"/>
                      </a:cubicBezTo>
                      <a:cubicBezTo>
                        <a:pt x="4446" y="4845"/>
                        <a:pt x="4446" y="4845"/>
                        <a:pt x="4446" y="4845"/>
                      </a:cubicBezTo>
                      <a:cubicBezTo>
                        <a:pt x="4446" y="4882"/>
                        <a:pt x="4473" y="4918"/>
                        <a:pt x="4509" y="4927"/>
                      </a:cubicBezTo>
                      <a:cubicBezTo>
                        <a:pt x="4546" y="4936"/>
                        <a:pt x="4591" y="4927"/>
                        <a:pt x="4609" y="4891"/>
                      </a:cubicBezTo>
                      <a:cubicBezTo>
                        <a:pt x="4855" y="4564"/>
                        <a:pt x="4855" y="4564"/>
                        <a:pt x="4855" y="4564"/>
                      </a:cubicBezTo>
                      <a:cubicBezTo>
                        <a:pt x="4855" y="5445"/>
                        <a:pt x="4855" y="5445"/>
                        <a:pt x="4855" y="5445"/>
                      </a:cubicBezTo>
                      <a:close/>
                      <a:moveTo>
                        <a:pt x="4619" y="4564"/>
                      </a:moveTo>
                      <a:cubicBezTo>
                        <a:pt x="4600" y="3809"/>
                        <a:pt x="4600" y="3809"/>
                        <a:pt x="4600" y="3809"/>
                      </a:cubicBezTo>
                      <a:cubicBezTo>
                        <a:pt x="5055" y="3955"/>
                        <a:pt x="5055" y="3955"/>
                        <a:pt x="5055" y="3955"/>
                      </a:cubicBezTo>
                      <a:lnTo>
                        <a:pt x="4619" y="4564"/>
                      </a:lnTo>
                      <a:close/>
                      <a:moveTo>
                        <a:pt x="5809" y="1709"/>
                      </a:moveTo>
                      <a:cubicBezTo>
                        <a:pt x="5155" y="3791"/>
                        <a:pt x="5155" y="3791"/>
                        <a:pt x="5155" y="3791"/>
                      </a:cubicBezTo>
                      <a:cubicBezTo>
                        <a:pt x="4628" y="3618"/>
                        <a:pt x="4628" y="3618"/>
                        <a:pt x="4628" y="3618"/>
                      </a:cubicBezTo>
                      <a:cubicBezTo>
                        <a:pt x="5282" y="1545"/>
                        <a:pt x="5282" y="1545"/>
                        <a:pt x="5282" y="1545"/>
                      </a:cubicBezTo>
                      <a:cubicBezTo>
                        <a:pt x="5319" y="1445"/>
                        <a:pt x="5428" y="1382"/>
                        <a:pt x="5528" y="1418"/>
                      </a:cubicBezTo>
                      <a:cubicBezTo>
                        <a:pt x="5673" y="1464"/>
                        <a:pt x="5673" y="1464"/>
                        <a:pt x="5673" y="1464"/>
                      </a:cubicBezTo>
                      <a:cubicBezTo>
                        <a:pt x="5782" y="1491"/>
                        <a:pt x="5846" y="1609"/>
                        <a:pt x="5809" y="1709"/>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45" name="Freeform 36">
                  <a:extLst>
                    <a:ext uri="{FF2B5EF4-FFF2-40B4-BE49-F238E27FC236}">
                      <a16:creationId xmlns="" xmlns:a16="http://schemas.microsoft.com/office/drawing/2014/main" id="{14D7F11F-EF8B-651B-7C72-9D0FE4CCEFA4}"/>
                    </a:ext>
                  </a:extLst>
                </p:cNvPr>
                <p:cNvSpPr>
                  <a:spLocks noEditPoints="1"/>
                </p:cNvSpPr>
                <p:nvPr/>
              </p:nvSpPr>
              <p:spPr bwMode="auto">
                <a:xfrm>
                  <a:off x="1212850" y="2900363"/>
                  <a:ext cx="398462" cy="295275"/>
                </a:xfrm>
                <a:custGeom>
                  <a:avLst/>
                  <a:gdLst>
                    <a:gd name="T0" fmla="*/ 91 w 1491"/>
                    <a:gd name="T1" fmla="*/ 1109 h 1109"/>
                    <a:gd name="T2" fmla="*/ 1400 w 1491"/>
                    <a:gd name="T3" fmla="*/ 1109 h 1109"/>
                    <a:gd name="T4" fmla="*/ 1491 w 1491"/>
                    <a:gd name="T5" fmla="*/ 1018 h 1109"/>
                    <a:gd name="T6" fmla="*/ 1491 w 1491"/>
                    <a:gd name="T7" fmla="*/ 91 h 1109"/>
                    <a:gd name="T8" fmla="*/ 1400 w 1491"/>
                    <a:gd name="T9" fmla="*/ 0 h 1109"/>
                    <a:gd name="T10" fmla="*/ 91 w 1491"/>
                    <a:gd name="T11" fmla="*/ 0 h 1109"/>
                    <a:gd name="T12" fmla="*/ 0 w 1491"/>
                    <a:gd name="T13" fmla="*/ 91 h 1109"/>
                    <a:gd name="T14" fmla="*/ 0 w 1491"/>
                    <a:gd name="T15" fmla="*/ 1018 h 1109"/>
                    <a:gd name="T16" fmla="*/ 91 w 1491"/>
                    <a:gd name="T17" fmla="*/ 1109 h 1109"/>
                    <a:gd name="T18" fmla="*/ 182 w 1491"/>
                    <a:gd name="T19" fmla="*/ 182 h 1109"/>
                    <a:gd name="T20" fmla="*/ 1309 w 1491"/>
                    <a:gd name="T21" fmla="*/ 182 h 1109"/>
                    <a:gd name="T22" fmla="*/ 1309 w 1491"/>
                    <a:gd name="T23" fmla="*/ 928 h 1109"/>
                    <a:gd name="T24" fmla="*/ 182 w 1491"/>
                    <a:gd name="T25" fmla="*/ 928 h 1109"/>
                    <a:gd name="T26" fmla="*/ 182 w 1491"/>
                    <a:gd name="T27" fmla="*/ 182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1" h="1109">
                      <a:moveTo>
                        <a:pt x="91" y="1109"/>
                      </a:moveTo>
                      <a:cubicBezTo>
                        <a:pt x="1400" y="1109"/>
                        <a:pt x="1400" y="1109"/>
                        <a:pt x="1400" y="1109"/>
                      </a:cubicBezTo>
                      <a:cubicBezTo>
                        <a:pt x="1454" y="1109"/>
                        <a:pt x="1491" y="1073"/>
                        <a:pt x="1491" y="1018"/>
                      </a:cubicBezTo>
                      <a:cubicBezTo>
                        <a:pt x="1491" y="91"/>
                        <a:pt x="1491" y="91"/>
                        <a:pt x="1491" y="91"/>
                      </a:cubicBezTo>
                      <a:cubicBezTo>
                        <a:pt x="1491" y="37"/>
                        <a:pt x="1454" y="0"/>
                        <a:pt x="1400" y="0"/>
                      </a:cubicBezTo>
                      <a:cubicBezTo>
                        <a:pt x="91" y="0"/>
                        <a:pt x="91" y="0"/>
                        <a:pt x="91" y="0"/>
                      </a:cubicBezTo>
                      <a:cubicBezTo>
                        <a:pt x="36" y="0"/>
                        <a:pt x="0" y="37"/>
                        <a:pt x="0" y="91"/>
                      </a:cubicBezTo>
                      <a:cubicBezTo>
                        <a:pt x="0" y="1018"/>
                        <a:pt x="0" y="1018"/>
                        <a:pt x="0" y="1018"/>
                      </a:cubicBezTo>
                      <a:cubicBezTo>
                        <a:pt x="0" y="1064"/>
                        <a:pt x="45" y="1109"/>
                        <a:pt x="91" y="1109"/>
                      </a:cubicBezTo>
                      <a:close/>
                      <a:moveTo>
                        <a:pt x="182" y="182"/>
                      </a:moveTo>
                      <a:cubicBezTo>
                        <a:pt x="1309" y="182"/>
                        <a:pt x="1309" y="182"/>
                        <a:pt x="1309" y="182"/>
                      </a:cubicBezTo>
                      <a:cubicBezTo>
                        <a:pt x="1309" y="928"/>
                        <a:pt x="1309" y="928"/>
                        <a:pt x="1309" y="928"/>
                      </a:cubicBezTo>
                      <a:cubicBezTo>
                        <a:pt x="182" y="928"/>
                        <a:pt x="182" y="928"/>
                        <a:pt x="182" y="928"/>
                      </a:cubicBezTo>
                      <a:lnTo>
                        <a:pt x="182" y="182"/>
                      </a:ln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46" name="Freeform 37">
                  <a:extLst>
                    <a:ext uri="{FF2B5EF4-FFF2-40B4-BE49-F238E27FC236}">
                      <a16:creationId xmlns="" xmlns:a16="http://schemas.microsoft.com/office/drawing/2014/main" id="{8A7343BD-698B-D12B-ED03-60028F7AC24C}"/>
                    </a:ext>
                  </a:extLst>
                </p:cNvPr>
                <p:cNvSpPr>
                  <a:spLocks/>
                </p:cNvSpPr>
                <p:nvPr/>
              </p:nvSpPr>
              <p:spPr bwMode="auto">
                <a:xfrm>
                  <a:off x="1165225" y="3375025"/>
                  <a:ext cx="785812" cy="49213"/>
                </a:xfrm>
                <a:custGeom>
                  <a:avLst/>
                  <a:gdLst>
                    <a:gd name="T0" fmla="*/ 91 w 2945"/>
                    <a:gd name="T1" fmla="*/ 182 h 182"/>
                    <a:gd name="T2" fmla="*/ 2854 w 2945"/>
                    <a:gd name="T3" fmla="*/ 182 h 182"/>
                    <a:gd name="T4" fmla="*/ 2945 w 2945"/>
                    <a:gd name="T5" fmla="*/ 91 h 182"/>
                    <a:gd name="T6" fmla="*/ 2854 w 2945"/>
                    <a:gd name="T7" fmla="*/ 0 h 182"/>
                    <a:gd name="T8" fmla="*/ 91 w 2945"/>
                    <a:gd name="T9" fmla="*/ 0 h 182"/>
                    <a:gd name="T10" fmla="*/ 0 w 2945"/>
                    <a:gd name="T11" fmla="*/ 91 h 182"/>
                    <a:gd name="T12" fmla="*/ 91 w 2945"/>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2945" h="182">
                      <a:moveTo>
                        <a:pt x="91" y="182"/>
                      </a:moveTo>
                      <a:cubicBezTo>
                        <a:pt x="2854" y="182"/>
                        <a:pt x="2854" y="182"/>
                        <a:pt x="2854" y="182"/>
                      </a:cubicBezTo>
                      <a:cubicBezTo>
                        <a:pt x="2909" y="182"/>
                        <a:pt x="2945" y="146"/>
                        <a:pt x="2945" y="91"/>
                      </a:cubicBezTo>
                      <a:cubicBezTo>
                        <a:pt x="2945" y="36"/>
                        <a:pt x="2909" y="0"/>
                        <a:pt x="2854" y="0"/>
                      </a:cubicBezTo>
                      <a:cubicBezTo>
                        <a:pt x="91" y="0"/>
                        <a:pt x="91" y="0"/>
                        <a:pt x="91" y="0"/>
                      </a:cubicBezTo>
                      <a:cubicBezTo>
                        <a:pt x="36" y="0"/>
                        <a:pt x="0" y="36"/>
                        <a:pt x="0" y="91"/>
                      </a:cubicBezTo>
                      <a:cubicBezTo>
                        <a:pt x="0" y="146"/>
                        <a:pt x="36" y="182"/>
                        <a:pt x="91" y="182"/>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47" name="Freeform 38">
                  <a:extLst>
                    <a:ext uri="{FF2B5EF4-FFF2-40B4-BE49-F238E27FC236}">
                      <a16:creationId xmlns="" xmlns:a16="http://schemas.microsoft.com/office/drawing/2014/main" id="{EC7A5B7E-CBC0-4537-E9AE-CBAF03A4C315}"/>
                    </a:ext>
                  </a:extLst>
                </p:cNvPr>
                <p:cNvSpPr>
                  <a:spLocks/>
                </p:cNvSpPr>
                <p:nvPr/>
              </p:nvSpPr>
              <p:spPr bwMode="auto">
                <a:xfrm>
                  <a:off x="1165225" y="3552825"/>
                  <a:ext cx="785812" cy="47625"/>
                </a:xfrm>
                <a:custGeom>
                  <a:avLst/>
                  <a:gdLst>
                    <a:gd name="T0" fmla="*/ 91 w 2945"/>
                    <a:gd name="T1" fmla="*/ 182 h 182"/>
                    <a:gd name="T2" fmla="*/ 2854 w 2945"/>
                    <a:gd name="T3" fmla="*/ 182 h 182"/>
                    <a:gd name="T4" fmla="*/ 2945 w 2945"/>
                    <a:gd name="T5" fmla="*/ 91 h 182"/>
                    <a:gd name="T6" fmla="*/ 2854 w 2945"/>
                    <a:gd name="T7" fmla="*/ 0 h 182"/>
                    <a:gd name="T8" fmla="*/ 91 w 2945"/>
                    <a:gd name="T9" fmla="*/ 0 h 182"/>
                    <a:gd name="T10" fmla="*/ 0 w 2945"/>
                    <a:gd name="T11" fmla="*/ 91 h 182"/>
                    <a:gd name="T12" fmla="*/ 91 w 2945"/>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2945" h="182">
                      <a:moveTo>
                        <a:pt x="91" y="182"/>
                      </a:moveTo>
                      <a:cubicBezTo>
                        <a:pt x="2854" y="182"/>
                        <a:pt x="2854" y="182"/>
                        <a:pt x="2854" y="182"/>
                      </a:cubicBezTo>
                      <a:cubicBezTo>
                        <a:pt x="2909" y="182"/>
                        <a:pt x="2945" y="145"/>
                        <a:pt x="2945" y="91"/>
                      </a:cubicBezTo>
                      <a:cubicBezTo>
                        <a:pt x="2945" y="36"/>
                        <a:pt x="2909" y="0"/>
                        <a:pt x="2854" y="0"/>
                      </a:cubicBezTo>
                      <a:cubicBezTo>
                        <a:pt x="91" y="0"/>
                        <a:pt x="91" y="0"/>
                        <a:pt x="91" y="0"/>
                      </a:cubicBezTo>
                      <a:cubicBezTo>
                        <a:pt x="36" y="0"/>
                        <a:pt x="0" y="36"/>
                        <a:pt x="0" y="91"/>
                      </a:cubicBezTo>
                      <a:cubicBezTo>
                        <a:pt x="0" y="145"/>
                        <a:pt x="36" y="182"/>
                        <a:pt x="91" y="182"/>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48" name="Freeform 39">
                  <a:extLst>
                    <a:ext uri="{FF2B5EF4-FFF2-40B4-BE49-F238E27FC236}">
                      <a16:creationId xmlns="" xmlns:a16="http://schemas.microsoft.com/office/drawing/2014/main" id="{70985261-DF30-4F69-05B7-35574C42FE58}"/>
                    </a:ext>
                  </a:extLst>
                </p:cNvPr>
                <p:cNvSpPr>
                  <a:spLocks/>
                </p:cNvSpPr>
                <p:nvPr/>
              </p:nvSpPr>
              <p:spPr bwMode="auto">
                <a:xfrm>
                  <a:off x="1165225" y="3729038"/>
                  <a:ext cx="785812" cy="49213"/>
                </a:xfrm>
                <a:custGeom>
                  <a:avLst/>
                  <a:gdLst>
                    <a:gd name="T0" fmla="*/ 91 w 2945"/>
                    <a:gd name="T1" fmla="*/ 182 h 182"/>
                    <a:gd name="T2" fmla="*/ 2854 w 2945"/>
                    <a:gd name="T3" fmla="*/ 182 h 182"/>
                    <a:gd name="T4" fmla="*/ 2945 w 2945"/>
                    <a:gd name="T5" fmla="*/ 91 h 182"/>
                    <a:gd name="T6" fmla="*/ 2854 w 2945"/>
                    <a:gd name="T7" fmla="*/ 0 h 182"/>
                    <a:gd name="T8" fmla="*/ 91 w 2945"/>
                    <a:gd name="T9" fmla="*/ 0 h 182"/>
                    <a:gd name="T10" fmla="*/ 0 w 2945"/>
                    <a:gd name="T11" fmla="*/ 91 h 182"/>
                    <a:gd name="T12" fmla="*/ 91 w 2945"/>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2945" h="182">
                      <a:moveTo>
                        <a:pt x="91" y="182"/>
                      </a:moveTo>
                      <a:cubicBezTo>
                        <a:pt x="2854" y="182"/>
                        <a:pt x="2854" y="182"/>
                        <a:pt x="2854" y="182"/>
                      </a:cubicBezTo>
                      <a:cubicBezTo>
                        <a:pt x="2909" y="182"/>
                        <a:pt x="2945" y="146"/>
                        <a:pt x="2945" y="91"/>
                      </a:cubicBezTo>
                      <a:cubicBezTo>
                        <a:pt x="2945" y="37"/>
                        <a:pt x="2909" y="0"/>
                        <a:pt x="2854" y="0"/>
                      </a:cubicBezTo>
                      <a:cubicBezTo>
                        <a:pt x="91" y="0"/>
                        <a:pt x="91" y="0"/>
                        <a:pt x="91" y="0"/>
                      </a:cubicBezTo>
                      <a:cubicBezTo>
                        <a:pt x="36" y="0"/>
                        <a:pt x="0" y="37"/>
                        <a:pt x="0" y="91"/>
                      </a:cubicBezTo>
                      <a:cubicBezTo>
                        <a:pt x="0" y="146"/>
                        <a:pt x="36" y="182"/>
                        <a:pt x="91" y="182"/>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49" name="Freeform 40">
                  <a:extLst>
                    <a:ext uri="{FF2B5EF4-FFF2-40B4-BE49-F238E27FC236}">
                      <a16:creationId xmlns="" xmlns:a16="http://schemas.microsoft.com/office/drawing/2014/main" id="{01C798CD-3285-2D62-C16E-58EF3FE1580E}"/>
                    </a:ext>
                  </a:extLst>
                </p:cNvPr>
                <p:cNvSpPr>
                  <a:spLocks/>
                </p:cNvSpPr>
                <p:nvPr/>
              </p:nvSpPr>
              <p:spPr bwMode="auto">
                <a:xfrm>
                  <a:off x="1165225" y="3906838"/>
                  <a:ext cx="784225" cy="47625"/>
                </a:xfrm>
                <a:custGeom>
                  <a:avLst/>
                  <a:gdLst>
                    <a:gd name="T0" fmla="*/ 2936 w 2936"/>
                    <a:gd name="T1" fmla="*/ 91 h 182"/>
                    <a:gd name="T2" fmla="*/ 2845 w 2936"/>
                    <a:gd name="T3" fmla="*/ 0 h 182"/>
                    <a:gd name="T4" fmla="*/ 91 w 2936"/>
                    <a:gd name="T5" fmla="*/ 0 h 182"/>
                    <a:gd name="T6" fmla="*/ 0 w 2936"/>
                    <a:gd name="T7" fmla="*/ 91 h 182"/>
                    <a:gd name="T8" fmla="*/ 91 w 2936"/>
                    <a:gd name="T9" fmla="*/ 182 h 182"/>
                    <a:gd name="T10" fmla="*/ 2854 w 2936"/>
                    <a:gd name="T11" fmla="*/ 182 h 182"/>
                    <a:gd name="T12" fmla="*/ 2936 w 2936"/>
                    <a:gd name="T13" fmla="*/ 91 h 182"/>
                  </a:gdLst>
                  <a:ahLst/>
                  <a:cxnLst>
                    <a:cxn ang="0">
                      <a:pos x="T0" y="T1"/>
                    </a:cxn>
                    <a:cxn ang="0">
                      <a:pos x="T2" y="T3"/>
                    </a:cxn>
                    <a:cxn ang="0">
                      <a:pos x="T4" y="T5"/>
                    </a:cxn>
                    <a:cxn ang="0">
                      <a:pos x="T6" y="T7"/>
                    </a:cxn>
                    <a:cxn ang="0">
                      <a:pos x="T8" y="T9"/>
                    </a:cxn>
                    <a:cxn ang="0">
                      <a:pos x="T10" y="T11"/>
                    </a:cxn>
                    <a:cxn ang="0">
                      <a:pos x="T12" y="T13"/>
                    </a:cxn>
                  </a:cxnLst>
                  <a:rect l="0" t="0" r="r" b="b"/>
                  <a:pathLst>
                    <a:path w="2936" h="182">
                      <a:moveTo>
                        <a:pt x="2936" y="91"/>
                      </a:moveTo>
                      <a:cubicBezTo>
                        <a:pt x="2936" y="36"/>
                        <a:pt x="2900" y="0"/>
                        <a:pt x="2845" y="0"/>
                      </a:cubicBezTo>
                      <a:cubicBezTo>
                        <a:pt x="91" y="0"/>
                        <a:pt x="91" y="0"/>
                        <a:pt x="91" y="0"/>
                      </a:cubicBezTo>
                      <a:cubicBezTo>
                        <a:pt x="36" y="0"/>
                        <a:pt x="0" y="36"/>
                        <a:pt x="0" y="91"/>
                      </a:cubicBezTo>
                      <a:cubicBezTo>
                        <a:pt x="0" y="145"/>
                        <a:pt x="36" y="182"/>
                        <a:pt x="91" y="182"/>
                      </a:cubicBezTo>
                      <a:cubicBezTo>
                        <a:pt x="2854" y="182"/>
                        <a:pt x="2854" y="182"/>
                        <a:pt x="2854" y="182"/>
                      </a:cubicBezTo>
                      <a:cubicBezTo>
                        <a:pt x="2900" y="182"/>
                        <a:pt x="2936" y="136"/>
                        <a:pt x="2936" y="91"/>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sp>
              <p:nvSpPr>
                <p:cNvPr id="50" name="Freeform 41">
                  <a:extLst>
                    <a:ext uri="{FF2B5EF4-FFF2-40B4-BE49-F238E27FC236}">
                      <a16:creationId xmlns="" xmlns:a16="http://schemas.microsoft.com/office/drawing/2014/main" id="{F0E61558-6817-DC7A-3A6A-8877250952A5}"/>
                    </a:ext>
                  </a:extLst>
                </p:cNvPr>
                <p:cNvSpPr>
                  <a:spLocks/>
                </p:cNvSpPr>
                <p:nvPr/>
              </p:nvSpPr>
              <p:spPr bwMode="auto">
                <a:xfrm>
                  <a:off x="1638300" y="4083050"/>
                  <a:ext cx="412750" cy="49213"/>
                </a:xfrm>
                <a:custGeom>
                  <a:avLst/>
                  <a:gdLst>
                    <a:gd name="T0" fmla="*/ 1463 w 1545"/>
                    <a:gd name="T1" fmla="*/ 0 h 181"/>
                    <a:gd name="T2" fmla="*/ 91 w 1545"/>
                    <a:gd name="T3" fmla="*/ 0 h 181"/>
                    <a:gd name="T4" fmla="*/ 0 w 1545"/>
                    <a:gd name="T5" fmla="*/ 91 h 181"/>
                    <a:gd name="T6" fmla="*/ 91 w 1545"/>
                    <a:gd name="T7" fmla="*/ 181 h 181"/>
                    <a:gd name="T8" fmla="*/ 1454 w 1545"/>
                    <a:gd name="T9" fmla="*/ 181 h 181"/>
                    <a:gd name="T10" fmla="*/ 1545 w 1545"/>
                    <a:gd name="T11" fmla="*/ 91 h 181"/>
                    <a:gd name="T12" fmla="*/ 1463 w 1545"/>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545" h="181">
                      <a:moveTo>
                        <a:pt x="1463" y="0"/>
                      </a:moveTo>
                      <a:cubicBezTo>
                        <a:pt x="91" y="0"/>
                        <a:pt x="91" y="0"/>
                        <a:pt x="91" y="0"/>
                      </a:cubicBezTo>
                      <a:cubicBezTo>
                        <a:pt x="36" y="0"/>
                        <a:pt x="0" y="36"/>
                        <a:pt x="0" y="91"/>
                      </a:cubicBezTo>
                      <a:cubicBezTo>
                        <a:pt x="0" y="145"/>
                        <a:pt x="36" y="181"/>
                        <a:pt x="91" y="181"/>
                      </a:cubicBezTo>
                      <a:cubicBezTo>
                        <a:pt x="1454" y="181"/>
                        <a:pt x="1454" y="181"/>
                        <a:pt x="1454" y="181"/>
                      </a:cubicBezTo>
                      <a:cubicBezTo>
                        <a:pt x="1509" y="181"/>
                        <a:pt x="1545" y="145"/>
                        <a:pt x="1545" y="91"/>
                      </a:cubicBezTo>
                      <a:cubicBezTo>
                        <a:pt x="1545" y="36"/>
                        <a:pt x="1509" y="0"/>
                        <a:pt x="1463" y="0"/>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900">
                    <a:solidFill>
                      <a:prstClr val="black"/>
                    </a:solidFill>
                  </a:endParaRPr>
                </a:p>
              </p:txBody>
            </p:sp>
          </p:grpSp>
        </p:grpSp>
        <p:sp>
          <p:nvSpPr>
            <p:cNvPr id="59" name="TextBox 58">
              <a:extLst>
                <a:ext uri="{FF2B5EF4-FFF2-40B4-BE49-F238E27FC236}">
                  <a16:creationId xmlns="" xmlns:a16="http://schemas.microsoft.com/office/drawing/2014/main" id="{F8FA90AC-DCEB-4F65-3415-86BA406B3C3A}"/>
                </a:ext>
              </a:extLst>
            </p:cNvPr>
            <p:cNvSpPr txBox="1"/>
            <p:nvPr/>
          </p:nvSpPr>
          <p:spPr>
            <a:xfrm>
              <a:off x="5957446" y="4381725"/>
              <a:ext cx="2145046" cy="670195"/>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prstClr val="black"/>
                  </a:solidFill>
                </a:rPr>
                <a:t>Договоров в год</a:t>
              </a:r>
            </a:p>
            <a:p>
              <a:pPr algn="ctr" defTabSz="685689" eaLnBrk="1" fontAlgn="auto" hangingPunct="1">
                <a:spcBef>
                  <a:spcPts val="0"/>
                </a:spcBef>
                <a:spcAft>
                  <a:spcPts val="0"/>
                </a:spcAft>
                <a:defRPr/>
              </a:pPr>
              <a:r>
                <a:rPr lang="en-US" sz="1905" dirty="0">
                  <a:solidFill>
                    <a:prstClr val="black"/>
                  </a:solidFill>
                </a:rPr>
                <a:t>1 0</a:t>
              </a:r>
              <a:r>
                <a:rPr lang="ru-RU" sz="1905" dirty="0">
                  <a:solidFill>
                    <a:prstClr val="black"/>
                  </a:solidFill>
                </a:rPr>
                <a:t>00 000</a:t>
              </a:r>
              <a:endParaRPr lang="en-US" sz="1111" dirty="0">
                <a:solidFill>
                  <a:prstClr val="black"/>
                </a:solidFill>
              </a:endParaRPr>
            </a:p>
          </p:txBody>
        </p:sp>
        <p:sp>
          <p:nvSpPr>
            <p:cNvPr id="60" name="TextBox 59">
              <a:extLst>
                <a:ext uri="{FF2B5EF4-FFF2-40B4-BE49-F238E27FC236}">
                  <a16:creationId xmlns="" xmlns:a16="http://schemas.microsoft.com/office/drawing/2014/main" id="{F56AD4E3-DF25-C4B7-83B8-C7712844657A}"/>
                </a:ext>
              </a:extLst>
            </p:cNvPr>
            <p:cNvSpPr txBox="1"/>
            <p:nvPr/>
          </p:nvSpPr>
          <p:spPr>
            <a:xfrm>
              <a:off x="6023476" y="3679882"/>
              <a:ext cx="2012983" cy="670195"/>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prstClr val="black"/>
                  </a:solidFill>
                </a:rPr>
                <a:t>Платежей в год</a:t>
              </a:r>
              <a:br>
                <a:rPr lang="ru-RU" sz="952" dirty="0">
                  <a:solidFill>
                    <a:prstClr val="black"/>
                  </a:solidFill>
                </a:rPr>
              </a:br>
              <a:r>
                <a:rPr lang="en-US" sz="1905" dirty="0">
                  <a:solidFill>
                    <a:prstClr val="black"/>
                  </a:solidFill>
                </a:rPr>
                <a:t>2</a:t>
              </a:r>
              <a:r>
                <a:rPr lang="ru-RU" sz="1905" dirty="0">
                  <a:solidFill>
                    <a:prstClr val="black"/>
                  </a:solidFill>
                </a:rPr>
                <a:t> </a:t>
              </a:r>
              <a:r>
                <a:rPr lang="en-US" sz="1905" dirty="0">
                  <a:solidFill>
                    <a:prstClr val="black"/>
                  </a:solidFill>
                </a:rPr>
                <a:t>00</a:t>
              </a:r>
              <a:r>
                <a:rPr lang="ru-RU" sz="1905" dirty="0">
                  <a:solidFill>
                    <a:prstClr val="black"/>
                  </a:solidFill>
                </a:rPr>
                <a:t>0 000</a:t>
              </a:r>
              <a:endParaRPr lang="en-US" sz="952" dirty="0">
                <a:solidFill>
                  <a:prstClr val="black"/>
                </a:solidFill>
              </a:endParaRPr>
            </a:p>
          </p:txBody>
        </p:sp>
        <p:grpSp>
          <p:nvGrpSpPr>
            <p:cNvPr id="249910" name="Группа 60">
              <a:extLst>
                <a:ext uri="{FF2B5EF4-FFF2-40B4-BE49-F238E27FC236}">
                  <a16:creationId xmlns="" xmlns:a16="http://schemas.microsoft.com/office/drawing/2014/main" id="{BDB15568-26DF-2C34-3740-DA2B352DEF75}"/>
                </a:ext>
              </a:extLst>
            </p:cNvPr>
            <p:cNvGrpSpPr>
              <a:grpSpLocks noChangeAspect="1"/>
            </p:cNvGrpSpPr>
            <p:nvPr/>
          </p:nvGrpSpPr>
          <p:grpSpPr bwMode="auto">
            <a:xfrm>
              <a:off x="5701321" y="5138259"/>
              <a:ext cx="453556" cy="453556"/>
              <a:chOff x="5508104" y="1981200"/>
              <a:chExt cx="576064" cy="524544"/>
            </a:xfrm>
          </p:grpSpPr>
          <p:sp>
            <p:nvSpPr>
              <p:cNvPr id="62" name="Oval 18">
                <a:extLst>
                  <a:ext uri="{FF2B5EF4-FFF2-40B4-BE49-F238E27FC236}">
                    <a16:creationId xmlns="" xmlns:a16="http://schemas.microsoft.com/office/drawing/2014/main" id="{5EEEEA75-D091-7498-081C-C0E0FB165758}"/>
                  </a:ext>
                </a:extLst>
              </p:cNvPr>
              <p:cNvSpPr/>
              <p:nvPr/>
            </p:nvSpPr>
            <p:spPr>
              <a:xfrm>
                <a:off x="5508104" y="1980387"/>
                <a:ext cx="576909" cy="524939"/>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en-IN" sz="1350" dirty="0">
                  <a:solidFill>
                    <a:prstClr val="white"/>
                  </a:solidFill>
                  <a:latin typeface="Arial" panose="020B0604020202020204" pitchFamily="34" charset="0"/>
                  <a:cs typeface="Arial" panose="020B0604020202020204" pitchFamily="34" charset="0"/>
                </a:endParaRPr>
              </a:p>
            </p:txBody>
          </p:sp>
          <p:grpSp>
            <p:nvGrpSpPr>
              <p:cNvPr id="63" name="Group 111">
                <a:extLst>
                  <a:ext uri="{FF2B5EF4-FFF2-40B4-BE49-F238E27FC236}">
                    <a16:creationId xmlns="" xmlns:a16="http://schemas.microsoft.com/office/drawing/2014/main" id="{02CF3BE0-BE2C-6190-4EDC-30FE36E45220}"/>
                  </a:ext>
                </a:extLst>
              </p:cNvPr>
              <p:cNvGrpSpPr/>
              <p:nvPr/>
            </p:nvGrpSpPr>
            <p:grpSpPr>
              <a:xfrm>
                <a:off x="5649608" y="2090695"/>
                <a:ext cx="290773" cy="311385"/>
                <a:chOff x="2542110" y="1792000"/>
                <a:chExt cx="738971" cy="869084"/>
              </a:xfrm>
              <a:solidFill>
                <a:schemeClr val="tx1">
                  <a:lumMod val="85000"/>
                  <a:lumOff val="15000"/>
                </a:schemeClr>
              </a:solidFill>
            </p:grpSpPr>
            <p:sp>
              <p:nvSpPr>
                <p:cNvPr id="64" name="Freeform 59">
                  <a:extLst>
                    <a:ext uri="{FF2B5EF4-FFF2-40B4-BE49-F238E27FC236}">
                      <a16:creationId xmlns="" xmlns:a16="http://schemas.microsoft.com/office/drawing/2014/main" id="{C14F14AB-673A-3845-F4D5-4D037AE1484C}"/>
                    </a:ext>
                  </a:extLst>
                </p:cNvPr>
                <p:cNvSpPr>
                  <a:spLocks/>
                </p:cNvSpPr>
                <p:nvPr/>
              </p:nvSpPr>
              <p:spPr bwMode="auto">
                <a:xfrm>
                  <a:off x="2805333" y="1792000"/>
                  <a:ext cx="231819" cy="124216"/>
                </a:xfrm>
                <a:custGeom>
                  <a:avLst/>
                  <a:gdLst>
                    <a:gd name="T0" fmla="*/ 1588 w 1596"/>
                    <a:gd name="T1" fmla="*/ 741 h 857"/>
                    <a:gd name="T2" fmla="*/ 732 w 1596"/>
                    <a:gd name="T3" fmla="*/ 0 h 857"/>
                    <a:gd name="T4" fmla="*/ 34 w 1596"/>
                    <a:gd name="T5" fmla="*/ 355 h 857"/>
                    <a:gd name="T6" fmla="*/ 56 w 1596"/>
                    <a:gd name="T7" fmla="*/ 497 h 857"/>
                    <a:gd name="T8" fmla="*/ 198 w 1596"/>
                    <a:gd name="T9" fmla="*/ 475 h 857"/>
                    <a:gd name="T10" fmla="*/ 732 w 1596"/>
                    <a:gd name="T11" fmla="*/ 203 h 857"/>
                    <a:gd name="T12" fmla="*/ 1386 w 1596"/>
                    <a:gd name="T13" fmla="*/ 770 h 857"/>
                    <a:gd name="T14" fmla="*/ 1487 w 1596"/>
                    <a:gd name="T15" fmla="*/ 857 h 857"/>
                    <a:gd name="T16" fmla="*/ 1501 w 1596"/>
                    <a:gd name="T17" fmla="*/ 856 h 857"/>
                    <a:gd name="T18" fmla="*/ 1588 w 1596"/>
                    <a:gd name="T19" fmla="*/ 741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6" h="857">
                      <a:moveTo>
                        <a:pt x="1588" y="741"/>
                      </a:moveTo>
                      <a:cubicBezTo>
                        <a:pt x="1527" y="319"/>
                        <a:pt x="1159" y="0"/>
                        <a:pt x="732" y="0"/>
                      </a:cubicBezTo>
                      <a:cubicBezTo>
                        <a:pt x="457" y="0"/>
                        <a:pt x="196" y="133"/>
                        <a:pt x="34" y="355"/>
                      </a:cubicBezTo>
                      <a:cubicBezTo>
                        <a:pt x="0" y="400"/>
                        <a:pt x="10" y="464"/>
                        <a:pt x="56" y="497"/>
                      </a:cubicBezTo>
                      <a:cubicBezTo>
                        <a:pt x="101" y="530"/>
                        <a:pt x="165" y="520"/>
                        <a:pt x="198" y="475"/>
                      </a:cubicBezTo>
                      <a:cubicBezTo>
                        <a:pt x="322" y="305"/>
                        <a:pt x="522" y="203"/>
                        <a:pt x="732" y="203"/>
                      </a:cubicBezTo>
                      <a:cubicBezTo>
                        <a:pt x="1059" y="203"/>
                        <a:pt x="1340" y="447"/>
                        <a:pt x="1386" y="770"/>
                      </a:cubicBezTo>
                      <a:cubicBezTo>
                        <a:pt x="1394" y="821"/>
                        <a:pt x="1437" y="857"/>
                        <a:pt x="1487" y="857"/>
                      </a:cubicBezTo>
                      <a:cubicBezTo>
                        <a:pt x="1492" y="857"/>
                        <a:pt x="1496" y="857"/>
                        <a:pt x="1501" y="856"/>
                      </a:cubicBezTo>
                      <a:cubicBezTo>
                        <a:pt x="1557" y="848"/>
                        <a:pt x="1596" y="797"/>
                        <a:pt x="1588" y="741"/>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65" name="Freeform 60">
                  <a:extLst>
                    <a:ext uri="{FF2B5EF4-FFF2-40B4-BE49-F238E27FC236}">
                      <a16:creationId xmlns="" xmlns:a16="http://schemas.microsoft.com/office/drawing/2014/main" id="{B606F600-F908-3F36-DC5E-70228690C255}"/>
                    </a:ext>
                  </a:extLst>
                </p:cNvPr>
                <p:cNvSpPr>
                  <a:spLocks/>
                </p:cNvSpPr>
                <p:nvPr/>
              </p:nvSpPr>
              <p:spPr bwMode="auto">
                <a:xfrm>
                  <a:off x="2571155" y="1983521"/>
                  <a:ext cx="680882" cy="103102"/>
                </a:xfrm>
                <a:custGeom>
                  <a:avLst/>
                  <a:gdLst>
                    <a:gd name="T0" fmla="*/ 4668 w 4688"/>
                    <a:gd name="T1" fmla="*/ 558 h 712"/>
                    <a:gd name="T2" fmla="*/ 4363 w 4688"/>
                    <a:gd name="T3" fmla="*/ 49 h 712"/>
                    <a:gd name="T4" fmla="*/ 4276 w 4688"/>
                    <a:gd name="T5" fmla="*/ 0 h 712"/>
                    <a:gd name="T6" fmla="*/ 3984 w 4688"/>
                    <a:gd name="T7" fmla="*/ 0 h 712"/>
                    <a:gd name="T8" fmla="*/ 3882 w 4688"/>
                    <a:gd name="T9" fmla="*/ 102 h 712"/>
                    <a:gd name="T10" fmla="*/ 3984 w 4688"/>
                    <a:gd name="T11" fmla="*/ 203 h 712"/>
                    <a:gd name="T12" fmla="*/ 4219 w 4688"/>
                    <a:gd name="T13" fmla="*/ 203 h 712"/>
                    <a:gd name="T14" fmla="*/ 4402 w 4688"/>
                    <a:gd name="T15" fmla="*/ 508 h 712"/>
                    <a:gd name="T16" fmla="*/ 286 w 4688"/>
                    <a:gd name="T17" fmla="*/ 508 h 712"/>
                    <a:gd name="T18" fmla="*/ 469 w 4688"/>
                    <a:gd name="T19" fmla="*/ 203 h 712"/>
                    <a:gd name="T20" fmla="*/ 577 w 4688"/>
                    <a:gd name="T21" fmla="*/ 203 h 712"/>
                    <a:gd name="T22" fmla="*/ 679 w 4688"/>
                    <a:gd name="T23" fmla="*/ 102 h 712"/>
                    <a:gd name="T24" fmla="*/ 577 w 4688"/>
                    <a:gd name="T25" fmla="*/ 0 h 712"/>
                    <a:gd name="T26" fmla="*/ 412 w 4688"/>
                    <a:gd name="T27" fmla="*/ 0 h 712"/>
                    <a:gd name="T28" fmla="*/ 325 w 4688"/>
                    <a:gd name="T29" fmla="*/ 49 h 712"/>
                    <a:gd name="T30" fmla="*/ 19 w 4688"/>
                    <a:gd name="T31" fmla="*/ 558 h 712"/>
                    <a:gd name="T32" fmla="*/ 18 w 4688"/>
                    <a:gd name="T33" fmla="*/ 660 h 712"/>
                    <a:gd name="T34" fmla="*/ 107 w 4688"/>
                    <a:gd name="T35" fmla="*/ 712 h 712"/>
                    <a:gd name="T36" fmla="*/ 4581 w 4688"/>
                    <a:gd name="T37" fmla="*/ 712 h 712"/>
                    <a:gd name="T38" fmla="*/ 4670 w 4688"/>
                    <a:gd name="T39" fmla="*/ 660 h 712"/>
                    <a:gd name="T40" fmla="*/ 4668 w 4688"/>
                    <a:gd name="T41" fmla="*/ 55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88" h="712">
                      <a:moveTo>
                        <a:pt x="4668" y="558"/>
                      </a:moveTo>
                      <a:cubicBezTo>
                        <a:pt x="4363" y="49"/>
                        <a:pt x="4363" y="49"/>
                        <a:pt x="4363" y="49"/>
                      </a:cubicBezTo>
                      <a:cubicBezTo>
                        <a:pt x="4345" y="19"/>
                        <a:pt x="4312" y="0"/>
                        <a:pt x="4276" y="0"/>
                      </a:cubicBezTo>
                      <a:cubicBezTo>
                        <a:pt x="3984" y="0"/>
                        <a:pt x="3984" y="0"/>
                        <a:pt x="3984" y="0"/>
                      </a:cubicBezTo>
                      <a:cubicBezTo>
                        <a:pt x="3928" y="0"/>
                        <a:pt x="3882" y="46"/>
                        <a:pt x="3882" y="102"/>
                      </a:cubicBezTo>
                      <a:cubicBezTo>
                        <a:pt x="3882" y="158"/>
                        <a:pt x="3928" y="203"/>
                        <a:pt x="3984" y="203"/>
                      </a:cubicBezTo>
                      <a:cubicBezTo>
                        <a:pt x="4219" y="203"/>
                        <a:pt x="4219" y="203"/>
                        <a:pt x="4219" y="203"/>
                      </a:cubicBezTo>
                      <a:cubicBezTo>
                        <a:pt x="4402" y="508"/>
                        <a:pt x="4402" y="508"/>
                        <a:pt x="4402" y="508"/>
                      </a:cubicBezTo>
                      <a:cubicBezTo>
                        <a:pt x="286" y="508"/>
                        <a:pt x="286" y="508"/>
                        <a:pt x="286" y="508"/>
                      </a:cubicBezTo>
                      <a:cubicBezTo>
                        <a:pt x="469" y="203"/>
                        <a:pt x="469" y="203"/>
                        <a:pt x="469" y="203"/>
                      </a:cubicBezTo>
                      <a:cubicBezTo>
                        <a:pt x="577" y="203"/>
                        <a:pt x="577" y="203"/>
                        <a:pt x="577" y="203"/>
                      </a:cubicBezTo>
                      <a:cubicBezTo>
                        <a:pt x="633" y="203"/>
                        <a:pt x="679" y="158"/>
                        <a:pt x="679" y="102"/>
                      </a:cubicBezTo>
                      <a:cubicBezTo>
                        <a:pt x="679" y="46"/>
                        <a:pt x="633" y="0"/>
                        <a:pt x="577" y="0"/>
                      </a:cubicBezTo>
                      <a:cubicBezTo>
                        <a:pt x="412" y="0"/>
                        <a:pt x="412" y="0"/>
                        <a:pt x="412" y="0"/>
                      </a:cubicBezTo>
                      <a:cubicBezTo>
                        <a:pt x="376" y="0"/>
                        <a:pt x="343" y="19"/>
                        <a:pt x="325" y="49"/>
                      </a:cubicBezTo>
                      <a:cubicBezTo>
                        <a:pt x="19" y="558"/>
                        <a:pt x="19" y="558"/>
                        <a:pt x="19" y="558"/>
                      </a:cubicBezTo>
                      <a:cubicBezTo>
                        <a:pt x="1" y="589"/>
                        <a:pt x="0" y="628"/>
                        <a:pt x="18" y="660"/>
                      </a:cubicBezTo>
                      <a:cubicBezTo>
                        <a:pt x="36" y="692"/>
                        <a:pt x="70" y="712"/>
                        <a:pt x="107" y="712"/>
                      </a:cubicBezTo>
                      <a:cubicBezTo>
                        <a:pt x="4581" y="712"/>
                        <a:pt x="4581" y="712"/>
                        <a:pt x="4581" y="712"/>
                      </a:cubicBezTo>
                      <a:cubicBezTo>
                        <a:pt x="4618" y="712"/>
                        <a:pt x="4652" y="692"/>
                        <a:pt x="4670" y="660"/>
                      </a:cubicBezTo>
                      <a:cubicBezTo>
                        <a:pt x="4688" y="628"/>
                        <a:pt x="4687" y="589"/>
                        <a:pt x="4668" y="558"/>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66" name="Freeform 61">
                  <a:extLst>
                    <a:ext uri="{FF2B5EF4-FFF2-40B4-BE49-F238E27FC236}">
                      <a16:creationId xmlns="" xmlns:a16="http://schemas.microsoft.com/office/drawing/2014/main" id="{1AB687AE-D502-4074-9BF4-2EAEAC60600A}"/>
                    </a:ext>
                  </a:extLst>
                </p:cNvPr>
                <p:cNvSpPr>
                  <a:spLocks/>
                </p:cNvSpPr>
                <p:nvPr/>
              </p:nvSpPr>
              <p:spPr bwMode="auto">
                <a:xfrm>
                  <a:off x="2930191" y="1873989"/>
                  <a:ext cx="248110" cy="207062"/>
                </a:xfrm>
                <a:custGeom>
                  <a:avLst/>
                  <a:gdLst>
                    <a:gd name="T0" fmla="*/ 1690 w 1708"/>
                    <a:gd name="T1" fmla="*/ 376 h 1429"/>
                    <a:gd name="T2" fmla="*/ 1626 w 1708"/>
                    <a:gd name="T3" fmla="*/ 331 h 1429"/>
                    <a:gd name="T4" fmla="*/ 240 w 1708"/>
                    <a:gd name="T5" fmla="*/ 7 h 1429"/>
                    <a:gd name="T6" fmla="*/ 163 w 1708"/>
                    <a:gd name="T7" fmla="*/ 19 h 1429"/>
                    <a:gd name="T8" fmla="*/ 118 w 1708"/>
                    <a:gd name="T9" fmla="*/ 82 h 1429"/>
                    <a:gd name="T10" fmla="*/ 13 w 1708"/>
                    <a:gd name="T11" fmla="*/ 529 h 1429"/>
                    <a:gd name="T12" fmla="*/ 89 w 1708"/>
                    <a:gd name="T13" fmla="*/ 651 h 1429"/>
                    <a:gd name="T14" fmla="*/ 211 w 1708"/>
                    <a:gd name="T15" fmla="*/ 576 h 1429"/>
                    <a:gd name="T16" fmla="*/ 293 w 1708"/>
                    <a:gd name="T17" fmla="*/ 228 h 1429"/>
                    <a:gd name="T18" fmla="*/ 1481 w 1708"/>
                    <a:gd name="T19" fmla="*/ 506 h 1429"/>
                    <a:gd name="T20" fmla="*/ 1294 w 1708"/>
                    <a:gd name="T21" fmla="*/ 1304 h 1429"/>
                    <a:gd name="T22" fmla="*/ 1370 w 1708"/>
                    <a:gd name="T23" fmla="*/ 1426 h 1429"/>
                    <a:gd name="T24" fmla="*/ 1393 w 1708"/>
                    <a:gd name="T25" fmla="*/ 1429 h 1429"/>
                    <a:gd name="T26" fmla="*/ 1492 w 1708"/>
                    <a:gd name="T27" fmla="*/ 1350 h 1429"/>
                    <a:gd name="T28" fmla="*/ 1702 w 1708"/>
                    <a:gd name="T29" fmla="*/ 453 h 1429"/>
                    <a:gd name="T30" fmla="*/ 1690 w 1708"/>
                    <a:gd name="T31" fmla="*/ 376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8" h="1429">
                      <a:moveTo>
                        <a:pt x="1690" y="376"/>
                      </a:moveTo>
                      <a:cubicBezTo>
                        <a:pt x="1675" y="353"/>
                        <a:pt x="1653" y="337"/>
                        <a:pt x="1626" y="331"/>
                      </a:cubicBezTo>
                      <a:cubicBezTo>
                        <a:pt x="240" y="7"/>
                        <a:pt x="240" y="7"/>
                        <a:pt x="240" y="7"/>
                      </a:cubicBezTo>
                      <a:cubicBezTo>
                        <a:pt x="214" y="0"/>
                        <a:pt x="186" y="5"/>
                        <a:pt x="163" y="19"/>
                      </a:cubicBezTo>
                      <a:cubicBezTo>
                        <a:pt x="140" y="33"/>
                        <a:pt x="124" y="56"/>
                        <a:pt x="118" y="82"/>
                      </a:cubicBezTo>
                      <a:cubicBezTo>
                        <a:pt x="13" y="529"/>
                        <a:pt x="13" y="529"/>
                        <a:pt x="13" y="529"/>
                      </a:cubicBezTo>
                      <a:cubicBezTo>
                        <a:pt x="0" y="584"/>
                        <a:pt x="34" y="639"/>
                        <a:pt x="89" y="651"/>
                      </a:cubicBezTo>
                      <a:cubicBezTo>
                        <a:pt x="144" y="664"/>
                        <a:pt x="199" y="630"/>
                        <a:pt x="211" y="576"/>
                      </a:cubicBezTo>
                      <a:cubicBezTo>
                        <a:pt x="293" y="228"/>
                        <a:pt x="293" y="228"/>
                        <a:pt x="293" y="228"/>
                      </a:cubicBezTo>
                      <a:cubicBezTo>
                        <a:pt x="1481" y="506"/>
                        <a:pt x="1481" y="506"/>
                        <a:pt x="1481" y="506"/>
                      </a:cubicBezTo>
                      <a:cubicBezTo>
                        <a:pt x="1294" y="1304"/>
                        <a:pt x="1294" y="1304"/>
                        <a:pt x="1294" y="1304"/>
                      </a:cubicBezTo>
                      <a:cubicBezTo>
                        <a:pt x="1281" y="1359"/>
                        <a:pt x="1315" y="1413"/>
                        <a:pt x="1370" y="1426"/>
                      </a:cubicBezTo>
                      <a:cubicBezTo>
                        <a:pt x="1378" y="1428"/>
                        <a:pt x="1386" y="1429"/>
                        <a:pt x="1393" y="1429"/>
                      </a:cubicBezTo>
                      <a:cubicBezTo>
                        <a:pt x="1440" y="1429"/>
                        <a:pt x="1481" y="1397"/>
                        <a:pt x="1492" y="1350"/>
                      </a:cubicBezTo>
                      <a:cubicBezTo>
                        <a:pt x="1702" y="453"/>
                        <a:pt x="1702" y="453"/>
                        <a:pt x="1702" y="453"/>
                      </a:cubicBezTo>
                      <a:cubicBezTo>
                        <a:pt x="1708" y="427"/>
                        <a:pt x="1704" y="399"/>
                        <a:pt x="1690" y="376"/>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67" name="Freeform 62">
                  <a:extLst>
                    <a:ext uri="{FF2B5EF4-FFF2-40B4-BE49-F238E27FC236}">
                      <a16:creationId xmlns="" xmlns:a16="http://schemas.microsoft.com/office/drawing/2014/main" id="{D1515EE1-7E03-7E74-0A51-B2ECE473E04B}"/>
                    </a:ext>
                  </a:extLst>
                </p:cNvPr>
                <p:cNvSpPr>
                  <a:spLocks/>
                </p:cNvSpPr>
                <p:nvPr/>
              </p:nvSpPr>
              <p:spPr bwMode="auto">
                <a:xfrm>
                  <a:off x="2628708" y="1836478"/>
                  <a:ext cx="291623" cy="248324"/>
                </a:xfrm>
                <a:custGeom>
                  <a:avLst/>
                  <a:gdLst>
                    <a:gd name="T0" fmla="*/ 2002 w 2008"/>
                    <a:gd name="T1" fmla="*/ 876 h 1714"/>
                    <a:gd name="T2" fmla="*/ 1909 w 2008"/>
                    <a:gd name="T3" fmla="*/ 92 h 1714"/>
                    <a:gd name="T4" fmla="*/ 1871 w 2008"/>
                    <a:gd name="T5" fmla="*/ 24 h 1714"/>
                    <a:gd name="T6" fmla="*/ 1796 w 2008"/>
                    <a:gd name="T7" fmla="*/ 3 h 1714"/>
                    <a:gd name="T8" fmla="*/ 95 w 2008"/>
                    <a:gd name="T9" fmla="*/ 204 h 1714"/>
                    <a:gd name="T10" fmla="*/ 6 w 2008"/>
                    <a:gd name="T11" fmla="*/ 317 h 1714"/>
                    <a:gd name="T12" fmla="*/ 161 w 2008"/>
                    <a:gd name="T13" fmla="*/ 1624 h 1714"/>
                    <a:gd name="T14" fmla="*/ 262 w 2008"/>
                    <a:gd name="T15" fmla="*/ 1714 h 1714"/>
                    <a:gd name="T16" fmla="*/ 274 w 2008"/>
                    <a:gd name="T17" fmla="*/ 1713 h 1714"/>
                    <a:gd name="T18" fmla="*/ 363 w 2008"/>
                    <a:gd name="T19" fmla="*/ 1600 h 1714"/>
                    <a:gd name="T20" fmla="*/ 220 w 2008"/>
                    <a:gd name="T21" fmla="*/ 394 h 1714"/>
                    <a:gd name="T22" fmla="*/ 1719 w 2008"/>
                    <a:gd name="T23" fmla="*/ 217 h 1714"/>
                    <a:gd name="T24" fmla="*/ 1800 w 2008"/>
                    <a:gd name="T25" fmla="*/ 899 h 1714"/>
                    <a:gd name="T26" fmla="*/ 1913 w 2008"/>
                    <a:gd name="T27" fmla="*/ 988 h 1714"/>
                    <a:gd name="T28" fmla="*/ 2002 w 2008"/>
                    <a:gd name="T29" fmla="*/ 876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8" h="1714">
                      <a:moveTo>
                        <a:pt x="2002" y="876"/>
                      </a:moveTo>
                      <a:cubicBezTo>
                        <a:pt x="1909" y="92"/>
                        <a:pt x="1909" y="92"/>
                        <a:pt x="1909" y="92"/>
                      </a:cubicBezTo>
                      <a:cubicBezTo>
                        <a:pt x="1906" y="65"/>
                        <a:pt x="1892" y="41"/>
                        <a:pt x="1871" y="24"/>
                      </a:cubicBezTo>
                      <a:cubicBezTo>
                        <a:pt x="1850" y="7"/>
                        <a:pt x="1823" y="0"/>
                        <a:pt x="1796" y="3"/>
                      </a:cubicBezTo>
                      <a:cubicBezTo>
                        <a:pt x="95" y="204"/>
                        <a:pt x="95" y="204"/>
                        <a:pt x="95" y="204"/>
                      </a:cubicBezTo>
                      <a:cubicBezTo>
                        <a:pt x="39" y="210"/>
                        <a:pt x="0" y="261"/>
                        <a:pt x="6" y="317"/>
                      </a:cubicBezTo>
                      <a:cubicBezTo>
                        <a:pt x="161" y="1624"/>
                        <a:pt x="161" y="1624"/>
                        <a:pt x="161" y="1624"/>
                      </a:cubicBezTo>
                      <a:cubicBezTo>
                        <a:pt x="167" y="1676"/>
                        <a:pt x="211" y="1714"/>
                        <a:pt x="262" y="1714"/>
                      </a:cubicBezTo>
                      <a:cubicBezTo>
                        <a:pt x="266" y="1714"/>
                        <a:pt x="270" y="1713"/>
                        <a:pt x="274" y="1713"/>
                      </a:cubicBezTo>
                      <a:cubicBezTo>
                        <a:pt x="329" y="1706"/>
                        <a:pt x="369" y="1656"/>
                        <a:pt x="363" y="1600"/>
                      </a:cubicBezTo>
                      <a:cubicBezTo>
                        <a:pt x="220" y="394"/>
                        <a:pt x="220" y="394"/>
                        <a:pt x="220" y="394"/>
                      </a:cubicBezTo>
                      <a:cubicBezTo>
                        <a:pt x="1719" y="217"/>
                        <a:pt x="1719" y="217"/>
                        <a:pt x="1719" y="217"/>
                      </a:cubicBezTo>
                      <a:cubicBezTo>
                        <a:pt x="1800" y="899"/>
                        <a:pt x="1800" y="899"/>
                        <a:pt x="1800" y="899"/>
                      </a:cubicBezTo>
                      <a:cubicBezTo>
                        <a:pt x="1806" y="955"/>
                        <a:pt x="1857" y="995"/>
                        <a:pt x="1913" y="988"/>
                      </a:cubicBezTo>
                      <a:cubicBezTo>
                        <a:pt x="1968" y="982"/>
                        <a:pt x="2008" y="931"/>
                        <a:pt x="2002" y="876"/>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68" name="Freeform 63">
                  <a:extLst>
                    <a:ext uri="{FF2B5EF4-FFF2-40B4-BE49-F238E27FC236}">
                      <a16:creationId xmlns="" xmlns:a16="http://schemas.microsoft.com/office/drawing/2014/main" id="{774AE5F6-CAE4-80ED-B090-CADE5FBDC907}"/>
                    </a:ext>
                  </a:extLst>
                </p:cNvPr>
                <p:cNvSpPr>
                  <a:spLocks/>
                </p:cNvSpPr>
                <p:nvPr/>
              </p:nvSpPr>
              <p:spPr bwMode="auto">
                <a:xfrm>
                  <a:off x="2738348" y="1932935"/>
                  <a:ext cx="299768" cy="151545"/>
                </a:xfrm>
                <a:custGeom>
                  <a:avLst/>
                  <a:gdLst>
                    <a:gd name="T0" fmla="*/ 2051 w 2064"/>
                    <a:gd name="T1" fmla="*/ 921 h 1046"/>
                    <a:gd name="T2" fmla="*/ 1849 w 2064"/>
                    <a:gd name="T3" fmla="*/ 81 h 1046"/>
                    <a:gd name="T4" fmla="*/ 1803 w 2064"/>
                    <a:gd name="T5" fmla="*/ 18 h 1046"/>
                    <a:gd name="T6" fmla="*/ 1726 w 2064"/>
                    <a:gd name="T7" fmla="*/ 6 h 1046"/>
                    <a:gd name="T8" fmla="*/ 88 w 2064"/>
                    <a:gd name="T9" fmla="*/ 400 h 1046"/>
                    <a:gd name="T10" fmla="*/ 13 w 2064"/>
                    <a:gd name="T11" fmla="*/ 523 h 1046"/>
                    <a:gd name="T12" fmla="*/ 114 w 2064"/>
                    <a:gd name="T13" fmla="*/ 942 h 1046"/>
                    <a:gd name="T14" fmla="*/ 237 w 2064"/>
                    <a:gd name="T15" fmla="*/ 1017 h 1046"/>
                    <a:gd name="T16" fmla="*/ 312 w 2064"/>
                    <a:gd name="T17" fmla="*/ 895 h 1046"/>
                    <a:gd name="T18" fmla="*/ 235 w 2064"/>
                    <a:gd name="T19" fmla="*/ 574 h 1046"/>
                    <a:gd name="T20" fmla="*/ 1675 w 2064"/>
                    <a:gd name="T21" fmla="*/ 228 h 1046"/>
                    <a:gd name="T22" fmla="*/ 1853 w 2064"/>
                    <a:gd name="T23" fmla="*/ 968 h 1046"/>
                    <a:gd name="T24" fmla="*/ 1952 w 2064"/>
                    <a:gd name="T25" fmla="*/ 1046 h 1046"/>
                    <a:gd name="T26" fmla="*/ 1976 w 2064"/>
                    <a:gd name="T27" fmla="*/ 1043 h 1046"/>
                    <a:gd name="T28" fmla="*/ 2051 w 2064"/>
                    <a:gd name="T29" fmla="*/ 921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4" h="1046">
                      <a:moveTo>
                        <a:pt x="2051" y="921"/>
                      </a:moveTo>
                      <a:cubicBezTo>
                        <a:pt x="1849" y="81"/>
                        <a:pt x="1849" y="81"/>
                        <a:pt x="1849" y="81"/>
                      </a:cubicBezTo>
                      <a:cubicBezTo>
                        <a:pt x="1843" y="55"/>
                        <a:pt x="1826" y="32"/>
                        <a:pt x="1803" y="18"/>
                      </a:cubicBezTo>
                      <a:cubicBezTo>
                        <a:pt x="1780" y="4"/>
                        <a:pt x="1753" y="0"/>
                        <a:pt x="1726" y="6"/>
                      </a:cubicBezTo>
                      <a:cubicBezTo>
                        <a:pt x="88" y="400"/>
                        <a:pt x="88" y="400"/>
                        <a:pt x="88" y="400"/>
                      </a:cubicBezTo>
                      <a:cubicBezTo>
                        <a:pt x="34" y="413"/>
                        <a:pt x="0" y="468"/>
                        <a:pt x="13" y="523"/>
                      </a:cubicBezTo>
                      <a:cubicBezTo>
                        <a:pt x="114" y="942"/>
                        <a:pt x="114" y="942"/>
                        <a:pt x="114" y="942"/>
                      </a:cubicBezTo>
                      <a:cubicBezTo>
                        <a:pt x="127" y="997"/>
                        <a:pt x="182" y="1031"/>
                        <a:pt x="237" y="1017"/>
                      </a:cubicBezTo>
                      <a:cubicBezTo>
                        <a:pt x="291" y="1004"/>
                        <a:pt x="325" y="949"/>
                        <a:pt x="312" y="895"/>
                      </a:cubicBezTo>
                      <a:cubicBezTo>
                        <a:pt x="235" y="574"/>
                        <a:pt x="235" y="574"/>
                        <a:pt x="235" y="574"/>
                      </a:cubicBezTo>
                      <a:cubicBezTo>
                        <a:pt x="1675" y="228"/>
                        <a:pt x="1675" y="228"/>
                        <a:pt x="1675" y="228"/>
                      </a:cubicBezTo>
                      <a:cubicBezTo>
                        <a:pt x="1853" y="968"/>
                        <a:pt x="1853" y="968"/>
                        <a:pt x="1853" y="968"/>
                      </a:cubicBezTo>
                      <a:cubicBezTo>
                        <a:pt x="1864" y="1015"/>
                        <a:pt x="1906" y="1046"/>
                        <a:pt x="1952" y="1046"/>
                      </a:cubicBezTo>
                      <a:cubicBezTo>
                        <a:pt x="1960" y="1046"/>
                        <a:pt x="1968" y="1045"/>
                        <a:pt x="1976" y="1043"/>
                      </a:cubicBezTo>
                      <a:cubicBezTo>
                        <a:pt x="2031" y="1030"/>
                        <a:pt x="2064" y="975"/>
                        <a:pt x="2051" y="921"/>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69" name="Freeform 64">
                  <a:extLst>
                    <a:ext uri="{FF2B5EF4-FFF2-40B4-BE49-F238E27FC236}">
                      <a16:creationId xmlns="" xmlns:a16="http://schemas.microsoft.com/office/drawing/2014/main" id="{A9261C5A-41C6-4D8F-E3AD-E277EC79EDA4}"/>
                    </a:ext>
                  </a:extLst>
                </p:cNvPr>
                <p:cNvSpPr>
                  <a:spLocks noEditPoints="1"/>
                </p:cNvSpPr>
                <p:nvPr/>
              </p:nvSpPr>
              <p:spPr bwMode="auto">
                <a:xfrm>
                  <a:off x="2542110" y="2057260"/>
                  <a:ext cx="738971" cy="603824"/>
                </a:xfrm>
                <a:custGeom>
                  <a:avLst/>
                  <a:gdLst>
                    <a:gd name="T0" fmla="*/ 4883 w 5088"/>
                    <a:gd name="T1" fmla="*/ 96 h 4169"/>
                    <a:gd name="T2" fmla="*/ 4781 w 5088"/>
                    <a:gd name="T3" fmla="*/ 0 h 4169"/>
                    <a:gd name="T4" fmla="*/ 307 w 5088"/>
                    <a:gd name="T5" fmla="*/ 0 h 4169"/>
                    <a:gd name="T6" fmla="*/ 205 w 5088"/>
                    <a:gd name="T7" fmla="*/ 96 h 4169"/>
                    <a:gd name="T8" fmla="*/ 2 w 5088"/>
                    <a:gd name="T9" fmla="*/ 4062 h 4169"/>
                    <a:gd name="T10" fmla="*/ 30 w 5088"/>
                    <a:gd name="T11" fmla="*/ 4137 h 4169"/>
                    <a:gd name="T12" fmla="*/ 103 w 5088"/>
                    <a:gd name="T13" fmla="*/ 4169 h 4169"/>
                    <a:gd name="T14" fmla="*/ 4985 w 5088"/>
                    <a:gd name="T15" fmla="*/ 4169 h 4169"/>
                    <a:gd name="T16" fmla="*/ 5058 w 5088"/>
                    <a:gd name="T17" fmla="*/ 4137 h 4169"/>
                    <a:gd name="T18" fmla="*/ 5086 w 5088"/>
                    <a:gd name="T19" fmla="*/ 4062 h 4169"/>
                    <a:gd name="T20" fmla="*/ 4883 w 5088"/>
                    <a:gd name="T21" fmla="*/ 96 h 4169"/>
                    <a:gd name="T22" fmla="*/ 210 w 5088"/>
                    <a:gd name="T23" fmla="*/ 3966 h 4169"/>
                    <a:gd name="T24" fmla="*/ 403 w 5088"/>
                    <a:gd name="T25" fmla="*/ 203 h 4169"/>
                    <a:gd name="T26" fmla="*/ 4685 w 5088"/>
                    <a:gd name="T27" fmla="*/ 203 h 4169"/>
                    <a:gd name="T28" fmla="*/ 4878 w 5088"/>
                    <a:gd name="T29" fmla="*/ 3966 h 4169"/>
                    <a:gd name="T30" fmla="*/ 210 w 5088"/>
                    <a:gd name="T31" fmla="*/ 3966 h 4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8" h="4169">
                      <a:moveTo>
                        <a:pt x="4883" y="96"/>
                      </a:moveTo>
                      <a:cubicBezTo>
                        <a:pt x="4880" y="42"/>
                        <a:pt x="4835" y="0"/>
                        <a:pt x="4781" y="0"/>
                      </a:cubicBezTo>
                      <a:cubicBezTo>
                        <a:pt x="307" y="0"/>
                        <a:pt x="307" y="0"/>
                        <a:pt x="307" y="0"/>
                      </a:cubicBezTo>
                      <a:cubicBezTo>
                        <a:pt x="253" y="0"/>
                        <a:pt x="208" y="42"/>
                        <a:pt x="205" y="96"/>
                      </a:cubicBezTo>
                      <a:cubicBezTo>
                        <a:pt x="2" y="4062"/>
                        <a:pt x="2" y="4062"/>
                        <a:pt x="2" y="4062"/>
                      </a:cubicBezTo>
                      <a:cubicBezTo>
                        <a:pt x="0" y="4090"/>
                        <a:pt x="10" y="4117"/>
                        <a:pt x="30" y="4137"/>
                      </a:cubicBezTo>
                      <a:cubicBezTo>
                        <a:pt x="49" y="4158"/>
                        <a:pt x="75" y="4169"/>
                        <a:pt x="103" y="4169"/>
                      </a:cubicBezTo>
                      <a:cubicBezTo>
                        <a:pt x="4985" y="4169"/>
                        <a:pt x="4985" y="4169"/>
                        <a:pt x="4985" y="4169"/>
                      </a:cubicBezTo>
                      <a:cubicBezTo>
                        <a:pt x="5012" y="4169"/>
                        <a:pt x="5039" y="4158"/>
                        <a:pt x="5058" y="4137"/>
                      </a:cubicBezTo>
                      <a:cubicBezTo>
                        <a:pt x="5078" y="4117"/>
                        <a:pt x="5088" y="4090"/>
                        <a:pt x="5086" y="4062"/>
                      </a:cubicBezTo>
                      <a:lnTo>
                        <a:pt x="4883" y="96"/>
                      </a:lnTo>
                      <a:close/>
                      <a:moveTo>
                        <a:pt x="210" y="3966"/>
                      </a:moveTo>
                      <a:cubicBezTo>
                        <a:pt x="403" y="203"/>
                        <a:pt x="403" y="203"/>
                        <a:pt x="403" y="203"/>
                      </a:cubicBezTo>
                      <a:cubicBezTo>
                        <a:pt x="4685" y="203"/>
                        <a:pt x="4685" y="203"/>
                        <a:pt x="4685" y="203"/>
                      </a:cubicBezTo>
                      <a:cubicBezTo>
                        <a:pt x="4878" y="3966"/>
                        <a:pt x="4878" y="3966"/>
                        <a:pt x="4878" y="3966"/>
                      </a:cubicBezTo>
                      <a:lnTo>
                        <a:pt x="210" y="3966"/>
                      </a:ln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70" name="Freeform 65">
                  <a:extLst>
                    <a:ext uri="{FF2B5EF4-FFF2-40B4-BE49-F238E27FC236}">
                      <a16:creationId xmlns="" xmlns:a16="http://schemas.microsoft.com/office/drawing/2014/main" id="{9AEE9B2B-4A92-56A0-A7A4-10B3E98C3489}"/>
                    </a:ext>
                  </a:extLst>
                </p:cNvPr>
                <p:cNvSpPr>
                  <a:spLocks noEditPoints="1"/>
                </p:cNvSpPr>
                <p:nvPr/>
              </p:nvSpPr>
              <p:spPr bwMode="auto">
                <a:xfrm>
                  <a:off x="2978098" y="2116097"/>
                  <a:ext cx="88634" cy="88312"/>
                </a:xfrm>
                <a:custGeom>
                  <a:avLst/>
                  <a:gdLst>
                    <a:gd name="T0" fmla="*/ 305 w 610"/>
                    <a:gd name="T1" fmla="*/ 0 h 610"/>
                    <a:gd name="T2" fmla="*/ 0 w 610"/>
                    <a:gd name="T3" fmla="*/ 305 h 610"/>
                    <a:gd name="T4" fmla="*/ 305 w 610"/>
                    <a:gd name="T5" fmla="*/ 610 h 610"/>
                    <a:gd name="T6" fmla="*/ 610 w 610"/>
                    <a:gd name="T7" fmla="*/ 305 h 610"/>
                    <a:gd name="T8" fmla="*/ 305 w 610"/>
                    <a:gd name="T9" fmla="*/ 0 h 610"/>
                    <a:gd name="T10" fmla="*/ 305 w 610"/>
                    <a:gd name="T11" fmla="*/ 407 h 610"/>
                    <a:gd name="T12" fmla="*/ 203 w 610"/>
                    <a:gd name="T13" fmla="*/ 305 h 610"/>
                    <a:gd name="T14" fmla="*/ 305 w 610"/>
                    <a:gd name="T15" fmla="*/ 204 h 610"/>
                    <a:gd name="T16" fmla="*/ 406 w 610"/>
                    <a:gd name="T17" fmla="*/ 305 h 610"/>
                    <a:gd name="T18" fmla="*/ 305 w 610"/>
                    <a:gd name="T19" fmla="*/ 40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610">
                      <a:moveTo>
                        <a:pt x="305" y="0"/>
                      </a:moveTo>
                      <a:cubicBezTo>
                        <a:pt x="136" y="0"/>
                        <a:pt x="0" y="137"/>
                        <a:pt x="0" y="305"/>
                      </a:cubicBezTo>
                      <a:cubicBezTo>
                        <a:pt x="0" y="474"/>
                        <a:pt x="136" y="610"/>
                        <a:pt x="305" y="610"/>
                      </a:cubicBezTo>
                      <a:cubicBezTo>
                        <a:pt x="473" y="610"/>
                        <a:pt x="610" y="474"/>
                        <a:pt x="610" y="305"/>
                      </a:cubicBezTo>
                      <a:cubicBezTo>
                        <a:pt x="610" y="137"/>
                        <a:pt x="473" y="0"/>
                        <a:pt x="305" y="0"/>
                      </a:cubicBezTo>
                      <a:close/>
                      <a:moveTo>
                        <a:pt x="305" y="407"/>
                      </a:moveTo>
                      <a:cubicBezTo>
                        <a:pt x="249" y="407"/>
                        <a:pt x="203" y="361"/>
                        <a:pt x="203" y="305"/>
                      </a:cubicBezTo>
                      <a:cubicBezTo>
                        <a:pt x="203" y="249"/>
                        <a:pt x="249" y="204"/>
                        <a:pt x="305" y="204"/>
                      </a:cubicBezTo>
                      <a:cubicBezTo>
                        <a:pt x="361" y="204"/>
                        <a:pt x="406" y="249"/>
                        <a:pt x="406" y="305"/>
                      </a:cubicBezTo>
                      <a:cubicBezTo>
                        <a:pt x="406" y="361"/>
                        <a:pt x="361" y="407"/>
                        <a:pt x="305" y="407"/>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71" name="Freeform 66">
                  <a:extLst>
                    <a:ext uri="{FF2B5EF4-FFF2-40B4-BE49-F238E27FC236}">
                      <a16:creationId xmlns="" xmlns:a16="http://schemas.microsoft.com/office/drawing/2014/main" id="{401E0AAF-82F2-46F5-049F-C7A656FAB1EE}"/>
                    </a:ext>
                  </a:extLst>
                </p:cNvPr>
                <p:cNvSpPr>
                  <a:spLocks noEditPoints="1"/>
                </p:cNvSpPr>
                <p:nvPr/>
              </p:nvSpPr>
              <p:spPr bwMode="auto">
                <a:xfrm>
                  <a:off x="2756568" y="2116097"/>
                  <a:ext cx="88526" cy="88312"/>
                </a:xfrm>
                <a:custGeom>
                  <a:avLst/>
                  <a:gdLst>
                    <a:gd name="T0" fmla="*/ 305 w 610"/>
                    <a:gd name="T1" fmla="*/ 0 h 610"/>
                    <a:gd name="T2" fmla="*/ 0 w 610"/>
                    <a:gd name="T3" fmla="*/ 305 h 610"/>
                    <a:gd name="T4" fmla="*/ 305 w 610"/>
                    <a:gd name="T5" fmla="*/ 610 h 610"/>
                    <a:gd name="T6" fmla="*/ 610 w 610"/>
                    <a:gd name="T7" fmla="*/ 305 h 610"/>
                    <a:gd name="T8" fmla="*/ 305 w 610"/>
                    <a:gd name="T9" fmla="*/ 0 h 610"/>
                    <a:gd name="T10" fmla="*/ 305 w 610"/>
                    <a:gd name="T11" fmla="*/ 407 h 610"/>
                    <a:gd name="T12" fmla="*/ 204 w 610"/>
                    <a:gd name="T13" fmla="*/ 305 h 610"/>
                    <a:gd name="T14" fmla="*/ 305 w 610"/>
                    <a:gd name="T15" fmla="*/ 204 h 610"/>
                    <a:gd name="T16" fmla="*/ 407 w 610"/>
                    <a:gd name="T17" fmla="*/ 305 h 610"/>
                    <a:gd name="T18" fmla="*/ 305 w 610"/>
                    <a:gd name="T19" fmla="*/ 40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610">
                      <a:moveTo>
                        <a:pt x="305" y="0"/>
                      </a:moveTo>
                      <a:cubicBezTo>
                        <a:pt x="137" y="0"/>
                        <a:pt x="0" y="137"/>
                        <a:pt x="0" y="305"/>
                      </a:cubicBezTo>
                      <a:cubicBezTo>
                        <a:pt x="0" y="474"/>
                        <a:pt x="137" y="610"/>
                        <a:pt x="305" y="610"/>
                      </a:cubicBezTo>
                      <a:cubicBezTo>
                        <a:pt x="473" y="610"/>
                        <a:pt x="610" y="474"/>
                        <a:pt x="610" y="305"/>
                      </a:cubicBezTo>
                      <a:cubicBezTo>
                        <a:pt x="610" y="137"/>
                        <a:pt x="473" y="0"/>
                        <a:pt x="305" y="0"/>
                      </a:cubicBezTo>
                      <a:close/>
                      <a:moveTo>
                        <a:pt x="305" y="407"/>
                      </a:moveTo>
                      <a:cubicBezTo>
                        <a:pt x="249" y="407"/>
                        <a:pt x="204" y="361"/>
                        <a:pt x="204" y="305"/>
                      </a:cubicBezTo>
                      <a:cubicBezTo>
                        <a:pt x="204" y="249"/>
                        <a:pt x="249" y="204"/>
                        <a:pt x="305" y="204"/>
                      </a:cubicBezTo>
                      <a:cubicBezTo>
                        <a:pt x="361" y="204"/>
                        <a:pt x="407" y="249"/>
                        <a:pt x="407" y="305"/>
                      </a:cubicBezTo>
                      <a:cubicBezTo>
                        <a:pt x="407" y="361"/>
                        <a:pt x="361" y="407"/>
                        <a:pt x="305" y="407"/>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sp>
              <p:nvSpPr>
                <p:cNvPr id="72" name="Freeform 67">
                  <a:extLst>
                    <a:ext uri="{FF2B5EF4-FFF2-40B4-BE49-F238E27FC236}">
                      <a16:creationId xmlns="" xmlns:a16="http://schemas.microsoft.com/office/drawing/2014/main" id="{C845DB4F-0DD2-CFCE-7B89-28FBD19DF9EB}"/>
                    </a:ext>
                  </a:extLst>
                </p:cNvPr>
                <p:cNvSpPr>
                  <a:spLocks/>
                </p:cNvSpPr>
                <p:nvPr/>
              </p:nvSpPr>
              <p:spPr bwMode="auto">
                <a:xfrm>
                  <a:off x="2786148" y="2160253"/>
                  <a:ext cx="251004" cy="220995"/>
                </a:xfrm>
                <a:custGeom>
                  <a:avLst/>
                  <a:gdLst>
                    <a:gd name="T0" fmla="*/ 1627 w 1728"/>
                    <a:gd name="T1" fmla="*/ 0 h 1526"/>
                    <a:gd name="T2" fmla="*/ 1619 w 1728"/>
                    <a:gd name="T3" fmla="*/ 0 h 1526"/>
                    <a:gd name="T4" fmla="*/ 1517 w 1728"/>
                    <a:gd name="T5" fmla="*/ 102 h 1526"/>
                    <a:gd name="T6" fmla="*/ 1525 w 1728"/>
                    <a:gd name="T7" fmla="*/ 141 h 1526"/>
                    <a:gd name="T8" fmla="*/ 1525 w 1728"/>
                    <a:gd name="T9" fmla="*/ 661 h 1526"/>
                    <a:gd name="T10" fmla="*/ 864 w 1728"/>
                    <a:gd name="T11" fmla="*/ 1322 h 1526"/>
                    <a:gd name="T12" fmla="*/ 203 w 1728"/>
                    <a:gd name="T13" fmla="*/ 661 h 1526"/>
                    <a:gd name="T14" fmla="*/ 203 w 1728"/>
                    <a:gd name="T15" fmla="*/ 102 h 1526"/>
                    <a:gd name="T16" fmla="*/ 101 w 1728"/>
                    <a:gd name="T17" fmla="*/ 0 h 1526"/>
                    <a:gd name="T18" fmla="*/ 0 w 1728"/>
                    <a:gd name="T19" fmla="*/ 102 h 1526"/>
                    <a:gd name="T20" fmla="*/ 0 w 1728"/>
                    <a:gd name="T21" fmla="*/ 661 h 1526"/>
                    <a:gd name="T22" fmla="*/ 864 w 1728"/>
                    <a:gd name="T23" fmla="*/ 1526 h 1526"/>
                    <a:gd name="T24" fmla="*/ 1728 w 1728"/>
                    <a:gd name="T25" fmla="*/ 661 h 1526"/>
                    <a:gd name="T26" fmla="*/ 1728 w 1728"/>
                    <a:gd name="T27" fmla="*/ 102 h 1526"/>
                    <a:gd name="T28" fmla="*/ 1627 w 1728"/>
                    <a:gd name="T29" fmla="*/ 0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8" h="1526">
                      <a:moveTo>
                        <a:pt x="1627" y="0"/>
                      </a:moveTo>
                      <a:cubicBezTo>
                        <a:pt x="1619" y="0"/>
                        <a:pt x="1619" y="0"/>
                        <a:pt x="1619" y="0"/>
                      </a:cubicBezTo>
                      <a:cubicBezTo>
                        <a:pt x="1563" y="0"/>
                        <a:pt x="1517" y="46"/>
                        <a:pt x="1517" y="102"/>
                      </a:cubicBezTo>
                      <a:cubicBezTo>
                        <a:pt x="1517" y="116"/>
                        <a:pt x="1520" y="129"/>
                        <a:pt x="1525" y="141"/>
                      </a:cubicBezTo>
                      <a:cubicBezTo>
                        <a:pt x="1525" y="661"/>
                        <a:pt x="1525" y="661"/>
                        <a:pt x="1525" y="661"/>
                      </a:cubicBezTo>
                      <a:cubicBezTo>
                        <a:pt x="1525" y="1026"/>
                        <a:pt x="1228" y="1322"/>
                        <a:pt x="864" y="1322"/>
                      </a:cubicBezTo>
                      <a:cubicBezTo>
                        <a:pt x="499" y="1322"/>
                        <a:pt x="203" y="1026"/>
                        <a:pt x="203" y="661"/>
                      </a:cubicBezTo>
                      <a:cubicBezTo>
                        <a:pt x="203" y="102"/>
                        <a:pt x="203" y="102"/>
                        <a:pt x="203" y="102"/>
                      </a:cubicBezTo>
                      <a:cubicBezTo>
                        <a:pt x="203" y="46"/>
                        <a:pt x="157" y="0"/>
                        <a:pt x="101" y="0"/>
                      </a:cubicBezTo>
                      <a:cubicBezTo>
                        <a:pt x="45" y="0"/>
                        <a:pt x="0" y="46"/>
                        <a:pt x="0" y="102"/>
                      </a:cubicBezTo>
                      <a:cubicBezTo>
                        <a:pt x="0" y="661"/>
                        <a:pt x="0" y="661"/>
                        <a:pt x="0" y="661"/>
                      </a:cubicBezTo>
                      <a:cubicBezTo>
                        <a:pt x="0" y="1138"/>
                        <a:pt x="387" y="1526"/>
                        <a:pt x="864" y="1526"/>
                      </a:cubicBezTo>
                      <a:cubicBezTo>
                        <a:pt x="1341" y="1526"/>
                        <a:pt x="1728" y="1138"/>
                        <a:pt x="1728" y="661"/>
                      </a:cubicBezTo>
                      <a:cubicBezTo>
                        <a:pt x="1728" y="102"/>
                        <a:pt x="1728" y="102"/>
                        <a:pt x="1728" y="102"/>
                      </a:cubicBezTo>
                      <a:cubicBezTo>
                        <a:pt x="1728" y="46"/>
                        <a:pt x="1683" y="0"/>
                        <a:pt x="1627" y="0"/>
                      </a:cubicBezTo>
                      <a:close/>
                    </a:path>
                  </a:pathLst>
                </a:custGeom>
                <a:grpFill/>
                <a:ln w="9525">
                  <a:noFill/>
                  <a:round/>
                  <a:headEnd/>
                  <a:tailEnd/>
                </a:ln>
              </p:spPr>
              <p:txBody>
                <a:bodyPr lIns="68568" tIns="34284" rIns="68568" bIns="34284"/>
                <a:lstStyle/>
                <a:p>
                  <a:pPr defTabSz="685689" eaLnBrk="1" fontAlgn="auto" hangingPunct="1">
                    <a:spcBef>
                      <a:spcPts val="0"/>
                    </a:spcBef>
                    <a:spcAft>
                      <a:spcPts val="0"/>
                    </a:spcAft>
                    <a:defRPr/>
                  </a:pPr>
                  <a:endParaRPr lang="en-IN" sz="1350">
                    <a:solidFill>
                      <a:prstClr val="black"/>
                    </a:solidFill>
                  </a:endParaRPr>
                </a:p>
              </p:txBody>
            </p:sp>
          </p:grpSp>
        </p:grpSp>
        <p:sp>
          <p:nvSpPr>
            <p:cNvPr id="73" name="TextBox 72">
              <a:extLst>
                <a:ext uri="{FF2B5EF4-FFF2-40B4-BE49-F238E27FC236}">
                  <a16:creationId xmlns="" xmlns:a16="http://schemas.microsoft.com/office/drawing/2014/main" id="{011D99BD-B987-A48A-C936-255437B7D6D9}"/>
                </a:ext>
              </a:extLst>
            </p:cNvPr>
            <p:cNvSpPr txBox="1"/>
            <p:nvPr/>
          </p:nvSpPr>
          <p:spPr>
            <a:xfrm>
              <a:off x="5923429" y="5083567"/>
              <a:ext cx="2213079" cy="707998"/>
            </a:xfrm>
            <a:prstGeom prst="rect">
              <a:avLst/>
            </a:prstGeom>
            <a:noFill/>
          </p:spPr>
          <p:txBody>
            <a:bodyPr>
              <a:spAutoFit/>
            </a:bodyPr>
            <a:lstStyle/>
            <a:p>
              <a:pPr algn="ctr" defTabSz="685689" eaLnBrk="1" fontAlgn="auto" hangingPunct="1">
                <a:spcBef>
                  <a:spcPts val="0"/>
                </a:spcBef>
                <a:spcAft>
                  <a:spcPts val="0"/>
                </a:spcAft>
                <a:defRPr/>
              </a:pPr>
              <a:r>
                <a:rPr lang="ru-RU" sz="952" dirty="0">
                  <a:solidFill>
                    <a:prstClr val="black"/>
                  </a:solidFill>
                </a:rPr>
                <a:t>Закупок в год</a:t>
              </a:r>
            </a:p>
            <a:p>
              <a:pPr algn="ctr" defTabSz="685689" eaLnBrk="1" fontAlgn="auto" hangingPunct="1">
                <a:spcBef>
                  <a:spcPts val="0"/>
                </a:spcBef>
                <a:spcAft>
                  <a:spcPts val="0"/>
                </a:spcAft>
                <a:defRPr/>
              </a:pPr>
              <a:r>
                <a:rPr lang="ru-RU" sz="2100" dirty="0">
                  <a:solidFill>
                    <a:prstClr val="black"/>
                  </a:solidFill>
                </a:rPr>
                <a:t>150 000</a:t>
              </a:r>
              <a:endParaRPr lang="en-US" sz="952" dirty="0">
                <a:solidFill>
                  <a:prstClr val="black"/>
                </a:solidFill>
              </a:endParaRPr>
            </a:p>
          </p:txBody>
        </p:sp>
      </p:grpSp>
      <p:pic>
        <p:nvPicPr>
          <p:cNvPr id="249862" name="Picture 5" descr="лого-Ростех">
            <a:extLst>
              <a:ext uri="{FF2B5EF4-FFF2-40B4-BE49-F238E27FC236}">
                <a16:creationId xmlns="" xmlns:a16="http://schemas.microsoft.com/office/drawing/2014/main" id="{C9F28731-C5DE-74D8-E425-9A53292314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537" y="3184432"/>
            <a:ext cx="598396" cy="80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9864" name="Группа 17">
            <a:extLst>
              <a:ext uri="{FF2B5EF4-FFF2-40B4-BE49-F238E27FC236}">
                <a16:creationId xmlns="" xmlns:a16="http://schemas.microsoft.com/office/drawing/2014/main" id="{12993412-9B2D-2D27-C966-9892EB1ECEF1}"/>
              </a:ext>
            </a:extLst>
          </p:cNvPr>
          <p:cNvGrpSpPr>
            <a:grpSpLocks/>
          </p:cNvGrpSpPr>
          <p:nvPr/>
        </p:nvGrpSpPr>
        <p:grpSpPr bwMode="auto">
          <a:xfrm>
            <a:off x="722903" y="1428925"/>
            <a:ext cx="7698196" cy="1328535"/>
            <a:chOff x="910869" y="1682098"/>
            <a:chExt cx="9860250" cy="1702005"/>
          </a:xfrm>
        </p:grpSpPr>
        <p:sp>
          <p:nvSpPr>
            <p:cNvPr id="2" name="Прямоугольник: скругленные углы 1">
              <a:extLst>
                <a:ext uri="{FF2B5EF4-FFF2-40B4-BE49-F238E27FC236}">
                  <a16:creationId xmlns="" xmlns:a16="http://schemas.microsoft.com/office/drawing/2014/main" id="{627190FF-CC15-4A38-4490-130E78134576}"/>
                </a:ext>
              </a:extLst>
            </p:cNvPr>
            <p:cNvSpPr>
              <a:spLocks noChangeAspect="1"/>
            </p:cNvSpPr>
            <p:nvPr/>
          </p:nvSpPr>
          <p:spPr>
            <a:xfrm>
              <a:off x="910869" y="1682098"/>
              <a:ext cx="8709549" cy="1702005"/>
            </a:xfrm>
            <a:prstGeom prst="roundRect">
              <a:avLst>
                <a:gd name="adj" fmla="val 0"/>
              </a:avLst>
            </a:prstGeom>
            <a:noFill/>
            <a:ln>
              <a:solidFill>
                <a:srgbClr val="FFDD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100">
                <a:latin typeface="Arial" panose="020B0604020202020204" pitchFamily="34" charset="0"/>
                <a:cs typeface="Arial" panose="020B0604020202020204" pitchFamily="34" charset="0"/>
              </a:endParaRPr>
            </a:p>
          </p:txBody>
        </p:sp>
        <p:sp>
          <p:nvSpPr>
            <p:cNvPr id="21" name="Овал 20">
              <a:extLst>
                <a:ext uri="{FF2B5EF4-FFF2-40B4-BE49-F238E27FC236}">
                  <a16:creationId xmlns="" xmlns:a16="http://schemas.microsoft.com/office/drawing/2014/main" id="{7C6FC164-A4D6-D380-0F3C-D93D0F9BEC7E}"/>
                </a:ext>
              </a:extLst>
            </p:cNvPr>
            <p:cNvSpPr/>
            <p:nvPr/>
          </p:nvSpPr>
          <p:spPr>
            <a:xfrm>
              <a:off x="7227527" y="1958648"/>
              <a:ext cx="530624" cy="485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eaLnBrk="1" fontAlgn="auto" hangingPunct="1">
                <a:spcBef>
                  <a:spcPts val="0"/>
                </a:spcBef>
                <a:spcAft>
                  <a:spcPts val="0"/>
                </a:spcAft>
                <a:defRPr/>
              </a:pPr>
              <a:endParaRPr lang="ru-RU" sz="1350">
                <a:solidFill>
                  <a:prstClr val="white"/>
                </a:solidFill>
                <a:latin typeface="Arial" panose="020B0604020202020204" pitchFamily="34" charset="0"/>
                <a:cs typeface="Arial" panose="020B0604020202020204" pitchFamily="34" charset="0"/>
              </a:endParaRPr>
            </a:p>
          </p:txBody>
        </p:sp>
        <p:sp>
          <p:nvSpPr>
            <p:cNvPr id="82" name="Text Box 20">
              <a:extLst>
                <a:ext uri="{FF2B5EF4-FFF2-40B4-BE49-F238E27FC236}">
                  <a16:creationId xmlns="" xmlns:a16="http://schemas.microsoft.com/office/drawing/2014/main" id="{1F20F973-B5B8-9994-EC0A-76DD1CAA6233}"/>
                </a:ext>
              </a:extLst>
            </p:cNvPr>
            <p:cNvSpPr txBox="1">
              <a:spLocks noChangeArrowheads="1"/>
            </p:cNvSpPr>
            <p:nvPr/>
          </p:nvSpPr>
          <p:spPr bwMode="auto">
            <a:xfrm>
              <a:off x="9783061" y="2887939"/>
              <a:ext cx="986024" cy="467695"/>
            </a:xfrm>
            <a:prstGeom prst="rect">
              <a:avLst/>
            </a:prstGeom>
            <a:solidFill>
              <a:srgbClr val="FFDD00"/>
            </a:solidFill>
            <a:ln w="9525">
              <a:solidFill>
                <a:schemeClr val="bg1"/>
              </a:solidFill>
              <a:miter lim="800000"/>
              <a:headEnd/>
              <a:tailEnd/>
            </a:ln>
          </p:spPr>
          <p:txBody>
            <a:bodyPr lIns="54409" tIns="27205" rIns="54409" bIns="27205" anchor="ctr"/>
            <a:lstStyle>
              <a:lvl1pPr marL="569913" defTabSz="725488"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0" algn="ctr" defTabSz="544029">
                <a:lnSpc>
                  <a:spcPct val="85000"/>
                </a:lnSpc>
                <a:spcBef>
                  <a:spcPct val="0"/>
                </a:spcBef>
                <a:buClrTx/>
                <a:buNone/>
                <a:defRPr/>
              </a:pPr>
              <a:r>
                <a:rPr lang="ru-RU" altLang="ru-RU" sz="714" dirty="0">
                  <a:solidFill>
                    <a:srgbClr val="000000"/>
                  </a:solidFill>
                </a:rPr>
                <a:t>Локальные системы предприятий</a:t>
              </a:r>
            </a:p>
          </p:txBody>
        </p:sp>
        <p:sp>
          <p:nvSpPr>
            <p:cNvPr id="85" name="Text Box 27">
              <a:extLst>
                <a:ext uri="{FF2B5EF4-FFF2-40B4-BE49-F238E27FC236}">
                  <a16:creationId xmlns="" xmlns:a16="http://schemas.microsoft.com/office/drawing/2014/main" id="{AF479358-F807-C91C-3EE1-40E5857EF800}"/>
                </a:ext>
              </a:extLst>
            </p:cNvPr>
            <p:cNvSpPr txBox="1">
              <a:spLocks noChangeAspect="1" noChangeArrowheads="1"/>
            </p:cNvSpPr>
            <p:nvPr/>
          </p:nvSpPr>
          <p:spPr bwMode="auto">
            <a:xfrm>
              <a:off x="9785093" y="2505649"/>
              <a:ext cx="986026" cy="315185"/>
            </a:xfrm>
            <a:prstGeom prst="rect">
              <a:avLst/>
            </a:prstGeom>
            <a:solidFill>
              <a:srgbClr val="FFDD00"/>
            </a:solidFill>
            <a:ln w="9525">
              <a:solidFill>
                <a:schemeClr val="bg1"/>
              </a:solidFill>
              <a:miter lim="800000"/>
              <a:headEnd/>
              <a:tailEnd/>
            </a:ln>
          </p:spPr>
          <p:txBody>
            <a:bodyPr lIns="54409" tIns="27205" rIns="54409" bIns="27205" anchor="ctr"/>
            <a:lstStyle>
              <a:defPPr>
                <a:defRPr lang="ru-RU"/>
              </a:defPPr>
              <a:lvl1pPr marL="569913" defTabSz="725488" eaLnBrk="0" fontAlgn="base" hangingPunct="0">
                <a:spcBef>
                  <a:spcPct val="0"/>
                </a:spcBef>
                <a:spcAft>
                  <a:spcPct val="0"/>
                </a:spcAft>
                <a:buClrTx/>
                <a:buFontTx/>
                <a:buNone/>
                <a:defRPr sz="1200">
                  <a:solidFill>
                    <a:srgbClr val="000000"/>
                  </a:solidFill>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9pPr>
            </a:lstStyle>
            <a:p>
              <a:pPr marL="0" algn="ctr" defTabSz="544029">
                <a:lnSpc>
                  <a:spcPct val="85000"/>
                </a:lnSpc>
                <a:defRPr/>
              </a:pPr>
              <a:r>
                <a:rPr lang="ru-RU" altLang="ru-RU" sz="714" dirty="0"/>
                <a:t>ЕИС </a:t>
              </a:r>
              <a:r>
                <a:rPr lang="en-US" sz="714" dirty="0"/>
                <a:t>zakupki.gov.ru</a:t>
              </a:r>
              <a:endParaRPr lang="ru-RU" altLang="ru-RU" sz="714" dirty="0"/>
            </a:p>
          </p:txBody>
        </p:sp>
        <p:sp>
          <p:nvSpPr>
            <p:cNvPr id="86" name="Text Box 27">
              <a:extLst>
                <a:ext uri="{FF2B5EF4-FFF2-40B4-BE49-F238E27FC236}">
                  <a16:creationId xmlns="" xmlns:a16="http://schemas.microsoft.com/office/drawing/2014/main" id="{858F211E-BCD5-ACC2-0E0E-96957C97177A}"/>
                </a:ext>
              </a:extLst>
            </p:cNvPr>
            <p:cNvSpPr txBox="1">
              <a:spLocks noChangeArrowheads="1"/>
            </p:cNvSpPr>
            <p:nvPr/>
          </p:nvSpPr>
          <p:spPr bwMode="auto">
            <a:xfrm>
              <a:off x="9785093" y="2135560"/>
              <a:ext cx="983992" cy="270449"/>
            </a:xfrm>
            <a:prstGeom prst="rect">
              <a:avLst/>
            </a:prstGeom>
            <a:solidFill>
              <a:srgbClr val="FFDD00"/>
            </a:solidFill>
            <a:ln w="9525">
              <a:solidFill>
                <a:schemeClr val="bg1"/>
              </a:solidFill>
              <a:miter lim="800000"/>
              <a:headEnd/>
              <a:tailEnd/>
            </a:ln>
          </p:spPr>
          <p:txBody>
            <a:bodyPr lIns="54409" tIns="27205" rIns="54409" bIns="27205" anchor="ctr"/>
            <a:lstStyle>
              <a:defPPr>
                <a:defRPr lang="ru-RU"/>
              </a:defPPr>
              <a:lvl1pPr marL="569913" defTabSz="725488" eaLnBrk="0" fontAlgn="base" hangingPunct="0">
                <a:spcBef>
                  <a:spcPct val="0"/>
                </a:spcBef>
                <a:spcAft>
                  <a:spcPct val="0"/>
                </a:spcAft>
                <a:buClrTx/>
                <a:buFontTx/>
                <a:buNone/>
                <a:defRPr sz="1200">
                  <a:solidFill>
                    <a:srgbClr val="000000"/>
                  </a:solidFill>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9pPr>
            </a:lstStyle>
            <a:p>
              <a:pPr marL="0" algn="ctr" defTabSz="544029">
                <a:lnSpc>
                  <a:spcPct val="85000"/>
                </a:lnSpc>
                <a:defRPr/>
              </a:pPr>
              <a:r>
                <a:rPr lang="ru-RU" altLang="ru-RU" sz="714" dirty="0"/>
                <a:t>Банки</a:t>
              </a:r>
            </a:p>
          </p:txBody>
        </p:sp>
        <p:sp>
          <p:nvSpPr>
            <p:cNvPr id="88" name="Text Box 27">
              <a:extLst>
                <a:ext uri="{FF2B5EF4-FFF2-40B4-BE49-F238E27FC236}">
                  <a16:creationId xmlns="" xmlns:a16="http://schemas.microsoft.com/office/drawing/2014/main" id="{CD4CF9BE-3809-BC45-93F9-070DA03116D0}"/>
                </a:ext>
              </a:extLst>
            </p:cNvPr>
            <p:cNvSpPr txBox="1">
              <a:spLocks noChangeArrowheads="1"/>
            </p:cNvSpPr>
            <p:nvPr/>
          </p:nvSpPr>
          <p:spPr bwMode="auto">
            <a:xfrm>
              <a:off x="9785093" y="1751236"/>
              <a:ext cx="983992" cy="284684"/>
            </a:xfrm>
            <a:prstGeom prst="rect">
              <a:avLst/>
            </a:prstGeom>
            <a:solidFill>
              <a:srgbClr val="FFDD00"/>
            </a:solidFill>
            <a:ln w="9525">
              <a:solidFill>
                <a:schemeClr val="bg1"/>
              </a:solidFill>
              <a:miter lim="800000"/>
              <a:headEnd/>
              <a:tailEnd/>
            </a:ln>
          </p:spPr>
          <p:txBody>
            <a:bodyPr lIns="54409" tIns="27205" rIns="54409" bIns="27205" anchor="ctr"/>
            <a:lstStyle>
              <a:defPPr>
                <a:defRPr lang="ru-RU"/>
              </a:defPPr>
              <a:lvl1pPr marL="569913" defTabSz="725488" eaLnBrk="0" fontAlgn="base" hangingPunct="0">
                <a:spcBef>
                  <a:spcPct val="0"/>
                </a:spcBef>
                <a:spcAft>
                  <a:spcPct val="0"/>
                </a:spcAft>
                <a:buClrTx/>
                <a:buFontTx/>
                <a:buNone/>
                <a:defRPr sz="1200">
                  <a:solidFill>
                    <a:srgbClr val="000000"/>
                  </a:solidFill>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9pPr>
            </a:lstStyle>
            <a:p>
              <a:pPr marL="0" algn="ctr" defTabSz="544029">
                <a:lnSpc>
                  <a:spcPct val="85000"/>
                </a:lnSpc>
                <a:defRPr/>
              </a:pPr>
              <a:r>
                <a:rPr lang="ru-RU" altLang="ru-RU" sz="714" dirty="0"/>
                <a:t>ЭТП</a:t>
              </a:r>
            </a:p>
          </p:txBody>
        </p:sp>
        <p:cxnSp>
          <p:nvCxnSpPr>
            <p:cNvPr id="84" name="Прямая со стрелкой 83">
              <a:extLst>
                <a:ext uri="{FF2B5EF4-FFF2-40B4-BE49-F238E27FC236}">
                  <a16:creationId xmlns="" xmlns:a16="http://schemas.microsoft.com/office/drawing/2014/main" id="{73C13E75-7653-B0A0-7022-5D49A028CD26}"/>
                </a:ext>
              </a:extLst>
            </p:cNvPr>
            <p:cNvCxnSpPr>
              <a:cxnSpLocks/>
            </p:cNvCxnSpPr>
            <p:nvPr/>
          </p:nvCxnSpPr>
          <p:spPr>
            <a:xfrm flipH="1">
              <a:off x="9490303" y="2560552"/>
              <a:ext cx="276494" cy="0"/>
            </a:xfrm>
            <a:prstGeom prst="straightConnector1">
              <a:avLst/>
            </a:prstGeom>
            <a:ln w="25400" cap="sq">
              <a:solidFill>
                <a:srgbClr val="CE0021"/>
              </a:solidFill>
              <a:prstDash val="solid"/>
              <a:round/>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5" name="Прямая соединительная линия 4">
              <a:extLst>
                <a:ext uri="{FF2B5EF4-FFF2-40B4-BE49-F238E27FC236}">
                  <a16:creationId xmlns="" xmlns:a16="http://schemas.microsoft.com/office/drawing/2014/main" id="{00894E4D-A14C-2538-F534-B53DC871F1A9}"/>
                </a:ext>
              </a:extLst>
            </p:cNvPr>
            <p:cNvCxnSpPr>
              <a:cxnSpLocks/>
            </p:cNvCxnSpPr>
            <p:nvPr/>
          </p:nvCxnSpPr>
          <p:spPr>
            <a:xfrm>
              <a:off x="1982281" y="2192497"/>
              <a:ext cx="7306750" cy="0"/>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91" name="Скругленный прямоугольник 57">
              <a:extLst>
                <a:ext uri="{FF2B5EF4-FFF2-40B4-BE49-F238E27FC236}">
                  <a16:creationId xmlns="" xmlns:a16="http://schemas.microsoft.com/office/drawing/2014/main" id="{2A494B46-CCE1-F90C-6001-FD5F6022B93B}"/>
                </a:ext>
              </a:extLst>
            </p:cNvPr>
            <p:cNvSpPr>
              <a:spLocks noChangeArrowheads="1"/>
            </p:cNvSpPr>
            <p:nvPr/>
          </p:nvSpPr>
          <p:spPr bwMode="auto">
            <a:xfrm>
              <a:off x="3214304" y="1932214"/>
              <a:ext cx="1770780" cy="544967"/>
            </a:xfrm>
            <a:prstGeom prst="roundRect">
              <a:avLst>
                <a:gd name="adj" fmla="val 0"/>
              </a:avLst>
            </a:prstGeom>
            <a:solidFill>
              <a:schemeClr val="bg1">
                <a:lumMod val="65000"/>
              </a:schemeClr>
            </a:solidFill>
            <a:ln w="19050" algn="ctr">
              <a:solidFill>
                <a:schemeClr val="bg1"/>
              </a:solidFill>
              <a:miter lim="800000"/>
              <a:headEnd/>
              <a:tailEnd/>
            </a:ln>
          </p:spPr>
          <p:txBody>
            <a:bodyPr lIns="54409" tIns="27205" rIns="54409" bIns="27205" anchor="ctr"/>
            <a:lstStyle/>
            <a:p>
              <a:pPr marL="135709" algn="ctr" defTabSz="544029">
                <a:defRPr/>
              </a:pPr>
              <a:r>
                <a:rPr lang="ru-RU" altLang="ru-RU" sz="794" dirty="0">
                  <a:solidFill>
                    <a:srgbClr val="000000"/>
                  </a:solidFill>
                </a:rPr>
                <a:t>  ЗАКУПКИ </a:t>
              </a:r>
            </a:p>
          </p:txBody>
        </p:sp>
        <p:sp>
          <p:nvSpPr>
            <p:cNvPr id="92" name="Скругленный прямоугольник 61">
              <a:extLst>
                <a:ext uri="{FF2B5EF4-FFF2-40B4-BE49-F238E27FC236}">
                  <a16:creationId xmlns="" xmlns:a16="http://schemas.microsoft.com/office/drawing/2014/main" id="{59C5EFF4-ABCB-3FF5-7E34-73BB9A369F12}"/>
                </a:ext>
              </a:extLst>
            </p:cNvPr>
            <p:cNvSpPr>
              <a:spLocks noChangeArrowheads="1"/>
            </p:cNvSpPr>
            <p:nvPr/>
          </p:nvSpPr>
          <p:spPr bwMode="auto">
            <a:xfrm>
              <a:off x="5218883" y="1920013"/>
              <a:ext cx="1719953" cy="544967"/>
            </a:xfrm>
            <a:prstGeom prst="roundRect">
              <a:avLst>
                <a:gd name="adj" fmla="val 0"/>
              </a:avLst>
            </a:prstGeom>
            <a:solidFill>
              <a:srgbClr val="FFCC00"/>
            </a:solidFill>
            <a:ln w="19050" algn="ctr">
              <a:solidFill>
                <a:schemeClr val="bg1"/>
              </a:solidFill>
              <a:miter lim="800000"/>
              <a:headEnd/>
              <a:tailEnd/>
            </a:ln>
          </p:spPr>
          <p:txBody>
            <a:bodyPr lIns="54409" tIns="27205" rIns="54409" bIns="27205" anchor="ctr"/>
            <a:lstStyle/>
            <a:p>
              <a:pPr marL="271419" algn="ctr" defTabSz="544029">
                <a:defRPr/>
              </a:pPr>
              <a:r>
                <a:rPr lang="ru-RU" altLang="ru-RU" sz="794" dirty="0">
                  <a:solidFill>
                    <a:srgbClr val="000000"/>
                  </a:solidFill>
                </a:rPr>
                <a:t>  ДОГОВОРЫ</a:t>
              </a:r>
            </a:p>
          </p:txBody>
        </p:sp>
        <p:pic>
          <p:nvPicPr>
            <p:cNvPr id="249875" name="Рисунок 92">
              <a:extLst>
                <a:ext uri="{FF2B5EF4-FFF2-40B4-BE49-F238E27FC236}">
                  <a16:creationId xmlns="" xmlns:a16="http://schemas.microsoft.com/office/drawing/2014/main" id="{D255E803-94DD-5A5C-79CA-AD74753F02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7643" y="2068553"/>
              <a:ext cx="310393" cy="30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76" name="Рисунок 93">
              <a:extLst>
                <a:ext uri="{FF2B5EF4-FFF2-40B4-BE49-F238E27FC236}">
                  <a16:creationId xmlns="" xmlns:a16="http://schemas.microsoft.com/office/drawing/2014/main" id="{AAF541CD-7B57-BBD4-65B2-18557F2F5D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2212" y="2033399"/>
              <a:ext cx="327494" cy="3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Прямая соединительная линия 108">
              <a:extLst>
                <a:ext uri="{FF2B5EF4-FFF2-40B4-BE49-F238E27FC236}">
                  <a16:creationId xmlns="" xmlns:a16="http://schemas.microsoft.com/office/drawing/2014/main" id="{03A415F9-B18C-1538-8A58-20A1AAC63442}"/>
                </a:ext>
              </a:extLst>
            </p:cNvPr>
            <p:cNvCxnSpPr>
              <a:cxnSpLocks/>
            </p:cNvCxnSpPr>
            <p:nvPr/>
          </p:nvCxnSpPr>
          <p:spPr>
            <a:xfrm>
              <a:off x="1888761" y="2946909"/>
              <a:ext cx="7304718" cy="0"/>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113" name="Прямоугольник: скругленные углы 112">
              <a:extLst>
                <a:ext uri="{FF2B5EF4-FFF2-40B4-BE49-F238E27FC236}">
                  <a16:creationId xmlns="" xmlns:a16="http://schemas.microsoft.com/office/drawing/2014/main" id="{BC287ACE-C79A-FDBD-8701-0BEB0C0D83AF}"/>
                </a:ext>
              </a:extLst>
            </p:cNvPr>
            <p:cNvSpPr>
              <a:spLocks/>
            </p:cNvSpPr>
            <p:nvPr/>
          </p:nvSpPr>
          <p:spPr>
            <a:xfrm>
              <a:off x="6902335" y="2749323"/>
              <a:ext cx="92978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09" tIns="27205" rIns="54409" bIns="27205" anchor="ctr"/>
            <a:lstStyle/>
            <a:p>
              <a:pPr algn="ctr" defTabSz="544029">
                <a:defRPr/>
              </a:pPr>
              <a:r>
                <a:rPr lang="ru-RU" altLang="ru-RU" sz="714" dirty="0">
                  <a:solidFill>
                    <a:srgbClr val="000000"/>
                  </a:solidFill>
                </a:rPr>
                <a:t>Финансовые инструменты</a:t>
              </a:r>
            </a:p>
          </p:txBody>
        </p:sp>
        <p:sp>
          <p:nvSpPr>
            <p:cNvPr id="114" name="Прямоугольник: скругленные углы 113">
              <a:extLst>
                <a:ext uri="{FF2B5EF4-FFF2-40B4-BE49-F238E27FC236}">
                  <a16:creationId xmlns="" xmlns:a16="http://schemas.microsoft.com/office/drawing/2014/main" id="{B1055E05-C1CC-10FE-C74D-5F480217608E}"/>
                </a:ext>
              </a:extLst>
            </p:cNvPr>
            <p:cNvSpPr>
              <a:spLocks/>
            </p:cNvSpPr>
            <p:nvPr/>
          </p:nvSpPr>
          <p:spPr>
            <a:xfrm>
              <a:off x="2441133" y="2749323"/>
              <a:ext cx="92978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09" tIns="27205" rIns="54409" bIns="27205" anchor="ctr"/>
            <a:lstStyle/>
            <a:p>
              <a:pPr algn="ctr" defTabSz="544029">
                <a:defRPr/>
              </a:pPr>
              <a:r>
                <a:rPr lang="ru-RU" altLang="ru-RU" sz="714" dirty="0">
                  <a:solidFill>
                    <a:srgbClr val="000000"/>
                  </a:solidFill>
                </a:rPr>
                <a:t>Управление </a:t>
              </a:r>
            </a:p>
            <a:p>
              <a:pPr algn="ctr" defTabSz="544029">
                <a:defRPr/>
              </a:pPr>
              <a:r>
                <a:rPr lang="ru-RU" altLang="ru-RU" sz="714" dirty="0">
                  <a:solidFill>
                    <a:srgbClr val="000000"/>
                  </a:solidFill>
                </a:rPr>
                <a:t>НСИ</a:t>
              </a:r>
            </a:p>
          </p:txBody>
        </p:sp>
        <p:sp>
          <p:nvSpPr>
            <p:cNvPr id="115" name="Прямоугольник: скругленные углы 114">
              <a:extLst>
                <a:ext uri="{FF2B5EF4-FFF2-40B4-BE49-F238E27FC236}">
                  <a16:creationId xmlns="" xmlns:a16="http://schemas.microsoft.com/office/drawing/2014/main" id="{A2243897-03A6-5C60-9781-396F25E00F29}"/>
                </a:ext>
              </a:extLst>
            </p:cNvPr>
            <p:cNvSpPr>
              <a:spLocks/>
            </p:cNvSpPr>
            <p:nvPr/>
          </p:nvSpPr>
          <p:spPr>
            <a:xfrm>
              <a:off x="3594986" y="2749323"/>
              <a:ext cx="852684"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09" tIns="27205" rIns="54409" bIns="27205" anchor="ctr"/>
            <a:lstStyle/>
            <a:p>
              <a:pPr algn="ctr" defTabSz="544029">
                <a:defRPr/>
              </a:pPr>
              <a:r>
                <a:rPr lang="ru-RU" altLang="ru-RU" sz="714" dirty="0">
                  <a:solidFill>
                    <a:srgbClr val="000000"/>
                  </a:solidFill>
                </a:rPr>
                <a:t>Активы</a:t>
              </a:r>
            </a:p>
          </p:txBody>
        </p:sp>
        <p:sp>
          <p:nvSpPr>
            <p:cNvPr id="116" name="Прямоугольник: скругленные углы 115">
              <a:extLst>
                <a:ext uri="{FF2B5EF4-FFF2-40B4-BE49-F238E27FC236}">
                  <a16:creationId xmlns="" xmlns:a16="http://schemas.microsoft.com/office/drawing/2014/main" id="{158C7962-4D23-5957-4E2E-EA607DA7C10A}"/>
                </a:ext>
              </a:extLst>
            </p:cNvPr>
            <p:cNvSpPr>
              <a:spLocks/>
            </p:cNvSpPr>
            <p:nvPr/>
          </p:nvSpPr>
          <p:spPr>
            <a:xfrm>
              <a:off x="4671734" y="2749323"/>
              <a:ext cx="92978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09" tIns="27205" rIns="54409" bIns="27205" anchor="ctr"/>
            <a:lstStyle/>
            <a:p>
              <a:pPr algn="ctr" defTabSz="544029">
                <a:defRPr/>
              </a:pPr>
              <a:r>
                <a:rPr lang="ru-RU" altLang="ru-RU" sz="714" dirty="0">
                  <a:solidFill>
                    <a:srgbClr val="000000"/>
                  </a:solidFill>
                </a:rPr>
                <a:t>Инвестиции</a:t>
              </a:r>
            </a:p>
          </p:txBody>
        </p:sp>
        <p:sp>
          <p:nvSpPr>
            <p:cNvPr id="117" name="Прямоугольник: скругленные углы 116">
              <a:extLst>
                <a:ext uri="{FF2B5EF4-FFF2-40B4-BE49-F238E27FC236}">
                  <a16:creationId xmlns="" xmlns:a16="http://schemas.microsoft.com/office/drawing/2014/main" id="{3EE9F8BC-C72D-895C-3EC7-225B31736858}"/>
                </a:ext>
              </a:extLst>
            </p:cNvPr>
            <p:cNvSpPr>
              <a:spLocks/>
            </p:cNvSpPr>
            <p:nvPr/>
          </p:nvSpPr>
          <p:spPr>
            <a:xfrm>
              <a:off x="5825587" y="2749323"/>
              <a:ext cx="852684"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09" tIns="27205" rIns="54409" bIns="27205" anchor="ctr"/>
            <a:lstStyle/>
            <a:p>
              <a:pPr algn="ctr" defTabSz="544029">
                <a:defRPr/>
              </a:pPr>
              <a:r>
                <a:rPr lang="ru-RU" altLang="ru-RU" sz="714" dirty="0">
                  <a:solidFill>
                    <a:srgbClr val="000000"/>
                  </a:solidFill>
                </a:rPr>
                <a:t>Стратегия</a:t>
              </a:r>
            </a:p>
          </p:txBody>
        </p:sp>
        <p:sp>
          <p:nvSpPr>
            <p:cNvPr id="118" name="Скругленный прямоугольник 96">
              <a:extLst>
                <a:ext uri="{FF2B5EF4-FFF2-40B4-BE49-F238E27FC236}">
                  <a16:creationId xmlns="" xmlns:a16="http://schemas.microsoft.com/office/drawing/2014/main" id="{AB95F99F-9499-7362-37F9-2B404FE5AA4F}"/>
                </a:ext>
              </a:extLst>
            </p:cNvPr>
            <p:cNvSpPr/>
            <p:nvPr/>
          </p:nvSpPr>
          <p:spPr>
            <a:xfrm rot="16200000">
              <a:off x="8641377" y="2354199"/>
              <a:ext cx="1283111" cy="414740"/>
            </a:xfrm>
            <a:prstGeom prst="roundRect">
              <a:avLst>
                <a:gd name="adj" fmla="val 0"/>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89">
                <a:defRPr/>
              </a:pPr>
              <a:r>
                <a:rPr lang="ru-RU" sz="794" dirty="0">
                  <a:solidFill>
                    <a:srgbClr val="000000"/>
                  </a:solidFill>
                  <a:latin typeface="Arial" panose="020B0604020202020204" pitchFamily="34" charset="0"/>
                  <a:cs typeface="Arial" panose="020B0604020202020204" pitchFamily="34" charset="0"/>
                </a:rPr>
                <a:t>Интеграционная шина</a:t>
              </a:r>
            </a:p>
          </p:txBody>
        </p:sp>
        <p:cxnSp>
          <p:nvCxnSpPr>
            <p:cNvPr id="119" name="Прямая соединительная линия 118">
              <a:extLst>
                <a:ext uri="{FF2B5EF4-FFF2-40B4-BE49-F238E27FC236}">
                  <a16:creationId xmlns="" xmlns:a16="http://schemas.microsoft.com/office/drawing/2014/main" id="{F6FC7BB3-9980-796C-7A84-9F351C314EA0}"/>
                </a:ext>
              </a:extLst>
            </p:cNvPr>
            <p:cNvCxnSpPr>
              <a:cxnSpLocks/>
            </p:cNvCxnSpPr>
            <p:nvPr/>
          </p:nvCxnSpPr>
          <p:spPr>
            <a:xfrm>
              <a:off x="1632598" y="2253500"/>
              <a:ext cx="0" cy="618171"/>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120" name="Скругленный прямоугольник 55">
              <a:extLst>
                <a:ext uri="{FF2B5EF4-FFF2-40B4-BE49-F238E27FC236}">
                  <a16:creationId xmlns="" xmlns:a16="http://schemas.microsoft.com/office/drawing/2014/main" id="{A1D83245-7BE3-0154-807F-5B6262CD467B}"/>
                </a:ext>
              </a:extLst>
            </p:cNvPr>
            <p:cNvSpPr>
              <a:spLocks noChangeArrowheads="1"/>
            </p:cNvSpPr>
            <p:nvPr/>
          </p:nvSpPr>
          <p:spPr bwMode="auto">
            <a:xfrm>
              <a:off x="1002355" y="1924080"/>
              <a:ext cx="1980182" cy="542933"/>
            </a:xfrm>
            <a:prstGeom prst="roundRect">
              <a:avLst>
                <a:gd name="adj" fmla="val 0"/>
              </a:avLst>
            </a:prstGeom>
            <a:solidFill>
              <a:schemeClr val="accent1">
                <a:lumMod val="75000"/>
              </a:schemeClr>
            </a:solidFill>
            <a:ln w="19050" algn="ctr">
              <a:solidFill>
                <a:schemeClr val="bg1"/>
              </a:solidFill>
              <a:miter lim="800000"/>
              <a:headEnd/>
              <a:tailEnd/>
            </a:ln>
          </p:spPr>
          <p:txBody>
            <a:bodyPr lIns="54409" tIns="27205" rIns="54409" bIns="27205" anchor="ctr"/>
            <a:lstStyle>
              <a:lvl1pPr defTabSz="725488"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335702" algn="ctr" defTabSz="544029">
                <a:spcBef>
                  <a:spcPct val="0"/>
                </a:spcBef>
                <a:buClrTx/>
                <a:buNone/>
                <a:defRPr/>
              </a:pPr>
              <a:r>
                <a:rPr lang="ru-RU" altLang="ru-RU" sz="794" dirty="0">
                  <a:solidFill>
                    <a:srgbClr val="000000"/>
                  </a:solidFill>
                </a:rPr>
                <a:t> БЮДЖЕТИРОВАНИЕ</a:t>
              </a:r>
            </a:p>
          </p:txBody>
        </p:sp>
        <p:pic>
          <p:nvPicPr>
            <p:cNvPr id="249896" name="Рисунок 120">
              <a:extLst>
                <a:ext uri="{FF2B5EF4-FFF2-40B4-BE49-F238E27FC236}">
                  <a16:creationId xmlns="" xmlns:a16="http://schemas.microsoft.com/office/drawing/2014/main" id="{BD8004A7-B352-07C0-366E-391BE6E10E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5571" y="2021925"/>
              <a:ext cx="357690" cy="35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Прямоугольник: скругленные углы 121">
              <a:extLst>
                <a:ext uri="{FF2B5EF4-FFF2-40B4-BE49-F238E27FC236}">
                  <a16:creationId xmlns="" xmlns:a16="http://schemas.microsoft.com/office/drawing/2014/main" id="{80C94987-764E-49D5-DDDD-5C89145A046E}"/>
                </a:ext>
              </a:extLst>
            </p:cNvPr>
            <p:cNvSpPr>
              <a:spLocks noChangeAspect="1"/>
            </p:cNvSpPr>
            <p:nvPr/>
          </p:nvSpPr>
          <p:spPr>
            <a:xfrm>
              <a:off x="1001590" y="2749323"/>
              <a:ext cx="1263983"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09" tIns="27205" rIns="54409" bIns="27205" anchor="ctr"/>
            <a:lstStyle/>
            <a:p>
              <a:pPr algn="ctr" defTabSz="544029">
                <a:defRPr/>
              </a:pPr>
              <a:r>
                <a:rPr lang="ru-RU" altLang="ru-RU" sz="714" dirty="0">
                  <a:solidFill>
                    <a:srgbClr val="000000"/>
                  </a:solidFill>
                </a:rPr>
                <a:t>Производственная безопасность</a:t>
              </a:r>
            </a:p>
          </p:txBody>
        </p:sp>
        <p:cxnSp>
          <p:nvCxnSpPr>
            <p:cNvPr id="123" name="Прямая соединительная линия 122">
              <a:extLst>
                <a:ext uri="{FF2B5EF4-FFF2-40B4-BE49-F238E27FC236}">
                  <a16:creationId xmlns="" xmlns:a16="http://schemas.microsoft.com/office/drawing/2014/main" id="{DB9CEF73-667A-08C1-6ECB-348DE6C87C8F}"/>
                </a:ext>
              </a:extLst>
            </p:cNvPr>
            <p:cNvCxnSpPr>
              <a:cxnSpLocks/>
            </p:cNvCxnSpPr>
            <p:nvPr/>
          </p:nvCxnSpPr>
          <p:spPr>
            <a:xfrm>
              <a:off x="8455484" y="2312470"/>
              <a:ext cx="0" cy="618171"/>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124" name="Прямоугольник: скругленные углы 123">
              <a:extLst>
                <a:ext uri="{FF2B5EF4-FFF2-40B4-BE49-F238E27FC236}">
                  <a16:creationId xmlns="" xmlns:a16="http://schemas.microsoft.com/office/drawing/2014/main" id="{5FD2DB25-061D-0E4A-000A-9DB8FB79F78B}"/>
                </a:ext>
              </a:extLst>
            </p:cNvPr>
            <p:cNvSpPr>
              <a:spLocks/>
            </p:cNvSpPr>
            <p:nvPr/>
          </p:nvSpPr>
          <p:spPr>
            <a:xfrm>
              <a:off x="8002236" y="2749323"/>
              <a:ext cx="90663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09" tIns="27205" rIns="54409" bIns="27205" anchor="ctr"/>
            <a:lstStyle/>
            <a:p>
              <a:pPr algn="ctr" defTabSz="544029">
                <a:defRPr/>
              </a:pPr>
              <a:r>
                <a:rPr lang="ru-RU" altLang="ru-RU" sz="714" dirty="0">
                  <a:solidFill>
                    <a:srgbClr val="000000"/>
                  </a:solidFill>
                </a:rPr>
                <a:t>Банковские шлюзы</a:t>
              </a:r>
            </a:p>
          </p:txBody>
        </p:sp>
        <p:sp>
          <p:nvSpPr>
            <p:cNvPr id="125" name="Скругленный прямоугольник 59">
              <a:extLst>
                <a:ext uri="{FF2B5EF4-FFF2-40B4-BE49-F238E27FC236}">
                  <a16:creationId xmlns="" xmlns:a16="http://schemas.microsoft.com/office/drawing/2014/main" id="{DBB0F341-BE44-A29C-78AF-1A82AEF65597}"/>
                </a:ext>
              </a:extLst>
            </p:cNvPr>
            <p:cNvSpPr>
              <a:spLocks noChangeArrowheads="1"/>
            </p:cNvSpPr>
            <p:nvPr/>
          </p:nvSpPr>
          <p:spPr bwMode="auto">
            <a:xfrm>
              <a:off x="7170602" y="1920013"/>
              <a:ext cx="1758581" cy="544967"/>
            </a:xfrm>
            <a:prstGeom prst="roundRect">
              <a:avLst>
                <a:gd name="adj" fmla="val 0"/>
              </a:avLst>
            </a:prstGeom>
            <a:solidFill>
              <a:srgbClr val="FFFF66"/>
            </a:solidFill>
            <a:ln w="19050" algn="ctr">
              <a:solidFill>
                <a:schemeClr val="bg1"/>
              </a:solidFill>
              <a:miter lim="800000"/>
              <a:headEnd/>
              <a:tailEnd/>
            </a:ln>
          </p:spPr>
          <p:txBody>
            <a:bodyPr lIns="54409" tIns="27205" rIns="54409" bIns="27205" anchor="ctr"/>
            <a:lstStyle/>
            <a:p>
              <a:pPr marL="135709" algn="ctr" defTabSz="544029">
                <a:defRPr/>
              </a:pPr>
              <a:r>
                <a:rPr lang="ru-RU" altLang="ru-RU" sz="794" dirty="0">
                  <a:solidFill>
                    <a:srgbClr val="000000"/>
                  </a:solidFill>
                </a:rPr>
                <a:t>       КАЗНАЧЕЙСТВО   </a:t>
              </a:r>
            </a:p>
          </p:txBody>
        </p:sp>
        <p:pic>
          <p:nvPicPr>
            <p:cNvPr id="249905" name="Google Shape;765;p3">
              <a:extLst>
                <a:ext uri="{FF2B5EF4-FFF2-40B4-BE49-F238E27FC236}">
                  <a16:creationId xmlns="" xmlns:a16="http://schemas.microsoft.com/office/drawing/2014/main" id="{FD9914C6-4033-8EEB-2284-FBD89DD8B0D2}"/>
                </a:ext>
              </a:extLst>
            </p:cNvPr>
            <p:cNvPicPr preferRelativeResize="0">
              <a:picLocks noChangeAspect="1" noChangeArrowheads="1"/>
            </p:cNvPicPr>
            <p:nvPr/>
          </p:nvPicPr>
          <p:blipFill>
            <a:blip r:embed="rId11" cstate="print">
              <a:grayscl/>
              <a:biLevel thresh="50000"/>
              <a:extLst>
                <a:ext uri="{28A0092B-C50C-407E-A947-70E740481C1C}">
                  <a14:useLocalDpi xmlns:a14="http://schemas.microsoft.com/office/drawing/2010/main" val="0"/>
                </a:ext>
              </a:extLst>
            </a:blip>
            <a:srcRect/>
            <a:stretch>
              <a:fillRect/>
            </a:stretch>
          </p:blipFill>
          <p:spPr bwMode="auto">
            <a:xfrm>
              <a:off x="7317942" y="2017725"/>
              <a:ext cx="386518" cy="3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a:extLst>
              <a:ext uri="{FF2B5EF4-FFF2-40B4-BE49-F238E27FC236}">
                <a16:creationId xmlns="" xmlns:a16="http://schemas.microsoft.com/office/drawing/2014/main" id="{F60CA313-4284-589A-4A89-17088C2ABEE6}"/>
              </a:ext>
            </a:extLst>
          </p:cNvPr>
          <p:cNvSpPr txBox="1">
            <a:spLocks noChangeArrowheads="1"/>
          </p:cNvSpPr>
          <p:nvPr/>
        </p:nvSpPr>
        <p:spPr bwMode="auto">
          <a:xfrm>
            <a:off x="1691680" y="195486"/>
            <a:ext cx="7200800" cy="752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725759" eaLnBrk="1" hangingPunct="1">
              <a:defRPr/>
            </a:pPr>
            <a:r>
              <a:rPr lang="ru-RU" altLang="ru-RU" dirty="0">
                <a:latin typeface="Arial" charset="0"/>
              </a:rPr>
              <a:t>Что получим от внедрения </a:t>
            </a:r>
            <a:r>
              <a:rPr lang="en-US" altLang="ru-RU" dirty="0">
                <a:latin typeface="Arial" charset="0"/>
              </a:rPr>
              <a:t>ERP</a:t>
            </a:r>
            <a:r>
              <a:rPr lang="ru-RU" altLang="ru-RU" dirty="0">
                <a:latin typeface="Arial" charset="0"/>
              </a:rPr>
              <a:t>-решений на платформе «1С:Предприятие» – </a:t>
            </a:r>
            <a:r>
              <a:rPr lang="ru-RU" altLang="ru-RU" dirty="0">
                <a:solidFill>
                  <a:srgbClr val="C00000"/>
                </a:solidFill>
                <a:latin typeface="Arial" charset="0"/>
              </a:rPr>
              <a:t>какой экономический эффект</a:t>
            </a:r>
            <a:r>
              <a:rPr lang="ru-RU" altLang="ru-RU" dirty="0">
                <a:latin typeface="Arial" charset="0"/>
              </a:rPr>
              <a:t>?</a:t>
            </a:r>
          </a:p>
        </p:txBody>
      </p:sp>
      <p:graphicFrame>
        <p:nvGraphicFramePr>
          <p:cNvPr id="2" name="Таблица 1"/>
          <p:cNvGraphicFramePr>
            <a:graphicFrameLocks noGrp="1"/>
          </p:cNvGraphicFramePr>
          <p:nvPr/>
        </p:nvGraphicFramePr>
        <p:xfrm>
          <a:off x="1367631" y="1006882"/>
          <a:ext cx="6408738" cy="3523490"/>
        </p:xfrm>
        <a:graphic>
          <a:graphicData uri="http://schemas.openxmlformats.org/drawingml/2006/table">
            <a:tbl>
              <a:tblPr>
                <a:tableStyleId>{5940675A-B579-460E-94D1-54222C63F5DA}</a:tableStyleId>
              </a:tblPr>
              <a:tblGrid>
                <a:gridCol w="1191004">
                  <a:extLst>
                    <a:ext uri="{9D8B030D-6E8A-4147-A177-3AD203B41FA5}">
                      <a16:colId xmlns="" xmlns:a16="http://schemas.microsoft.com/office/drawing/2014/main" val="484870743"/>
                    </a:ext>
                  </a:extLst>
                </a:gridCol>
                <a:gridCol w="3176012">
                  <a:extLst>
                    <a:ext uri="{9D8B030D-6E8A-4147-A177-3AD203B41FA5}">
                      <a16:colId xmlns="" xmlns:a16="http://schemas.microsoft.com/office/drawing/2014/main" val="1241508621"/>
                    </a:ext>
                  </a:extLst>
                </a:gridCol>
                <a:gridCol w="1020861">
                  <a:extLst>
                    <a:ext uri="{9D8B030D-6E8A-4147-A177-3AD203B41FA5}">
                      <a16:colId xmlns="" xmlns:a16="http://schemas.microsoft.com/office/drawing/2014/main" val="3832266273"/>
                    </a:ext>
                  </a:extLst>
                </a:gridCol>
                <a:gridCol w="1020861">
                  <a:extLst>
                    <a:ext uri="{9D8B030D-6E8A-4147-A177-3AD203B41FA5}">
                      <a16:colId xmlns="" xmlns:a16="http://schemas.microsoft.com/office/drawing/2014/main" val="2096683239"/>
                    </a:ext>
                  </a:extLst>
                </a:gridCol>
              </a:tblGrid>
              <a:tr h="318419">
                <a:tc gridSpan="2">
                  <a:txBody>
                    <a:bodyPr/>
                    <a:lstStyle/>
                    <a:p>
                      <a:pPr algn="ctr" fontAlgn="ctr"/>
                      <a:r>
                        <a:rPr lang="ru-RU" sz="1000" b="1" u="none" strike="noStrike" dirty="0">
                          <a:effectLst/>
                          <a:latin typeface="Arial" panose="020B0604020202020204" pitchFamily="34" charset="0"/>
                          <a:cs typeface="Arial" panose="020B0604020202020204" pitchFamily="34" charset="0"/>
                        </a:rPr>
                        <a:t>Показатель эффективности</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3170" marR="3170" marT="3170" marB="0" anchor="ctr">
                    <a:solidFill>
                      <a:schemeClr val="accent1">
                        <a:lumMod val="20000"/>
                        <a:lumOff val="80000"/>
                      </a:schemeClr>
                    </a:solidFill>
                  </a:tcPr>
                </a:tc>
                <a:tc hMerge="1">
                  <a:txBody>
                    <a:bodyPr/>
                    <a:lstStyle/>
                    <a:p>
                      <a:endParaRPr lang="ru-RU"/>
                    </a:p>
                  </a:txBody>
                  <a:tcPr/>
                </a:tc>
                <a:tc>
                  <a:txBody>
                    <a:bodyPr/>
                    <a:lstStyle/>
                    <a:p>
                      <a:pPr algn="ctr" fontAlgn="ctr"/>
                      <a:r>
                        <a:rPr lang="ru-RU" sz="1000" b="1" u="none" strike="noStrike" dirty="0">
                          <a:effectLst/>
                          <a:latin typeface="Arial" panose="020B0604020202020204" pitchFamily="34" charset="0"/>
                          <a:cs typeface="Arial" panose="020B0604020202020204" pitchFamily="34" charset="0"/>
                        </a:rPr>
                        <a:t>Проекты до 199 АРМ</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3170" marR="3170" marT="3170" marB="0" anchor="ctr">
                    <a:solidFill>
                      <a:schemeClr val="accent1">
                        <a:lumMod val="20000"/>
                        <a:lumOff val="80000"/>
                      </a:schemeClr>
                    </a:solidFill>
                  </a:tcPr>
                </a:tc>
                <a:tc>
                  <a:txBody>
                    <a:bodyPr/>
                    <a:lstStyle/>
                    <a:p>
                      <a:pPr algn="ctr" fontAlgn="ctr"/>
                      <a:r>
                        <a:rPr lang="ru-RU" sz="1000" b="1" u="none" strike="noStrike" dirty="0">
                          <a:effectLst/>
                          <a:latin typeface="Arial" panose="020B0604020202020204" pitchFamily="34" charset="0"/>
                          <a:cs typeface="Arial" panose="020B0604020202020204" pitchFamily="34" charset="0"/>
                        </a:rPr>
                        <a:t>Проекты от 200 АРМ</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3170" marR="3170" marT="3170" marB="0" anchor="ctr">
                    <a:solidFill>
                      <a:schemeClr val="accent1">
                        <a:lumMod val="20000"/>
                        <a:lumOff val="80000"/>
                      </a:schemeClr>
                    </a:solidFill>
                  </a:tcPr>
                </a:tc>
                <a:extLst>
                  <a:ext uri="{0D108BD9-81ED-4DB2-BD59-A6C34878D82A}">
                    <a16:rowId xmlns="" xmlns:a16="http://schemas.microsoft.com/office/drawing/2014/main" val="2721611811"/>
                  </a:ext>
                </a:extLst>
              </a:tr>
              <a:tr h="160701">
                <a:tc rowSpan="4">
                  <a:txBody>
                    <a:bodyPr/>
                    <a:lstStyle/>
                    <a:p>
                      <a:pPr marL="0" marR="0" indent="0" algn="l" defTabSz="914400" rtl="0" eaLnBrk="1" fontAlgn="t" latinLnBrk="0" hangingPunct="1">
                        <a:lnSpc>
                          <a:spcPct val="100000"/>
                        </a:lnSpc>
                        <a:spcBef>
                          <a:spcPts val="200"/>
                        </a:spcBef>
                        <a:spcAft>
                          <a:spcPts val="200"/>
                        </a:spcAft>
                        <a:buClrTx/>
                        <a:buSzTx/>
                        <a:buFontTx/>
                        <a:buNone/>
                        <a:tabLst/>
                        <a:defRPr/>
                      </a:pPr>
                      <a:r>
                        <a:rPr lang="ru-RU" sz="1000" u="none" strike="noStrike" dirty="0">
                          <a:effectLst/>
                          <a:latin typeface="Arial" panose="020B0604020202020204" pitchFamily="34" charset="0"/>
                          <a:cs typeface="Arial" panose="020B0604020202020204" pitchFamily="34" charset="0"/>
                        </a:rPr>
                        <a:t>Эффективность и оперативность</a:t>
                      </a:r>
                      <a:endParaRPr lang="ru-RU" sz="1000" b="1" i="0" u="none" strike="noStrike" dirty="0">
                        <a:solidFill>
                          <a:srgbClr val="000000"/>
                        </a:solidFill>
                        <a:effectLst/>
                        <a:latin typeface="Arial" panose="020B0604020202020204" pitchFamily="34" charset="0"/>
                        <a:cs typeface="Arial" panose="020B0604020202020204" pitchFamily="34" charset="0"/>
                      </a:endParaRPr>
                    </a:p>
                    <a:p>
                      <a:pPr algn="l" fontAlgn="t">
                        <a:spcBef>
                          <a:spcPts val="200"/>
                        </a:spcBef>
                        <a:spcAft>
                          <a:spcPts val="200"/>
                        </a:spcAft>
                      </a:pP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l" fontAlgn="t">
                        <a:spcBef>
                          <a:spcPts val="200"/>
                        </a:spcBef>
                        <a:spcAft>
                          <a:spcPts val="200"/>
                        </a:spcAft>
                      </a:pPr>
                      <a:r>
                        <a:rPr lang="ru-RU" sz="1000" b="1" u="none" strike="noStrike" dirty="0">
                          <a:solidFill>
                            <a:srgbClr val="C00000"/>
                          </a:solidFill>
                          <a:effectLst/>
                          <a:latin typeface="Arial" panose="020B0604020202020204" pitchFamily="34" charset="0"/>
                          <a:cs typeface="Arial" panose="020B0604020202020204" pitchFamily="34" charset="0"/>
                        </a:rPr>
                        <a:t>Рост прибыли</a:t>
                      </a:r>
                      <a:endParaRPr lang="ru-RU" sz="1000" b="1" i="0" u="none" strike="noStrike" dirty="0">
                        <a:solidFill>
                          <a:srgbClr val="C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b="1" u="none" strike="noStrike" dirty="0">
                          <a:solidFill>
                            <a:srgbClr val="C00000"/>
                          </a:solidFill>
                          <a:effectLst/>
                          <a:latin typeface="Arial" panose="020B0604020202020204" pitchFamily="34" charset="0"/>
                          <a:cs typeface="Arial" panose="020B0604020202020204" pitchFamily="34" charset="0"/>
                        </a:rPr>
                        <a:t>13%</a:t>
                      </a:r>
                      <a:endParaRPr lang="ru-RU" sz="1000" b="1" i="0" u="none" strike="noStrike" dirty="0">
                        <a:solidFill>
                          <a:srgbClr val="C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b="1" u="none" strike="noStrike" dirty="0">
                          <a:solidFill>
                            <a:srgbClr val="C00000"/>
                          </a:solidFill>
                          <a:effectLst/>
                          <a:latin typeface="Arial" panose="020B0604020202020204" pitchFamily="34" charset="0"/>
                          <a:cs typeface="Arial" panose="020B0604020202020204" pitchFamily="34" charset="0"/>
                        </a:rPr>
                        <a:t>8%</a:t>
                      </a:r>
                      <a:endParaRPr lang="ru-RU" sz="1000" b="1" i="0" u="none" strike="noStrike" dirty="0">
                        <a:solidFill>
                          <a:srgbClr val="C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316732094"/>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Ускорение обработки заказов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46%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42%</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4026489423"/>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сроков исполнения заказов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22%</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23%</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2221951620"/>
                  </a:ext>
                </a:extLst>
              </a:tr>
              <a:tr h="318419">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операционных и административных расходов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1762475045"/>
                  </a:ext>
                </a:extLst>
              </a:tr>
              <a:tr h="160701">
                <a:tc rowSpan="8">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Запасы и производство</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объемов материальных запасов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18%</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15%</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464865378"/>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расходов на материальные ресурсы</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15%</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12%</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352306822"/>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производственных издержек</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15%</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377304226"/>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себестоимости выпускаемой продукции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8%</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374320101"/>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Увеличение объема выпускаемой продукции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3357899747"/>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Рост производительности труда в производстве</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21%</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17%</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840150947"/>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длительности простоев оборудования</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3115530588"/>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производственного брака</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17%</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828961538"/>
                  </a:ext>
                </a:extLst>
              </a:tr>
              <a:tr h="160701">
                <a:tc rowSpan="2">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Оборотные средства</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Рост оборачиваемости складских запасов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167002898"/>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дебиторской задолженности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14%</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15%</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1747849816"/>
                  </a:ext>
                </a:extLst>
              </a:tr>
              <a:tr h="318419">
                <a:tc rowSpan="3">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Трудозатраты и отчетность</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трудозатрат в различных подразделениях</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22%</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21%</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098049175"/>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Ускорение получения управленческой отчетности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В 2 раза</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59%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413773681"/>
                  </a:ext>
                </a:extLst>
              </a:tr>
              <a:tr h="318419">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Ускорение подготовки регламентированной отчетности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59%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58%</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831397553"/>
                  </a:ext>
                </a:extLst>
              </a:tr>
            </a:tbl>
          </a:graphicData>
        </a:graphic>
      </p:graphicFrame>
      <p:sp>
        <p:nvSpPr>
          <p:cNvPr id="5" name="TextBox 2">
            <a:extLst>
              <a:ext uri="{FF2B5EF4-FFF2-40B4-BE49-F238E27FC236}">
                <a16:creationId xmlns="" xmlns:a16="http://schemas.microsoft.com/office/drawing/2014/main" id="{F814BA12-E76D-D249-994C-A6743A45B3B6}"/>
              </a:ext>
            </a:extLst>
          </p:cNvPr>
          <p:cNvSpPr txBox="1">
            <a:spLocks noChangeArrowheads="1"/>
          </p:cNvSpPr>
          <p:nvPr/>
        </p:nvSpPr>
        <p:spPr bwMode="auto">
          <a:xfrm>
            <a:off x="323528" y="4588941"/>
            <a:ext cx="8568952" cy="359073"/>
          </a:xfrm>
          <a:prstGeom prst="rect">
            <a:avLst/>
          </a:prstGeom>
          <a:noFill/>
          <a:ln>
            <a:noFill/>
          </a:ln>
        </p:spPr>
        <p:txBody>
          <a:bodyPr wrap="square" lIns="0" tIns="0" rIns="0" bIns="0">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725759">
              <a:spcBef>
                <a:spcPts val="400"/>
              </a:spcBef>
              <a:buClr>
                <a:srgbClr val="FFC000"/>
              </a:buClr>
              <a:defRPr/>
            </a:pPr>
            <a:r>
              <a:rPr lang="ru-RU" altLang="ru-RU" sz="1000" b="0" dirty="0">
                <a:solidFill>
                  <a:srgbClr val="C00000"/>
                </a:solidFill>
                <a:latin typeface="Arial" charset="0"/>
              </a:rPr>
              <a:t>Среднее по </a:t>
            </a:r>
            <a:r>
              <a:rPr lang="en-US" altLang="ru-RU" sz="1000" b="0" dirty="0">
                <a:solidFill>
                  <a:srgbClr val="C00000"/>
                </a:solidFill>
                <a:latin typeface="Arial" charset="0"/>
              </a:rPr>
              <a:t>471</a:t>
            </a:r>
            <a:r>
              <a:rPr lang="ru-RU" altLang="ru-RU" sz="1000" b="0" dirty="0">
                <a:solidFill>
                  <a:srgbClr val="C00000"/>
                </a:solidFill>
                <a:latin typeface="Arial" charset="0"/>
              </a:rPr>
              <a:t> проектам внедрения ERP-решений фирмы «1С» </a:t>
            </a:r>
            <a:endParaRPr lang="en-US" altLang="ru-RU" sz="1000" b="0" dirty="0">
              <a:solidFill>
                <a:srgbClr val="C00000"/>
              </a:solidFill>
              <a:latin typeface="Arial" charset="0"/>
            </a:endParaRPr>
          </a:p>
          <a:p>
            <a:pPr algn="r" defTabSz="725759">
              <a:spcBef>
                <a:spcPts val="400"/>
              </a:spcBef>
              <a:buClr>
                <a:srgbClr val="FFC000"/>
              </a:buClr>
              <a:defRPr/>
            </a:pPr>
            <a:r>
              <a:rPr lang="ru-RU" altLang="ru-RU" sz="1000" b="0" dirty="0">
                <a:solidFill>
                  <a:prstClr val="black"/>
                </a:solidFill>
                <a:latin typeface="Arial" charset="0"/>
              </a:rPr>
              <a:t>Подтверждено клиентами, диапазон в зависимости от масштабов проектов.</a:t>
            </a:r>
            <a:endParaRPr lang="ru-RU" altLang="ru-RU" sz="1000" b="0" dirty="0">
              <a:solidFill>
                <a:prstClr val="black"/>
              </a:solidFill>
            </a:endParaRPr>
          </a:p>
        </p:txBody>
      </p:sp>
    </p:spTree>
    <p:extLst>
      <p:ext uri="{BB962C8B-B14F-4D97-AF65-F5344CB8AC3E}">
        <p14:creationId xmlns:p14="http://schemas.microsoft.com/office/powerpoint/2010/main" val="3575837223"/>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8">
            <a:extLst>
              <a:ext uri="{FF2B5EF4-FFF2-40B4-BE49-F238E27FC236}">
                <a16:creationId xmlns="" xmlns:a16="http://schemas.microsoft.com/office/drawing/2014/main" id="{3167FEDD-6223-41CC-A506-84AF78E5F10A}"/>
              </a:ext>
            </a:extLst>
          </p:cNvPr>
          <p:cNvSpPr txBox="1">
            <a:spLocks noChangeArrowheads="1"/>
          </p:cNvSpPr>
          <p:nvPr/>
        </p:nvSpPr>
        <p:spPr bwMode="auto">
          <a:xfrm>
            <a:off x="1200383" y="695059"/>
            <a:ext cx="6041519" cy="444281"/>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lIns="71370" tIns="37112" rIns="71370" bIns="37112">
            <a:spAutoFit/>
          </a:bodyPr>
          <a:lstStyle>
            <a:defPPr>
              <a:defRPr lang="ru-RU"/>
            </a:defPPr>
            <a:lvl1pPr>
              <a:defRPr sz="1400" b="0">
                <a:solidFill>
                  <a:srgbClr val="D20000"/>
                </a:solidFill>
                <a:latin typeface="Tahoma" panose="020B0604030504040204" pitchFamily="34" charset="0"/>
                <a:ea typeface="Tahoma" panose="020B0604030504040204" pitchFamily="34" charset="0"/>
                <a:cs typeface="Tahoma" panose="020B060403050404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1200" dirty="0">
                <a:latin typeface="Arial" panose="020B0604020202020204" pitchFamily="34" charset="0"/>
                <a:cs typeface="Arial" panose="020B0604020202020204" pitchFamily="34" charset="0"/>
              </a:rPr>
              <a:t>Реализована интеграция с ЭТП "</a:t>
            </a:r>
            <a:r>
              <a:rPr lang="ru-RU" altLang="ru-RU" sz="1200" dirty="0" err="1">
                <a:latin typeface="Arial" panose="020B0604020202020204" pitchFamily="34" charset="0"/>
                <a:cs typeface="Arial" panose="020B0604020202020204" pitchFamily="34" charset="0"/>
              </a:rPr>
              <a:t>Onlinecontract</a:t>
            </a:r>
            <a:r>
              <a:rPr lang="ru-RU" altLang="ru-RU" sz="1200" dirty="0">
                <a:latin typeface="Arial" panose="020B0604020202020204" pitchFamily="34" charset="0"/>
                <a:cs typeface="Arial" panose="020B0604020202020204" pitchFamily="34" charset="0"/>
              </a:rPr>
              <a:t>». </a:t>
            </a:r>
          </a:p>
          <a:p>
            <a:r>
              <a:rPr lang="ru-RU" altLang="ru-RU" sz="1200" dirty="0">
                <a:latin typeface="Arial" panose="020B0604020202020204" pitchFamily="34" charset="0"/>
                <a:cs typeface="Arial" panose="020B0604020202020204" pitchFamily="34" charset="0"/>
              </a:rPr>
              <a:t>Это позволило сократить количество и объём закупочных документов</a:t>
            </a:r>
          </a:p>
        </p:txBody>
      </p:sp>
      <p:sp>
        <p:nvSpPr>
          <p:cNvPr id="45060" name="TextBox 13">
            <a:extLst>
              <a:ext uri="{FF2B5EF4-FFF2-40B4-BE49-F238E27FC236}">
                <a16:creationId xmlns="" xmlns:a16="http://schemas.microsoft.com/office/drawing/2014/main" id="{C3D26A71-91EC-4A68-A2D5-5BD34EA733BA}"/>
              </a:ext>
            </a:extLst>
          </p:cNvPr>
          <p:cNvSpPr txBox="1">
            <a:spLocks noChangeArrowheads="1"/>
          </p:cNvSpPr>
          <p:nvPr/>
        </p:nvSpPr>
        <p:spPr bwMode="auto">
          <a:xfrm>
            <a:off x="6335980" y="2510622"/>
            <a:ext cx="2533537" cy="444281"/>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lIns="71370" tIns="37112" rIns="71370" bIns="37112">
            <a:spAutoFit/>
          </a:bodyPr>
          <a:lstStyle>
            <a:defPPr>
              <a:defRPr lang="ru-RU"/>
            </a:defPPr>
            <a:lvl1pPr>
              <a:defRPr sz="1200" b="0">
                <a:latin typeface="Arial" panose="020B0604020202020204" pitchFamily="34" charset="0"/>
                <a:ea typeface="Tahoma" panose="020B060403050404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ru-RU" altLang="ru-RU" dirty="0"/>
              <a:t>Система интегрирована в текущий IT-ландшафт Общества</a:t>
            </a:r>
          </a:p>
        </p:txBody>
      </p:sp>
      <p:sp>
        <p:nvSpPr>
          <p:cNvPr id="45061" name="TextBox 15">
            <a:extLst>
              <a:ext uri="{FF2B5EF4-FFF2-40B4-BE49-F238E27FC236}">
                <a16:creationId xmlns="" xmlns:a16="http://schemas.microsoft.com/office/drawing/2014/main" id="{496216F2-66DC-466E-9C64-48BFAED9789E}"/>
              </a:ext>
            </a:extLst>
          </p:cNvPr>
          <p:cNvSpPr txBox="1">
            <a:spLocks noChangeArrowheads="1"/>
          </p:cNvSpPr>
          <p:nvPr/>
        </p:nvSpPr>
        <p:spPr bwMode="auto">
          <a:xfrm>
            <a:off x="6302325" y="1224756"/>
            <a:ext cx="2664582" cy="1182944"/>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lIns="71370" tIns="37112" rIns="71370" bIns="37112">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1200" b="0" dirty="0">
                <a:solidFill>
                  <a:schemeClr val="tx1"/>
                </a:solidFill>
                <a:ea typeface="Tahoma" panose="020B0604030504040204" pitchFamily="34" charset="0"/>
              </a:rPr>
              <a:t>Реализовано единое пространство планирования и проведения закупочных процедур в соответствии с положением закупок Общества и требованиям 223– ФЗ</a:t>
            </a:r>
          </a:p>
        </p:txBody>
      </p:sp>
      <p:sp>
        <p:nvSpPr>
          <p:cNvPr id="45062" name="TextBox 17">
            <a:extLst>
              <a:ext uri="{FF2B5EF4-FFF2-40B4-BE49-F238E27FC236}">
                <a16:creationId xmlns="" xmlns:a16="http://schemas.microsoft.com/office/drawing/2014/main" id="{2F262C3B-B8FF-4925-8F0E-BD45CEE30EEB}"/>
              </a:ext>
            </a:extLst>
          </p:cNvPr>
          <p:cNvSpPr txBox="1">
            <a:spLocks noChangeArrowheads="1"/>
          </p:cNvSpPr>
          <p:nvPr/>
        </p:nvSpPr>
        <p:spPr bwMode="auto">
          <a:xfrm>
            <a:off x="6302325" y="3022431"/>
            <a:ext cx="2806900" cy="813613"/>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lIns="71370" tIns="37112" rIns="71370" bIns="37112">
            <a:spAutoFit/>
          </a:bodyPr>
          <a:lstStyle>
            <a:defPPr>
              <a:defRPr lang="ru-RU"/>
            </a:defPPr>
            <a:lvl1pPr>
              <a:defRPr sz="1200" b="0">
                <a:latin typeface="Arial" panose="020B0604020202020204" pitchFamily="34" charset="0"/>
                <a:ea typeface="Tahoma" panose="020B060403050404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ru-RU" altLang="ru-RU" dirty="0"/>
              <a:t>Обеспечена прозрачность и контроль процессов управления закупочной деятельностью в соответствии с 223–ФЗ</a:t>
            </a:r>
          </a:p>
        </p:txBody>
      </p:sp>
      <p:pic>
        <p:nvPicPr>
          <p:cNvPr id="45063" name="Рисунок 3">
            <a:extLst>
              <a:ext uri="{FF2B5EF4-FFF2-40B4-BE49-F238E27FC236}">
                <a16:creationId xmlns="" xmlns:a16="http://schemas.microsoft.com/office/drawing/2014/main" id="{AA2ACB03-E5B3-4A94-A96E-3ADA22AB7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34" y="1249508"/>
            <a:ext cx="6107335" cy="262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 xmlns:a16="http://schemas.microsoft.com/office/drawing/2014/main" id="{F0ABC297-0B11-4E7A-9660-9B7FF0313936}"/>
              </a:ext>
            </a:extLst>
          </p:cNvPr>
          <p:cNvSpPr txBox="1">
            <a:spLocks noChangeArrowheads="1"/>
          </p:cNvSpPr>
          <p:nvPr/>
        </p:nvSpPr>
        <p:spPr bwMode="auto">
          <a:xfrm>
            <a:off x="1677339" y="97268"/>
            <a:ext cx="7142811" cy="62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ru-RU"/>
            </a:defPPr>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Интеграция с ЭТП и ЕИС</a:t>
            </a:r>
          </a:p>
        </p:txBody>
      </p:sp>
      <p:sp>
        <p:nvSpPr>
          <p:cNvPr id="45065" name="Rectangle 6">
            <a:extLst>
              <a:ext uri="{FF2B5EF4-FFF2-40B4-BE49-F238E27FC236}">
                <a16:creationId xmlns="" xmlns:a16="http://schemas.microsoft.com/office/drawing/2014/main" id="{CCC93823-F651-4BCC-BC56-DD8D6C05D5CE}"/>
              </a:ext>
            </a:extLst>
          </p:cNvPr>
          <p:cNvSpPr txBox="1">
            <a:spLocks noChangeArrowheads="1"/>
          </p:cNvSpPr>
          <p:nvPr/>
        </p:nvSpPr>
        <p:spPr bwMode="auto">
          <a:xfrm>
            <a:off x="132836" y="4107594"/>
            <a:ext cx="8270555" cy="62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493" tIns="36246" rIns="72493" bIns="36246"/>
          <a:lstStyle>
            <a:lvl1pPr marL="341313" indent="-341313">
              <a:spcBef>
                <a:spcPct val="20000"/>
              </a:spcBef>
              <a:buClr>
                <a:srgbClr val="CC0000"/>
              </a:buClr>
              <a:buChar char="•"/>
              <a:defRPr sz="2100">
                <a:solidFill>
                  <a:schemeClr val="tx1"/>
                </a:solidFill>
                <a:latin typeface="Futura PT Demi" panose="020B0604020202020204" pitchFamily="34" charset="-52"/>
              </a:defRPr>
            </a:lvl1pPr>
            <a:lvl2pPr marL="741363" indent="-285750">
              <a:spcBef>
                <a:spcPct val="20000"/>
              </a:spcBef>
              <a:buClr>
                <a:srgbClr val="CC0000"/>
              </a:buClr>
              <a:buChar char="•"/>
              <a:defRPr sz="1600">
                <a:solidFill>
                  <a:schemeClr val="tx1"/>
                </a:solidFill>
                <a:latin typeface="Futura PT Demi" panose="020B0604020202020204" pitchFamily="34" charset="-52"/>
              </a:defRPr>
            </a:lvl2pPr>
            <a:lvl3pPr marL="1144588" indent="-230188">
              <a:spcBef>
                <a:spcPct val="20000"/>
              </a:spcBef>
              <a:buClr>
                <a:srgbClr val="CC0000"/>
              </a:buClr>
              <a:buChar char="•"/>
              <a:defRPr sz="1600">
                <a:solidFill>
                  <a:schemeClr val="tx1"/>
                </a:solidFill>
                <a:latin typeface="Futura PT Demi" panose="020B0604020202020204" pitchFamily="34" charset="-52"/>
              </a:defRPr>
            </a:lvl3pPr>
            <a:lvl4pPr marL="1600200" indent="-228600">
              <a:spcBef>
                <a:spcPct val="20000"/>
              </a:spcBef>
              <a:buClr>
                <a:srgbClr val="CC0000"/>
              </a:buClr>
              <a:buChar char="•"/>
              <a:defRPr sz="1400">
                <a:solidFill>
                  <a:schemeClr val="tx1"/>
                </a:solidFill>
                <a:latin typeface="Futura PT Demi" panose="020B0604020202020204" pitchFamily="34" charset="-52"/>
              </a:defRPr>
            </a:lvl4pPr>
            <a:lvl5pPr marL="2055813" indent="-227013">
              <a:spcBef>
                <a:spcPct val="20000"/>
              </a:spcBef>
              <a:buClr>
                <a:srgbClr val="CC0000"/>
              </a:buClr>
              <a:buChar char="•"/>
              <a:defRPr sz="1300">
                <a:solidFill>
                  <a:schemeClr val="tx1"/>
                </a:solidFill>
                <a:latin typeface="Futura PT Demi" panose="020B0604020202020204" pitchFamily="34" charset="-52"/>
              </a:defRPr>
            </a:lvl5pPr>
            <a:lvl6pPr marL="25130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6pPr>
            <a:lvl7pPr marL="29702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7pPr>
            <a:lvl8pPr marL="34274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8pPr>
            <a:lvl9pPr marL="38846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9pPr>
          </a:lstStyle>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Реализовано единое пространство планирования и проведения закупочных процедур в соответствии с положением закупок Общества и требованиям 223– ФЗ</a:t>
            </a:r>
          </a:p>
        </p:txBody>
      </p:sp>
      <p:sp>
        <p:nvSpPr>
          <p:cNvPr id="45066" name="Rectangle 6">
            <a:extLst>
              <a:ext uri="{FF2B5EF4-FFF2-40B4-BE49-F238E27FC236}">
                <a16:creationId xmlns="" xmlns:a16="http://schemas.microsoft.com/office/drawing/2014/main" id="{0FF0BB18-C0FD-43BA-A863-A1B53E08636C}"/>
              </a:ext>
            </a:extLst>
          </p:cNvPr>
          <p:cNvSpPr txBox="1">
            <a:spLocks noChangeArrowheads="1"/>
          </p:cNvSpPr>
          <p:nvPr/>
        </p:nvSpPr>
        <p:spPr bwMode="auto">
          <a:xfrm>
            <a:off x="121506" y="4499107"/>
            <a:ext cx="8907887" cy="29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493" tIns="36246" rIns="72493" bIns="36246"/>
          <a:lstStyle>
            <a:lvl1pPr marL="341313" indent="-341313">
              <a:spcBef>
                <a:spcPct val="20000"/>
              </a:spcBef>
              <a:buClr>
                <a:srgbClr val="CC0000"/>
              </a:buClr>
              <a:buChar char="•"/>
              <a:defRPr sz="2100">
                <a:solidFill>
                  <a:schemeClr val="tx1"/>
                </a:solidFill>
                <a:latin typeface="Futura PT Demi" panose="020B0604020202020204" pitchFamily="34" charset="-52"/>
              </a:defRPr>
            </a:lvl1pPr>
            <a:lvl2pPr marL="741363" indent="-285750">
              <a:spcBef>
                <a:spcPct val="20000"/>
              </a:spcBef>
              <a:buClr>
                <a:srgbClr val="CC0000"/>
              </a:buClr>
              <a:buChar char="•"/>
              <a:defRPr sz="1600">
                <a:solidFill>
                  <a:schemeClr val="tx1"/>
                </a:solidFill>
                <a:latin typeface="Futura PT Demi" panose="020B0604020202020204" pitchFamily="34" charset="-52"/>
              </a:defRPr>
            </a:lvl2pPr>
            <a:lvl3pPr marL="1144588" indent="-230188">
              <a:spcBef>
                <a:spcPct val="20000"/>
              </a:spcBef>
              <a:buClr>
                <a:srgbClr val="CC0000"/>
              </a:buClr>
              <a:buChar char="•"/>
              <a:defRPr sz="1600">
                <a:solidFill>
                  <a:schemeClr val="tx1"/>
                </a:solidFill>
                <a:latin typeface="Futura PT Demi" panose="020B0604020202020204" pitchFamily="34" charset="-52"/>
              </a:defRPr>
            </a:lvl3pPr>
            <a:lvl4pPr marL="1600200" indent="-228600">
              <a:spcBef>
                <a:spcPct val="20000"/>
              </a:spcBef>
              <a:buClr>
                <a:srgbClr val="CC0000"/>
              </a:buClr>
              <a:buChar char="•"/>
              <a:defRPr sz="1400">
                <a:solidFill>
                  <a:schemeClr val="tx1"/>
                </a:solidFill>
                <a:latin typeface="Futura PT Demi" panose="020B0604020202020204" pitchFamily="34" charset="-52"/>
              </a:defRPr>
            </a:lvl4pPr>
            <a:lvl5pPr marL="2055813" indent="-227013">
              <a:spcBef>
                <a:spcPct val="20000"/>
              </a:spcBef>
              <a:buClr>
                <a:srgbClr val="CC0000"/>
              </a:buClr>
              <a:buChar char="•"/>
              <a:defRPr sz="1300">
                <a:solidFill>
                  <a:schemeClr val="tx1"/>
                </a:solidFill>
                <a:latin typeface="Futura PT Demi" panose="020B0604020202020204" pitchFamily="34" charset="-52"/>
              </a:defRPr>
            </a:lvl5pPr>
            <a:lvl6pPr marL="25130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6pPr>
            <a:lvl7pPr marL="29702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7pPr>
            <a:lvl8pPr marL="34274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8pPr>
            <a:lvl9pPr marL="38846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9pPr>
          </a:lstStyle>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Система интегрирована в текущий IT-ландшафт Общества</a:t>
            </a:r>
          </a:p>
        </p:txBody>
      </p:sp>
      <p:sp>
        <p:nvSpPr>
          <p:cNvPr id="45067" name="Rectangle 6">
            <a:extLst>
              <a:ext uri="{FF2B5EF4-FFF2-40B4-BE49-F238E27FC236}">
                <a16:creationId xmlns="" xmlns:a16="http://schemas.microsoft.com/office/drawing/2014/main" id="{D2976A2B-F44D-4EF5-A166-352FA65D2A80}"/>
              </a:ext>
            </a:extLst>
          </p:cNvPr>
          <p:cNvSpPr txBox="1">
            <a:spLocks noChangeArrowheads="1"/>
          </p:cNvSpPr>
          <p:nvPr/>
        </p:nvSpPr>
        <p:spPr bwMode="auto">
          <a:xfrm>
            <a:off x="121506" y="4726966"/>
            <a:ext cx="8784516" cy="29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493" tIns="36246" rIns="72493" bIns="36246"/>
          <a:lstStyle>
            <a:lvl1pPr marL="341313" indent="-341313">
              <a:spcBef>
                <a:spcPct val="20000"/>
              </a:spcBef>
              <a:buClr>
                <a:srgbClr val="CC0000"/>
              </a:buClr>
              <a:buChar char="•"/>
              <a:defRPr sz="2100">
                <a:solidFill>
                  <a:schemeClr val="tx1"/>
                </a:solidFill>
                <a:latin typeface="Futura PT Demi" panose="020B0604020202020204" pitchFamily="34" charset="-52"/>
              </a:defRPr>
            </a:lvl1pPr>
            <a:lvl2pPr marL="741363" indent="-285750">
              <a:spcBef>
                <a:spcPct val="20000"/>
              </a:spcBef>
              <a:buClr>
                <a:srgbClr val="CC0000"/>
              </a:buClr>
              <a:buChar char="•"/>
              <a:defRPr sz="1600">
                <a:solidFill>
                  <a:schemeClr val="tx1"/>
                </a:solidFill>
                <a:latin typeface="Futura PT Demi" panose="020B0604020202020204" pitchFamily="34" charset="-52"/>
              </a:defRPr>
            </a:lvl2pPr>
            <a:lvl3pPr marL="1144588" indent="-230188">
              <a:spcBef>
                <a:spcPct val="20000"/>
              </a:spcBef>
              <a:buClr>
                <a:srgbClr val="CC0000"/>
              </a:buClr>
              <a:buChar char="•"/>
              <a:defRPr sz="1600">
                <a:solidFill>
                  <a:schemeClr val="tx1"/>
                </a:solidFill>
                <a:latin typeface="Futura PT Demi" panose="020B0604020202020204" pitchFamily="34" charset="-52"/>
              </a:defRPr>
            </a:lvl3pPr>
            <a:lvl4pPr marL="1600200" indent="-228600">
              <a:spcBef>
                <a:spcPct val="20000"/>
              </a:spcBef>
              <a:buClr>
                <a:srgbClr val="CC0000"/>
              </a:buClr>
              <a:buChar char="•"/>
              <a:defRPr sz="1400">
                <a:solidFill>
                  <a:schemeClr val="tx1"/>
                </a:solidFill>
                <a:latin typeface="Futura PT Demi" panose="020B0604020202020204" pitchFamily="34" charset="-52"/>
              </a:defRPr>
            </a:lvl4pPr>
            <a:lvl5pPr marL="2055813" indent="-227013">
              <a:spcBef>
                <a:spcPct val="20000"/>
              </a:spcBef>
              <a:buClr>
                <a:srgbClr val="CC0000"/>
              </a:buClr>
              <a:buChar char="•"/>
              <a:defRPr sz="1300">
                <a:solidFill>
                  <a:schemeClr val="tx1"/>
                </a:solidFill>
                <a:latin typeface="Futura PT Demi" panose="020B0604020202020204" pitchFamily="34" charset="-52"/>
              </a:defRPr>
            </a:lvl5pPr>
            <a:lvl6pPr marL="25130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6pPr>
            <a:lvl7pPr marL="29702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7pPr>
            <a:lvl8pPr marL="34274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8pPr>
            <a:lvl9pPr marL="3884613" indent="-227013" eaLnBrk="0" fontAlgn="base" hangingPunct="0">
              <a:spcBef>
                <a:spcPct val="20000"/>
              </a:spcBef>
              <a:spcAft>
                <a:spcPct val="0"/>
              </a:spcAft>
              <a:buClr>
                <a:srgbClr val="CC0000"/>
              </a:buClr>
              <a:buChar char="•"/>
              <a:defRPr sz="1300">
                <a:solidFill>
                  <a:schemeClr val="tx1"/>
                </a:solidFill>
                <a:latin typeface="Futura PT Demi" panose="020B0604020202020204" pitchFamily="34" charset="-52"/>
              </a:defRPr>
            </a:lvl9pPr>
          </a:lstStyle>
          <a:p>
            <a:pPr marL="180975" indent="-180975"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Обеспечена прозрачность и контроль процессов управления закупочной деятельностью в соответствии с 223–ФЗ</a:t>
            </a:r>
          </a:p>
        </p:txBody>
      </p:sp>
      <p:pic>
        <p:nvPicPr>
          <p:cNvPr id="12" name="Рисунок 11">
            <a:extLst>
              <a:ext uri="{FF2B5EF4-FFF2-40B4-BE49-F238E27FC236}">
                <a16:creationId xmlns="" xmlns:a16="http://schemas.microsoft.com/office/drawing/2014/main" id="{7B68845A-F094-4372-987C-E573E9D12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904" y="3907972"/>
            <a:ext cx="733281" cy="771989"/>
          </a:xfrm>
          <a:prstGeom prst="rect">
            <a:avLst/>
          </a:prstGeom>
        </p:spPr>
      </p:pic>
    </p:spTree>
    <p:extLst>
      <p:ext uri="{BB962C8B-B14F-4D97-AF65-F5344CB8AC3E}">
        <p14:creationId xmlns:p14="http://schemas.microsoft.com/office/powerpoint/2010/main" val="3410672748"/>
      </p:ext>
    </p:extLst>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2275" y="180288"/>
            <a:ext cx="6480175" cy="7981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kern="1200" dirty="0">
                <a:solidFill>
                  <a:schemeClr val="tx1"/>
                </a:solidFill>
              </a:rPr>
              <a:t>Совместное использование с 1С:Документооборот</a:t>
            </a:r>
          </a:p>
        </p:txBody>
      </p:sp>
      <p:sp>
        <p:nvSpPr>
          <p:cNvPr id="12" name="TextBox 11"/>
          <p:cNvSpPr txBox="1"/>
          <p:nvPr/>
        </p:nvSpPr>
        <p:spPr>
          <a:xfrm>
            <a:off x="6198866" y="2232029"/>
            <a:ext cx="2971911" cy="1200329"/>
          </a:xfrm>
          <a:prstGeom prst="rect">
            <a:avLst/>
          </a:prstGeom>
          <a:noFill/>
        </p:spPr>
        <p:txBody>
          <a:bodyPr wrap="square">
            <a:spAutoFit/>
          </a:bodyPr>
          <a:lstStyle>
            <a:defPPr>
              <a:defRPr lang="en-US"/>
            </a:defPPr>
            <a:lvl1pPr marL="285750" indent="-285750">
              <a:buFont typeface="Wingdings" panose="05000000000000000000" pitchFamily="2" charset="2"/>
              <a:buChar char="v"/>
              <a:defRPr sz="1800" b="0">
                <a:solidFill>
                  <a:schemeClr val="tx1"/>
                </a:solidFill>
                <a:latin typeface="+mn-lt"/>
              </a:defRPr>
            </a:lvl1pPr>
          </a:lstStyle>
          <a:p>
            <a:pPr marL="180975" indent="-180975" eaLnBrk="1" hangingPunct="1">
              <a:spcBef>
                <a:spcPts val="400"/>
              </a:spcBef>
              <a:spcAft>
                <a:spcPts val="400"/>
              </a:spcAft>
              <a:buClr>
                <a:srgbClr val="D20000"/>
              </a:buClr>
              <a:buFont typeface="Arial" panose="020B0604020202020204" pitchFamily="34" charset="0"/>
              <a:buChar char="•"/>
              <a:defRPr/>
            </a:pPr>
            <a:r>
              <a:rPr lang="ru-RU" sz="1200" dirty="0">
                <a:latin typeface="Arial" panose="020B0604020202020204" pitchFamily="34" charset="0"/>
              </a:rPr>
              <a:t>Потоковое сканирование и распознавание первичных документов без применения штрихкодирования, автоматическое прикрепление к точкам документов единого электронного архива</a:t>
            </a:r>
          </a:p>
        </p:txBody>
      </p:sp>
      <p:sp>
        <p:nvSpPr>
          <p:cNvPr id="14" name="TextBox 13"/>
          <p:cNvSpPr txBox="1"/>
          <p:nvPr/>
        </p:nvSpPr>
        <p:spPr>
          <a:xfrm>
            <a:off x="6150051" y="3788450"/>
            <a:ext cx="2971911" cy="1015663"/>
          </a:xfrm>
          <a:prstGeom prst="rect">
            <a:avLst/>
          </a:prstGeom>
          <a:noFill/>
        </p:spPr>
        <p:txBody>
          <a:bodyPr wrap="square">
            <a:spAutoFit/>
          </a:bodyPr>
          <a:lstStyle>
            <a:defPPr>
              <a:defRPr lang="en-US"/>
            </a:defPPr>
            <a:lvl1pPr marL="285750" indent="-285750">
              <a:buFont typeface="Arial" panose="020B0604020202020204" pitchFamily="34" charset="0"/>
              <a:buChar char="•"/>
              <a:defRPr sz="1600" b="0">
                <a:solidFill>
                  <a:schemeClr val="tx1"/>
                </a:solidFill>
                <a:latin typeface="+mn-lt"/>
              </a:defRPr>
            </a:lvl1pPr>
          </a:lstStyle>
          <a:p>
            <a:pPr marL="180975" indent="-180975" eaLnBrk="1" hangingPunct="1">
              <a:spcBef>
                <a:spcPts val="400"/>
              </a:spcBef>
              <a:spcAft>
                <a:spcPts val="400"/>
              </a:spcAft>
              <a:buClr>
                <a:srgbClr val="D20000"/>
              </a:buClr>
              <a:defRPr/>
            </a:pPr>
            <a:r>
              <a:rPr lang="ru-RU" sz="1200" dirty="0">
                <a:latin typeface="Arial" panose="020B0604020202020204" pitchFamily="34" charset="0"/>
              </a:rPr>
              <a:t>Организация системы контроля за корректностью учета хозяйственных операций, оперативного представления информации в ходе прохождения аудита</a:t>
            </a:r>
          </a:p>
        </p:txBody>
      </p:sp>
      <p:sp>
        <p:nvSpPr>
          <p:cNvPr id="15" name="TextBox 14"/>
          <p:cNvSpPr txBox="1"/>
          <p:nvPr/>
        </p:nvSpPr>
        <p:spPr>
          <a:xfrm>
            <a:off x="549602" y="4717260"/>
            <a:ext cx="4743123" cy="245952"/>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71425" tIns="37141" rIns="71425" bIns="37141">
            <a:spAutoFit/>
          </a:bodyPr>
          <a:lstStyle>
            <a:defPPr>
              <a:defRPr lang="en-US"/>
            </a:defPPr>
            <a:lvl1pPr>
              <a:defRPr sz="2000" i="1">
                <a:solidFill>
                  <a:srgbClr val="D20000"/>
                </a:solidFill>
                <a:latin typeface="Franklin Gothic Book" panose="020B05030201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sz="1111" b="0" i="0" dirty="0">
                <a:latin typeface="Arial" panose="020B0604020202020204" pitchFamily="34" charset="0"/>
              </a:rPr>
              <a:t>Ускорение получения управленческой отчетности – 75%</a:t>
            </a:r>
          </a:p>
        </p:txBody>
      </p:sp>
      <p:sp>
        <p:nvSpPr>
          <p:cNvPr id="4" name="AutoShape 4"/>
          <p:cNvSpPr>
            <a:spLocks noChangeAspect="1" noChangeArrowheads="1"/>
          </p:cNvSpPr>
          <p:nvPr/>
        </p:nvSpPr>
        <p:spPr bwMode="auto">
          <a:xfrm>
            <a:off x="4451055" y="971660"/>
            <a:ext cx="692405" cy="6924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2567" tIns="36284" rIns="72567" bIns="36284" numCol="1" anchor="t" anchorCtr="0" compatLnSpc="1"/>
          <a:lstStyle/>
          <a:p>
            <a:endParaRPr lang="ru-RU"/>
          </a:p>
        </p:txBody>
      </p:sp>
      <p:pic>
        <p:nvPicPr>
          <p:cNvPr id="5" name="Рисунок 4"/>
          <p:cNvPicPr>
            <a:picLocks noChangeAspect="1"/>
          </p:cNvPicPr>
          <p:nvPr/>
        </p:nvPicPr>
        <p:blipFill>
          <a:blip r:embed="rId3"/>
          <a:stretch>
            <a:fillRect/>
          </a:stretch>
        </p:blipFill>
        <p:spPr>
          <a:xfrm>
            <a:off x="121711" y="859087"/>
            <a:ext cx="692405" cy="692405"/>
          </a:xfrm>
          <a:prstGeom prst="rect">
            <a:avLst/>
          </a:prstGeom>
        </p:spPr>
      </p:pic>
      <p:sp>
        <p:nvSpPr>
          <p:cNvPr id="6" name="TextBox 5"/>
          <p:cNvSpPr txBox="1"/>
          <p:nvPr/>
        </p:nvSpPr>
        <p:spPr>
          <a:xfrm>
            <a:off x="953862" y="943092"/>
            <a:ext cx="4059523" cy="2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ctr" anchorCtr="0" compatLnSpc="1"/>
          <a:lstStyle>
            <a:lvl1pPr>
              <a:defRPr sz="2270">
                <a:solidFill>
                  <a:srgbClr val="C00000"/>
                </a:solidFill>
                <a:latin typeface="Futura PT Demi" panose="020B0702020204020303" pitchFamily="34" charset="0"/>
                <a:ea typeface="+mj-ea"/>
                <a:cs typeface="+mj-cs"/>
              </a:defRPr>
            </a:lvl1pPr>
            <a:lvl2pPr>
              <a:defRPr sz="2800">
                <a:solidFill>
                  <a:schemeClr val="tx2"/>
                </a:solidFill>
              </a:defRPr>
            </a:lvl2pPr>
            <a:lvl3pPr>
              <a:defRPr sz="2800">
                <a:solidFill>
                  <a:schemeClr val="tx2"/>
                </a:solidFill>
              </a:defRPr>
            </a:lvl3pPr>
            <a:lvl4pPr>
              <a:defRPr sz="2800">
                <a:solidFill>
                  <a:schemeClr val="tx2"/>
                </a:solidFill>
              </a:defRPr>
            </a:lvl4pPr>
            <a:lvl5pPr>
              <a:defRPr sz="2800">
                <a:solidFill>
                  <a:schemeClr val="tx2"/>
                </a:solidFill>
              </a:defRPr>
            </a:lvl5pPr>
            <a:lvl6pPr marL="457200" eaLnBrk="0" fontAlgn="base" hangingPunct="0">
              <a:spcBef>
                <a:spcPct val="0"/>
              </a:spcBef>
              <a:spcAft>
                <a:spcPct val="0"/>
              </a:spcAft>
              <a:defRPr sz="2900">
                <a:solidFill>
                  <a:schemeClr val="tx2"/>
                </a:solidFill>
                <a:latin typeface="Futura PT Demi" panose="020B0702020204020303" pitchFamily="34" charset="0"/>
              </a:defRPr>
            </a:lvl6pPr>
            <a:lvl7pPr marL="914400" eaLnBrk="0" fontAlgn="base" hangingPunct="0">
              <a:spcBef>
                <a:spcPct val="0"/>
              </a:spcBef>
              <a:spcAft>
                <a:spcPct val="0"/>
              </a:spcAft>
              <a:defRPr sz="2900">
                <a:solidFill>
                  <a:schemeClr val="tx2"/>
                </a:solidFill>
                <a:latin typeface="Futura PT Demi" panose="020B0702020204020303" pitchFamily="34" charset="0"/>
              </a:defRPr>
            </a:lvl7pPr>
            <a:lvl8pPr marL="1371600" eaLnBrk="0" fontAlgn="base" hangingPunct="0">
              <a:spcBef>
                <a:spcPct val="0"/>
              </a:spcBef>
              <a:spcAft>
                <a:spcPct val="0"/>
              </a:spcAft>
              <a:defRPr sz="2900">
                <a:solidFill>
                  <a:schemeClr val="tx2"/>
                </a:solidFill>
                <a:latin typeface="Futura PT Demi" panose="020B0702020204020303" pitchFamily="34" charset="0"/>
              </a:defRPr>
            </a:lvl8pPr>
            <a:lvl9pPr marL="182880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1270" dirty="0">
                <a:solidFill>
                  <a:srgbClr val="C49500"/>
                </a:solidFill>
              </a:rPr>
              <a:t>Навойский горно-металлургический комбинат</a:t>
            </a:r>
          </a:p>
        </p:txBody>
      </p:sp>
      <p:pic>
        <p:nvPicPr>
          <p:cNvPr id="5124" name="Picture 4" descr="http://qrcoder.ru/code/?https%3A%2F%2Feawards.1c.ru%2Fprojects%2Favtomatizaciya-korporativnoy-otchetnosti-po-msfo-na-baze-po-1s-erp-upravlenie-holdingom-v-ao-navoiyskiy-gorno-metallurgicheskiy-kombinat-uzbekistan-131947%2F&amp;4&amp;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50" y="1149562"/>
            <a:ext cx="732561" cy="732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stretch>
            <a:fillRect/>
          </a:stretch>
        </p:blipFill>
        <p:spPr>
          <a:xfrm>
            <a:off x="813720" y="1819175"/>
            <a:ext cx="4090698" cy="2963418"/>
          </a:xfrm>
          <a:prstGeom prst="rect">
            <a:avLst/>
          </a:prstGeom>
        </p:spPr>
      </p:pic>
      <p:sp>
        <p:nvSpPr>
          <p:cNvPr id="8" name="TextBox 7"/>
          <p:cNvSpPr txBox="1"/>
          <p:nvPr/>
        </p:nvSpPr>
        <p:spPr>
          <a:xfrm>
            <a:off x="250825" y="1492628"/>
            <a:ext cx="2300603" cy="385362"/>
          </a:xfrm>
          <a:prstGeom prst="rect">
            <a:avLst/>
          </a:prstGeom>
          <a:noFill/>
        </p:spPr>
        <p:txBody>
          <a:bodyPr wrap="square" rtlCol="0">
            <a:spAutoFit/>
          </a:bodyPr>
          <a:lstStyle/>
          <a:p>
            <a:r>
              <a:rPr lang="ru-RU" sz="952" b="0" dirty="0">
                <a:latin typeface="Arial" panose="020B0604020202020204" pitchFamily="34" charset="0"/>
              </a:rPr>
              <a:t>1С:</a:t>
            </a:r>
            <a:r>
              <a:rPr lang="en-US" sz="952" b="0" dirty="0">
                <a:latin typeface="Arial" panose="020B0604020202020204" pitchFamily="34" charset="0"/>
              </a:rPr>
              <a:t>ERP</a:t>
            </a:r>
            <a:r>
              <a:rPr lang="ru-RU" sz="952" b="0" dirty="0">
                <a:latin typeface="Arial" panose="020B0604020202020204" pitchFamily="34" charset="0"/>
              </a:rPr>
              <a:t>. Управление холдингом</a:t>
            </a:r>
          </a:p>
          <a:p>
            <a:r>
              <a:rPr lang="ru-RU" sz="952" b="0" dirty="0">
                <a:latin typeface="Arial" panose="020B0604020202020204" pitchFamily="34" charset="0"/>
              </a:rPr>
              <a:t>1С:Документооборот КОРП</a:t>
            </a:r>
          </a:p>
        </p:txBody>
      </p:sp>
      <p:pic>
        <p:nvPicPr>
          <p:cNvPr id="8208" name="Picture 16">
            <a:extLst>
              <a:ext uri="{FF2B5EF4-FFF2-40B4-BE49-F238E27FC236}">
                <a16:creationId xmlns="" xmlns:a16="http://schemas.microsoft.com/office/drawing/2014/main" id="{A770B768-0AEB-419C-91BC-A6A7CB9196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5283" y="3899562"/>
            <a:ext cx="880517" cy="822866"/>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a:extLst>
              <a:ext uri="{FF2B5EF4-FFF2-40B4-BE49-F238E27FC236}">
                <a16:creationId xmlns="" xmlns:a16="http://schemas.microsoft.com/office/drawing/2014/main" id="{589119E6-1DE9-486D-9D22-F938E3223D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7313" y="2348592"/>
            <a:ext cx="922868" cy="9228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bwMode="auto">
          <a:xfrm>
            <a:off x="4713131" y="1384235"/>
            <a:ext cx="4254458" cy="324259"/>
          </a:xfrm>
          <a:prstGeom prst="roundRect">
            <a:avLst/>
          </a:prstGeom>
          <a:solidFill>
            <a:schemeClr val="accent3">
              <a:lumMod val="95000"/>
              <a:alpha val="75000"/>
            </a:schemeClr>
          </a:solidFill>
          <a:ln>
            <a:noFill/>
          </a:ln>
        </p:spPr>
        <p:txBody>
          <a:bodyPr vert="horz" wrap="square" lIns="71425" tIns="37141" rIns="71425" bIns="37141" numCol="1" rtlCol="0" anchor="t" anchorCtr="0" compatLnSpc="1">
            <a:spAutoFit/>
          </a:bodyPr>
          <a:lstStyle/>
          <a:p>
            <a:pPr marL="302362" indent="-302362" defTabSz="725668" eaLnBrk="1" hangingPunct="1">
              <a:lnSpc>
                <a:spcPct val="85000"/>
              </a:lnSpc>
              <a:spcBef>
                <a:spcPct val="50000"/>
              </a:spcBef>
              <a:buSzPct val="120000"/>
              <a:buBlip>
                <a:blip r:embed="rId3"/>
              </a:buBlip>
            </a:pPr>
            <a:endParaRPr lang="ru-RU" sz="1667" b="0">
              <a:solidFill>
                <a:srgbClr val="006600"/>
              </a:solidFill>
              <a:latin typeface="Arial" panose="020B0604020202020204" pitchFamily="34" charset="0"/>
            </a:endParaRPr>
          </a:p>
        </p:txBody>
      </p:sp>
      <p:sp>
        <p:nvSpPr>
          <p:cNvPr id="14" name="Скругленный прямоугольник 13"/>
          <p:cNvSpPr/>
          <p:nvPr/>
        </p:nvSpPr>
        <p:spPr bwMode="auto">
          <a:xfrm>
            <a:off x="57463" y="1447438"/>
            <a:ext cx="4381393" cy="324259"/>
          </a:xfrm>
          <a:prstGeom prst="roundRect">
            <a:avLst/>
          </a:prstGeom>
          <a:solidFill>
            <a:schemeClr val="accent3">
              <a:lumMod val="95000"/>
              <a:alpha val="75000"/>
            </a:schemeClr>
          </a:solidFill>
          <a:ln>
            <a:noFill/>
          </a:ln>
        </p:spPr>
        <p:txBody>
          <a:bodyPr vert="horz" wrap="square" lIns="71425" tIns="37141" rIns="71425" bIns="37141" numCol="1" rtlCol="0" anchor="t" anchorCtr="0" compatLnSpc="1">
            <a:spAutoFit/>
          </a:bodyPr>
          <a:lstStyle/>
          <a:p>
            <a:pPr marL="302362" indent="-302362" defTabSz="725668" eaLnBrk="1" hangingPunct="1">
              <a:lnSpc>
                <a:spcPct val="85000"/>
              </a:lnSpc>
              <a:spcBef>
                <a:spcPct val="50000"/>
              </a:spcBef>
              <a:buSzPct val="120000"/>
              <a:buBlip>
                <a:blip r:embed="rId3"/>
              </a:buBlip>
            </a:pPr>
            <a:endParaRPr lang="ru-RU" sz="1667" b="0">
              <a:solidFill>
                <a:srgbClr val="006600"/>
              </a:solidFill>
              <a:latin typeface="Arial" panose="020B0604020202020204" pitchFamily="34" charset="0"/>
            </a:endParaRPr>
          </a:p>
        </p:txBody>
      </p:sp>
      <p:sp>
        <p:nvSpPr>
          <p:cNvPr id="2" name="Заголовок 1"/>
          <p:cNvSpPr>
            <a:spLocks noGrp="1"/>
          </p:cNvSpPr>
          <p:nvPr>
            <p:ph type="title"/>
          </p:nvPr>
        </p:nvSpPr>
        <p:spPr>
          <a:xfrm>
            <a:off x="1709146" y="196635"/>
            <a:ext cx="7057686" cy="60167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kern="1200" dirty="0">
                <a:solidFill>
                  <a:schemeClr val="tx1"/>
                </a:solidFill>
              </a:rPr>
              <a:t>Интеграция с отраслевыми решениями</a:t>
            </a:r>
          </a:p>
        </p:txBody>
      </p:sp>
      <p:sp>
        <p:nvSpPr>
          <p:cNvPr id="9" name="TextBox 8"/>
          <p:cNvSpPr txBox="1"/>
          <p:nvPr/>
        </p:nvSpPr>
        <p:spPr>
          <a:xfrm>
            <a:off x="292983" y="4205697"/>
            <a:ext cx="4381393" cy="710310"/>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71425" tIns="37141" rIns="71425" bIns="37141">
            <a:spAutoFit/>
          </a:bodyPr>
          <a:lstStyle>
            <a:defPPr>
              <a:defRPr lang="en-US"/>
            </a:defPPr>
            <a:lvl1pPr>
              <a:defRPr sz="1400" b="0" i="1">
                <a:solidFill>
                  <a:schemeClr val="tx1"/>
                </a:solidFill>
                <a:latin typeface="Franklin Gothic Book" panose="020B05030201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a:r>
              <a:rPr lang="ru-RU" sz="1032" i="0" dirty="0">
                <a:latin typeface="Arial" panose="020B0604020202020204" pitchFamily="34" charset="0"/>
              </a:rPr>
              <a:t>1С:</a:t>
            </a:r>
            <a:r>
              <a:rPr lang="en-US" sz="1032" i="0" dirty="0">
                <a:latin typeface="Arial" panose="020B0604020202020204" pitchFamily="34" charset="0"/>
              </a:rPr>
              <a:t>ERP</a:t>
            </a:r>
            <a:r>
              <a:rPr lang="ru-RU" sz="1032" i="0" dirty="0">
                <a:latin typeface="Arial" panose="020B0604020202020204" pitchFamily="34" charset="0"/>
              </a:rPr>
              <a:t>. Управление холдингом обеспечивает единство учетной политики, точка ввода унифицированной НСИ и обновления конфигурации. В ней консолидируется информация из периферийных баз предприятий холдинга. </a:t>
            </a:r>
          </a:p>
        </p:txBody>
      </p:sp>
      <p:sp>
        <p:nvSpPr>
          <p:cNvPr id="10" name="TextBox 9"/>
          <p:cNvSpPr txBox="1"/>
          <p:nvPr/>
        </p:nvSpPr>
        <p:spPr>
          <a:xfrm>
            <a:off x="847196" y="1265072"/>
            <a:ext cx="4444553" cy="368036"/>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71425" tIns="37141" rIns="71425" bIns="37141">
            <a:spAutoFit/>
          </a:bodyPr>
          <a:lstStyle>
            <a:defPPr>
              <a:defRPr lang="en-US"/>
            </a:defPPr>
            <a:lvl1pPr>
              <a:defRPr sz="2000" i="1">
                <a:solidFill>
                  <a:srgbClr val="D20000"/>
                </a:solidFill>
                <a:latin typeface="Franklin Gothic Book" panose="020B05030201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sz="952" b="0" i="0" dirty="0">
                <a:latin typeface="Arial" panose="020B0604020202020204" pitchFamily="34" charset="0"/>
              </a:rPr>
              <a:t>Ускорение получения управленческой отчетности – 50%</a:t>
            </a:r>
          </a:p>
          <a:p>
            <a:r>
              <a:rPr lang="ru-RU" sz="952" b="0" i="0" dirty="0">
                <a:latin typeface="Arial" panose="020B0604020202020204" pitchFamily="34" charset="0"/>
              </a:rPr>
              <a:t>Ускорение получения регламентированной отчетности – 50%</a:t>
            </a:r>
          </a:p>
        </p:txBody>
      </p:sp>
      <p:pic>
        <p:nvPicPr>
          <p:cNvPr id="6146" name="Picture 2" descr="Поиск на боковой панели запросов"/>
          <p:cNvPicPr>
            <a:picLocks noChangeAspect="1" noChangeArrowheads="1"/>
          </p:cNvPicPr>
          <p:nvPr/>
        </p:nvPicPr>
        <p:blipFill rotWithShape="1">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l="1938" r="1437"/>
          <a:stretch>
            <a:fillRect/>
          </a:stretch>
        </p:blipFill>
        <p:spPr bwMode="auto">
          <a:xfrm>
            <a:off x="4766194" y="1846764"/>
            <a:ext cx="4148332" cy="30362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5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4658" t="29756" r="14424" b="30382"/>
          <a:stretch>
            <a:fillRect/>
          </a:stretch>
        </p:blipFill>
        <p:spPr bwMode="auto">
          <a:xfrm>
            <a:off x="5657775" y="771303"/>
            <a:ext cx="1428967" cy="59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057773" y="1263383"/>
            <a:ext cx="3709059" cy="221522"/>
          </a:xfrm>
          <a:prstGeom prst="rect">
            <a:avLst/>
          </a:prstGeom>
          <a:noFill/>
          <a:ln>
            <a:noFill/>
          </a:ln>
          <a:effectLst>
            <a:prstShdw prst="shdw17" dist="17961" dir="2700000">
              <a:srgbClr val="009900"/>
            </a:prstShdw>
          </a:effectLst>
          <a:extLst>
            <a:ext uri="{909E8E84-426E-40DD-AFC4-6F175D3DCCD1}">
              <a14:hiddenFill xmlns:a14="http://schemas.microsoft.com/office/drawing/2010/main">
                <a:solidFill>
                  <a:srgbClr val="00FF00">
                    <a:alpha val="74901"/>
                  </a:srgbClr>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71425" tIns="37141" rIns="71425" bIns="37141">
            <a:spAutoFit/>
          </a:bodyPr>
          <a:lstStyle>
            <a:defPPr>
              <a:defRPr lang="ru-RU"/>
            </a:defPPr>
            <a:lvl1pPr>
              <a:defRPr sz="952" b="0" i="0">
                <a:solidFill>
                  <a:srgbClr val="D20000"/>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dirty="0"/>
              <a:t>Ускорение получения управленческой отчетности – 35%</a:t>
            </a:r>
          </a:p>
        </p:txBody>
      </p:sp>
      <p:pic>
        <p:nvPicPr>
          <p:cNvPr id="9218" name="Picture 2" descr="http://qrcoder.ru/code/?https%3A%2F%2Feawards.1c.ru%2Fprojects%2Favtomatizaciya-kaznacheystva-i-upravleniya-proektami-agrarnogo-holdinga-na-baze-1s-erp-upravlenie-holdingom-131180%2F&amp;4&amp;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3935" y="1543121"/>
            <a:ext cx="732561" cy="732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descr="http://qrcoder.ru/code/?https%3A%2F%2Feawards.1c.ru%2Fprojects%2Fvnedrenie-1s-erp-upravlenie-holdingom-s-1s-upravlenie-avtotransportom-modul-dlya-1s-erp-i-1s-proizvodstvo-alkogolnoy-produkcii-modul-dlya-1s-erp-v-ao-tatspirtprom-130048%2F&amp;4&amp;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0" y="1339578"/>
            <a:ext cx="732560" cy="7325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8"/>
          <a:stretch>
            <a:fillRect/>
          </a:stretch>
        </p:blipFill>
        <p:spPr>
          <a:xfrm>
            <a:off x="292983" y="1790335"/>
            <a:ext cx="3791549" cy="2506526"/>
          </a:xfrm>
          <a:prstGeom prst="rect">
            <a:avLst/>
          </a:prstGeom>
        </p:spPr>
      </p:pic>
      <p:pic>
        <p:nvPicPr>
          <p:cNvPr id="4" name="Рисунок 3">
            <a:extLst>
              <a:ext uri="{FF2B5EF4-FFF2-40B4-BE49-F238E27FC236}">
                <a16:creationId xmlns="" xmlns:a16="http://schemas.microsoft.com/office/drawing/2014/main" id="{410365D9-CEBE-4141-8EAA-7D894A4E1147}"/>
              </a:ext>
            </a:extLst>
          </p:cNvPr>
          <p:cNvPicPr>
            <a:picLocks noChangeAspect="1"/>
          </p:cNvPicPr>
          <p:nvPr/>
        </p:nvPicPr>
        <p:blipFill rotWithShape="1">
          <a:blip r:embed="rId9"/>
          <a:srcRect l="14743" t="16875" r="16213" b="34479"/>
          <a:stretch/>
        </p:blipFill>
        <p:spPr>
          <a:xfrm>
            <a:off x="1560325" y="721061"/>
            <a:ext cx="1256863" cy="502273"/>
          </a:xfrm>
          <a:prstGeom prst="rect">
            <a:avLst/>
          </a:prstGeom>
        </p:spPr>
      </p:pic>
    </p:spTree>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1DAF8756-DDD3-4C60-ABBA-CD1F3725E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3640" y="4160613"/>
            <a:ext cx="733281" cy="771989"/>
          </a:xfrm>
          <a:prstGeom prst="rect">
            <a:avLst/>
          </a:prstGeom>
        </p:spPr>
      </p:pic>
      <p:sp>
        <p:nvSpPr>
          <p:cNvPr id="44" name="Rounded Rectangle 7">
            <a:extLst>
              <a:ext uri="{FF2B5EF4-FFF2-40B4-BE49-F238E27FC236}">
                <a16:creationId xmlns="" xmlns:a16="http://schemas.microsoft.com/office/drawing/2014/main" id="{5BBB88B4-B967-4785-BDD3-50274BED3D4F}"/>
              </a:ext>
            </a:extLst>
          </p:cNvPr>
          <p:cNvSpPr>
            <a:spLocks noChangeAspect="1"/>
          </p:cNvSpPr>
          <p:nvPr/>
        </p:nvSpPr>
        <p:spPr>
          <a:xfrm>
            <a:off x="244925" y="1131590"/>
            <a:ext cx="1435080" cy="3771640"/>
          </a:xfrm>
          <a:prstGeom prst="roundRect">
            <a:avLst>
              <a:gd name="adj" fmla="val 5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1350" b="0">
              <a:solidFill>
                <a:prstClr val="white"/>
              </a:solidFill>
              <a:cs typeface="Arial" panose="020B0604020202020204" pitchFamily="34" charset="0"/>
            </a:endParaRPr>
          </a:p>
        </p:txBody>
      </p:sp>
      <p:grpSp>
        <p:nvGrpSpPr>
          <p:cNvPr id="45" name="Group 15">
            <a:extLst>
              <a:ext uri="{FF2B5EF4-FFF2-40B4-BE49-F238E27FC236}">
                <a16:creationId xmlns="" xmlns:a16="http://schemas.microsoft.com/office/drawing/2014/main" id="{EAB570ED-5ED2-4AD2-A430-CF143B733EC4}"/>
              </a:ext>
            </a:extLst>
          </p:cNvPr>
          <p:cNvGrpSpPr/>
          <p:nvPr/>
        </p:nvGrpSpPr>
        <p:grpSpPr>
          <a:xfrm>
            <a:off x="509633" y="1289800"/>
            <a:ext cx="905661" cy="1037740"/>
            <a:chOff x="1475492" y="1295400"/>
            <a:chExt cx="1143000" cy="1277566"/>
          </a:xfrm>
          <a:solidFill>
            <a:schemeClr val="accent2"/>
          </a:solidFill>
        </p:grpSpPr>
        <p:sp>
          <p:nvSpPr>
            <p:cNvPr id="103" name="Oval 13">
              <a:extLst>
                <a:ext uri="{FF2B5EF4-FFF2-40B4-BE49-F238E27FC236}">
                  <a16:creationId xmlns="" xmlns:a16="http://schemas.microsoft.com/office/drawing/2014/main" id="{33CB070E-6295-4CD1-BC62-D10FD4599A6B}"/>
                </a:ext>
              </a:extLst>
            </p:cNvPr>
            <p:cNvSpPr>
              <a:spLocks noChangeAspect="1"/>
            </p:cNvSpPr>
            <p:nvPr/>
          </p:nvSpPr>
          <p:spPr>
            <a:xfrm>
              <a:off x="1475492" y="1295400"/>
              <a:ext cx="1143000" cy="1143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2855" tIns="102855" rIns="102855" bIns="102855"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dirty="0">
                <a:solidFill>
                  <a:prstClr val="white"/>
                </a:solidFill>
                <a:cs typeface="Arial" panose="020B0604020202020204" pitchFamily="34" charset="0"/>
              </a:endParaRPr>
            </a:p>
          </p:txBody>
        </p:sp>
        <p:sp>
          <p:nvSpPr>
            <p:cNvPr id="104" name="Isosceles Triangle 14">
              <a:extLst>
                <a:ext uri="{FF2B5EF4-FFF2-40B4-BE49-F238E27FC236}">
                  <a16:creationId xmlns="" xmlns:a16="http://schemas.microsoft.com/office/drawing/2014/main" id="{085CC544-591F-4281-A39D-BEF1F5B227EF}"/>
                </a:ext>
              </a:extLst>
            </p:cNvPr>
            <p:cNvSpPr/>
            <p:nvPr/>
          </p:nvSpPr>
          <p:spPr>
            <a:xfrm flipV="1">
              <a:off x="1894592" y="2378194"/>
              <a:ext cx="304800" cy="1947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a:solidFill>
                  <a:prstClr val="white"/>
                </a:solidFill>
                <a:cs typeface="Arial" panose="020B0604020202020204" pitchFamily="34" charset="0"/>
              </a:endParaRPr>
            </a:p>
          </p:txBody>
        </p:sp>
      </p:grpSp>
      <p:sp>
        <p:nvSpPr>
          <p:cNvPr id="46" name="TextBox 16">
            <a:extLst>
              <a:ext uri="{FF2B5EF4-FFF2-40B4-BE49-F238E27FC236}">
                <a16:creationId xmlns="" xmlns:a16="http://schemas.microsoft.com/office/drawing/2014/main" id="{1049102E-E964-4033-88F4-8F3A1E929472}"/>
              </a:ext>
            </a:extLst>
          </p:cNvPr>
          <p:cNvSpPr txBox="1">
            <a:spLocks noChangeAspect="1"/>
          </p:cNvSpPr>
          <p:nvPr/>
        </p:nvSpPr>
        <p:spPr>
          <a:xfrm>
            <a:off x="263051" y="2457556"/>
            <a:ext cx="1470541" cy="434221"/>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1111" dirty="0">
                <a:cs typeface="Arial" panose="020B0604020202020204" pitchFamily="34" charset="0"/>
              </a:rPr>
              <a:t>ПЛАНИРОВАНИЕ ПОТРЕБНОСТИ</a:t>
            </a:r>
            <a:endParaRPr lang="en-US" sz="1111" dirty="0">
              <a:cs typeface="Arial" panose="020B0604020202020204" pitchFamily="34" charset="0"/>
            </a:endParaRPr>
          </a:p>
        </p:txBody>
      </p:sp>
      <p:sp>
        <p:nvSpPr>
          <p:cNvPr id="47" name="TextBox 17">
            <a:extLst>
              <a:ext uri="{FF2B5EF4-FFF2-40B4-BE49-F238E27FC236}">
                <a16:creationId xmlns="" xmlns:a16="http://schemas.microsoft.com/office/drawing/2014/main" id="{C93C3464-9D6D-45E1-A620-CC55745367A8}"/>
              </a:ext>
            </a:extLst>
          </p:cNvPr>
          <p:cNvSpPr txBox="1"/>
          <p:nvPr/>
        </p:nvSpPr>
        <p:spPr>
          <a:xfrm>
            <a:off x="374860" y="3204930"/>
            <a:ext cx="1175207" cy="336759"/>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Формирование бюджета закупок</a:t>
            </a:r>
            <a:endParaRPr lang="en-US" sz="794" b="0" dirty="0">
              <a:solidFill>
                <a:schemeClr val="accent2">
                  <a:lumMod val="75000"/>
                </a:schemeClr>
              </a:solidFill>
              <a:cs typeface="Arial" panose="020B0604020202020204" pitchFamily="34" charset="0"/>
            </a:endParaRPr>
          </a:p>
        </p:txBody>
      </p:sp>
      <p:sp>
        <p:nvSpPr>
          <p:cNvPr id="48" name="TextBox 18">
            <a:extLst>
              <a:ext uri="{FF2B5EF4-FFF2-40B4-BE49-F238E27FC236}">
                <a16:creationId xmlns="" xmlns:a16="http://schemas.microsoft.com/office/drawing/2014/main" id="{FBAD3F73-E4A5-4868-A7AD-9F8FB1EC2A98}"/>
              </a:ext>
            </a:extLst>
          </p:cNvPr>
          <p:cNvSpPr txBox="1"/>
          <p:nvPr/>
        </p:nvSpPr>
        <p:spPr>
          <a:xfrm>
            <a:off x="374860" y="3806766"/>
            <a:ext cx="1175207" cy="458972"/>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Контроль лимитов по бюджету закупок</a:t>
            </a:r>
            <a:endParaRPr lang="en-US" sz="794" b="0" dirty="0">
              <a:solidFill>
                <a:schemeClr val="accent2">
                  <a:lumMod val="75000"/>
                </a:schemeClr>
              </a:solidFill>
              <a:cs typeface="Arial" panose="020B0604020202020204" pitchFamily="34" charset="0"/>
            </a:endParaRPr>
          </a:p>
        </p:txBody>
      </p:sp>
      <p:sp>
        <p:nvSpPr>
          <p:cNvPr id="49" name="TextBox 19">
            <a:extLst>
              <a:ext uri="{FF2B5EF4-FFF2-40B4-BE49-F238E27FC236}">
                <a16:creationId xmlns="" xmlns:a16="http://schemas.microsoft.com/office/drawing/2014/main" id="{CBECEDCC-E534-43A4-B60E-2430CBB49CB6}"/>
              </a:ext>
            </a:extLst>
          </p:cNvPr>
          <p:cNvSpPr txBox="1"/>
          <p:nvPr/>
        </p:nvSpPr>
        <p:spPr>
          <a:xfrm>
            <a:off x="374860" y="4380251"/>
            <a:ext cx="1175207" cy="458972"/>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Формирование и исполнение заявок на закупку</a:t>
            </a:r>
            <a:endParaRPr lang="en-US" sz="794" b="0" dirty="0">
              <a:solidFill>
                <a:schemeClr val="accent2">
                  <a:lumMod val="75000"/>
                </a:schemeClr>
              </a:solidFill>
              <a:cs typeface="Arial" panose="020B0604020202020204" pitchFamily="34" charset="0"/>
            </a:endParaRPr>
          </a:p>
        </p:txBody>
      </p:sp>
      <p:cxnSp>
        <p:nvCxnSpPr>
          <p:cNvPr id="50" name="Straight Connector 96">
            <a:extLst>
              <a:ext uri="{FF2B5EF4-FFF2-40B4-BE49-F238E27FC236}">
                <a16:creationId xmlns="" xmlns:a16="http://schemas.microsoft.com/office/drawing/2014/main" id="{A1B639F9-6949-481E-99A2-4F27F260BF5E}"/>
              </a:ext>
            </a:extLst>
          </p:cNvPr>
          <p:cNvCxnSpPr/>
          <p:nvPr/>
        </p:nvCxnSpPr>
        <p:spPr>
          <a:xfrm>
            <a:off x="374860" y="4274869"/>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97">
            <a:extLst>
              <a:ext uri="{FF2B5EF4-FFF2-40B4-BE49-F238E27FC236}">
                <a16:creationId xmlns="" xmlns:a16="http://schemas.microsoft.com/office/drawing/2014/main" id="{32214041-FBED-461F-9760-6F44ADC7EA66}"/>
              </a:ext>
            </a:extLst>
          </p:cNvPr>
          <p:cNvCxnSpPr/>
          <p:nvPr/>
        </p:nvCxnSpPr>
        <p:spPr>
          <a:xfrm>
            <a:off x="374860" y="3711282"/>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Straight Connector 98">
            <a:extLst>
              <a:ext uri="{FF2B5EF4-FFF2-40B4-BE49-F238E27FC236}">
                <a16:creationId xmlns="" xmlns:a16="http://schemas.microsoft.com/office/drawing/2014/main" id="{DA81F786-B5DA-47F9-919D-82807A973546}"/>
              </a:ext>
            </a:extLst>
          </p:cNvPr>
          <p:cNvCxnSpPr/>
          <p:nvPr/>
        </p:nvCxnSpPr>
        <p:spPr>
          <a:xfrm>
            <a:off x="374860" y="3050356"/>
            <a:ext cx="1175207" cy="0"/>
          </a:xfrm>
          <a:prstGeom prst="line">
            <a:avLst/>
          </a:prstGeom>
          <a:solidFill>
            <a:schemeClr val="accent5"/>
          </a:solid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Isosceles Triangle 99">
            <a:extLst>
              <a:ext uri="{FF2B5EF4-FFF2-40B4-BE49-F238E27FC236}">
                <a16:creationId xmlns="" xmlns:a16="http://schemas.microsoft.com/office/drawing/2014/main" id="{4BD8CCBF-2015-4AC5-A98A-85269EB79E48}"/>
              </a:ext>
            </a:extLst>
          </p:cNvPr>
          <p:cNvSpPr/>
          <p:nvPr/>
        </p:nvSpPr>
        <p:spPr>
          <a:xfrm flipV="1">
            <a:off x="902653" y="3064447"/>
            <a:ext cx="119623" cy="67888"/>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794" b="0">
              <a:solidFill>
                <a:schemeClr val="accent2">
                  <a:lumMod val="75000"/>
                </a:schemeClr>
              </a:solidFill>
              <a:cs typeface="Arial" panose="020B0604020202020204" pitchFamily="34" charset="0"/>
            </a:endParaRPr>
          </a:p>
        </p:txBody>
      </p:sp>
      <p:sp>
        <p:nvSpPr>
          <p:cNvPr id="54" name="Rounded Rectangle 102">
            <a:extLst>
              <a:ext uri="{FF2B5EF4-FFF2-40B4-BE49-F238E27FC236}">
                <a16:creationId xmlns="" xmlns:a16="http://schemas.microsoft.com/office/drawing/2014/main" id="{D7663A80-33DE-4638-9F46-3163D5B4ECD1}"/>
              </a:ext>
            </a:extLst>
          </p:cNvPr>
          <p:cNvSpPr/>
          <p:nvPr/>
        </p:nvSpPr>
        <p:spPr>
          <a:xfrm>
            <a:off x="1896547" y="1131590"/>
            <a:ext cx="1435080" cy="3771640"/>
          </a:xfrm>
          <a:prstGeom prst="roundRect">
            <a:avLst>
              <a:gd name="adj" fmla="val 5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1350" b="0">
              <a:solidFill>
                <a:prstClr val="white"/>
              </a:solidFill>
              <a:cs typeface="Arial" panose="020B0604020202020204" pitchFamily="34" charset="0"/>
            </a:endParaRPr>
          </a:p>
        </p:txBody>
      </p:sp>
      <p:sp>
        <p:nvSpPr>
          <p:cNvPr id="56" name="TextBox 104">
            <a:extLst>
              <a:ext uri="{FF2B5EF4-FFF2-40B4-BE49-F238E27FC236}">
                <a16:creationId xmlns="" xmlns:a16="http://schemas.microsoft.com/office/drawing/2014/main" id="{B616D338-002B-4C06-9E32-A17E50467244}"/>
              </a:ext>
            </a:extLst>
          </p:cNvPr>
          <p:cNvSpPr txBox="1"/>
          <p:nvPr/>
        </p:nvSpPr>
        <p:spPr>
          <a:xfrm>
            <a:off x="1970529" y="2457557"/>
            <a:ext cx="1361098" cy="434221"/>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1111" dirty="0">
                <a:solidFill>
                  <a:schemeClr val="accent1">
                    <a:lumMod val="25000"/>
                  </a:schemeClr>
                </a:solidFill>
                <a:cs typeface="Arial" panose="020B0604020202020204" pitchFamily="34" charset="0"/>
              </a:rPr>
              <a:t>ЗАКУПОЧНАЯ ДЕЯТЕЛЬНОСТЬ</a:t>
            </a:r>
            <a:endParaRPr lang="en-US" sz="1111" dirty="0">
              <a:solidFill>
                <a:schemeClr val="accent1">
                  <a:lumMod val="25000"/>
                </a:schemeClr>
              </a:solidFill>
              <a:cs typeface="Arial" panose="020B0604020202020204" pitchFamily="34" charset="0"/>
            </a:endParaRPr>
          </a:p>
        </p:txBody>
      </p:sp>
      <p:sp>
        <p:nvSpPr>
          <p:cNvPr id="57" name="TextBox 105">
            <a:extLst>
              <a:ext uri="{FF2B5EF4-FFF2-40B4-BE49-F238E27FC236}">
                <a16:creationId xmlns="" xmlns:a16="http://schemas.microsoft.com/office/drawing/2014/main" id="{56000F01-D77B-4B7D-B7DF-20DD8DF52639}"/>
              </a:ext>
            </a:extLst>
          </p:cNvPr>
          <p:cNvSpPr txBox="1"/>
          <p:nvPr/>
        </p:nvSpPr>
        <p:spPr>
          <a:xfrm>
            <a:off x="2026484" y="3204930"/>
            <a:ext cx="1175207" cy="458972"/>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dirty="0">
                <a:solidFill>
                  <a:schemeClr val="accent1">
                    <a:lumMod val="25000"/>
                  </a:schemeClr>
                </a:solidFill>
                <a:cs typeface="Arial" panose="020B0604020202020204" pitchFamily="34" charset="0"/>
              </a:rPr>
              <a:t>Планирование закупочной процедуры</a:t>
            </a:r>
            <a:endParaRPr lang="en-US" sz="794" dirty="0">
              <a:solidFill>
                <a:schemeClr val="accent1">
                  <a:lumMod val="25000"/>
                </a:schemeClr>
              </a:solidFill>
              <a:cs typeface="Arial" panose="020B0604020202020204" pitchFamily="34" charset="0"/>
            </a:endParaRPr>
          </a:p>
        </p:txBody>
      </p:sp>
      <p:sp>
        <p:nvSpPr>
          <p:cNvPr id="58" name="TextBox 106">
            <a:extLst>
              <a:ext uri="{FF2B5EF4-FFF2-40B4-BE49-F238E27FC236}">
                <a16:creationId xmlns="" xmlns:a16="http://schemas.microsoft.com/office/drawing/2014/main" id="{3C746693-CAE4-4B8D-A99D-7F9B23924EED}"/>
              </a:ext>
            </a:extLst>
          </p:cNvPr>
          <p:cNvSpPr txBox="1"/>
          <p:nvPr/>
        </p:nvSpPr>
        <p:spPr>
          <a:xfrm>
            <a:off x="2026484" y="3806766"/>
            <a:ext cx="1175207" cy="458972"/>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dirty="0">
                <a:solidFill>
                  <a:schemeClr val="accent1">
                    <a:lumMod val="25000"/>
                  </a:schemeClr>
                </a:solidFill>
                <a:cs typeface="Arial" panose="020B0604020202020204" pitchFamily="34" charset="0"/>
              </a:rPr>
              <a:t>Подготовка к проведению процедуры</a:t>
            </a:r>
            <a:endParaRPr lang="en-US" sz="794" dirty="0">
              <a:solidFill>
                <a:schemeClr val="accent1">
                  <a:lumMod val="25000"/>
                </a:schemeClr>
              </a:solidFill>
              <a:cs typeface="Arial" panose="020B0604020202020204" pitchFamily="34" charset="0"/>
            </a:endParaRPr>
          </a:p>
        </p:txBody>
      </p:sp>
      <p:sp>
        <p:nvSpPr>
          <p:cNvPr id="59" name="TextBox 107">
            <a:extLst>
              <a:ext uri="{FF2B5EF4-FFF2-40B4-BE49-F238E27FC236}">
                <a16:creationId xmlns="" xmlns:a16="http://schemas.microsoft.com/office/drawing/2014/main" id="{85637964-25D7-468C-908C-328459859B0B}"/>
              </a:ext>
            </a:extLst>
          </p:cNvPr>
          <p:cNvSpPr txBox="1"/>
          <p:nvPr/>
        </p:nvSpPr>
        <p:spPr>
          <a:xfrm>
            <a:off x="2026484" y="4380252"/>
            <a:ext cx="1175207" cy="458972"/>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dirty="0">
                <a:solidFill>
                  <a:schemeClr val="accent1">
                    <a:lumMod val="25000"/>
                  </a:schemeClr>
                </a:solidFill>
                <a:cs typeface="Arial" panose="020B0604020202020204" pitchFamily="34" charset="0"/>
              </a:rPr>
              <a:t>Проведение закупочной процедуры</a:t>
            </a:r>
            <a:endParaRPr lang="en-US" sz="794" dirty="0">
              <a:solidFill>
                <a:schemeClr val="accent1">
                  <a:lumMod val="25000"/>
                </a:schemeClr>
              </a:solidFill>
              <a:cs typeface="Arial" panose="020B0604020202020204" pitchFamily="34" charset="0"/>
            </a:endParaRPr>
          </a:p>
        </p:txBody>
      </p:sp>
      <p:cxnSp>
        <p:nvCxnSpPr>
          <p:cNvPr id="60" name="Straight Connector 108">
            <a:extLst>
              <a:ext uri="{FF2B5EF4-FFF2-40B4-BE49-F238E27FC236}">
                <a16:creationId xmlns="" xmlns:a16="http://schemas.microsoft.com/office/drawing/2014/main" id="{DA4A9B66-F750-4210-93BE-88F235DFA16D}"/>
              </a:ext>
            </a:extLst>
          </p:cNvPr>
          <p:cNvCxnSpPr/>
          <p:nvPr/>
        </p:nvCxnSpPr>
        <p:spPr>
          <a:xfrm>
            <a:off x="2026483" y="4274869"/>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109">
            <a:extLst>
              <a:ext uri="{FF2B5EF4-FFF2-40B4-BE49-F238E27FC236}">
                <a16:creationId xmlns="" xmlns:a16="http://schemas.microsoft.com/office/drawing/2014/main" id="{55B1A454-8F75-44C5-B5A6-EB009452D2F7}"/>
              </a:ext>
            </a:extLst>
          </p:cNvPr>
          <p:cNvCxnSpPr/>
          <p:nvPr/>
        </p:nvCxnSpPr>
        <p:spPr>
          <a:xfrm>
            <a:off x="2026483" y="3711282"/>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110">
            <a:extLst>
              <a:ext uri="{FF2B5EF4-FFF2-40B4-BE49-F238E27FC236}">
                <a16:creationId xmlns="" xmlns:a16="http://schemas.microsoft.com/office/drawing/2014/main" id="{4F12A264-D105-4A9A-B2E3-DEBB0F2816B3}"/>
              </a:ext>
            </a:extLst>
          </p:cNvPr>
          <p:cNvCxnSpPr/>
          <p:nvPr/>
        </p:nvCxnSpPr>
        <p:spPr>
          <a:xfrm>
            <a:off x="2026483" y="3050356"/>
            <a:ext cx="1175207" cy="0"/>
          </a:xfrm>
          <a:prstGeom prst="line">
            <a:avLst/>
          </a:prstGeom>
          <a:solidFill>
            <a:schemeClr val="accent5"/>
          </a:solidFill>
          <a:ln w="381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sp>
        <p:nvSpPr>
          <p:cNvPr id="63" name="Isosceles Triangle 111">
            <a:extLst>
              <a:ext uri="{FF2B5EF4-FFF2-40B4-BE49-F238E27FC236}">
                <a16:creationId xmlns="" xmlns:a16="http://schemas.microsoft.com/office/drawing/2014/main" id="{B367BEF2-2EF8-44A0-B335-38E66D0E7B4F}"/>
              </a:ext>
            </a:extLst>
          </p:cNvPr>
          <p:cNvSpPr/>
          <p:nvPr/>
        </p:nvSpPr>
        <p:spPr>
          <a:xfrm flipV="1">
            <a:off x="2554276" y="3064447"/>
            <a:ext cx="119623" cy="67888"/>
          </a:xfrm>
          <a:prstGeom prst="triangle">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794" b="0">
              <a:solidFill>
                <a:schemeClr val="accent1">
                  <a:lumMod val="25000"/>
                </a:schemeClr>
              </a:solidFill>
              <a:cs typeface="Arial" panose="020B0604020202020204" pitchFamily="34" charset="0"/>
            </a:endParaRPr>
          </a:p>
        </p:txBody>
      </p:sp>
      <p:sp>
        <p:nvSpPr>
          <p:cNvPr id="64" name="Rounded Rectangle 115">
            <a:extLst>
              <a:ext uri="{FF2B5EF4-FFF2-40B4-BE49-F238E27FC236}">
                <a16:creationId xmlns="" xmlns:a16="http://schemas.microsoft.com/office/drawing/2014/main" id="{565456FA-FF98-4C6C-844A-411A21AB5A05}"/>
              </a:ext>
            </a:extLst>
          </p:cNvPr>
          <p:cNvSpPr/>
          <p:nvPr/>
        </p:nvSpPr>
        <p:spPr>
          <a:xfrm>
            <a:off x="3548171" y="1131590"/>
            <a:ext cx="1435080" cy="3771640"/>
          </a:xfrm>
          <a:prstGeom prst="roundRect">
            <a:avLst>
              <a:gd name="adj" fmla="val 5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1350" b="0">
              <a:solidFill>
                <a:prstClr val="white"/>
              </a:solidFill>
              <a:cs typeface="Arial" panose="020B0604020202020204" pitchFamily="34" charset="0"/>
            </a:endParaRPr>
          </a:p>
        </p:txBody>
      </p:sp>
      <p:grpSp>
        <p:nvGrpSpPr>
          <p:cNvPr id="65" name="Group 116">
            <a:extLst>
              <a:ext uri="{FF2B5EF4-FFF2-40B4-BE49-F238E27FC236}">
                <a16:creationId xmlns="" xmlns:a16="http://schemas.microsoft.com/office/drawing/2014/main" id="{130B520F-C51B-46F1-A8A9-6B63DC6BF18C}"/>
              </a:ext>
            </a:extLst>
          </p:cNvPr>
          <p:cNvGrpSpPr/>
          <p:nvPr/>
        </p:nvGrpSpPr>
        <p:grpSpPr>
          <a:xfrm>
            <a:off x="3812878" y="1289800"/>
            <a:ext cx="905661" cy="1037740"/>
            <a:chOff x="1475492" y="1295400"/>
            <a:chExt cx="1143000" cy="1277566"/>
          </a:xfrm>
          <a:solidFill>
            <a:schemeClr val="accent2"/>
          </a:solidFill>
        </p:grpSpPr>
        <p:sp>
          <p:nvSpPr>
            <p:cNvPr id="98" name="Oval 125">
              <a:extLst>
                <a:ext uri="{FF2B5EF4-FFF2-40B4-BE49-F238E27FC236}">
                  <a16:creationId xmlns="" xmlns:a16="http://schemas.microsoft.com/office/drawing/2014/main" id="{A888F486-6686-4AB1-A0A3-ABA9DF74A224}"/>
                </a:ext>
              </a:extLst>
            </p:cNvPr>
            <p:cNvSpPr/>
            <p:nvPr/>
          </p:nvSpPr>
          <p:spPr>
            <a:xfrm>
              <a:off x="1475492" y="1295400"/>
              <a:ext cx="1143000" cy="1143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2855" tIns="102855" rIns="102855" bIns="102855"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dirty="0">
                <a:solidFill>
                  <a:prstClr val="white"/>
                </a:solidFill>
                <a:cs typeface="Arial" panose="020B0604020202020204" pitchFamily="34" charset="0"/>
              </a:endParaRPr>
            </a:p>
          </p:txBody>
        </p:sp>
        <p:sp>
          <p:nvSpPr>
            <p:cNvPr id="99" name="Isosceles Triangle 126">
              <a:extLst>
                <a:ext uri="{FF2B5EF4-FFF2-40B4-BE49-F238E27FC236}">
                  <a16:creationId xmlns="" xmlns:a16="http://schemas.microsoft.com/office/drawing/2014/main" id="{E8892ECF-DA23-474C-A721-DE62F346DCEA}"/>
                </a:ext>
              </a:extLst>
            </p:cNvPr>
            <p:cNvSpPr/>
            <p:nvPr/>
          </p:nvSpPr>
          <p:spPr>
            <a:xfrm flipV="1">
              <a:off x="1894592" y="2378194"/>
              <a:ext cx="304800" cy="1947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a:solidFill>
                  <a:prstClr val="white"/>
                </a:solidFill>
                <a:cs typeface="Arial" panose="020B0604020202020204" pitchFamily="34" charset="0"/>
              </a:endParaRPr>
            </a:p>
          </p:txBody>
        </p:sp>
      </p:grpSp>
      <p:sp>
        <p:nvSpPr>
          <p:cNvPr id="66" name="TextBox 117">
            <a:extLst>
              <a:ext uri="{FF2B5EF4-FFF2-40B4-BE49-F238E27FC236}">
                <a16:creationId xmlns="" xmlns:a16="http://schemas.microsoft.com/office/drawing/2014/main" id="{05D19CFD-125B-48AE-ABCF-37A1AED75CBC}"/>
              </a:ext>
            </a:extLst>
          </p:cNvPr>
          <p:cNvSpPr txBox="1"/>
          <p:nvPr/>
        </p:nvSpPr>
        <p:spPr>
          <a:xfrm>
            <a:off x="3678105" y="2457557"/>
            <a:ext cx="1305146" cy="434221"/>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1111" dirty="0">
                <a:cs typeface="Arial" panose="020B0604020202020204" pitchFamily="34" charset="0"/>
              </a:rPr>
              <a:t>ДОГОВОРНАЯ ДЕТЕЛЬНОСТЬ</a:t>
            </a:r>
            <a:endParaRPr lang="en-US" sz="1111" dirty="0">
              <a:cs typeface="Arial" panose="020B0604020202020204" pitchFamily="34" charset="0"/>
            </a:endParaRPr>
          </a:p>
        </p:txBody>
      </p:sp>
      <p:sp>
        <p:nvSpPr>
          <p:cNvPr id="67" name="TextBox 118">
            <a:extLst>
              <a:ext uri="{FF2B5EF4-FFF2-40B4-BE49-F238E27FC236}">
                <a16:creationId xmlns="" xmlns:a16="http://schemas.microsoft.com/office/drawing/2014/main" id="{7978DB2E-0421-497F-929C-6CB2F82F1416}"/>
              </a:ext>
            </a:extLst>
          </p:cNvPr>
          <p:cNvSpPr txBox="1"/>
          <p:nvPr/>
        </p:nvSpPr>
        <p:spPr>
          <a:xfrm>
            <a:off x="3678105" y="3204929"/>
            <a:ext cx="1175207" cy="336759"/>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Заключение договора</a:t>
            </a:r>
            <a:endParaRPr lang="en-US" sz="794" b="0" dirty="0">
              <a:solidFill>
                <a:schemeClr val="accent2">
                  <a:lumMod val="75000"/>
                </a:schemeClr>
              </a:solidFill>
              <a:cs typeface="Arial" panose="020B0604020202020204" pitchFamily="34" charset="0"/>
            </a:endParaRPr>
          </a:p>
        </p:txBody>
      </p:sp>
      <p:sp>
        <p:nvSpPr>
          <p:cNvPr id="68" name="TextBox 119">
            <a:extLst>
              <a:ext uri="{FF2B5EF4-FFF2-40B4-BE49-F238E27FC236}">
                <a16:creationId xmlns="" xmlns:a16="http://schemas.microsoft.com/office/drawing/2014/main" id="{A9703374-0DDD-4838-9325-BEAF7438D37D}"/>
              </a:ext>
            </a:extLst>
          </p:cNvPr>
          <p:cNvSpPr txBox="1"/>
          <p:nvPr/>
        </p:nvSpPr>
        <p:spPr>
          <a:xfrm>
            <a:off x="3678105" y="3806765"/>
            <a:ext cx="1175207" cy="336759"/>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Исполнение договора</a:t>
            </a:r>
            <a:endParaRPr lang="en-US" sz="794" b="0" dirty="0">
              <a:solidFill>
                <a:schemeClr val="accent2">
                  <a:lumMod val="75000"/>
                </a:schemeClr>
              </a:solidFill>
              <a:cs typeface="Arial" panose="020B0604020202020204" pitchFamily="34" charset="0"/>
            </a:endParaRPr>
          </a:p>
        </p:txBody>
      </p:sp>
      <p:sp>
        <p:nvSpPr>
          <p:cNvPr id="69" name="TextBox 120">
            <a:extLst>
              <a:ext uri="{FF2B5EF4-FFF2-40B4-BE49-F238E27FC236}">
                <a16:creationId xmlns="" xmlns:a16="http://schemas.microsoft.com/office/drawing/2014/main" id="{963DC927-7CF3-404A-8B2E-3ABE0ABDA217}"/>
              </a:ext>
            </a:extLst>
          </p:cNvPr>
          <p:cNvSpPr txBox="1"/>
          <p:nvPr/>
        </p:nvSpPr>
        <p:spPr>
          <a:xfrm>
            <a:off x="3722312" y="4380252"/>
            <a:ext cx="1086792" cy="336759"/>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Расторжение договора</a:t>
            </a:r>
            <a:endParaRPr lang="en-US" sz="794" b="0" dirty="0">
              <a:solidFill>
                <a:schemeClr val="accent2">
                  <a:lumMod val="75000"/>
                </a:schemeClr>
              </a:solidFill>
              <a:cs typeface="Arial" panose="020B0604020202020204" pitchFamily="34" charset="0"/>
            </a:endParaRPr>
          </a:p>
        </p:txBody>
      </p:sp>
      <p:cxnSp>
        <p:nvCxnSpPr>
          <p:cNvPr id="70" name="Straight Connector 121">
            <a:extLst>
              <a:ext uri="{FF2B5EF4-FFF2-40B4-BE49-F238E27FC236}">
                <a16:creationId xmlns="" xmlns:a16="http://schemas.microsoft.com/office/drawing/2014/main" id="{09958C11-BFA1-4B61-A487-52BCE68BD1A1}"/>
              </a:ext>
            </a:extLst>
          </p:cNvPr>
          <p:cNvCxnSpPr/>
          <p:nvPr/>
        </p:nvCxnSpPr>
        <p:spPr>
          <a:xfrm>
            <a:off x="3678105" y="4274869"/>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traight Connector 122">
            <a:extLst>
              <a:ext uri="{FF2B5EF4-FFF2-40B4-BE49-F238E27FC236}">
                <a16:creationId xmlns="" xmlns:a16="http://schemas.microsoft.com/office/drawing/2014/main" id="{129A6EEA-2146-4B31-B63A-5A804B78FF34}"/>
              </a:ext>
            </a:extLst>
          </p:cNvPr>
          <p:cNvCxnSpPr/>
          <p:nvPr/>
        </p:nvCxnSpPr>
        <p:spPr>
          <a:xfrm>
            <a:off x="3678105" y="3711282"/>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traight Connector 123">
            <a:extLst>
              <a:ext uri="{FF2B5EF4-FFF2-40B4-BE49-F238E27FC236}">
                <a16:creationId xmlns="" xmlns:a16="http://schemas.microsoft.com/office/drawing/2014/main" id="{DDFD6D2C-BA2C-4A71-AA39-5DC4D5EDFB4A}"/>
              </a:ext>
            </a:extLst>
          </p:cNvPr>
          <p:cNvCxnSpPr/>
          <p:nvPr/>
        </p:nvCxnSpPr>
        <p:spPr>
          <a:xfrm>
            <a:off x="3678105" y="3050356"/>
            <a:ext cx="1175207" cy="0"/>
          </a:xfrm>
          <a:prstGeom prst="line">
            <a:avLst/>
          </a:prstGeom>
          <a:solidFill>
            <a:schemeClr val="accent5"/>
          </a:solid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3" name="Isosceles Triangle 124">
            <a:extLst>
              <a:ext uri="{FF2B5EF4-FFF2-40B4-BE49-F238E27FC236}">
                <a16:creationId xmlns="" xmlns:a16="http://schemas.microsoft.com/office/drawing/2014/main" id="{61AB8D21-9C31-4DE7-ACF7-7057A770DCC4}"/>
              </a:ext>
            </a:extLst>
          </p:cNvPr>
          <p:cNvSpPr/>
          <p:nvPr/>
        </p:nvSpPr>
        <p:spPr>
          <a:xfrm flipV="1">
            <a:off x="4205898" y="3064447"/>
            <a:ext cx="119623" cy="67888"/>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794" b="0">
              <a:solidFill>
                <a:schemeClr val="accent2">
                  <a:lumMod val="75000"/>
                </a:schemeClr>
              </a:solidFill>
              <a:cs typeface="Arial" panose="020B0604020202020204" pitchFamily="34" charset="0"/>
            </a:endParaRPr>
          </a:p>
        </p:txBody>
      </p:sp>
      <p:sp>
        <p:nvSpPr>
          <p:cNvPr id="74" name="Rounded Rectangle 128">
            <a:extLst>
              <a:ext uri="{FF2B5EF4-FFF2-40B4-BE49-F238E27FC236}">
                <a16:creationId xmlns="" xmlns:a16="http://schemas.microsoft.com/office/drawing/2014/main" id="{0C85D935-8FB8-4C2C-AD93-3CC11B3BEB16}"/>
              </a:ext>
            </a:extLst>
          </p:cNvPr>
          <p:cNvSpPr/>
          <p:nvPr/>
        </p:nvSpPr>
        <p:spPr>
          <a:xfrm>
            <a:off x="5199793" y="1131590"/>
            <a:ext cx="1435080" cy="3771640"/>
          </a:xfrm>
          <a:prstGeom prst="roundRect">
            <a:avLst>
              <a:gd name="adj" fmla="val 5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1350" b="0">
              <a:solidFill>
                <a:prstClr val="white"/>
              </a:solidFill>
              <a:cs typeface="Arial" panose="020B0604020202020204" pitchFamily="34" charset="0"/>
            </a:endParaRPr>
          </a:p>
        </p:txBody>
      </p:sp>
      <p:grpSp>
        <p:nvGrpSpPr>
          <p:cNvPr id="75" name="Group 129">
            <a:extLst>
              <a:ext uri="{FF2B5EF4-FFF2-40B4-BE49-F238E27FC236}">
                <a16:creationId xmlns="" xmlns:a16="http://schemas.microsoft.com/office/drawing/2014/main" id="{4455BE6B-E6E4-433E-BC28-6BFFC8A3A71C}"/>
              </a:ext>
            </a:extLst>
          </p:cNvPr>
          <p:cNvGrpSpPr/>
          <p:nvPr/>
        </p:nvGrpSpPr>
        <p:grpSpPr>
          <a:xfrm>
            <a:off x="5464501" y="1289800"/>
            <a:ext cx="905661" cy="1037740"/>
            <a:chOff x="1475492" y="1295400"/>
            <a:chExt cx="1143000" cy="1277566"/>
          </a:xfrm>
          <a:solidFill>
            <a:schemeClr val="accent2"/>
          </a:solidFill>
        </p:grpSpPr>
        <p:sp>
          <p:nvSpPr>
            <p:cNvPr id="96" name="Oval 138">
              <a:extLst>
                <a:ext uri="{FF2B5EF4-FFF2-40B4-BE49-F238E27FC236}">
                  <a16:creationId xmlns="" xmlns:a16="http://schemas.microsoft.com/office/drawing/2014/main" id="{56CB4C76-A91B-44B3-88D9-F86534400F69}"/>
                </a:ext>
              </a:extLst>
            </p:cNvPr>
            <p:cNvSpPr/>
            <p:nvPr/>
          </p:nvSpPr>
          <p:spPr>
            <a:xfrm>
              <a:off x="1475492" y="1295400"/>
              <a:ext cx="1143000" cy="1143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2855" tIns="102855" rIns="102855" bIns="102855"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dirty="0">
                <a:solidFill>
                  <a:prstClr val="white"/>
                </a:solidFill>
                <a:cs typeface="Arial" panose="020B0604020202020204" pitchFamily="34" charset="0"/>
              </a:endParaRPr>
            </a:p>
          </p:txBody>
        </p:sp>
        <p:sp>
          <p:nvSpPr>
            <p:cNvPr id="97" name="Isosceles Triangle 139">
              <a:extLst>
                <a:ext uri="{FF2B5EF4-FFF2-40B4-BE49-F238E27FC236}">
                  <a16:creationId xmlns="" xmlns:a16="http://schemas.microsoft.com/office/drawing/2014/main" id="{C07AE5DC-38BD-4FEB-841F-C40050ECE300}"/>
                </a:ext>
              </a:extLst>
            </p:cNvPr>
            <p:cNvSpPr/>
            <p:nvPr/>
          </p:nvSpPr>
          <p:spPr>
            <a:xfrm flipV="1">
              <a:off x="1894592" y="2378194"/>
              <a:ext cx="304800" cy="1947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a:solidFill>
                  <a:prstClr val="white"/>
                </a:solidFill>
                <a:cs typeface="Arial" panose="020B0604020202020204" pitchFamily="34" charset="0"/>
              </a:endParaRPr>
            </a:p>
          </p:txBody>
        </p:sp>
      </p:grpSp>
      <p:sp>
        <p:nvSpPr>
          <p:cNvPr id="76" name="TextBox 130">
            <a:extLst>
              <a:ext uri="{FF2B5EF4-FFF2-40B4-BE49-F238E27FC236}">
                <a16:creationId xmlns="" xmlns:a16="http://schemas.microsoft.com/office/drawing/2014/main" id="{77722D36-095A-47E4-AD01-88B33D2B826E}"/>
              </a:ext>
            </a:extLst>
          </p:cNvPr>
          <p:cNvSpPr txBox="1"/>
          <p:nvPr/>
        </p:nvSpPr>
        <p:spPr>
          <a:xfrm>
            <a:off x="5262552" y="2457557"/>
            <a:ext cx="1309561" cy="434221"/>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1111" dirty="0">
                <a:cs typeface="Arial" panose="020B0604020202020204" pitchFamily="34" charset="0"/>
              </a:rPr>
              <a:t>МОНИТОРИНГ ДАННЫХ</a:t>
            </a:r>
            <a:endParaRPr lang="en-US" sz="1111" dirty="0">
              <a:cs typeface="Arial" panose="020B0604020202020204" pitchFamily="34" charset="0"/>
            </a:endParaRPr>
          </a:p>
        </p:txBody>
      </p:sp>
      <p:sp>
        <p:nvSpPr>
          <p:cNvPr id="77" name="TextBox 131">
            <a:extLst>
              <a:ext uri="{FF2B5EF4-FFF2-40B4-BE49-F238E27FC236}">
                <a16:creationId xmlns="" xmlns:a16="http://schemas.microsoft.com/office/drawing/2014/main" id="{F917A6CB-1E0E-44E8-A696-6355F3210546}"/>
              </a:ext>
            </a:extLst>
          </p:cNvPr>
          <p:cNvSpPr txBox="1"/>
          <p:nvPr/>
        </p:nvSpPr>
        <p:spPr>
          <a:xfrm>
            <a:off x="5329728" y="3204929"/>
            <a:ext cx="1175207" cy="336759"/>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Мобильное приложение</a:t>
            </a:r>
            <a:endParaRPr lang="en-US" sz="794" b="0" dirty="0">
              <a:solidFill>
                <a:schemeClr val="accent2">
                  <a:lumMod val="75000"/>
                </a:schemeClr>
              </a:solidFill>
              <a:cs typeface="Arial" panose="020B0604020202020204" pitchFamily="34" charset="0"/>
            </a:endParaRPr>
          </a:p>
        </p:txBody>
      </p:sp>
      <p:sp>
        <p:nvSpPr>
          <p:cNvPr id="78" name="TextBox 132">
            <a:extLst>
              <a:ext uri="{FF2B5EF4-FFF2-40B4-BE49-F238E27FC236}">
                <a16:creationId xmlns="" xmlns:a16="http://schemas.microsoft.com/office/drawing/2014/main" id="{8F9B0272-E280-421B-8F23-B644ED487123}"/>
              </a:ext>
            </a:extLst>
          </p:cNvPr>
          <p:cNvSpPr txBox="1"/>
          <p:nvPr/>
        </p:nvSpPr>
        <p:spPr>
          <a:xfrm>
            <a:off x="5329728" y="3806766"/>
            <a:ext cx="1175207" cy="458972"/>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Аналитическая панель показателей</a:t>
            </a:r>
            <a:endParaRPr lang="en-US" sz="794" b="0" dirty="0">
              <a:solidFill>
                <a:schemeClr val="accent2">
                  <a:lumMod val="75000"/>
                </a:schemeClr>
              </a:solidFill>
              <a:cs typeface="Arial" panose="020B0604020202020204" pitchFamily="34" charset="0"/>
            </a:endParaRPr>
          </a:p>
        </p:txBody>
      </p:sp>
      <p:cxnSp>
        <p:nvCxnSpPr>
          <p:cNvPr id="81" name="Straight Connector 135">
            <a:extLst>
              <a:ext uri="{FF2B5EF4-FFF2-40B4-BE49-F238E27FC236}">
                <a16:creationId xmlns="" xmlns:a16="http://schemas.microsoft.com/office/drawing/2014/main" id="{3C316EB6-0A49-4BE0-A378-A836E64C47C9}"/>
              </a:ext>
            </a:extLst>
          </p:cNvPr>
          <p:cNvCxnSpPr/>
          <p:nvPr/>
        </p:nvCxnSpPr>
        <p:spPr>
          <a:xfrm>
            <a:off x="5329727" y="3711282"/>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136">
            <a:extLst>
              <a:ext uri="{FF2B5EF4-FFF2-40B4-BE49-F238E27FC236}">
                <a16:creationId xmlns="" xmlns:a16="http://schemas.microsoft.com/office/drawing/2014/main" id="{DEEFB8ED-099E-4E66-8352-E6D1E604DB00}"/>
              </a:ext>
            </a:extLst>
          </p:cNvPr>
          <p:cNvCxnSpPr/>
          <p:nvPr/>
        </p:nvCxnSpPr>
        <p:spPr>
          <a:xfrm>
            <a:off x="5329727" y="3050356"/>
            <a:ext cx="1175207" cy="0"/>
          </a:xfrm>
          <a:prstGeom prst="line">
            <a:avLst/>
          </a:prstGeom>
          <a:solidFill>
            <a:schemeClr val="accent5"/>
          </a:solid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3" name="Isosceles Triangle 137">
            <a:extLst>
              <a:ext uri="{FF2B5EF4-FFF2-40B4-BE49-F238E27FC236}">
                <a16:creationId xmlns="" xmlns:a16="http://schemas.microsoft.com/office/drawing/2014/main" id="{18BCDB85-D7E2-41BB-89F3-9A76F939B917}"/>
              </a:ext>
            </a:extLst>
          </p:cNvPr>
          <p:cNvSpPr/>
          <p:nvPr/>
        </p:nvSpPr>
        <p:spPr>
          <a:xfrm flipV="1">
            <a:off x="5857521" y="3064447"/>
            <a:ext cx="119623" cy="67888"/>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794" b="0">
              <a:solidFill>
                <a:schemeClr val="accent2">
                  <a:lumMod val="75000"/>
                </a:schemeClr>
              </a:solidFill>
              <a:cs typeface="Arial" panose="020B0604020202020204" pitchFamily="34" charset="0"/>
            </a:endParaRPr>
          </a:p>
        </p:txBody>
      </p:sp>
      <p:sp>
        <p:nvSpPr>
          <p:cNvPr id="84" name="Rounded Rectangle 141">
            <a:extLst>
              <a:ext uri="{FF2B5EF4-FFF2-40B4-BE49-F238E27FC236}">
                <a16:creationId xmlns="" xmlns:a16="http://schemas.microsoft.com/office/drawing/2014/main" id="{CF79AA19-9170-4FC4-A10C-7F6F68634218}"/>
              </a:ext>
            </a:extLst>
          </p:cNvPr>
          <p:cNvSpPr/>
          <p:nvPr/>
        </p:nvSpPr>
        <p:spPr>
          <a:xfrm>
            <a:off x="6851415" y="1131590"/>
            <a:ext cx="1435080" cy="3771640"/>
          </a:xfrm>
          <a:prstGeom prst="roundRect">
            <a:avLst>
              <a:gd name="adj" fmla="val 57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1350" b="0">
              <a:solidFill>
                <a:prstClr val="white"/>
              </a:solidFill>
              <a:cs typeface="Arial" panose="020B0604020202020204" pitchFamily="34" charset="0"/>
            </a:endParaRPr>
          </a:p>
        </p:txBody>
      </p:sp>
      <p:grpSp>
        <p:nvGrpSpPr>
          <p:cNvPr id="85" name="Group 142">
            <a:extLst>
              <a:ext uri="{FF2B5EF4-FFF2-40B4-BE49-F238E27FC236}">
                <a16:creationId xmlns="" xmlns:a16="http://schemas.microsoft.com/office/drawing/2014/main" id="{B3A6E19C-4B62-4ADC-93E0-03CC1064BDA0}"/>
              </a:ext>
            </a:extLst>
          </p:cNvPr>
          <p:cNvGrpSpPr/>
          <p:nvPr/>
        </p:nvGrpSpPr>
        <p:grpSpPr>
          <a:xfrm>
            <a:off x="7116123" y="1289800"/>
            <a:ext cx="905661" cy="1037740"/>
            <a:chOff x="1475492" y="1295400"/>
            <a:chExt cx="1143000" cy="1277566"/>
          </a:xfrm>
          <a:solidFill>
            <a:schemeClr val="accent2"/>
          </a:solidFill>
        </p:grpSpPr>
        <p:sp>
          <p:nvSpPr>
            <p:cNvPr id="94" name="Oval 151">
              <a:extLst>
                <a:ext uri="{FF2B5EF4-FFF2-40B4-BE49-F238E27FC236}">
                  <a16:creationId xmlns="" xmlns:a16="http://schemas.microsoft.com/office/drawing/2014/main" id="{A00DF469-D2A4-42FD-98D8-1722BED08D10}"/>
                </a:ext>
              </a:extLst>
            </p:cNvPr>
            <p:cNvSpPr>
              <a:spLocks/>
            </p:cNvSpPr>
            <p:nvPr/>
          </p:nvSpPr>
          <p:spPr>
            <a:xfrm>
              <a:off x="1475492" y="1295400"/>
              <a:ext cx="1143000" cy="1143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2855" tIns="102855" rIns="102855" bIns="102855"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dirty="0">
                <a:solidFill>
                  <a:prstClr val="white"/>
                </a:solidFill>
                <a:cs typeface="Arial" panose="020B0604020202020204" pitchFamily="34" charset="0"/>
              </a:endParaRPr>
            </a:p>
          </p:txBody>
        </p:sp>
        <p:sp>
          <p:nvSpPr>
            <p:cNvPr id="95" name="Isosceles Triangle 152">
              <a:extLst>
                <a:ext uri="{FF2B5EF4-FFF2-40B4-BE49-F238E27FC236}">
                  <a16:creationId xmlns="" xmlns:a16="http://schemas.microsoft.com/office/drawing/2014/main" id="{8A84AA70-2F30-46DA-ABEA-D0B214746244}"/>
                </a:ext>
              </a:extLst>
            </p:cNvPr>
            <p:cNvSpPr/>
            <p:nvPr/>
          </p:nvSpPr>
          <p:spPr>
            <a:xfrm flipV="1">
              <a:off x="1894592" y="2378194"/>
              <a:ext cx="304800" cy="1947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a:solidFill>
                  <a:prstClr val="white"/>
                </a:solidFill>
                <a:cs typeface="Arial" panose="020B0604020202020204" pitchFamily="34" charset="0"/>
              </a:endParaRPr>
            </a:p>
          </p:txBody>
        </p:sp>
      </p:grpSp>
      <p:sp>
        <p:nvSpPr>
          <p:cNvPr id="86" name="TextBox 143">
            <a:extLst>
              <a:ext uri="{FF2B5EF4-FFF2-40B4-BE49-F238E27FC236}">
                <a16:creationId xmlns="" xmlns:a16="http://schemas.microsoft.com/office/drawing/2014/main" id="{51739AC7-A75D-41F3-B980-29FE90B3B345}"/>
              </a:ext>
            </a:extLst>
          </p:cNvPr>
          <p:cNvSpPr txBox="1">
            <a:spLocks noChangeAspect="1"/>
          </p:cNvSpPr>
          <p:nvPr/>
        </p:nvSpPr>
        <p:spPr>
          <a:xfrm>
            <a:off x="6697632" y="2538392"/>
            <a:ext cx="1751818" cy="434221"/>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1111" dirty="0">
                <a:cs typeface="Arial" panose="020B0604020202020204" pitchFamily="34" charset="0"/>
              </a:rPr>
              <a:t>ИНТЕГРАЦИОННЫЙ МОДУЛЬ</a:t>
            </a:r>
            <a:endParaRPr lang="en-US" sz="1111" dirty="0">
              <a:cs typeface="Arial" panose="020B0604020202020204" pitchFamily="34" charset="0"/>
            </a:endParaRPr>
          </a:p>
        </p:txBody>
      </p:sp>
      <p:sp>
        <p:nvSpPr>
          <p:cNvPr id="87" name="TextBox 144">
            <a:extLst>
              <a:ext uri="{FF2B5EF4-FFF2-40B4-BE49-F238E27FC236}">
                <a16:creationId xmlns="" xmlns:a16="http://schemas.microsoft.com/office/drawing/2014/main" id="{7A800465-E179-40D0-806F-FAB3FF262CBD}"/>
              </a:ext>
            </a:extLst>
          </p:cNvPr>
          <p:cNvSpPr txBox="1"/>
          <p:nvPr/>
        </p:nvSpPr>
        <p:spPr>
          <a:xfrm>
            <a:off x="6981350" y="3204929"/>
            <a:ext cx="1175207" cy="214546"/>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ЕИС</a:t>
            </a:r>
            <a:endParaRPr lang="en-US" sz="794" b="0" dirty="0">
              <a:solidFill>
                <a:schemeClr val="accent2">
                  <a:lumMod val="75000"/>
                </a:schemeClr>
              </a:solidFill>
              <a:cs typeface="Arial" panose="020B0604020202020204" pitchFamily="34" charset="0"/>
            </a:endParaRPr>
          </a:p>
        </p:txBody>
      </p:sp>
      <p:sp>
        <p:nvSpPr>
          <p:cNvPr id="88" name="TextBox 145">
            <a:extLst>
              <a:ext uri="{FF2B5EF4-FFF2-40B4-BE49-F238E27FC236}">
                <a16:creationId xmlns="" xmlns:a16="http://schemas.microsoft.com/office/drawing/2014/main" id="{13C3F6EB-549F-404F-A525-49BB697F6B2A}"/>
              </a:ext>
            </a:extLst>
          </p:cNvPr>
          <p:cNvSpPr txBox="1"/>
          <p:nvPr/>
        </p:nvSpPr>
        <p:spPr>
          <a:xfrm>
            <a:off x="6981348" y="3806765"/>
            <a:ext cx="1175207" cy="214546"/>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ru-RU" sz="794" b="0" dirty="0">
                <a:solidFill>
                  <a:schemeClr val="accent2">
                    <a:lumMod val="75000"/>
                  </a:schemeClr>
                </a:solidFill>
                <a:cs typeface="Arial" panose="020B0604020202020204" pitchFamily="34" charset="0"/>
              </a:rPr>
              <a:t>РТС-ТЕНДЕР</a:t>
            </a:r>
            <a:endParaRPr lang="en-US" sz="794" b="0" dirty="0">
              <a:solidFill>
                <a:schemeClr val="accent2">
                  <a:lumMod val="75000"/>
                </a:schemeClr>
              </a:solidFill>
              <a:cs typeface="Arial" panose="020B0604020202020204" pitchFamily="34" charset="0"/>
            </a:endParaRPr>
          </a:p>
        </p:txBody>
      </p:sp>
      <p:sp>
        <p:nvSpPr>
          <p:cNvPr id="89" name="TextBox 146">
            <a:extLst>
              <a:ext uri="{FF2B5EF4-FFF2-40B4-BE49-F238E27FC236}">
                <a16:creationId xmlns="" xmlns:a16="http://schemas.microsoft.com/office/drawing/2014/main" id="{0949C274-91D1-4193-9442-37848CE618D1}"/>
              </a:ext>
            </a:extLst>
          </p:cNvPr>
          <p:cNvSpPr txBox="1"/>
          <p:nvPr/>
        </p:nvSpPr>
        <p:spPr>
          <a:xfrm>
            <a:off x="6981348" y="4380251"/>
            <a:ext cx="1175207" cy="214546"/>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563" fontAlgn="auto">
              <a:spcBef>
                <a:spcPts val="0"/>
              </a:spcBef>
              <a:spcAft>
                <a:spcPts val="0"/>
              </a:spcAft>
            </a:pPr>
            <a:r>
              <a:rPr lang="en-US" sz="794" b="0" dirty="0">
                <a:solidFill>
                  <a:schemeClr val="accent2">
                    <a:lumMod val="75000"/>
                  </a:schemeClr>
                </a:solidFill>
                <a:cs typeface="Arial" panose="020B0604020202020204" pitchFamily="34" charset="0"/>
              </a:rPr>
              <a:t>ONLINECONTRACT</a:t>
            </a:r>
          </a:p>
        </p:txBody>
      </p:sp>
      <p:cxnSp>
        <p:nvCxnSpPr>
          <p:cNvPr id="90" name="Straight Connector 147">
            <a:extLst>
              <a:ext uri="{FF2B5EF4-FFF2-40B4-BE49-F238E27FC236}">
                <a16:creationId xmlns="" xmlns:a16="http://schemas.microsoft.com/office/drawing/2014/main" id="{F0411F91-BF8C-4E2E-8990-294C01AFE431}"/>
              </a:ext>
            </a:extLst>
          </p:cNvPr>
          <p:cNvCxnSpPr/>
          <p:nvPr/>
        </p:nvCxnSpPr>
        <p:spPr>
          <a:xfrm>
            <a:off x="6981350" y="4274869"/>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Straight Connector 148">
            <a:extLst>
              <a:ext uri="{FF2B5EF4-FFF2-40B4-BE49-F238E27FC236}">
                <a16:creationId xmlns="" xmlns:a16="http://schemas.microsoft.com/office/drawing/2014/main" id="{C2E43D1A-20DF-4881-95BA-D92FAA058841}"/>
              </a:ext>
            </a:extLst>
          </p:cNvPr>
          <p:cNvCxnSpPr/>
          <p:nvPr/>
        </p:nvCxnSpPr>
        <p:spPr>
          <a:xfrm>
            <a:off x="6981350" y="3711282"/>
            <a:ext cx="1175207" cy="0"/>
          </a:xfrm>
          <a:prstGeom prst="line">
            <a:avLst/>
          </a:prstGeom>
          <a:solidFill>
            <a:schemeClr val="accent5"/>
          </a:solid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Straight Connector 149">
            <a:extLst>
              <a:ext uri="{FF2B5EF4-FFF2-40B4-BE49-F238E27FC236}">
                <a16:creationId xmlns="" xmlns:a16="http://schemas.microsoft.com/office/drawing/2014/main" id="{5D812E4C-E69E-4B28-B1A0-8F5F0C0CF72D}"/>
              </a:ext>
            </a:extLst>
          </p:cNvPr>
          <p:cNvCxnSpPr/>
          <p:nvPr/>
        </p:nvCxnSpPr>
        <p:spPr>
          <a:xfrm>
            <a:off x="6981350" y="3050356"/>
            <a:ext cx="1175207" cy="0"/>
          </a:xfrm>
          <a:prstGeom prst="line">
            <a:avLst/>
          </a:prstGeom>
          <a:solidFill>
            <a:schemeClr val="accent5"/>
          </a:solid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3" name="Isosceles Triangle 150">
            <a:extLst>
              <a:ext uri="{FF2B5EF4-FFF2-40B4-BE49-F238E27FC236}">
                <a16:creationId xmlns="" xmlns:a16="http://schemas.microsoft.com/office/drawing/2014/main" id="{31E95FF5-E2E3-4845-A4D1-6A062462F78F}"/>
              </a:ext>
            </a:extLst>
          </p:cNvPr>
          <p:cNvSpPr/>
          <p:nvPr/>
        </p:nvSpPr>
        <p:spPr>
          <a:xfrm flipV="1">
            <a:off x="7509143" y="3064447"/>
            <a:ext cx="119623" cy="67888"/>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794" b="0">
              <a:solidFill>
                <a:schemeClr val="accent2">
                  <a:lumMod val="75000"/>
                </a:schemeClr>
              </a:solidFill>
              <a:cs typeface="Arial" panose="020B0604020202020204" pitchFamily="34" charset="0"/>
            </a:endParaRPr>
          </a:p>
        </p:txBody>
      </p:sp>
      <p:grpSp>
        <p:nvGrpSpPr>
          <p:cNvPr id="106" name="Group 221">
            <a:extLst>
              <a:ext uri="{FF2B5EF4-FFF2-40B4-BE49-F238E27FC236}">
                <a16:creationId xmlns="" xmlns:a16="http://schemas.microsoft.com/office/drawing/2014/main" id="{C6BD4C68-C473-4628-9118-FB029EA79510}"/>
              </a:ext>
            </a:extLst>
          </p:cNvPr>
          <p:cNvGrpSpPr>
            <a:grpSpLocks noChangeAspect="1"/>
          </p:cNvGrpSpPr>
          <p:nvPr/>
        </p:nvGrpSpPr>
        <p:grpSpPr>
          <a:xfrm>
            <a:off x="728227" y="1484893"/>
            <a:ext cx="468472" cy="529507"/>
            <a:chOff x="2830513" y="4995863"/>
            <a:chExt cx="928688" cy="1023938"/>
          </a:xfrm>
        </p:grpSpPr>
        <p:sp>
          <p:nvSpPr>
            <p:cNvPr id="107" name="Freeform 45">
              <a:extLst>
                <a:ext uri="{FF2B5EF4-FFF2-40B4-BE49-F238E27FC236}">
                  <a16:creationId xmlns="" xmlns:a16="http://schemas.microsoft.com/office/drawing/2014/main" id="{21A2A7B6-D475-4703-B3B3-76CF73BF787B}"/>
                </a:ext>
              </a:extLst>
            </p:cNvPr>
            <p:cNvSpPr>
              <a:spLocks noEditPoints="1"/>
            </p:cNvSpPr>
            <p:nvPr/>
          </p:nvSpPr>
          <p:spPr bwMode="auto">
            <a:xfrm>
              <a:off x="3468688" y="5478463"/>
              <a:ext cx="155575" cy="155575"/>
            </a:xfrm>
            <a:custGeom>
              <a:avLst/>
              <a:gdLst>
                <a:gd name="T0" fmla="*/ 12 w 98"/>
                <a:gd name="T1" fmla="*/ 12 h 98"/>
                <a:gd name="T2" fmla="*/ 12 w 98"/>
                <a:gd name="T3" fmla="*/ 85 h 98"/>
                <a:gd name="T4" fmla="*/ 85 w 98"/>
                <a:gd name="T5" fmla="*/ 85 h 98"/>
                <a:gd name="T6" fmla="*/ 85 w 98"/>
                <a:gd name="T7" fmla="*/ 12 h 98"/>
                <a:gd name="T8" fmla="*/ 12 w 98"/>
                <a:gd name="T9" fmla="*/ 12 h 98"/>
                <a:gd name="T10" fmla="*/ 12 w 98"/>
                <a:gd name="T11" fmla="*/ 0 h 98"/>
                <a:gd name="T12" fmla="*/ 85 w 98"/>
                <a:gd name="T13" fmla="*/ 0 h 98"/>
                <a:gd name="T14" fmla="*/ 90 w 98"/>
                <a:gd name="T15" fmla="*/ 2 h 98"/>
                <a:gd name="T16" fmla="*/ 94 w 98"/>
                <a:gd name="T17" fmla="*/ 3 h 98"/>
                <a:gd name="T18" fmla="*/ 97 w 98"/>
                <a:gd name="T19" fmla="*/ 7 h 98"/>
                <a:gd name="T20" fmla="*/ 98 w 98"/>
                <a:gd name="T21" fmla="*/ 12 h 98"/>
                <a:gd name="T22" fmla="*/ 98 w 98"/>
                <a:gd name="T23" fmla="*/ 85 h 98"/>
                <a:gd name="T24" fmla="*/ 97 w 98"/>
                <a:gd name="T25" fmla="*/ 91 h 98"/>
                <a:gd name="T26" fmla="*/ 94 w 98"/>
                <a:gd name="T27" fmla="*/ 94 h 98"/>
                <a:gd name="T28" fmla="*/ 90 w 98"/>
                <a:gd name="T29" fmla="*/ 97 h 98"/>
                <a:gd name="T30" fmla="*/ 85 w 98"/>
                <a:gd name="T31" fmla="*/ 98 h 98"/>
                <a:gd name="T32" fmla="*/ 12 w 98"/>
                <a:gd name="T33" fmla="*/ 98 h 98"/>
                <a:gd name="T34" fmla="*/ 8 w 98"/>
                <a:gd name="T35" fmla="*/ 97 h 98"/>
                <a:gd name="T36" fmla="*/ 3 w 98"/>
                <a:gd name="T37" fmla="*/ 94 h 98"/>
                <a:gd name="T38" fmla="*/ 0 w 98"/>
                <a:gd name="T39" fmla="*/ 91 h 98"/>
                <a:gd name="T40" fmla="*/ 0 w 98"/>
                <a:gd name="T41" fmla="*/ 85 h 98"/>
                <a:gd name="T42" fmla="*/ 0 w 98"/>
                <a:gd name="T43" fmla="*/ 12 h 98"/>
                <a:gd name="T44" fmla="*/ 0 w 98"/>
                <a:gd name="T45" fmla="*/ 7 h 98"/>
                <a:gd name="T46" fmla="*/ 3 w 98"/>
                <a:gd name="T47" fmla="*/ 3 h 98"/>
                <a:gd name="T48" fmla="*/ 8 w 98"/>
                <a:gd name="T49" fmla="*/ 2 h 98"/>
                <a:gd name="T50" fmla="*/ 12 w 98"/>
                <a:gd name="T5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98">
                  <a:moveTo>
                    <a:pt x="12" y="12"/>
                  </a:moveTo>
                  <a:lnTo>
                    <a:pt x="12" y="85"/>
                  </a:lnTo>
                  <a:lnTo>
                    <a:pt x="85" y="85"/>
                  </a:lnTo>
                  <a:lnTo>
                    <a:pt x="85" y="12"/>
                  </a:lnTo>
                  <a:lnTo>
                    <a:pt x="12" y="12"/>
                  </a:lnTo>
                  <a:close/>
                  <a:moveTo>
                    <a:pt x="12" y="0"/>
                  </a:moveTo>
                  <a:lnTo>
                    <a:pt x="85" y="0"/>
                  </a:lnTo>
                  <a:lnTo>
                    <a:pt x="90" y="2"/>
                  </a:lnTo>
                  <a:lnTo>
                    <a:pt x="94" y="3"/>
                  </a:lnTo>
                  <a:lnTo>
                    <a:pt x="97" y="7"/>
                  </a:lnTo>
                  <a:lnTo>
                    <a:pt x="98" y="12"/>
                  </a:lnTo>
                  <a:lnTo>
                    <a:pt x="98" y="85"/>
                  </a:lnTo>
                  <a:lnTo>
                    <a:pt x="97" y="91"/>
                  </a:lnTo>
                  <a:lnTo>
                    <a:pt x="94" y="94"/>
                  </a:lnTo>
                  <a:lnTo>
                    <a:pt x="90" y="97"/>
                  </a:lnTo>
                  <a:lnTo>
                    <a:pt x="85" y="98"/>
                  </a:lnTo>
                  <a:lnTo>
                    <a:pt x="12" y="98"/>
                  </a:lnTo>
                  <a:lnTo>
                    <a:pt x="8" y="97"/>
                  </a:lnTo>
                  <a:lnTo>
                    <a:pt x="3" y="94"/>
                  </a:lnTo>
                  <a:lnTo>
                    <a:pt x="0" y="91"/>
                  </a:lnTo>
                  <a:lnTo>
                    <a:pt x="0" y="85"/>
                  </a:lnTo>
                  <a:lnTo>
                    <a:pt x="0" y="12"/>
                  </a:lnTo>
                  <a:lnTo>
                    <a:pt x="0" y="7"/>
                  </a:lnTo>
                  <a:lnTo>
                    <a:pt x="3" y="3"/>
                  </a:lnTo>
                  <a:lnTo>
                    <a:pt x="8" y="2"/>
                  </a:lnTo>
                  <a:lnTo>
                    <a:pt x="12"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08" name="Freeform 46">
              <a:extLst>
                <a:ext uri="{FF2B5EF4-FFF2-40B4-BE49-F238E27FC236}">
                  <a16:creationId xmlns="" xmlns:a16="http://schemas.microsoft.com/office/drawing/2014/main" id="{1990A871-A2B4-495B-8743-0E597A34E5E4}"/>
                </a:ext>
              </a:extLst>
            </p:cNvPr>
            <p:cNvSpPr>
              <a:spLocks noEditPoints="1"/>
            </p:cNvSpPr>
            <p:nvPr/>
          </p:nvSpPr>
          <p:spPr bwMode="auto">
            <a:xfrm>
              <a:off x="3468688" y="5729288"/>
              <a:ext cx="155575" cy="155575"/>
            </a:xfrm>
            <a:custGeom>
              <a:avLst/>
              <a:gdLst>
                <a:gd name="T0" fmla="*/ 12 w 98"/>
                <a:gd name="T1" fmla="*/ 13 h 98"/>
                <a:gd name="T2" fmla="*/ 12 w 98"/>
                <a:gd name="T3" fmla="*/ 87 h 98"/>
                <a:gd name="T4" fmla="*/ 85 w 98"/>
                <a:gd name="T5" fmla="*/ 87 h 98"/>
                <a:gd name="T6" fmla="*/ 85 w 98"/>
                <a:gd name="T7" fmla="*/ 13 h 98"/>
                <a:gd name="T8" fmla="*/ 12 w 98"/>
                <a:gd name="T9" fmla="*/ 13 h 98"/>
                <a:gd name="T10" fmla="*/ 12 w 98"/>
                <a:gd name="T11" fmla="*/ 0 h 98"/>
                <a:gd name="T12" fmla="*/ 85 w 98"/>
                <a:gd name="T13" fmla="*/ 0 h 98"/>
                <a:gd name="T14" fmla="*/ 90 w 98"/>
                <a:gd name="T15" fmla="*/ 2 h 98"/>
                <a:gd name="T16" fmla="*/ 94 w 98"/>
                <a:gd name="T17" fmla="*/ 5 h 98"/>
                <a:gd name="T18" fmla="*/ 97 w 98"/>
                <a:gd name="T19" fmla="*/ 8 h 98"/>
                <a:gd name="T20" fmla="*/ 98 w 98"/>
                <a:gd name="T21" fmla="*/ 13 h 98"/>
                <a:gd name="T22" fmla="*/ 98 w 98"/>
                <a:gd name="T23" fmla="*/ 87 h 98"/>
                <a:gd name="T24" fmla="*/ 97 w 98"/>
                <a:gd name="T25" fmla="*/ 91 h 98"/>
                <a:gd name="T26" fmla="*/ 94 w 98"/>
                <a:gd name="T27" fmla="*/ 95 h 98"/>
                <a:gd name="T28" fmla="*/ 90 w 98"/>
                <a:gd name="T29" fmla="*/ 97 h 98"/>
                <a:gd name="T30" fmla="*/ 85 w 98"/>
                <a:gd name="T31" fmla="*/ 98 h 98"/>
                <a:gd name="T32" fmla="*/ 12 w 98"/>
                <a:gd name="T33" fmla="*/ 98 h 98"/>
                <a:gd name="T34" fmla="*/ 8 w 98"/>
                <a:gd name="T35" fmla="*/ 97 h 98"/>
                <a:gd name="T36" fmla="*/ 3 w 98"/>
                <a:gd name="T37" fmla="*/ 95 h 98"/>
                <a:gd name="T38" fmla="*/ 0 w 98"/>
                <a:gd name="T39" fmla="*/ 91 h 98"/>
                <a:gd name="T40" fmla="*/ 0 w 98"/>
                <a:gd name="T41" fmla="*/ 87 h 98"/>
                <a:gd name="T42" fmla="*/ 0 w 98"/>
                <a:gd name="T43" fmla="*/ 13 h 98"/>
                <a:gd name="T44" fmla="*/ 0 w 98"/>
                <a:gd name="T45" fmla="*/ 8 h 98"/>
                <a:gd name="T46" fmla="*/ 3 w 98"/>
                <a:gd name="T47" fmla="*/ 5 h 98"/>
                <a:gd name="T48" fmla="*/ 8 w 98"/>
                <a:gd name="T49" fmla="*/ 2 h 98"/>
                <a:gd name="T50" fmla="*/ 12 w 98"/>
                <a:gd name="T5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98">
                  <a:moveTo>
                    <a:pt x="12" y="13"/>
                  </a:moveTo>
                  <a:lnTo>
                    <a:pt x="12" y="87"/>
                  </a:lnTo>
                  <a:lnTo>
                    <a:pt x="85" y="87"/>
                  </a:lnTo>
                  <a:lnTo>
                    <a:pt x="85" y="13"/>
                  </a:lnTo>
                  <a:lnTo>
                    <a:pt x="12" y="13"/>
                  </a:lnTo>
                  <a:close/>
                  <a:moveTo>
                    <a:pt x="12" y="0"/>
                  </a:moveTo>
                  <a:lnTo>
                    <a:pt x="85" y="0"/>
                  </a:lnTo>
                  <a:lnTo>
                    <a:pt x="90" y="2"/>
                  </a:lnTo>
                  <a:lnTo>
                    <a:pt x="94" y="5"/>
                  </a:lnTo>
                  <a:lnTo>
                    <a:pt x="97" y="8"/>
                  </a:lnTo>
                  <a:lnTo>
                    <a:pt x="98" y="13"/>
                  </a:lnTo>
                  <a:lnTo>
                    <a:pt x="98" y="87"/>
                  </a:lnTo>
                  <a:lnTo>
                    <a:pt x="97" y="91"/>
                  </a:lnTo>
                  <a:lnTo>
                    <a:pt x="94" y="95"/>
                  </a:lnTo>
                  <a:lnTo>
                    <a:pt x="90" y="97"/>
                  </a:lnTo>
                  <a:lnTo>
                    <a:pt x="85" y="98"/>
                  </a:lnTo>
                  <a:lnTo>
                    <a:pt x="12" y="98"/>
                  </a:lnTo>
                  <a:lnTo>
                    <a:pt x="8" y="97"/>
                  </a:lnTo>
                  <a:lnTo>
                    <a:pt x="3" y="95"/>
                  </a:lnTo>
                  <a:lnTo>
                    <a:pt x="0" y="91"/>
                  </a:lnTo>
                  <a:lnTo>
                    <a:pt x="0" y="87"/>
                  </a:lnTo>
                  <a:lnTo>
                    <a:pt x="0" y="13"/>
                  </a:lnTo>
                  <a:lnTo>
                    <a:pt x="0" y="8"/>
                  </a:lnTo>
                  <a:lnTo>
                    <a:pt x="3" y="5"/>
                  </a:lnTo>
                  <a:lnTo>
                    <a:pt x="8" y="2"/>
                  </a:lnTo>
                  <a:lnTo>
                    <a:pt x="12"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09" name="Freeform 47">
              <a:extLst>
                <a:ext uri="{FF2B5EF4-FFF2-40B4-BE49-F238E27FC236}">
                  <a16:creationId xmlns="" xmlns:a16="http://schemas.microsoft.com/office/drawing/2014/main" id="{86126995-898C-47FD-AA63-7F36EFFC2946}"/>
                </a:ext>
              </a:extLst>
            </p:cNvPr>
            <p:cNvSpPr>
              <a:spLocks noEditPoints="1"/>
            </p:cNvSpPr>
            <p:nvPr/>
          </p:nvSpPr>
          <p:spPr bwMode="auto">
            <a:xfrm>
              <a:off x="3216275" y="5729288"/>
              <a:ext cx="155575" cy="155575"/>
            </a:xfrm>
            <a:custGeom>
              <a:avLst/>
              <a:gdLst>
                <a:gd name="T0" fmla="*/ 13 w 98"/>
                <a:gd name="T1" fmla="*/ 13 h 98"/>
                <a:gd name="T2" fmla="*/ 13 w 98"/>
                <a:gd name="T3" fmla="*/ 87 h 98"/>
                <a:gd name="T4" fmla="*/ 86 w 98"/>
                <a:gd name="T5" fmla="*/ 87 h 98"/>
                <a:gd name="T6" fmla="*/ 86 w 98"/>
                <a:gd name="T7" fmla="*/ 13 h 98"/>
                <a:gd name="T8" fmla="*/ 13 w 98"/>
                <a:gd name="T9" fmla="*/ 13 h 98"/>
                <a:gd name="T10" fmla="*/ 13 w 98"/>
                <a:gd name="T11" fmla="*/ 0 h 98"/>
                <a:gd name="T12" fmla="*/ 86 w 98"/>
                <a:gd name="T13" fmla="*/ 0 h 98"/>
                <a:gd name="T14" fmla="*/ 90 w 98"/>
                <a:gd name="T15" fmla="*/ 2 h 98"/>
                <a:gd name="T16" fmla="*/ 95 w 98"/>
                <a:gd name="T17" fmla="*/ 5 h 98"/>
                <a:gd name="T18" fmla="*/ 98 w 98"/>
                <a:gd name="T19" fmla="*/ 8 h 98"/>
                <a:gd name="T20" fmla="*/ 98 w 98"/>
                <a:gd name="T21" fmla="*/ 13 h 98"/>
                <a:gd name="T22" fmla="*/ 98 w 98"/>
                <a:gd name="T23" fmla="*/ 87 h 98"/>
                <a:gd name="T24" fmla="*/ 98 w 98"/>
                <a:gd name="T25" fmla="*/ 91 h 98"/>
                <a:gd name="T26" fmla="*/ 95 w 98"/>
                <a:gd name="T27" fmla="*/ 95 h 98"/>
                <a:gd name="T28" fmla="*/ 90 w 98"/>
                <a:gd name="T29" fmla="*/ 97 h 98"/>
                <a:gd name="T30" fmla="*/ 86 w 98"/>
                <a:gd name="T31" fmla="*/ 98 h 98"/>
                <a:gd name="T32" fmla="*/ 13 w 98"/>
                <a:gd name="T33" fmla="*/ 98 h 98"/>
                <a:gd name="T34" fmla="*/ 8 w 98"/>
                <a:gd name="T35" fmla="*/ 97 h 98"/>
                <a:gd name="T36" fmla="*/ 4 w 98"/>
                <a:gd name="T37" fmla="*/ 95 h 98"/>
                <a:gd name="T38" fmla="*/ 1 w 98"/>
                <a:gd name="T39" fmla="*/ 91 h 98"/>
                <a:gd name="T40" fmla="*/ 0 w 98"/>
                <a:gd name="T41" fmla="*/ 87 h 98"/>
                <a:gd name="T42" fmla="*/ 0 w 98"/>
                <a:gd name="T43" fmla="*/ 13 h 98"/>
                <a:gd name="T44" fmla="*/ 1 w 98"/>
                <a:gd name="T45" fmla="*/ 8 h 98"/>
                <a:gd name="T46" fmla="*/ 4 w 98"/>
                <a:gd name="T47" fmla="*/ 5 h 98"/>
                <a:gd name="T48" fmla="*/ 8 w 98"/>
                <a:gd name="T49" fmla="*/ 2 h 98"/>
                <a:gd name="T50" fmla="*/ 13 w 98"/>
                <a:gd name="T5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98">
                  <a:moveTo>
                    <a:pt x="13" y="13"/>
                  </a:moveTo>
                  <a:lnTo>
                    <a:pt x="13" y="87"/>
                  </a:lnTo>
                  <a:lnTo>
                    <a:pt x="86" y="87"/>
                  </a:lnTo>
                  <a:lnTo>
                    <a:pt x="86" y="13"/>
                  </a:lnTo>
                  <a:lnTo>
                    <a:pt x="13" y="13"/>
                  </a:lnTo>
                  <a:close/>
                  <a:moveTo>
                    <a:pt x="13" y="0"/>
                  </a:moveTo>
                  <a:lnTo>
                    <a:pt x="86" y="0"/>
                  </a:lnTo>
                  <a:lnTo>
                    <a:pt x="90" y="2"/>
                  </a:lnTo>
                  <a:lnTo>
                    <a:pt x="95" y="5"/>
                  </a:lnTo>
                  <a:lnTo>
                    <a:pt x="98" y="8"/>
                  </a:lnTo>
                  <a:lnTo>
                    <a:pt x="98" y="13"/>
                  </a:lnTo>
                  <a:lnTo>
                    <a:pt x="98" y="87"/>
                  </a:lnTo>
                  <a:lnTo>
                    <a:pt x="98" y="91"/>
                  </a:lnTo>
                  <a:lnTo>
                    <a:pt x="95" y="95"/>
                  </a:lnTo>
                  <a:lnTo>
                    <a:pt x="90" y="97"/>
                  </a:lnTo>
                  <a:lnTo>
                    <a:pt x="86" y="98"/>
                  </a:lnTo>
                  <a:lnTo>
                    <a:pt x="13" y="98"/>
                  </a:lnTo>
                  <a:lnTo>
                    <a:pt x="8" y="97"/>
                  </a:lnTo>
                  <a:lnTo>
                    <a:pt x="4" y="95"/>
                  </a:lnTo>
                  <a:lnTo>
                    <a:pt x="1" y="91"/>
                  </a:lnTo>
                  <a:lnTo>
                    <a:pt x="0" y="87"/>
                  </a:lnTo>
                  <a:lnTo>
                    <a:pt x="0" y="13"/>
                  </a:lnTo>
                  <a:lnTo>
                    <a:pt x="1" y="8"/>
                  </a:lnTo>
                  <a:lnTo>
                    <a:pt x="4" y="5"/>
                  </a:lnTo>
                  <a:lnTo>
                    <a:pt x="8" y="2"/>
                  </a:lnTo>
                  <a:lnTo>
                    <a:pt x="13"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10" name="Freeform 48">
              <a:extLst>
                <a:ext uri="{FF2B5EF4-FFF2-40B4-BE49-F238E27FC236}">
                  <a16:creationId xmlns="" xmlns:a16="http://schemas.microsoft.com/office/drawing/2014/main" id="{E3933848-3A44-4683-AA17-44AA0433312D}"/>
                </a:ext>
              </a:extLst>
            </p:cNvPr>
            <p:cNvSpPr>
              <a:spLocks noEditPoints="1"/>
            </p:cNvSpPr>
            <p:nvPr/>
          </p:nvSpPr>
          <p:spPr bwMode="auto">
            <a:xfrm>
              <a:off x="2965450" y="5478463"/>
              <a:ext cx="153988" cy="155575"/>
            </a:xfrm>
            <a:custGeom>
              <a:avLst/>
              <a:gdLst>
                <a:gd name="T0" fmla="*/ 13 w 97"/>
                <a:gd name="T1" fmla="*/ 12 h 98"/>
                <a:gd name="T2" fmla="*/ 13 w 97"/>
                <a:gd name="T3" fmla="*/ 85 h 98"/>
                <a:gd name="T4" fmla="*/ 86 w 97"/>
                <a:gd name="T5" fmla="*/ 85 h 98"/>
                <a:gd name="T6" fmla="*/ 86 w 97"/>
                <a:gd name="T7" fmla="*/ 12 h 98"/>
                <a:gd name="T8" fmla="*/ 13 w 97"/>
                <a:gd name="T9" fmla="*/ 12 h 98"/>
                <a:gd name="T10" fmla="*/ 13 w 97"/>
                <a:gd name="T11" fmla="*/ 0 h 98"/>
                <a:gd name="T12" fmla="*/ 86 w 97"/>
                <a:gd name="T13" fmla="*/ 0 h 98"/>
                <a:gd name="T14" fmla="*/ 90 w 97"/>
                <a:gd name="T15" fmla="*/ 2 h 98"/>
                <a:gd name="T16" fmla="*/ 95 w 97"/>
                <a:gd name="T17" fmla="*/ 3 h 98"/>
                <a:gd name="T18" fmla="*/ 96 w 97"/>
                <a:gd name="T19" fmla="*/ 7 h 98"/>
                <a:gd name="T20" fmla="*/ 97 w 97"/>
                <a:gd name="T21" fmla="*/ 12 h 98"/>
                <a:gd name="T22" fmla="*/ 97 w 97"/>
                <a:gd name="T23" fmla="*/ 85 h 98"/>
                <a:gd name="T24" fmla="*/ 96 w 97"/>
                <a:gd name="T25" fmla="*/ 91 h 98"/>
                <a:gd name="T26" fmla="*/ 95 w 97"/>
                <a:gd name="T27" fmla="*/ 94 h 98"/>
                <a:gd name="T28" fmla="*/ 90 w 97"/>
                <a:gd name="T29" fmla="*/ 97 h 98"/>
                <a:gd name="T30" fmla="*/ 86 w 97"/>
                <a:gd name="T31" fmla="*/ 98 h 98"/>
                <a:gd name="T32" fmla="*/ 13 w 97"/>
                <a:gd name="T33" fmla="*/ 98 h 98"/>
                <a:gd name="T34" fmla="*/ 7 w 97"/>
                <a:gd name="T35" fmla="*/ 97 h 98"/>
                <a:gd name="T36" fmla="*/ 4 w 97"/>
                <a:gd name="T37" fmla="*/ 94 h 98"/>
                <a:gd name="T38" fmla="*/ 1 w 97"/>
                <a:gd name="T39" fmla="*/ 91 h 98"/>
                <a:gd name="T40" fmla="*/ 0 w 97"/>
                <a:gd name="T41" fmla="*/ 85 h 98"/>
                <a:gd name="T42" fmla="*/ 0 w 97"/>
                <a:gd name="T43" fmla="*/ 12 h 98"/>
                <a:gd name="T44" fmla="*/ 1 w 97"/>
                <a:gd name="T45" fmla="*/ 7 h 98"/>
                <a:gd name="T46" fmla="*/ 4 w 97"/>
                <a:gd name="T47" fmla="*/ 3 h 98"/>
                <a:gd name="T48" fmla="*/ 7 w 97"/>
                <a:gd name="T49" fmla="*/ 2 h 98"/>
                <a:gd name="T50" fmla="*/ 13 w 97"/>
                <a:gd name="T5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 h="98">
                  <a:moveTo>
                    <a:pt x="13" y="12"/>
                  </a:moveTo>
                  <a:lnTo>
                    <a:pt x="13" y="85"/>
                  </a:lnTo>
                  <a:lnTo>
                    <a:pt x="86" y="85"/>
                  </a:lnTo>
                  <a:lnTo>
                    <a:pt x="86" y="12"/>
                  </a:lnTo>
                  <a:lnTo>
                    <a:pt x="13" y="12"/>
                  </a:lnTo>
                  <a:close/>
                  <a:moveTo>
                    <a:pt x="13" y="0"/>
                  </a:moveTo>
                  <a:lnTo>
                    <a:pt x="86" y="0"/>
                  </a:lnTo>
                  <a:lnTo>
                    <a:pt x="90" y="2"/>
                  </a:lnTo>
                  <a:lnTo>
                    <a:pt x="95" y="3"/>
                  </a:lnTo>
                  <a:lnTo>
                    <a:pt x="96" y="7"/>
                  </a:lnTo>
                  <a:lnTo>
                    <a:pt x="97" y="12"/>
                  </a:lnTo>
                  <a:lnTo>
                    <a:pt x="97" y="85"/>
                  </a:lnTo>
                  <a:lnTo>
                    <a:pt x="96" y="91"/>
                  </a:lnTo>
                  <a:lnTo>
                    <a:pt x="95" y="94"/>
                  </a:lnTo>
                  <a:lnTo>
                    <a:pt x="90" y="97"/>
                  </a:lnTo>
                  <a:lnTo>
                    <a:pt x="86" y="98"/>
                  </a:lnTo>
                  <a:lnTo>
                    <a:pt x="13" y="98"/>
                  </a:lnTo>
                  <a:lnTo>
                    <a:pt x="7" y="97"/>
                  </a:lnTo>
                  <a:lnTo>
                    <a:pt x="4" y="94"/>
                  </a:lnTo>
                  <a:lnTo>
                    <a:pt x="1" y="91"/>
                  </a:lnTo>
                  <a:lnTo>
                    <a:pt x="0" y="85"/>
                  </a:lnTo>
                  <a:lnTo>
                    <a:pt x="0" y="12"/>
                  </a:lnTo>
                  <a:lnTo>
                    <a:pt x="1" y="7"/>
                  </a:lnTo>
                  <a:lnTo>
                    <a:pt x="4" y="3"/>
                  </a:lnTo>
                  <a:lnTo>
                    <a:pt x="7" y="2"/>
                  </a:lnTo>
                  <a:lnTo>
                    <a:pt x="13"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11" name="Freeform 49">
              <a:extLst>
                <a:ext uri="{FF2B5EF4-FFF2-40B4-BE49-F238E27FC236}">
                  <a16:creationId xmlns="" xmlns:a16="http://schemas.microsoft.com/office/drawing/2014/main" id="{25A68763-D1B4-40C5-A179-11A6ED75E557}"/>
                </a:ext>
              </a:extLst>
            </p:cNvPr>
            <p:cNvSpPr>
              <a:spLocks noEditPoints="1"/>
            </p:cNvSpPr>
            <p:nvPr/>
          </p:nvSpPr>
          <p:spPr bwMode="auto">
            <a:xfrm>
              <a:off x="3216275" y="5478463"/>
              <a:ext cx="155575" cy="155575"/>
            </a:xfrm>
            <a:custGeom>
              <a:avLst/>
              <a:gdLst>
                <a:gd name="T0" fmla="*/ 13 w 98"/>
                <a:gd name="T1" fmla="*/ 12 h 98"/>
                <a:gd name="T2" fmla="*/ 13 w 98"/>
                <a:gd name="T3" fmla="*/ 85 h 98"/>
                <a:gd name="T4" fmla="*/ 86 w 98"/>
                <a:gd name="T5" fmla="*/ 85 h 98"/>
                <a:gd name="T6" fmla="*/ 86 w 98"/>
                <a:gd name="T7" fmla="*/ 12 h 98"/>
                <a:gd name="T8" fmla="*/ 13 w 98"/>
                <a:gd name="T9" fmla="*/ 12 h 98"/>
                <a:gd name="T10" fmla="*/ 13 w 98"/>
                <a:gd name="T11" fmla="*/ 0 h 98"/>
                <a:gd name="T12" fmla="*/ 86 w 98"/>
                <a:gd name="T13" fmla="*/ 0 h 98"/>
                <a:gd name="T14" fmla="*/ 90 w 98"/>
                <a:gd name="T15" fmla="*/ 2 h 98"/>
                <a:gd name="T16" fmla="*/ 95 w 98"/>
                <a:gd name="T17" fmla="*/ 3 h 98"/>
                <a:gd name="T18" fmla="*/ 98 w 98"/>
                <a:gd name="T19" fmla="*/ 7 h 98"/>
                <a:gd name="T20" fmla="*/ 98 w 98"/>
                <a:gd name="T21" fmla="*/ 12 h 98"/>
                <a:gd name="T22" fmla="*/ 98 w 98"/>
                <a:gd name="T23" fmla="*/ 85 h 98"/>
                <a:gd name="T24" fmla="*/ 98 w 98"/>
                <a:gd name="T25" fmla="*/ 91 h 98"/>
                <a:gd name="T26" fmla="*/ 95 w 98"/>
                <a:gd name="T27" fmla="*/ 94 h 98"/>
                <a:gd name="T28" fmla="*/ 90 w 98"/>
                <a:gd name="T29" fmla="*/ 97 h 98"/>
                <a:gd name="T30" fmla="*/ 86 w 98"/>
                <a:gd name="T31" fmla="*/ 98 h 98"/>
                <a:gd name="T32" fmla="*/ 13 w 98"/>
                <a:gd name="T33" fmla="*/ 98 h 98"/>
                <a:gd name="T34" fmla="*/ 8 w 98"/>
                <a:gd name="T35" fmla="*/ 97 h 98"/>
                <a:gd name="T36" fmla="*/ 4 w 98"/>
                <a:gd name="T37" fmla="*/ 94 h 98"/>
                <a:gd name="T38" fmla="*/ 1 w 98"/>
                <a:gd name="T39" fmla="*/ 91 h 98"/>
                <a:gd name="T40" fmla="*/ 0 w 98"/>
                <a:gd name="T41" fmla="*/ 85 h 98"/>
                <a:gd name="T42" fmla="*/ 0 w 98"/>
                <a:gd name="T43" fmla="*/ 12 h 98"/>
                <a:gd name="T44" fmla="*/ 1 w 98"/>
                <a:gd name="T45" fmla="*/ 7 h 98"/>
                <a:gd name="T46" fmla="*/ 4 w 98"/>
                <a:gd name="T47" fmla="*/ 3 h 98"/>
                <a:gd name="T48" fmla="*/ 8 w 98"/>
                <a:gd name="T49" fmla="*/ 2 h 98"/>
                <a:gd name="T50" fmla="*/ 13 w 98"/>
                <a:gd name="T5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98">
                  <a:moveTo>
                    <a:pt x="13" y="12"/>
                  </a:moveTo>
                  <a:lnTo>
                    <a:pt x="13" y="85"/>
                  </a:lnTo>
                  <a:lnTo>
                    <a:pt x="86" y="85"/>
                  </a:lnTo>
                  <a:lnTo>
                    <a:pt x="86" y="12"/>
                  </a:lnTo>
                  <a:lnTo>
                    <a:pt x="13" y="12"/>
                  </a:lnTo>
                  <a:close/>
                  <a:moveTo>
                    <a:pt x="13" y="0"/>
                  </a:moveTo>
                  <a:lnTo>
                    <a:pt x="86" y="0"/>
                  </a:lnTo>
                  <a:lnTo>
                    <a:pt x="90" y="2"/>
                  </a:lnTo>
                  <a:lnTo>
                    <a:pt x="95" y="3"/>
                  </a:lnTo>
                  <a:lnTo>
                    <a:pt x="98" y="7"/>
                  </a:lnTo>
                  <a:lnTo>
                    <a:pt x="98" y="12"/>
                  </a:lnTo>
                  <a:lnTo>
                    <a:pt x="98" y="85"/>
                  </a:lnTo>
                  <a:lnTo>
                    <a:pt x="98" y="91"/>
                  </a:lnTo>
                  <a:lnTo>
                    <a:pt x="95" y="94"/>
                  </a:lnTo>
                  <a:lnTo>
                    <a:pt x="90" y="97"/>
                  </a:lnTo>
                  <a:lnTo>
                    <a:pt x="86" y="98"/>
                  </a:lnTo>
                  <a:lnTo>
                    <a:pt x="13" y="98"/>
                  </a:lnTo>
                  <a:lnTo>
                    <a:pt x="8" y="97"/>
                  </a:lnTo>
                  <a:lnTo>
                    <a:pt x="4" y="94"/>
                  </a:lnTo>
                  <a:lnTo>
                    <a:pt x="1" y="91"/>
                  </a:lnTo>
                  <a:lnTo>
                    <a:pt x="0" y="85"/>
                  </a:lnTo>
                  <a:lnTo>
                    <a:pt x="0" y="12"/>
                  </a:lnTo>
                  <a:lnTo>
                    <a:pt x="1" y="7"/>
                  </a:lnTo>
                  <a:lnTo>
                    <a:pt x="4" y="3"/>
                  </a:lnTo>
                  <a:lnTo>
                    <a:pt x="8" y="2"/>
                  </a:lnTo>
                  <a:lnTo>
                    <a:pt x="13"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12" name="Freeform 50">
              <a:extLst>
                <a:ext uri="{FF2B5EF4-FFF2-40B4-BE49-F238E27FC236}">
                  <a16:creationId xmlns="" xmlns:a16="http://schemas.microsoft.com/office/drawing/2014/main" id="{16FB2B0B-CF7D-47A1-AFB1-3F7F4FF87ED8}"/>
                </a:ext>
              </a:extLst>
            </p:cNvPr>
            <p:cNvSpPr>
              <a:spLocks noEditPoints="1"/>
            </p:cNvSpPr>
            <p:nvPr/>
          </p:nvSpPr>
          <p:spPr bwMode="auto">
            <a:xfrm>
              <a:off x="2965450" y="5729288"/>
              <a:ext cx="153988" cy="155575"/>
            </a:xfrm>
            <a:custGeom>
              <a:avLst/>
              <a:gdLst>
                <a:gd name="T0" fmla="*/ 13 w 97"/>
                <a:gd name="T1" fmla="*/ 13 h 98"/>
                <a:gd name="T2" fmla="*/ 13 w 97"/>
                <a:gd name="T3" fmla="*/ 87 h 98"/>
                <a:gd name="T4" fmla="*/ 86 w 97"/>
                <a:gd name="T5" fmla="*/ 87 h 98"/>
                <a:gd name="T6" fmla="*/ 86 w 97"/>
                <a:gd name="T7" fmla="*/ 13 h 98"/>
                <a:gd name="T8" fmla="*/ 13 w 97"/>
                <a:gd name="T9" fmla="*/ 13 h 98"/>
                <a:gd name="T10" fmla="*/ 13 w 97"/>
                <a:gd name="T11" fmla="*/ 0 h 98"/>
                <a:gd name="T12" fmla="*/ 86 w 97"/>
                <a:gd name="T13" fmla="*/ 0 h 98"/>
                <a:gd name="T14" fmla="*/ 90 w 97"/>
                <a:gd name="T15" fmla="*/ 2 h 98"/>
                <a:gd name="T16" fmla="*/ 95 w 97"/>
                <a:gd name="T17" fmla="*/ 5 h 98"/>
                <a:gd name="T18" fmla="*/ 96 w 97"/>
                <a:gd name="T19" fmla="*/ 8 h 98"/>
                <a:gd name="T20" fmla="*/ 97 w 97"/>
                <a:gd name="T21" fmla="*/ 13 h 98"/>
                <a:gd name="T22" fmla="*/ 97 w 97"/>
                <a:gd name="T23" fmla="*/ 87 h 98"/>
                <a:gd name="T24" fmla="*/ 96 w 97"/>
                <a:gd name="T25" fmla="*/ 91 h 98"/>
                <a:gd name="T26" fmla="*/ 95 w 97"/>
                <a:gd name="T27" fmla="*/ 95 h 98"/>
                <a:gd name="T28" fmla="*/ 90 w 97"/>
                <a:gd name="T29" fmla="*/ 97 h 98"/>
                <a:gd name="T30" fmla="*/ 86 w 97"/>
                <a:gd name="T31" fmla="*/ 98 h 98"/>
                <a:gd name="T32" fmla="*/ 13 w 97"/>
                <a:gd name="T33" fmla="*/ 98 h 98"/>
                <a:gd name="T34" fmla="*/ 7 w 97"/>
                <a:gd name="T35" fmla="*/ 97 h 98"/>
                <a:gd name="T36" fmla="*/ 4 w 97"/>
                <a:gd name="T37" fmla="*/ 95 h 98"/>
                <a:gd name="T38" fmla="*/ 1 w 97"/>
                <a:gd name="T39" fmla="*/ 91 h 98"/>
                <a:gd name="T40" fmla="*/ 0 w 97"/>
                <a:gd name="T41" fmla="*/ 87 h 98"/>
                <a:gd name="T42" fmla="*/ 0 w 97"/>
                <a:gd name="T43" fmla="*/ 13 h 98"/>
                <a:gd name="T44" fmla="*/ 1 w 97"/>
                <a:gd name="T45" fmla="*/ 8 h 98"/>
                <a:gd name="T46" fmla="*/ 4 w 97"/>
                <a:gd name="T47" fmla="*/ 5 h 98"/>
                <a:gd name="T48" fmla="*/ 7 w 97"/>
                <a:gd name="T49" fmla="*/ 2 h 98"/>
                <a:gd name="T50" fmla="*/ 13 w 97"/>
                <a:gd name="T5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 h="98">
                  <a:moveTo>
                    <a:pt x="13" y="13"/>
                  </a:moveTo>
                  <a:lnTo>
                    <a:pt x="13" y="87"/>
                  </a:lnTo>
                  <a:lnTo>
                    <a:pt x="86" y="87"/>
                  </a:lnTo>
                  <a:lnTo>
                    <a:pt x="86" y="13"/>
                  </a:lnTo>
                  <a:lnTo>
                    <a:pt x="13" y="13"/>
                  </a:lnTo>
                  <a:close/>
                  <a:moveTo>
                    <a:pt x="13" y="0"/>
                  </a:moveTo>
                  <a:lnTo>
                    <a:pt x="86" y="0"/>
                  </a:lnTo>
                  <a:lnTo>
                    <a:pt x="90" y="2"/>
                  </a:lnTo>
                  <a:lnTo>
                    <a:pt x="95" y="5"/>
                  </a:lnTo>
                  <a:lnTo>
                    <a:pt x="96" y="8"/>
                  </a:lnTo>
                  <a:lnTo>
                    <a:pt x="97" y="13"/>
                  </a:lnTo>
                  <a:lnTo>
                    <a:pt x="97" y="87"/>
                  </a:lnTo>
                  <a:lnTo>
                    <a:pt x="96" y="91"/>
                  </a:lnTo>
                  <a:lnTo>
                    <a:pt x="95" y="95"/>
                  </a:lnTo>
                  <a:lnTo>
                    <a:pt x="90" y="97"/>
                  </a:lnTo>
                  <a:lnTo>
                    <a:pt x="86" y="98"/>
                  </a:lnTo>
                  <a:lnTo>
                    <a:pt x="13" y="98"/>
                  </a:lnTo>
                  <a:lnTo>
                    <a:pt x="7" y="97"/>
                  </a:lnTo>
                  <a:lnTo>
                    <a:pt x="4" y="95"/>
                  </a:lnTo>
                  <a:lnTo>
                    <a:pt x="1" y="91"/>
                  </a:lnTo>
                  <a:lnTo>
                    <a:pt x="0" y="87"/>
                  </a:lnTo>
                  <a:lnTo>
                    <a:pt x="0" y="13"/>
                  </a:lnTo>
                  <a:lnTo>
                    <a:pt x="1" y="8"/>
                  </a:lnTo>
                  <a:lnTo>
                    <a:pt x="4" y="5"/>
                  </a:lnTo>
                  <a:lnTo>
                    <a:pt x="7" y="2"/>
                  </a:lnTo>
                  <a:lnTo>
                    <a:pt x="13"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13" name="Freeform 51">
              <a:extLst>
                <a:ext uri="{FF2B5EF4-FFF2-40B4-BE49-F238E27FC236}">
                  <a16:creationId xmlns="" xmlns:a16="http://schemas.microsoft.com/office/drawing/2014/main" id="{3D82B362-F611-4CB8-AC85-BEE2B26B79E1}"/>
                </a:ext>
              </a:extLst>
            </p:cNvPr>
            <p:cNvSpPr>
              <a:spLocks noEditPoints="1"/>
            </p:cNvSpPr>
            <p:nvPr/>
          </p:nvSpPr>
          <p:spPr bwMode="auto">
            <a:xfrm>
              <a:off x="2830513" y="4995863"/>
              <a:ext cx="928688" cy="1023938"/>
            </a:xfrm>
            <a:custGeom>
              <a:avLst/>
              <a:gdLst>
                <a:gd name="T0" fmla="*/ 24 w 585"/>
                <a:gd name="T1" fmla="*/ 596 h 645"/>
                <a:gd name="T2" fmla="*/ 36 w 585"/>
                <a:gd name="T3" fmla="*/ 618 h 645"/>
                <a:gd name="T4" fmla="*/ 536 w 585"/>
                <a:gd name="T5" fmla="*/ 621 h 645"/>
                <a:gd name="T6" fmla="*/ 558 w 585"/>
                <a:gd name="T7" fmla="*/ 609 h 645"/>
                <a:gd name="T8" fmla="*/ 560 w 585"/>
                <a:gd name="T9" fmla="*/ 242 h 645"/>
                <a:gd name="T10" fmla="*/ 24 w 585"/>
                <a:gd name="T11" fmla="*/ 218 h 645"/>
                <a:gd name="T12" fmla="*/ 560 w 585"/>
                <a:gd name="T13" fmla="*/ 231 h 645"/>
                <a:gd name="T14" fmla="*/ 24 w 585"/>
                <a:gd name="T15" fmla="*/ 218 h 645"/>
                <a:gd name="T16" fmla="*/ 36 w 585"/>
                <a:gd name="T17" fmla="*/ 100 h 645"/>
                <a:gd name="T18" fmla="*/ 24 w 585"/>
                <a:gd name="T19" fmla="*/ 122 h 645"/>
                <a:gd name="T20" fmla="*/ 560 w 585"/>
                <a:gd name="T21" fmla="*/ 207 h 645"/>
                <a:gd name="T22" fmla="*/ 558 w 585"/>
                <a:gd name="T23" fmla="*/ 109 h 645"/>
                <a:gd name="T24" fmla="*/ 536 w 585"/>
                <a:gd name="T25" fmla="*/ 97 h 645"/>
                <a:gd name="T26" fmla="*/ 476 w 585"/>
                <a:gd name="T27" fmla="*/ 115 h 645"/>
                <a:gd name="T28" fmla="*/ 458 w 585"/>
                <a:gd name="T29" fmla="*/ 153 h 645"/>
                <a:gd name="T30" fmla="*/ 420 w 585"/>
                <a:gd name="T31" fmla="*/ 171 h 645"/>
                <a:gd name="T32" fmla="*/ 381 w 585"/>
                <a:gd name="T33" fmla="*/ 153 h 645"/>
                <a:gd name="T34" fmla="*/ 365 w 585"/>
                <a:gd name="T35" fmla="*/ 115 h 645"/>
                <a:gd name="T36" fmla="*/ 220 w 585"/>
                <a:gd name="T37" fmla="*/ 97 h 645"/>
                <a:gd name="T38" fmla="*/ 216 w 585"/>
                <a:gd name="T39" fmla="*/ 136 h 645"/>
                <a:gd name="T40" fmla="*/ 185 w 585"/>
                <a:gd name="T41" fmla="*/ 166 h 645"/>
                <a:gd name="T42" fmla="*/ 142 w 585"/>
                <a:gd name="T43" fmla="*/ 166 h 645"/>
                <a:gd name="T44" fmla="*/ 114 w 585"/>
                <a:gd name="T45" fmla="*/ 136 h 645"/>
                <a:gd name="T46" fmla="*/ 109 w 585"/>
                <a:gd name="T47" fmla="*/ 97 h 645"/>
                <a:gd name="T48" fmla="*/ 420 w 585"/>
                <a:gd name="T49" fmla="*/ 24 h 645"/>
                <a:gd name="T50" fmla="*/ 394 w 585"/>
                <a:gd name="T51" fmla="*/ 38 h 645"/>
                <a:gd name="T52" fmla="*/ 389 w 585"/>
                <a:gd name="T53" fmla="*/ 115 h 645"/>
                <a:gd name="T54" fmla="*/ 405 w 585"/>
                <a:gd name="T55" fmla="*/ 142 h 645"/>
                <a:gd name="T56" fmla="*/ 435 w 585"/>
                <a:gd name="T57" fmla="*/ 142 h 645"/>
                <a:gd name="T58" fmla="*/ 451 w 585"/>
                <a:gd name="T59" fmla="*/ 115 h 645"/>
                <a:gd name="T60" fmla="*/ 447 w 585"/>
                <a:gd name="T61" fmla="*/ 38 h 645"/>
                <a:gd name="T62" fmla="*/ 420 w 585"/>
                <a:gd name="T63" fmla="*/ 24 h 645"/>
                <a:gd name="T64" fmla="*/ 149 w 585"/>
                <a:gd name="T65" fmla="*/ 28 h 645"/>
                <a:gd name="T66" fmla="*/ 134 w 585"/>
                <a:gd name="T67" fmla="*/ 54 h 645"/>
                <a:gd name="T68" fmla="*/ 138 w 585"/>
                <a:gd name="T69" fmla="*/ 130 h 645"/>
                <a:gd name="T70" fmla="*/ 164 w 585"/>
                <a:gd name="T71" fmla="*/ 146 h 645"/>
                <a:gd name="T72" fmla="*/ 191 w 585"/>
                <a:gd name="T73" fmla="*/ 130 h 645"/>
                <a:gd name="T74" fmla="*/ 195 w 585"/>
                <a:gd name="T75" fmla="*/ 54 h 645"/>
                <a:gd name="T76" fmla="*/ 180 w 585"/>
                <a:gd name="T77" fmla="*/ 28 h 645"/>
                <a:gd name="T78" fmla="*/ 164 w 585"/>
                <a:gd name="T79" fmla="*/ 0 h 645"/>
                <a:gd name="T80" fmla="*/ 203 w 585"/>
                <a:gd name="T81" fmla="*/ 15 h 645"/>
                <a:gd name="T82" fmla="*/ 220 w 585"/>
                <a:gd name="T83" fmla="*/ 54 h 645"/>
                <a:gd name="T84" fmla="*/ 365 w 585"/>
                <a:gd name="T85" fmla="*/ 73 h 645"/>
                <a:gd name="T86" fmla="*/ 369 w 585"/>
                <a:gd name="T87" fmla="*/ 33 h 645"/>
                <a:gd name="T88" fmla="*/ 400 w 585"/>
                <a:gd name="T89" fmla="*/ 4 h 645"/>
                <a:gd name="T90" fmla="*/ 441 w 585"/>
                <a:gd name="T91" fmla="*/ 4 h 645"/>
                <a:gd name="T92" fmla="*/ 471 w 585"/>
                <a:gd name="T93" fmla="*/ 33 h 645"/>
                <a:gd name="T94" fmla="*/ 476 w 585"/>
                <a:gd name="T95" fmla="*/ 73 h 645"/>
                <a:gd name="T96" fmla="*/ 555 w 585"/>
                <a:gd name="T97" fmla="*/ 76 h 645"/>
                <a:gd name="T98" fmla="*/ 581 w 585"/>
                <a:gd name="T99" fmla="*/ 102 h 645"/>
                <a:gd name="T100" fmla="*/ 585 w 585"/>
                <a:gd name="T101" fmla="*/ 596 h 645"/>
                <a:gd name="T102" fmla="*/ 571 w 585"/>
                <a:gd name="T103" fmla="*/ 631 h 645"/>
                <a:gd name="T104" fmla="*/ 536 w 585"/>
                <a:gd name="T105" fmla="*/ 645 h 645"/>
                <a:gd name="T106" fmla="*/ 30 w 585"/>
                <a:gd name="T107" fmla="*/ 642 h 645"/>
                <a:gd name="T108" fmla="*/ 3 w 585"/>
                <a:gd name="T109" fmla="*/ 616 h 645"/>
                <a:gd name="T110" fmla="*/ 0 w 585"/>
                <a:gd name="T111" fmla="*/ 122 h 645"/>
                <a:gd name="T112" fmla="*/ 14 w 585"/>
                <a:gd name="T113" fmla="*/ 87 h 645"/>
                <a:gd name="T114" fmla="*/ 49 w 585"/>
                <a:gd name="T115" fmla="*/ 73 h 645"/>
                <a:gd name="T116" fmla="*/ 109 w 585"/>
                <a:gd name="T117" fmla="*/ 54 h 645"/>
                <a:gd name="T118" fmla="*/ 125 w 585"/>
                <a:gd name="T119" fmla="*/ 15 h 645"/>
                <a:gd name="T120" fmla="*/ 164 w 585"/>
                <a:gd name="T121" fmla="*/ 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5" h="645">
                  <a:moveTo>
                    <a:pt x="24" y="242"/>
                  </a:moveTo>
                  <a:lnTo>
                    <a:pt x="24" y="596"/>
                  </a:lnTo>
                  <a:lnTo>
                    <a:pt x="27" y="609"/>
                  </a:lnTo>
                  <a:lnTo>
                    <a:pt x="36" y="618"/>
                  </a:lnTo>
                  <a:lnTo>
                    <a:pt x="49" y="621"/>
                  </a:lnTo>
                  <a:lnTo>
                    <a:pt x="536" y="621"/>
                  </a:lnTo>
                  <a:lnTo>
                    <a:pt x="549" y="618"/>
                  </a:lnTo>
                  <a:lnTo>
                    <a:pt x="558" y="609"/>
                  </a:lnTo>
                  <a:lnTo>
                    <a:pt x="560" y="596"/>
                  </a:lnTo>
                  <a:lnTo>
                    <a:pt x="560" y="242"/>
                  </a:lnTo>
                  <a:lnTo>
                    <a:pt x="24" y="242"/>
                  </a:lnTo>
                  <a:close/>
                  <a:moveTo>
                    <a:pt x="24" y="218"/>
                  </a:moveTo>
                  <a:lnTo>
                    <a:pt x="24" y="231"/>
                  </a:lnTo>
                  <a:lnTo>
                    <a:pt x="560" y="231"/>
                  </a:lnTo>
                  <a:lnTo>
                    <a:pt x="560" y="218"/>
                  </a:lnTo>
                  <a:lnTo>
                    <a:pt x="24" y="218"/>
                  </a:lnTo>
                  <a:close/>
                  <a:moveTo>
                    <a:pt x="49" y="97"/>
                  </a:moveTo>
                  <a:lnTo>
                    <a:pt x="36" y="100"/>
                  </a:lnTo>
                  <a:lnTo>
                    <a:pt x="27" y="109"/>
                  </a:lnTo>
                  <a:lnTo>
                    <a:pt x="24" y="122"/>
                  </a:lnTo>
                  <a:lnTo>
                    <a:pt x="24" y="207"/>
                  </a:lnTo>
                  <a:lnTo>
                    <a:pt x="560" y="207"/>
                  </a:lnTo>
                  <a:lnTo>
                    <a:pt x="560" y="122"/>
                  </a:lnTo>
                  <a:lnTo>
                    <a:pt x="558" y="109"/>
                  </a:lnTo>
                  <a:lnTo>
                    <a:pt x="549" y="100"/>
                  </a:lnTo>
                  <a:lnTo>
                    <a:pt x="536" y="97"/>
                  </a:lnTo>
                  <a:lnTo>
                    <a:pt x="476" y="97"/>
                  </a:lnTo>
                  <a:lnTo>
                    <a:pt x="476" y="115"/>
                  </a:lnTo>
                  <a:lnTo>
                    <a:pt x="471" y="136"/>
                  </a:lnTo>
                  <a:lnTo>
                    <a:pt x="458" y="153"/>
                  </a:lnTo>
                  <a:lnTo>
                    <a:pt x="441" y="166"/>
                  </a:lnTo>
                  <a:lnTo>
                    <a:pt x="420" y="171"/>
                  </a:lnTo>
                  <a:lnTo>
                    <a:pt x="400" y="166"/>
                  </a:lnTo>
                  <a:lnTo>
                    <a:pt x="381" y="153"/>
                  </a:lnTo>
                  <a:lnTo>
                    <a:pt x="369" y="136"/>
                  </a:lnTo>
                  <a:lnTo>
                    <a:pt x="365" y="115"/>
                  </a:lnTo>
                  <a:lnTo>
                    <a:pt x="365" y="97"/>
                  </a:lnTo>
                  <a:lnTo>
                    <a:pt x="220" y="97"/>
                  </a:lnTo>
                  <a:lnTo>
                    <a:pt x="220" y="115"/>
                  </a:lnTo>
                  <a:lnTo>
                    <a:pt x="216" y="136"/>
                  </a:lnTo>
                  <a:lnTo>
                    <a:pt x="203" y="153"/>
                  </a:lnTo>
                  <a:lnTo>
                    <a:pt x="185" y="166"/>
                  </a:lnTo>
                  <a:lnTo>
                    <a:pt x="164" y="171"/>
                  </a:lnTo>
                  <a:lnTo>
                    <a:pt x="142" y="166"/>
                  </a:lnTo>
                  <a:lnTo>
                    <a:pt x="125" y="153"/>
                  </a:lnTo>
                  <a:lnTo>
                    <a:pt x="114" y="136"/>
                  </a:lnTo>
                  <a:lnTo>
                    <a:pt x="109" y="115"/>
                  </a:lnTo>
                  <a:lnTo>
                    <a:pt x="109" y="97"/>
                  </a:lnTo>
                  <a:lnTo>
                    <a:pt x="49" y="97"/>
                  </a:lnTo>
                  <a:close/>
                  <a:moveTo>
                    <a:pt x="420" y="24"/>
                  </a:moveTo>
                  <a:lnTo>
                    <a:pt x="405" y="28"/>
                  </a:lnTo>
                  <a:lnTo>
                    <a:pt x="394" y="38"/>
                  </a:lnTo>
                  <a:lnTo>
                    <a:pt x="389" y="54"/>
                  </a:lnTo>
                  <a:lnTo>
                    <a:pt x="389" y="115"/>
                  </a:lnTo>
                  <a:lnTo>
                    <a:pt x="394" y="130"/>
                  </a:lnTo>
                  <a:lnTo>
                    <a:pt x="405" y="142"/>
                  </a:lnTo>
                  <a:lnTo>
                    <a:pt x="420" y="146"/>
                  </a:lnTo>
                  <a:lnTo>
                    <a:pt x="435" y="142"/>
                  </a:lnTo>
                  <a:lnTo>
                    <a:pt x="447" y="130"/>
                  </a:lnTo>
                  <a:lnTo>
                    <a:pt x="451" y="115"/>
                  </a:lnTo>
                  <a:lnTo>
                    <a:pt x="451" y="54"/>
                  </a:lnTo>
                  <a:lnTo>
                    <a:pt x="447" y="38"/>
                  </a:lnTo>
                  <a:lnTo>
                    <a:pt x="435" y="28"/>
                  </a:lnTo>
                  <a:lnTo>
                    <a:pt x="420" y="24"/>
                  </a:lnTo>
                  <a:close/>
                  <a:moveTo>
                    <a:pt x="164" y="24"/>
                  </a:moveTo>
                  <a:lnTo>
                    <a:pt x="149" y="28"/>
                  </a:lnTo>
                  <a:lnTo>
                    <a:pt x="138" y="38"/>
                  </a:lnTo>
                  <a:lnTo>
                    <a:pt x="134" y="54"/>
                  </a:lnTo>
                  <a:lnTo>
                    <a:pt x="134" y="115"/>
                  </a:lnTo>
                  <a:lnTo>
                    <a:pt x="138" y="130"/>
                  </a:lnTo>
                  <a:lnTo>
                    <a:pt x="149" y="142"/>
                  </a:lnTo>
                  <a:lnTo>
                    <a:pt x="164" y="146"/>
                  </a:lnTo>
                  <a:lnTo>
                    <a:pt x="180" y="142"/>
                  </a:lnTo>
                  <a:lnTo>
                    <a:pt x="191" y="130"/>
                  </a:lnTo>
                  <a:lnTo>
                    <a:pt x="195" y="115"/>
                  </a:lnTo>
                  <a:lnTo>
                    <a:pt x="195" y="54"/>
                  </a:lnTo>
                  <a:lnTo>
                    <a:pt x="191" y="38"/>
                  </a:lnTo>
                  <a:lnTo>
                    <a:pt x="180" y="28"/>
                  </a:lnTo>
                  <a:lnTo>
                    <a:pt x="164" y="24"/>
                  </a:lnTo>
                  <a:close/>
                  <a:moveTo>
                    <a:pt x="164" y="0"/>
                  </a:moveTo>
                  <a:lnTo>
                    <a:pt x="185" y="4"/>
                  </a:lnTo>
                  <a:lnTo>
                    <a:pt x="203" y="15"/>
                  </a:lnTo>
                  <a:lnTo>
                    <a:pt x="216" y="33"/>
                  </a:lnTo>
                  <a:lnTo>
                    <a:pt x="220" y="54"/>
                  </a:lnTo>
                  <a:lnTo>
                    <a:pt x="220" y="73"/>
                  </a:lnTo>
                  <a:lnTo>
                    <a:pt x="365" y="73"/>
                  </a:lnTo>
                  <a:lnTo>
                    <a:pt x="365" y="54"/>
                  </a:lnTo>
                  <a:lnTo>
                    <a:pt x="369" y="33"/>
                  </a:lnTo>
                  <a:lnTo>
                    <a:pt x="381" y="15"/>
                  </a:lnTo>
                  <a:lnTo>
                    <a:pt x="400" y="4"/>
                  </a:lnTo>
                  <a:lnTo>
                    <a:pt x="420" y="0"/>
                  </a:lnTo>
                  <a:lnTo>
                    <a:pt x="441" y="4"/>
                  </a:lnTo>
                  <a:lnTo>
                    <a:pt x="458" y="15"/>
                  </a:lnTo>
                  <a:lnTo>
                    <a:pt x="471" y="33"/>
                  </a:lnTo>
                  <a:lnTo>
                    <a:pt x="476" y="54"/>
                  </a:lnTo>
                  <a:lnTo>
                    <a:pt x="476" y="73"/>
                  </a:lnTo>
                  <a:lnTo>
                    <a:pt x="536" y="73"/>
                  </a:lnTo>
                  <a:lnTo>
                    <a:pt x="555" y="76"/>
                  </a:lnTo>
                  <a:lnTo>
                    <a:pt x="571" y="87"/>
                  </a:lnTo>
                  <a:lnTo>
                    <a:pt x="581" y="102"/>
                  </a:lnTo>
                  <a:lnTo>
                    <a:pt x="585" y="122"/>
                  </a:lnTo>
                  <a:lnTo>
                    <a:pt x="585" y="596"/>
                  </a:lnTo>
                  <a:lnTo>
                    <a:pt x="581" y="616"/>
                  </a:lnTo>
                  <a:lnTo>
                    <a:pt x="571" y="631"/>
                  </a:lnTo>
                  <a:lnTo>
                    <a:pt x="555" y="642"/>
                  </a:lnTo>
                  <a:lnTo>
                    <a:pt x="536" y="645"/>
                  </a:lnTo>
                  <a:lnTo>
                    <a:pt x="49" y="645"/>
                  </a:lnTo>
                  <a:lnTo>
                    <a:pt x="30" y="642"/>
                  </a:lnTo>
                  <a:lnTo>
                    <a:pt x="14" y="631"/>
                  </a:lnTo>
                  <a:lnTo>
                    <a:pt x="3" y="616"/>
                  </a:lnTo>
                  <a:lnTo>
                    <a:pt x="0" y="596"/>
                  </a:lnTo>
                  <a:lnTo>
                    <a:pt x="0" y="122"/>
                  </a:lnTo>
                  <a:lnTo>
                    <a:pt x="3" y="102"/>
                  </a:lnTo>
                  <a:lnTo>
                    <a:pt x="14" y="87"/>
                  </a:lnTo>
                  <a:lnTo>
                    <a:pt x="30" y="76"/>
                  </a:lnTo>
                  <a:lnTo>
                    <a:pt x="49" y="73"/>
                  </a:lnTo>
                  <a:lnTo>
                    <a:pt x="109" y="73"/>
                  </a:lnTo>
                  <a:lnTo>
                    <a:pt x="109" y="54"/>
                  </a:lnTo>
                  <a:lnTo>
                    <a:pt x="114" y="33"/>
                  </a:lnTo>
                  <a:lnTo>
                    <a:pt x="125" y="15"/>
                  </a:lnTo>
                  <a:lnTo>
                    <a:pt x="142" y="4"/>
                  </a:lnTo>
                  <a:lnTo>
                    <a:pt x="164"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grpSp>
      <p:sp>
        <p:nvSpPr>
          <p:cNvPr id="115" name="Freeform 12">
            <a:extLst>
              <a:ext uri="{FF2B5EF4-FFF2-40B4-BE49-F238E27FC236}">
                <a16:creationId xmlns="" xmlns:a16="http://schemas.microsoft.com/office/drawing/2014/main" id="{E11DD500-21C9-4394-8EB4-990D7D3DFE9E}"/>
              </a:ext>
            </a:extLst>
          </p:cNvPr>
          <p:cNvSpPr>
            <a:spLocks noChangeAspect="1" noEditPoints="1"/>
          </p:cNvSpPr>
          <p:nvPr/>
        </p:nvSpPr>
        <p:spPr bwMode="auto">
          <a:xfrm>
            <a:off x="4000759" y="1534555"/>
            <a:ext cx="529900" cy="430184"/>
          </a:xfrm>
          <a:custGeom>
            <a:avLst/>
            <a:gdLst>
              <a:gd name="T0" fmla="*/ 26 w 692"/>
              <a:gd name="T1" fmla="*/ 495 h 548"/>
              <a:gd name="T2" fmla="*/ 40 w 692"/>
              <a:gd name="T3" fmla="*/ 518 h 548"/>
              <a:gd name="T4" fmla="*/ 640 w 692"/>
              <a:gd name="T5" fmla="*/ 521 h 548"/>
              <a:gd name="T6" fmla="*/ 663 w 692"/>
              <a:gd name="T7" fmla="*/ 509 h 548"/>
              <a:gd name="T8" fmla="*/ 666 w 692"/>
              <a:gd name="T9" fmla="*/ 312 h 548"/>
              <a:gd name="T10" fmla="*/ 411 w 692"/>
              <a:gd name="T11" fmla="*/ 332 h 548"/>
              <a:gd name="T12" fmla="*/ 408 w 692"/>
              <a:gd name="T13" fmla="*/ 341 h 548"/>
              <a:gd name="T14" fmla="*/ 398 w 692"/>
              <a:gd name="T15" fmla="*/ 346 h 548"/>
              <a:gd name="T16" fmla="*/ 289 w 692"/>
              <a:gd name="T17" fmla="*/ 344 h 548"/>
              <a:gd name="T18" fmla="*/ 281 w 692"/>
              <a:gd name="T19" fmla="*/ 337 h 548"/>
              <a:gd name="T20" fmla="*/ 281 w 692"/>
              <a:gd name="T21" fmla="*/ 312 h 548"/>
              <a:gd name="T22" fmla="*/ 384 w 692"/>
              <a:gd name="T23" fmla="*/ 267 h 548"/>
              <a:gd name="T24" fmla="*/ 398 w 692"/>
              <a:gd name="T25" fmla="*/ 332 h 548"/>
              <a:gd name="T26" fmla="*/ 384 w 692"/>
              <a:gd name="T27" fmla="*/ 267 h 548"/>
              <a:gd name="T28" fmla="*/ 320 w 692"/>
              <a:gd name="T29" fmla="*/ 332 h 548"/>
              <a:gd name="T30" fmla="*/ 372 w 692"/>
              <a:gd name="T31" fmla="*/ 267 h 548"/>
              <a:gd name="T32" fmla="*/ 294 w 692"/>
              <a:gd name="T33" fmla="*/ 267 h 548"/>
              <a:gd name="T34" fmla="*/ 308 w 692"/>
              <a:gd name="T35" fmla="*/ 332 h 548"/>
              <a:gd name="T36" fmla="*/ 294 w 692"/>
              <a:gd name="T37" fmla="*/ 267 h 548"/>
              <a:gd name="T38" fmla="*/ 40 w 692"/>
              <a:gd name="T39" fmla="*/ 146 h 548"/>
              <a:gd name="T40" fmla="*/ 26 w 692"/>
              <a:gd name="T41" fmla="*/ 169 h 548"/>
              <a:gd name="T42" fmla="*/ 281 w 692"/>
              <a:gd name="T43" fmla="*/ 286 h 548"/>
              <a:gd name="T44" fmla="*/ 281 w 692"/>
              <a:gd name="T45" fmla="*/ 261 h 548"/>
              <a:gd name="T46" fmla="*/ 289 w 692"/>
              <a:gd name="T47" fmla="*/ 255 h 548"/>
              <a:gd name="T48" fmla="*/ 398 w 692"/>
              <a:gd name="T49" fmla="*/ 254 h 548"/>
              <a:gd name="T50" fmla="*/ 408 w 692"/>
              <a:gd name="T51" fmla="*/ 258 h 548"/>
              <a:gd name="T52" fmla="*/ 411 w 692"/>
              <a:gd name="T53" fmla="*/ 267 h 548"/>
              <a:gd name="T54" fmla="*/ 666 w 692"/>
              <a:gd name="T55" fmla="*/ 286 h 548"/>
              <a:gd name="T56" fmla="*/ 663 w 692"/>
              <a:gd name="T57" fmla="*/ 155 h 548"/>
              <a:gd name="T58" fmla="*/ 640 w 692"/>
              <a:gd name="T59" fmla="*/ 143 h 548"/>
              <a:gd name="T60" fmla="*/ 281 w 692"/>
              <a:gd name="T61" fmla="*/ 78 h 548"/>
              <a:gd name="T62" fmla="*/ 411 w 692"/>
              <a:gd name="T63" fmla="*/ 117 h 548"/>
              <a:gd name="T64" fmla="*/ 281 w 692"/>
              <a:gd name="T65" fmla="*/ 78 h 548"/>
              <a:gd name="T66" fmla="*/ 241 w 692"/>
              <a:gd name="T67" fmla="*/ 29 h 548"/>
              <a:gd name="T68" fmla="*/ 229 w 692"/>
              <a:gd name="T69" fmla="*/ 52 h 548"/>
              <a:gd name="T70" fmla="*/ 255 w 692"/>
              <a:gd name="T71" fmla="*/ 117 h 548"/>
              <a:gd name="T72" fmla="*/ 437 w 692"/>
              <a:gd name="T73" fmla="*/ 52 h 548"/>
              <a:gd name="T74" fmla="*/ 463 w 692"/>
              <a:gd name="T75" fmla="*/ 117 h 548"/>
              <a:gd name="T76" fmla="*/ 460 w 692"/>
              <a:gd name="T77" fmla="*/ 38 h 548"/>
              <a:gd name="T78" fmla="*/ 437 w 692"/>
              <a:gd name="T79" fmla="*/ 26 h 548"/>
              <a:gd name="T80" fmla="*/ 255 w 692"/>
              <a:gd name="T81" fmla="*/ 0 h 548"/>
              <a:gd name="T82" fmla="*/ 458 w 692"/>
              <a:gd name="T83" fmla="*/ 3 h 548"/>
              <a:gd name="T84" fmla="*/ 486 w 692"/>
              <a:gd name="T85" fmla="*/ 30 h 548"/>
              <a:gd name="T86" fmla="*/ 489 w 692"/>
              <a:gd name="T87" fmla="*/ 117 h 548"/>
              <a:gd name="T88" fmla="*/ 660 w 692"/>
              <a:gd name="T89" fmla="*/ 121 h 548"/>
              <a:gd name="T90" fmla="*/ 688 w 692"/>
              <a:gd name="T91" fmla="*/ 149 h 548"/>
              <a:gd name="T92" fmla="*/ 692 w 692"/>
              <a:gd name="T93" fmla="*/ 495 h 548"/>
              <a:gd name="T94" fmla="*/ 677 w 692"/>
              <a:gd name="T95" fmla="*/ 532 h 548"/>
              <a:gd name="T96" fmla="*/ 640 w 692"/>
              <a:gd name="T97" fmla="*/ 548 h 548"/>
              <a:gd name="T98" fmla="*/ 32 w 692"/>
              <a:gd name="T99" fmla="*/ 543 h 548"/>
              <a:gd name="T100" fmla="*/ 4 w 692"/>
              <a:gd name="T101" fmla="*/ 515 h 548"/>
              <a:gd name="T102" fmla="*/ 0 w 692"/>
              <a:gd name="T103" fmla="*/ 169 h 548"/>
              <a:gd name="T104" fmla="*/ 15 w 692"/>
              <a:gd name="T105" fmla="*/ 132 h 548"/>
              <a:gd name="T106" fmla="*/ 52 w 692"/>
              <a:gd name="T107" fmla="*/ 117 h 548"/>
              <a:gd name="T108" fmla="*/ 203 w 692"/>
              <a:gd name="T109" fmla="*/ 52 h 548"/>
              <a:gd name="T110" fmla="*/ 218 w 692"/>
              <a:gd name="T111" fmla="*/ 15 h 548"/>
              <a:gd name="T112" fmla="*/ 255 w 692"/>
              <a:gd name="T113"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2" h="548">
                <a:moveTo>
                  <a:pt x="26" y="312"/>
                </a:moveTo>
                <a:lnTo>
                  <a:pt x="26" y="495"/>
                </a:lnTo>
                <a:lnTo>
                  <a:pt x="29" y="509"/>
                </a:lnTo>
                <a:lnTo>
                  <a:pt x="40" y="518"/>
                </a:lnTo>
                <a:lnTo>
                  <a:pt x="52" y="521"/>
                </a:lnTo>
                <a:lnTo>
                  <a:pt x="640" y="521"/>
                </a:lnTo>
                <a:lnTo>
                  <a:pt x="652" y="518"/>
                </a:lnTo>
                <a:lnTo>
                  <a:pt x="663" y="509"/>
                </a:lnTo>
                <a:lnTo>
                  <a:pt x="666" y="495"/>
                </a:lnTo>
                <a:lnTo>
                  <a:pt x="666" y="312"/>
                </a:lnTo>
                <a:lnTo>
                  <a:pt x="411" y="312"/>
                </a:lnTo>
                <a:lnTo>
                  <a:pt x="411" y="332"/>
                </a:lnTo>
                <a:lnTo>
                  <a:pt x="411" y="337"/>
                </a:lnTo>
                <a:lnTo>
                  <a:pt x="408" y="341"/>
                </a:lnTo>
                <a:lnTo>
                  <a:pt x="403" y="344"/>
                </a:lnTo>
                <a:lnTo>
                  <a:pt x="398" y="346"/>
                </a:lnTo>
                <a:lnTo>
                  <a:pt x="294" y="346"/>
                </a:lnTo>
                <a:lnTo>
                  <a:pt x="289" y="344"/>
                </a:lnTo>
                <a:lnTo>
                  <a:pt x="284" y="341"/>
                </a:lnTo>
                <a:lnTo>
                  <a:pt x="281" y="337"/>
                </a:lnTo>
                <a:lnTo>
                  <a:pt x="281" y="332"/>
                </a:lnTo>
                <a:lnTo>
                  <a:pt x="281" y="312"/>
                </a:lnTo>
                <a:lnTo>
                  <a:pt x="26" y="312"/>
                </a:lnTo>
                <a:close/>
                <a:moveTo>
                  <a:pt x="384" y="267"/>
                </a:moveTo>
                <a:lnTo>
                  <a:pt x="384" y="332"/>
                </a:lnTo>
                <a:lnTo>
                  <a:pt x="398" y="332"/>
                </a:lnTo>
                <a:lnTo>
                  <a:pt x="398" y="267"/>
                </a:lnTo>
                <a:lnTo>
                  <a:pt x="384" y="267"/>
                </a:lnTo>
                <a:close/>
                <a:moveTo>
                  <a:pt x="320" y="267"/>
                </a:moveTo>
                <a:lnTo>
                  <a:pt x="320" y="332"/>
                </a:lnTo>
                <a:lnTo>
                  <a:pt x="372" y="332"/>
                </a:lnTo>
                <a:lnTo>
                  <a:pt x="372" y="267"/>
                </a:lnTo>
                <a:lnTo>
                  <a:pt x="320" y="267"/>
                </a:lnTo>
                <a:close/>
                <a:moveTo>
                  <a:pt x="294" y="267"/>
                </a:moveTo>
                <a:lnTo>
                  <a:pt x="294" y="332"/>
                </a:lnTo>
                <a:lnTo>
                  <a:pt x="308" y="332"/>
                </a:lnTo>
                <a:lnTo>
                  <a:pt x="308" y="267"/>
                </a:lnTo>
                <a:lnTo>
                  <a:pt x="294" y="267"/>
                </a:lnTo>
                <a:close/>
                <a:moveTo>
                  <a:pt x="52" y="143"/>
                </a:moveTo>
                <a:lnTo>
                  <a:pt x="40" y="146"/>
                </a:lnTo>
                <a:lnTo>
                  <a:pt x="29" y="155"/>
                </a:lnTo>
                <a:lnTo>
                  <a:pt x="26" y="169"/>
                </a:lnTo>
                <a:lnTo>
                  <a:pt x="26" y="286"/>
                </a:lnTo>
                <a:lnTo>
                  <a:pt x="281" y="286"/>
                </a:lnTo>
                <a:lnTo>
                  <a:pt x="281" y="267"/>
                </a:lnTo>
                <a:lnTo>
                  <a:pt x="281" y="261"/>
                </a:lnTo>
                <a:lnTo>
                  <a:pt x="284" y="258"/>
                </a:lnTo>
                <a:lnTo>
                  <a:pt x="289" y="255"/>
                </a:lnTo>
                <a:lnTo>
                  <a:pt x="294" y="254"/>
                </a:lnTo>
                <a:lnTo>
                  <a:pt x="398" y="254"/>
                </a:lnTo>
                <a:lnTo>
                  <a:pt x="403" y="255"/>
                </a:lnTo>
                <a:lnTo>
                  <a:pt x="408" y="258"/>
                </a:lnTo>
                <a:lnTo>
                  <a:pt x="411" y="261"/>
                </a:lnTo>
                <a:lnTo>
                  <a:pt x="411" y="267"/>
                </a:lnTo>
                <a:lnTo>
                  <a:pt x="411" y="286"/>
                </a:lnTo>
                <a:lnTo>
                  <a:pt x="666" y="286"/>
                </a:lnTo>
                <a:lnTo>
                  <a:pt x="666" y="169"/>
                </a:lnTo>
                <a:lnTo>
                  <a:pt x="663" y="155"/>
                </a:lnTo>
                <a:lnTo>
                  <a:pt x="652" y="146"/>
                </a:lnTo>
                <a:lnTo>
                  <a:pt x="640" y="143"/>
                </a:lnTo>
                <a:lnTo>
                  <a:pt x="52" y="143"/>
                </a:lnTo>
                <a:close/>
                <a:moveTo>
                  <a:pt x="281" y="78"/>
                </a:moveTo>
                <a:lnTo>
                  <a:pt x="281" y="117"/>
                </a:lnTo>
                <a:lnTo>
                  <a:pt x="411" y="117"/>
                </a:lnTo>
                <a:lnTo>
                  <a:pt x="411" y="78"/>
                </a:lnTo>
                <a:lnTo>
                  <a:pt x="281" y="78"/>
                </a:lnTo>
                <a:close/>
                <a:moveTo>
                  <a:pt x="255" y="26"/>
                </a:moveTo>
                <a:lnTo>
                  <a:pt x="241" y="29"/>
                </a:lnTo>
                <a:lnTo>
                  <a:pt x="232" y="38"/>
                </a:lnTo>
                <a:lnTo>
                  <a:pt x="229" y="52"/>
                </a:lnTo>
                <a:lnTo>
                  <a:pt x="229" y="117"/>
                </a:lnTo>
                <a:lnTo>
                  <a:pt x="255" y="117"/>
                </a:lnTo>
                <a:lnTo>
                  <a:pt x="255" y="52"/>
                </a:lnTo>
                <a:lnTo>
                  <a:pt x="437" y="52"/>
                </a:lnTo>
                <a:lnTo>
                  <a:pt x="437" y="117"/>
                </a:lnTo>
                <a:lnTo>
                  <a:pt x="463" y="117"/>
                </a:lnTo>
                <a:lnTo>
                  <a:pt x="463" y="52"/>
                </a:lnTo>
                <a:lnTo>
                  <a:pt x="460" y="38"/>
                </a:lnTo>
                <a:lnTo>
                  <a:pt x="451" y="29"/>
                </a:lnTo>
                <a:lnTo>
                  <a:pt x="437" y="26"/>
                </a:lnTo>
                <a:lnTo>
                  <a:pt x="255" y="26"/>
                </a:lnTo>
                <a:close/>
                <a:moveTo>
                  <a:pt x="255" y="0"/>
                </a:moveTo>
                <a:lnTo>
                  <a:pt x="437" y="0"/>
                </a:lnTo>
                <a:lnTo>
                  <a:pt x="458" y="3"/>
                </a:lnTo>
                <a:lnTo>
                  <a:pt x="474" y="15"/>
                </a:lnTo>
                <a:lnTo>
                  <a:pt x="486" y="30"/>
                </a:lnTo>
                <a:lnTo>
                  <a:pt x="489" y="52"/>
                </a:lnTo>
                <a:lnTo>
                  <a:pt x="489" y="117"/>
                </a:lnTo>
                <a:lnTo>
                  <a:pt x="640" y="117"/>
                </a:lnTo>
                <a:lnTo>
                  <a:pt x="660" y="121"/>
                </a:lnTo>
                <a:lnTo>
                  <a:pt x="677" y="132"/>
                </a:lnTo>
                <a:lnTo>
                  <a:pt x="688" y="149"/>
                </a:lnTo>
                <a:lnTo>
                  <a:pt x="692" y="169"/>
                </a:lnTo>
                <a:lnTo>
                  <a:pt x="692" y="495"/>
                </a:lnTo>
                <a:lnTo>
                  <a:pt x="688" y="515"/>
                </a:lnTo>
                <a:lnTo>
                  <a:pt x="677" y="532"/>
                </a:lnTo>
                <a:lnTo>
                  <a:pt x="660" y="543"/>
                </a:lnTo>
                <a:lnTo>
                  <a:pt x="640" y="548"/>
                </a:lnTo>
                <a:lnTo>
                  <a:pt x="52" y="548"/>
                </a:lnTo>
                <a:lnTo>
                  <a:pt x="32" y="543"/>
                </a:lnTo>
                <a:lnTo>
                  <a:pt x="15" y="532"/>
                </a:lnTo>
                <a:lnTo>
                  <a:pt x="4" y="515"/>
                </a:lnTo>
                <a:lnTo>
                  <a:pt x="0" y="495"/>
                </a:lnTo>
                <a:lnTo>
                  <a:pt x="0" y="169"/>
                </a:lnTo>
                <a:lnTo>
                  <a:pt x="4" y="149"/>
                </a:lnTo>
                <a:lnTo>
                  <a:pt x="15" y="132"/>
                </a:lnTo>
                <a:lnTo>
                  <a:pt x="32" y="121"/>
                </a:lnTo>
                <a:lnTo>
                  <a:pt x="52" y="117"/>
                </a:lnTo>
                <a:lnTo>
                  <a:pt x="203" y="117"/>
                </a:lnTo>
                <a:lnTo>
                  <a:pt x="203" y="52"/>
                </a:lnTo>
                <a:lnTo>
                  <a:pt x="206" y="30"/>
                </a:lnTo>
                <a:lnTo>
                  <a:pt x="218" y="15"/>
                </a:lnTo>
                <a:lnTo>
                  <a:pt x="234" y="3"/>
                </a:lnTo>
                <a:lnTo>
                  <a:pt x="255"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grpSp>
        <p:nvGrpSpPr>
          <p:cNvPr id="116" name="Group 229">
            <a:extLst>
              <a:ext uri="{FF2B5EF4-FFF2-40B4-BE49-F238E27FC236}">
                <a16:creationId xmlns="" xmlns:a16="http://schemas.microsoft.com/office/drawing/2014/main" id="{91CBBDA0-2CE3-48F7-ACF2-E06914DD3EB2}"/>
              </a:ext>
            </a:extLst>
          </p:cNvPr>
          <p:cNvGrpSpPr>
            <a:grpSpLocks noChangeAspect="1"/>
          </p:cNvGrpSpPr>
          <p:nvPr/>
        </p:nvGrpSpPr>
        <p:grpSpPr>
          <a:xfrm>
            <a:off x="5697510" y="1464961"/>
            <a:ext cx="439642" cy="530328"/>
            <a:chOff x="7735888" y="3368675"/>
            <a:chExt cx="871538" cy="1025526"/>
          </a:xfrm>
        </p:grpSpPr>
        <p:sp>
          <p:nvSpPr>
            <p:cNvPr id="117" name="Freeform 36">
              <a:extLst>
                <a:ext uri="{FF2B5EF4-FFF2-40B4-BE49-F238E27FC236}">
                  <a16:creationId xmlns="" xmlns:a16="http://schemas.microsoft.com/office/drawing/2014/main" id="{3636300F-D1CA-4638-BCB9-DF5D0E36AF3B}"/>
                </a:ext>
              </a:extLst>
            </p:cNvPr>
            <p:cNvSpPr>
              <a:spLocks noEditPoints="1"/>
            </p:cNvSpPr>
            <p:nvPr/>
          </p:nvSpPr>
          <p:spPr bwMode="auto">
            <a:xfrm>
              <a:off x="7735888" y="3368675"/>
              <a:ext cx="871538" cy="493713"/>
            </a:xfrm>
            <a:custGeom>
              <a:avLst/>
              <a:gdLst>
                <a:gd name="T0" fmla="*/ 40 w 549"/>
                <a:gd name="T1" fmla="*/ 230 h 311"/>
                <a:gd name="T2" fmla="*/ 25 w 549"/>
                <a:gd name="T3" fmla="*/ 255 h 311"/>
                <a:gd name="T4" fmla="*/ 40 w 549"/>
                <a:gd name="T5" fmla="*/ 283 h 311"/>
                <a:gd name="T6" fmla="*/ 71 w 549"/>
                <a:gd name="T7" fmla="*/ 283 h 311"/>
                <a:gd name="T8" fmla="*/ 86 w 549"/>
                <a:gd name="T9" fmla="*/ 255 h 311"/>
                <a:gd name="T10" fmla="*/ 71 w 549"/>
                <a:gd name="T11" fmla="*/ 230 h 311"/>
                <a:gd name="T12" fmla="*/ 348 w 549"/>
                <a:gd name="T13" fmla="*/ 152 h 311"/>
                <a:gd name="T14" fmla="*/ 322 w 549"/>
                <a:gd name="T15" fmla="*/ 168 h 311"/>
                <a:gd name="T16" fmla="*/ 322 w 549"/>
                <a:gd name="T17" fmla="*/ 198 h 311"/>
                <a:gd name="T18" fmla="*/ 348 w 549"/>
                <a:gd name="T19" fmla="*/ 214 h 311"/>
                <a:gd name="T20" fmla="*/ 374 w 549"/>
                <a:gd name="T21" fmla="*/ 198 h 311"/>
                <a:gd name="T22" fmla="*/ 374 w 549"/>
                <a:gd name="T23" fmla="*/ 168 h 311"/>
                <a:gd name="T24" fmla="*/ 348 w 549"/>
                <a:gd name="T25" fmla="*/ 152 h 311"/>
                <a:gd name="T26" fmla="*/ 187 w 549"/>
                <a:gd name="T27" fmla="*/ 71 h 311"/>
                <a:gd name="T28" fmla="*/ 171 w 549"/>
                <a:gd name="T29" fmla="*/ 97 h 311"/>
                <a:gd name="T30" fmla="*/ 187 w 549"/>
                <a:gd name="T31" fmla="*/ 123 h 311"/>
                <a:gd name="T32" fmla="*/ 217 w 549"/>
                <a:gd name="T33" fmla="*/ 123 h 311"/>
                <a:gd name="T34" fmla="*/ 233 w 549"/>
                <a:gd name="T35" fmla="*/ 97 h 311"/>
                <a:gd name="T36" fmla="*/ 217 w 549"/>
                <a:gd name="T37" fmla="*/ 71 h 311"/>
                <a:gd name="T38" fmla="*/ 495 w 549"/>
                <a:gd name="T39" fmla="*/ 24 h 311"/>
                <a:gd name="T40" fmla="*/ 469 w 549"/>
                <a:gd name="T41" fmla="*/ 40 h 311"/>
                <a:gd name="T42" fmla="*/ 469 w 549"/>
                <a:gd name="T43" fmla="*/ 70 h 311"/>
                <a:gd name="T44" fmla="*/ 495 w 549"/>
                <a:gd name="T45" fmla="*/ 86 h 311"/>
                <a:gd name="T46" fmla="*/ 520 w 549"/>
                <a:gd name="T47" fmla="*/ 70 h 311"/>
                <a:gd name="T48" fmla="*/ 520 w 549"/>
                <a:gd name="T49" fmla="*/ 40 h 311"/>
                <a:gd name="T50" fmla="*/ 495 w 549"/>
                <a:gd name="T51" fmla="*/ 24 h 311"/>
                <a:gd name="T52" fmla="*/ 516 w 549"/>
                <a:gd name="T53" fmla="*/ 4 h 311"/>
                <a:gd name="T54" fmla="*/ 545 w 549"/>
                <a:gd name="T55" fmla="*/ 34 h 311"/>
                <a:gd name="T56" fmla="*/ 545 w 549"/>
                <a:gd name="T57" fmla="*/ 76 h 311"/>
                <a:gd name="T58" fmla="*/ 516 w 549"/>
                <a:gd name="T59" fmla="*/ 106 h 311"/>
                <a:gd name="T60" fmla="*/ 474 w 549"/>
                <a:gd name="T61" fmla="*/ 106 h 311"/>
                <a:gd name="T62" fmla="*/ 392 w 549"/>
                <a:gd name="T63" fmla="*/ 152 h 311"/>
                <a:gd name="T64" fmla="*/ 403 w 549"/>
                <a:gd name="T65" fmla="*/ 182 h 311"/>
                <a:gd name="T66" fmla="*/ 387 w 549"/>
                <a:gd name="T67" fmla="*/ 221 h 311"/>
                <a:gd name="T68" fmla="*/ 348 w 549"/>
                <a:gd name="T69" fmla="*/ 238 h 311"/>
                <a:gd name="T70" fmla="*/ 309 w 549"/>
                <a:gd name="T71" fmla="*/ 221 h 311"/>
                <a:gd name="T72" fmla="*/ 293 w 549"/>
                <a:gd name="T73" fmla="*/ 182 h 311"/>
                <a:gd name="T74" fmla="*/ 295 w 549"/>
                <a:gd name="T75" fmla="*/ 168 h 311"/>
                <a:gd name="T76" fmla="*/ 246 w 549"/>
                <a:gd name="T77" fmla="*/ 130 h 311"/>
                <a:gd name="T78" fmla="*/ 219 w 549"/>
                <a:gd name="T79" fmla="*/ 149 h 311"/>
                <a:gd name="T80" fmla="*/ 184 w 549"/>
                <a:gd name="T81" fmla="*/ 149 h 311"/>
                <a:gd name="T82" fmla="*/ 96 w 549"/>
                <a:gd name="T83" fmla="*/ 219 h 311"/>
                <a:gd name="T84" fmla="*/ 111 w 549"/>
                <a:gd name="T85" fmla="*/ 255 h 311"/>
                <a:gd name="T86" fmla="*/ 94 w 549"/>
                <a:gd name="T87" fmla="*/ 294 h 311"/>
                <a:gd name="T88" fmla="*/ 55 w 549"/>
                <a:gd name="T89" fmla="*/ 311 h 311"/>
                <a:gd name="T90" fmla="*/ 16 w 549"/>
                <a:gd name="T91" fmla="*/ 294 h 311"/>
                <a:gd name="T92" fmla="*/ 0 w 549"/>
                <a:gd name="T93" fmla="*/ 255 h 311"/>
                <a:gd name="T94" fmla="*/ 16 w 549"/>
                <a:gd name="T95" fmla="*/ 217 h 311"/>
                <a:gd name="T96" fmla="*/ 55 w 549"/>
                <a:gd name="T97" fmla="*/ 201 h 311"/>
                <a:gd name="T98" fmla="*/ 88 w 549"/>
                <a:gd name="T99" fmla="*/ 212 h 311"/>
                <a:gd name="T100" fmla="*/ 151 w 549"/>
                <a:gd name="T101" fmla="*/ 117 h 311"/>
                <a:gd name="T102" fmla="*/ 151 w 549"/>
                <a:gd name="T103" fmla="*/ 76 h 311"/>
                <a:gd name="T104" fmla="*/ 180 w 549"/>
                <a:gd name="T105" fmla="*/ 47 h 311"/>
                <a:gd name="T106" fmla="*/ 223 w 549"/>
                <a:gd name="T107" fmla="*/ 47 h 311"/>
                <a:gd name="T108" fmla="*/ 252 w 549"/>
                <a:gd name="T109" fmla="*/ 76 h 311"/>
                <a:gd name="T110" fmla="*/ 256 w 549"/>
                <a:gd name="T111" fmla="*/ 104 h 311"/>
                <a:gd name="T112" fmla="*/ 252 w 549"/>
                <a:gd name="T113" fmla="*/ 120 h 311"/>
                <a:gd name="T114" fmla="*/ 316 w 549"/>
                <a:gd name="T115" fmla="*/ 139 h 311"/>
                <a:gd name="T116" fmla="*/ 348 w 549"/>
                <a:gd name="T117" fmla="*/ 127 h 311"/>
                <a:gd name="T118" fmla="*/ 385 w 549"/>
                <a:gd name="T119" fmla="*/ 142 h 311"/>
                <a:gd name="T120" fmla="*/ 443 w 549"/>
                <a:gd name="T121" fmla="*/ 71 h 311"/>
                <a:gd name="T122" fmla="*/ 444 w 549"/>
                <a:gd name="T123" fmla="*/ 34 h 311"/>
                <a:gd name="T124" fmla="*/ 473 w 549"/>
                <a:gd name="T125" fmla="*/ 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9" h="311">
                  <a:moveTo>
                    <a:pt x="55" y="225"/>
                  </a:moveTo>
                  <a:lnTo>
                    <a:pt x="40" y="230"/>
                  </a:lnTo>
                  <a:lnTo>
                    <a:pt x="29" y="241"/>
                  </a:lnTo>
                  <a:lnTo>
                    <a:pt x="25" y="255"/>
                  </a:lnTo>
                  <a:lnTo>
                    <a:pt x="29" y="271"/>
                  </a:lnTo>
                  <a:lnTo>
                    <a:pt x="40" y="283"/>
                  </a:lnTo>
                  <a:lnTo>
                    <a:pt x="55" y="287"/>
                  </a:lnTo>
                  <a:lnTo>
                    <a:pt x="71" y="283"/>
                  </a:lnTo>
                  <a:lnTo>
                    <a:pt x="82" y="271"/>
                  </a:lnTo>
                  <a:lnTo>
                    <a:pt x="86" y="255"/>
                  </a:lnTo>
                  <a:lnTo>
                    <a:pt x="82" y="241"/>
                  </a:lnTo>
                  <a:lnTo>
                    <a:pt x="71" y="230"/>
                  </a:lnTo>
                  <a:lnTo>
                    <a:pt x="55" y="225"/>
                  </a:lnTo>
                  <a:close/>
                  <a:moveTo>
                    <a:pt x="348" y="152"/>
                  </a:moveTo>
                  <a:lnTo>
                    <a:pt x="332" y="156"/>
                  </a:lnTo>
                  <a:lnTo>
                    <a:pt x="322" y="168"/>
                  </a:lnTo>
                  <a:lnTo>
                    <a:pt x="318" y="182"/>
                  </a:lnTo>
                  <a:lnTo>
                    <a:pt x="322" y="198"/>
                  </a:lnTo>
                  <a:lnTo>
                    <a:pt x="332" y="209"/>
                  </a:lnTo>
                  <a:lnTo>
                    <a:pt x="348" y="214"/>
                  </a:lnTo>
                  <a:lnTo>
                    <a:pt x="364" y="209"/>
                  </a:lnTo>
                  <a:lnTo>
                    <a:pt x="374" y="198"/>
                  </a:lnTo>
                  <a:lnTo>
                    <a:pt x="378" y="182"/>
                  </a:lnTo>
                  <a:lnTo>
                    <a:pt x="374" y="168"/>
                  </a:lnTo>
                  <a:lnTo>
                    <a:pt x="364" y="156"/>
                  </a:lnTo>
                  <a:lnTo>
                    <a:pt x="348" y="152"/>
                  </a:lnTo>
                  <a:close/>
                  <a:moveTo>
                    <a:pt x="201" y="67"/>
                  </a:moveTo>
                  <a:lnTo>
                    <a:pt x="187" y="71"/>
                  </a:lnTo>
                  <a:lnTo>
                    <a:pt x="175" y="81"/>
                  </a:lnTo>
                  <a:lnTo>
                    <a:pt x="171" y="97"/>
                  </a:lnTo>
                  <a:lnTo>
                    <a:pt x="175" y="113"/>
                  </a:lnTo>
                  <a:lnTo>
                    <a:pt x="187" y="123"/>
                  </a:lnTo>
                  <a:lnTo>
                    <a:pt x="201" y="127"/>
                  </a:lnTo>
                  <a:lnTo>
                    <a:pt x="217" y="123"/>
                  </a:lnTo>
                  <a:lnTo>
                    <a:pt x="229" y="113"/>
                  </a:lnTo>
                  <a:lnTo>
                    <a:pt x="233" y="97"/>
                  </a:lnTo>
                  <a:lnTo>
                    <a:pt x="229" y="81"/>
                  </a:lnTo>
                  <a:lnTo>
                    <a:pt x="217" y="71"/>
                  </a:lnTo>
                  <a:lnTo>
                    <a:pt x="201" y="67"/>
                  </a:lnTo>
                  <a:close/>
                  <a:moveTo>
                    <a:pt x="495" y="24"/>
                  </a:moveTo>
                  <a:lnTo>
                    <a:pt x="479" y="28"/>
                  </a:lnTo>
                  <a:lnTo>
                    <a:pt x="469" y="40"/>
                  </a:lnTo>
                  <a:lnTo>
                    <a:pt x="464" y="54"/>
                  </a:lnTo>
                  <a:lnTo>
                    <a:pt x="469" y="70"/>
                  </a:lnTo>
                  <a:lnTo>
                    <a:pt x="479" y="81"/>
                  </a:lnTo>
                  <a:lnTo>
                    <a:pt x="495" y="86"/>
                  </a:lnTo>
                  <a:lnTo>
                    <a:pt x="510" y="81"/>
                  </a:lnTo>
                  <a:lnTo>
                    <a:pt x="520" y="70"/>
                  </a:lnTo>
                  <a:lnTo>
                    <a:pt x="525" y="54"/>
                  </a:lnTo>
                  <a:lnTo>
                    <a:pt x="520" y="40"/>
                  </a:lnTo>
                  <a:lnTo>
                    <a:pt x="510" y="28"/>
                  </a:lnTo>
                  <a:lnTo>
                    <a:pt x="495" y="24"/>
                  </a:lnTo>
                  <a:close/>
                  <a:moveTo>
                    <a:pt x="495" y="0"/>
                  </a:moveTo>
                  <a:lnTo>
                    <a:pt x="516" y="4"/>
                  </a:lnTo>
                  <a:lnTo>
                    <a:pt x="533" y="15"/>
                  </a:lnTo>
                  <a:lnTo>
                    <a:pt x="545" y="34"/>
                  </a:lnTo>
                  <a:lnTo>
                    <a:pt x="549" y="54"/>
                  </a:lnTo>
                  <a:lnTo>
                    <a:pt x="545" y="76"/>
                  </a:lnTo>
                  <a:lnTo>
                    <a:pt x="533" y="93"/>
                  </a:lnTo>
                  <a:lnTo>
                    <a:pt x="516" y="106"/>
                  </a:lnTo>
                  <a:lnTo>
                    <a:pt x="495" y="110"/>
                  </a:lnTo>
                  <a:lnTo>
                    <a:pt x="474" y="106"/>
                  </a:lnTo>
                  <a:lnTo>
                    <a:pt x="457" y="96"/>
                  </a:lnTo>
                  <a:lnTo>
                    <a:pt x="392" y="152"/>
                  </a:lnTo>
                  <a:lnTo>
                    <a:pt x="400" y="166"/>
                  </a:lnTo>
                  <a:lnTo>
                    <a:pt x="403" y="182"/>
                  </a:lnTo>
                  <a:lnTo>
                    <a:pt x="398" y="204"/>
                  </a:lnTo>
                  <a:lnTo>
                    <a:pt x="387" y="221"/>
                  </a:lnTo>
                  <a:lnTo>
                    <a:pt x="369" y="234"/>
                  </a:lnTo>
                  <a:lnTo>
                    <a:pt x="348" y="238"/>
                  </a:lnTo>
                  <a:lnTo>
                    <a:pt x="326" y="234"/>
                  </a:lnTo>
                  <a:lnTo>
                    <a:pt x="309" y="221"/>
                  </a:lnTo>
                  <a:lnTo>
                    <a:pt x="298" y="204"/>
                  </a:lnTo>
                  <a:lnTo>
                    <a:pt x="293" y="182"/>
                  </a:lnTo>
                  <a:lnTo>
                    <a:pt x="293" y="175"/>
                  </a:lnTo>
                  <a:lnTo>
                    <a:pt x="295" y="168"/>
                  </a:lnTo>
                  <a:lnTo>
                    <a:pt x="298" y="161"/>
                  </a:lnTo>
                  <a:lnTo>
                    <a:pt x="246" y="130"/>
                  </a:lnTo>
                  <a:lnTo>
                    <a:pt x="234" y="142"/>
                  </a:lnTo>
                  <a:lnTo>
                    <a:pt x="219" y="149"/>
                  </a:lnTo>
                  <a:lnTo>
                    <a:pt x="201" y="152"/>
                  </a:lnTo>
                  <a:lnTo>
                    <a:pt x="184" y="149"/>
                  </a:lnTo>
                  <a:lnTo>
                    <a:pt x="170" y="142"/>
                  </a:lnTo>
                  <a:lnTo>
                    <a:pt x="96" y="219"/>
                  </a:lnTo>
                  <a:lnTo>
                    <a:pt x="106" y="237"/>
                  </a:lnTo>
                  <a:lnTo>
                    <a:pt x="111" y="255"/>
                  </a:lnTo>
                  <a:lnTo>
                    <a:pt x="106" y="277"/>
                  </a:lnTo>
                  <a:lnTo>
                    <a:pt x="94" y="294"/>
                  </a:lnTo>
                  <a:lnTo>
                    <a:pt x="76" y="307"/>
                  </a:lnTo>
                  <a:lnTo>
                    <a:pt x="55" y="311"/>
                  </a:lnTo>
                  <a:lnTo>
                    <a:pt x="35" y="307"/>
                  </a:lnTo>
                  <a:lnTo>
                    <a:pt x="16" y="294"/>
                  </a:lnTo>
                  <a:lnTo>
                    <a:pt x="4" y="277"/>
                  </a:lnTo>
                  <a:lnTo>
                    <a:pt x="0" y="255"/>
                  </a:lnTo>
                  <a:lnTo>
                    <a:pt x="4" y="234"/>
                  </a:lnTo>
                  <a:lnTo>
                    <a:pt x="16" y="217"/>
                  </a:lnTo>
                  <a:lnTo>
                    <a:pt x="35" y="205"/>
                  </a:lnTo>
                  <a:lnTo>
                    <a:pt x="55" y="201"/>
                  </a:lnTo>
                  <a:lnTo>
                    <a:pt x="73" y="204"/>
                  </a:lnTo>
                  <a:lnTo>
                    <a:pt x="88" y="212"/>
                  </a:lnTo>
                  <a:lnTo>
                    <a:pt x="160" y="133"/>
                  </a:lnTo>
                  <a:lnTo>
                    <a:pt x="151" y="117"/>
                  </a:lnTo>
                  <a:lnTo>
                    <a:pt x="147" y="97"/>
                  </a:lnTo>
                  <a:lnTo>
                    <a:pt x="151" y="76"/>
                  </a:lnTo>
                  <a:lnTo>
                    <a:pt x="163" y="58"/>
                  </a:lnTo>
                  <a:lnTo>
                    <a:pt x="180" y="47"/>
                  </a:lnTo>
                  <a:lnTo>
                    <a:pt x="201" y="43"/>
                  </a:lnTo>
                  <a:lnTo>
                    <a:pt x="223" y="47"/>
                  </a:lnTo>
                  <a:lnTo>
                    <a:pt x="240" y="58"/>
                  </a:lnTo>
                  <a:lnTo>
                    <a:pt x="252" y="76"/>
                  </a:lnTo>
                  <a:lnTo>
                    <a:pt x="256" y="97"/>
                  </a:lnTo>
                  <a:lnTo>
                    <a:pt x="256" y="104"/>
                  </a:lnTo>
                  <a:lnTo>
                    <a:pt x="254" y="113"/>
                  </a:lnTo>
                  <a:lnTo>
                    <a:pt x="252" y="120"/>
                  </a:lnTo>
                  <a:lnTo>
                    <a:pt x="303" y="150"/>
                  </a:lnTo>
                  <a:lnTo>
                    <a:pt x="316" y="139"/>
                  </a:lnTo>
                  <a:lnTo>
                    <a:pt x="331" y="130"/>
                  </a:lnTo>
                  <a:lnTo>
                    <a:pt x="348" y="127"/>
                  </a:lnTo>
                  <a:lnTo>
                    <a:pt x="368" y="132"/>
                  </a:lnTo>
                  <a:lnTo>
                    <a:pt x="385" y="142"/>
                  </a:lnTo>
                  <a:lnTo>
                    <a:pt x="450" y="86"/>
                  </a:lnTo>
                  <a:lnTo>
                    <a:pt x="443" y="71"/>
                  </a:lnTo>
                  <a:lnTo>
                    <a:pt x="440" y="54"/>
                  </a:lnTo>
                  <a:lnTo>
                    <a:pt x="444" y="34"/>
                  </a:lnTo>
                  <a:lnTo>
                    <a:pt x="456" y="15"/>
                  </a:lnTo>
                  <a:lnTo>
                    <a:pt x="473" y="4"/>
                  </a:lnTo>
                  <a:lnTo>
                    <a:pt x="495"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18" name="Freeform 37">
              <a:extLst>
                <a:ext uri="{FF2B5EF4-FFF2-40B4-BE49-F238E27FC236}">
                  <a16:creationId xmlns="" xmlns:a16="http://schemas.microsoft.com/office/drawing/2014/main" id="{058126F5-896F-4BC9-9279-EDE2B72F60CE}"/>
                </a:ext>
              </a:extLst>
            </p:cNvPr>
            <p:cNvSpPr>
              <a:spLocks noEditPoints="1"/>
            </p:cNvSpPr>
            <p:nvPr/>
          </p:nvSpPr>
          <p:spPr bwMode="auto">
            <a:xfrm>
              <a:off x="8201025" y="3890963"/>
              <a:ext cx="174625" cy="503238"/>
            </a:xfrm>
            <a:custGeom>
              <a:avLst/>
              <a:gdLst>
                <a:gd name="T0" fmla="*/ 25 w 110"/>
                <a:gd name="T1" fmla="*/ 62 h 317"/>
                <a:gd name="T2" fmla="*/ 25 w 110"/>
                <a:gd name="T3" fmla="*/ 293 h 317"/>
                <a:gd name="T4" fmla="*/ 85 w 110"/>
                <a:gd name="T5" fmla="*/ 293 h 317"/>
                <a:gd name="T6" fmla="*/ 85 w 110"/>
                <a:gd name="T7" fmla="*/ 62 h 317"/>
                <a:gd name="T8" fmla="*/ 25 w 110"/>
                <a:gd name="T9" fmla="*/ 62 h 317"/>
                <a:gd name="T10" fmla="*/ 25 w 110"/>
                <a:gd name="T11" fmla="*/ 24 h 317"/>
                <a:gd name="T12" fmla="*/ 25 w 110"/>
                <a:gd name="T13" fmla="*/ 49 h 317"/>
                <a:gd name="T14" fmla="*/ 85 w 110"/>
                <a:gd name="T15" fmla="*/ 49 h 317"/>
                <a:gd name="T16" fmla="*/ 85 w 110"/>
                <a:gd name="T17" fmla="*/ 24 h 317"/>
                <a:gd name="T18" fmla="*/ 25 w 110"/>
                <a:gd name="T19" fmla="*/ 24 h 317"/>
                <a:gd name="T20" fmla="*/ 25 w 110"/>
                <a:gd name="T21" fmla="*/ 0 h 317"/>
                <a:gd name="T22" fmla="*/ 85 w 110"/>
                <a:gd name="T23" fmla="*/ 0 h 317"/>
                <a:gd name="T24" fmla="*/ 98 w 110"/>
                <a:gd name="T25" fmla="*/ 4 h 317"/>
                <a:gd name="T26" fmla="*/ 107 w 110"/>
                <a:gd name="T27" fmla="*/ 13 h 317"/>
                <a:gd name="T28" fmla="*/ 110 w 110"/>
                <a:gd name="T29" fmla="*/ 24 h 317"/>
                <a:gd name="T30" fmla="*/ 110 w 110"/>
                <a:gd name="T31" fmla="*/ 293 h 317"/>
                <a:gd name="T32" fmla="*/ 107 w 110"/>
                <a:gd name="T33" fmla="*/ 305 h 317"/>
                <a:gd name="T34" fmla="*/ 98 w 110"/>
                <a:gd name="T35" fmla="*/ 313 h 317"/>
                <a:gd name="T36" fmla="*/ 85 w 110"/>
                <a:gd name="T37" fmla="*/ 317 h 317"/>
                <a:gd name="T38" fmla="*/ 25 w 110"/>
                <a:gd name="T39" fmla="*/ 317 h 317"/>
                <a:gd name="T40" fmla="*/ 12 w 110"/>
                <a:gd name="T41" fmla="*/ 313 h 317"/>
                <a:gd name="T42" fmla="*/ 3 w 110"/>
                <a:gd name="T43" fmla="*/ 305 h 317"/>
                <a:gd name="T44" fmla="*/ 0 w 110"/>
                <a:gd name="T45" fmla="*/ 293 h 317"/>
                <a:gd name="T46" fmla="*/ 0 w 110"/>
                <a:gd name="T47" fmla="*/ 24 h 317"/>
                <a:gd name="T48" fmla="*/ 3 w 110"/>
                <a:gd name="T49" fmla="*/ 13 h 317"/>
                <a:gd name="T50" fmla="*/ 12 w 110"/>
                <a:gd name="T51" fmla="*/ 4 h 317"/>
                <a:gd name="T52" fmla="*/ 25 w 110"/>
                <a:gd name="T5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317">
                  <a:moveTo>
                    <a:pt x="25" y="62"/>
                  </a:moveTo>
                  <a:lnTo>
                    <a:pt x="25" y="293"/>
                  </a:lnTo>
                  <a:lnTo>
                    <a:pt x="85" y="293"/>
                  </a:lnTo>
                  <a:lnTo>
                    <a:pt x="85" y="62"/>
                  </a:lnTo>
                  <a:lnTo>
                    <a:pt x="25" y="62"/>
                  </a:lnTo>
                  <a:close/>
                  <a:moveTo>
                    <a:pt x="25" y="24"/>
                  </a:moveTo>
                  <a:lnTo>
                    <a:pt x="25" y="49"/>
                  </a:lnTo>
                  <a:lnTo>
                    <a:pt x="85" y="49"/>
                  </a:lnTo>
                  <a:lnTo>
                    <a:pt x="85" y="24"/>
                  </a:lnTo>
                  <a:lnTo>
                    <a:pt x="25" y="24"/>
                  </a:lnTo>
                  <a:close/>
                  <a:moveTo>
                    <a:pt x="25" y="0"/>
                  </a:moveTo>
                  <a:lnTo>
                    <a:pt x="85" y="0"/>
                  </a:lnTo>
                  <a:lnTo>
                    <a:pt x="98" y="4"/>
                  </a:lnTo>
                  <a:lnTo>
                    <a:pt x="107" y="13"/>
                  </a:lnTo>
                  <a:lnTo>
                    <a:pt x="110" y="24"/>
                  </a:lnTo>
                  <a:lnTo>
                    <a:pt x="110" y="293"/>
                  </a:lnTo>
                  <a:lnTo>
                    <a:pt x="107" y="305"/>
                  </a:lnTo>
                  <a:lnTo>
                    <a:pt x="98" y="313"/>
                  </a:lnTo>
                  <a:lnTo>
                    <a:pt x="85" y="317"/>
                  </a:lnTo>
                  <a:lnTo>
                    <a:pt x="25" y="317"/>
                  </a:lnTo>
                  <a:lnTo>
                    <a:pt x="12" y="313"/>
                  </a:lnTo>
                  <a:lnTo>
                    <a:pt x="3" y="305"/>
                  </a:lnTo>
                  <a:lnTo>
                    <a:pt x="0" y="293"/>
                  </a:lnTo>
                  <a:lnTo>
                    <a:pt x="0" y="24"/>
                  </a:lnTo>
                  <a:lnTo>
                    <a:pt x="3" y="13"/>
                  </a:lnTo>
                  <a:lnTo>
                    <a:pt x="12" y="4"/>
                  </a:lnTo>
                  <a:lnTo>
                    <a:pt x="25"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19" name="Freeform 38">
              <a:extLst>
                <a:ext uri="{FF2B5EF4-FFF2-40B4-BE49-F238E27FC236}">
                  <a16:creationId xmlns="" xmlns:a16="http://schemas.microsoft.com/office/drawing/2014/main" id="{E703604B-30BF-4F66-80E2-AF15AB176E9C}"/>
                </a:ext>
              </a:extLst>
            </p:cNvPr>
            <p:cNvSpPr>
              <a:spLocks noEditPoints="1"/>
            </p:cNvSpPr>
            <p:nvPr/>
          </p:nvSpPr>
          <p:spPr bwMode="auto">
            <a:xfrm>
              <a:off x="7735888" y="4006850"/>
              <a:ext cx="176213" cy="387350"/>
            </a:xfrm>
            <a:custGeom>
              <a:avLst/>
              <a:gdLst>
                <a:gd name="T0" fmla="*/ 25 w 111"/>
                <a:gd name="T1" fmla="*/ 62 h 244"/>
                <a:gd name="T2" fmla="*/ 25 w 111"/>
                <a:gd name="T3" fmla="*/ 220 h 244"/>
                <a:gd name="T4" fmla="*/ 86 w 111"/>
                <a:gd name="T5" fmla="*/ 220 h 244"/>
                <a:gd name="T6" fmla="*/ 86 w 111"/>
                <a:gd name="T7" fmla="*/ 62 h 244"/>
                <a:gd name="T8" fmla="*/ 25 w 111"/>
                <a:gd name="T9" fmla="*/ 62 h 244"/>
                <a:gd name="T10" fmla="*/ 25 w 111"/>
                <a:gd name="T11" fmla="*/ 25 h 244"/>
                <a:gd name="T12" fmla="*/ 25 w 111"/>
                <a:gd name="T13" fmla="*/ 49 h 244"/>
                <a:gd name="T14" fmla="*/ 86 w 111"/>
                <a:gd name="T15" fmla="*/ 49 h 244"/>
                <a:gd name="T16" fmla="*/ 86 w 111"/>
                <a:gd name="T17" fmla="*/ 25 h 244"/>
                <a:gd name="T18" fmla="*/ 25 w 111"/>
                <a:gd name="T19" fmla="*/ 25 h 244"/>
                <a:gd name="T20" fmla="*/ 25 w 111"/>
                <a:gd name="T21" fmla="*/ 0 h 244"/>
                <a:gd name="T22" fmla="*/ 86 w 111"/>
                <a:gd name="T23" fmla="*/ 0 h 244"/>
                <a:gd name="T24" fmla="*/ 98 w 111"/>
                <a:gd name="T25" fmla="*/ 3 h 244"/>
                <a:gd name="T26" fmla="*/ 106 w 111"/>
                <a:gd name="T27" fmla="*/ 13 h 244"/>
                <a:gd name="T28" fmla="*/ 111 w 111"/>
                <a:gd name="T29" fmla="*/ 25 h 244"/>
                <a:gd name="T30" fmla="*/ 111 w 111"/>
                <a:gd name="T31" fmla="*/ 220 h 244"/>
                <a:gd name="T32" fmla="*/ 106 w 111"/>
                <a:gd name="T33" fmla="*/ 232 h 244"/>
                <a:gd name="T34" fmla="*/ 98 w 111"/>
                <a:gd name="T35" fmla="*/ 240 h 244"/>
                <a:gd name="T36" fmla="*/ 86 w 111"/>
                <a:gd name="T37" fmla="*/ 244 h 244"/>
                <a:gd name="T38" fmla="*/ 25 w 111"/>
                <a:gd name="T39" fmla="*/ 244 h 244"/>
                <a:gd name="T40" fmla="*/ 13 w 111"/>
                <a:gd name="T41" fmla="*/ 240 h 244"/>
                <a:gd name="T42" fmla="*/ 4 w 111"/>
                <a:gd name="T43" fmla="*/ 232 h 244"/>
                <a:gd name="T44" fmla="*/ 0 w 111"/>
                <a:gd name="T45" fmla="*/ 220 h 244"/>
                <a:gd name="T46" fmla="*/ 0 w 111"/>
                <a:gd name="T47" fmla="*/ 25 h 244"/>
                <a:gd name="T48" fmla="*/ 4 w 111"/>
                <a:gd name="T49" fmla="*/ 13 h 244"/>
                <a:gd name="T50" fmla="*/ 13 w 111"/>
                <a:gd name="T51" fmla="*/ 3 h 244"/>
                <a:gd name="T52" fmla="*/ 25 w 111"/>
                <a:gd name="T5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244">
                  <a:moveTo>
                    <a:pt x="25" y="62"/>
                  </a:moveTo>
                  <a:lnTo>
                    <a:pt x="25" y="220"/>
                  </a:lnTo>
                  <a:lnTo>
                    <a:pt x="86" y="220"/>
                  </a:lnTo>
                  <a:lnTo>
                    <a:pt x="86" y="62"/>
                  </a:lnTo>
                  <a:lnTo>
                    <a:pt x="25" y="62"/>
                  </a:lnTo>
                  <a:close/>
                  <a:moveTo>
                    <a:pt x="25" y="25"/>
                  </a:moveTo>
                  <a:lnTo>
                    <a:pt x="25" y="49"/>
                  </a:lnTo>
                  <a:lnTo>
                    <a:pt x="86" y="49"/>
                  </a:lnTo>
                  <a:lnTo>
                    <a:pt x="86" y="25"/>
                  </a:lnTo>
                  <a:lnTo>
                    <a:pt x="25" y="25"/>
                  </a:lnTo>
                  <a:close/>
                  <a:moveTo>
                    <a:pt x="25" y="0"/>
                  </a:moveTo>
                  <a:lnTo>
                    <a:pt x="86" y="0"/>
                  </a:lnTo>
                  <a:lnTo>
                    <a:pt x="98" y="3"/>
                  </a:lnTo>
                  <a:lnTo>
                    <a:pt x="106" y="13"/>
                  </a:lnTo>
                  <a:lnTo>
                    <a:pt x="111" y="25"/>
                  </a:lnTo>
                  <a:lnTo>
                    <a:pt x="111" y="220"/>
                  </a:lnTo>
                  <a:lnTo>
                    <a:pt x="106" y="232"/>
                  </a:lnTo>
                  <a:lnTo>
                    <a:pt x="98" y="240"/>
                  </a:lnTo>
                  <a:lnTo>
                    <a:pt x="86" y="244"/>
                  </a:lnTo>
                  <a:lnTo>
                    <a:pt x="25" y="244"/>
                  </a:lnTo>
                  <a:lnTo>
                    <a:pt x="13" y="240"/>
                  </a:lnTo>
                  <a:lnTo>
                    <a:pt x="4" y="232"/>
                  </a:lnTo>
                  <a:lnTo>
                    <a:pt x="0" y="220"/>
                  </a:lnTo>
                  <a:lnTo>
                    <a:pt x="0" y="25"/>
                  </a:lnTo>
                  <a:lnTo>
                    <a:pt x="4" y="13"/>
                  </a:lnTo>
                  <a:lnTo>
                    <a:pt x="13" y="3"/>
                  </a:lnTo>
                  <a:lnTo>
                    <a:pt x="25"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0" name="Freeform 39">
              <a:extLst>
                <a:ext uri="{FF2B5EF4-FFF2-40B4-BE49-F238E27FC236}">
                  <a16:creationId xmlns="" xmlns:a16="http://schemas.microsoft.com/office/drawing/2014/main" id="{B114DA64-BB43-494C-AF30-6CD72A6749A7}"/>
                </a:ext>
              </a:extLst>
            </p:cNvPr>
            <p:cNvSpPr>
              <a:spLocks noEditPoints="1"/>
            </p:cNvSpPr>
            <p:nvPr/>
          </p:nvSpPr>
          <p:spPr bwMode="auto">
            <a:xfrm>
              <a:off x="8434388" y="3657600"/>
              <a:ext cx="173038" cy="736600"/>
            </a:xfrm>
            <a:custGeom>
              <a:avLst/>
              <a:gdLst>
                <a:gd name="T0" fmla="*/ 24 w 109"/>
                <a:gd name="T1" fmla="*/ 62 h 464"/>
                <a:gd name="T2" fmla="*/ 24 w 109"/>
                <a:gd name="T3" fmla="*/ 440 h 464"/>
                <a:gd name="T4" fmla="*/ 85 w 109"/>
                <a:gd name="T5" fmla="*/ 440 h 464"/>
                <a:gd name="T6" fmla="*/ 85 w 109"/>
                <a:gd name="T7" fmla="*/ 62 h 464"/>
                <a:gd name="T8" fmla="*/ 24 w 109"/>
                <a:gd name="T9" fmla="*/ 62 h 464"/>
                <a:gd name="T10" fmla="*/ 24 w 109"/>
                <a:gd name="T11" fmla="*/ 25 h 464"/>
                <a:gd name="T12" fmla="*/ 24 w 109"/>
                <a:gd name="T13" fmla="*/ 49 h 464"/>
                <a:gd name="T14" fmla="*/ 85 w 109"/>
                <a:gd name="T15" fmla="*/ 49 h 464"/>
                <a:gd name="T16" fmla="*/ 85 w 109"/>
                <a:gd name="T17" fmla="*/ 25 h 464"/>
                <a:gd name="T18" fmla="*/ 24 w 109"/>
                <a:gd name="T19" fmla="*/ 25 h 464"/>
                <a:gd name="T20" fmla="*/ 24 w 109"/>
                <a:gd name="T21" fmla="*/ 0 h 464"/>
                <a:gd name="T22" fmla="*/ 85 w 109"/>
                <a:gd name="T23" fmla="*/ 0 h 464"/>
                <a:gd name="T24" fmla="*/ 98 w 109"/>
                <a:gd name="T25" fmla="*/ 4 h 464"/>
                <a:gd name="T26" fmla="*/ 106 w 109"/>
                <a:gd name="T27" fmla="*/ 13 h 464"/>
                <a:gd name="T28" fmla="*/ 109 w 109"/>
                <a:gd name="T29" fmla="*/ 25 h 464"/>
                <a:gd name="T30" fmla="*/ 109 w 109"/>
                <a:gd name="T31" fmla="*/ 440 h 464"/>
                <a:gd name="T32" fmla="*/ 106 w 109"/>
                <a:gd name="T33" fmla="*/ 452 h 464"/>
                <a:gd name="T34" fmla="*/ 98 w 109"/>
                <a:gd name="T35" fmla="*/ 460 h 464"/>
                <a:gd name="T36" fmla="*/ 85 w 109"/>
                <a:gd name="T37" fmla="*/ 464 h 464"/>
                <a:gd name="T38" fmla="*/ 24 w 109"/>
                <a:gd name="T39" fmla="*/ 464 h 464"/>
                <a:gd name="T40" fmla="*/ 11 w 109"/>
                <a:gd name="T41" fmla="*/ 460 h 464"/>
                <a:gd name="T42" fmla="*/ 3 w 109"/>
                <a:gd name="T43" fmla="*/ 452 h 464"/>
                <a:gd name="T44" fmla="*/ 0 w 109"/>
                <a:gd name="T45" fmla="*/ 440 h 464"/>
                <a:gd name="T46" fmla="*/ 0 w 109"/>
                <a:gd name="T47" fmla="*/ 25 h 464"/>
                <a:gd name="T48" fmla="*/ 3 w 109"/>
                <a:gd name="T49" fmla="*/ 13 h 464"/>
                <a:gd name="T50" fmla="*/ 11 w 109"/>
                <a:gd name="T51" fmla="*/ 4 h 464"/>
                <a:gd name="T52" fmla="*/ 24 w 109"/>
                <a:gd name="T5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464">
                  <a:moveTo>
                    <a:pt x="24" y="62"/>
                  </a:moveTo>
                  <a:lnTo>
                    <a:pt x="24" y="440"/>
                  </a:lnTo>
                  <a:lnTo>
                    <a:pt x="85" y="440"/>
                  </a:lnTo>
                  <a:lnTo>
                    <a:pt x="85" y="62"/>
                  </a:lnTo>
                  <a:lnTo>
                    <a:pt x="24" y="62"/>
                  </a:lnTo>
                  <a:close/>
                  <a:moveTo>
                    <a:pt x="24" y="25"/>
                  </a:moveTo>
                  <a:lnTo>
                    <a:pt x="24" y="49"/>
                  </a:lnTo>
                  <a:lnTo>
                    <a:pt x="85" y="49"/>
                  </a:lnTo>
                  <a:lnTo>
                    <a:pt x="85" y="25"/>
                  </a:lnTo>
                  <a:lnTo>
                    <a:pt x="24" y="25"/>
                  </a:lnTo>
                  <a:close/>
                  <a:moveTo>
                    <a:pt x="24" y="0"/>
                  </a:moveTo>
                  <a:lnTo>
                    <a:pt x="85" y="0"/>
                  </a:lnTo>
                  <a:lnTo>
                    <a:pt x="98" y="4"/>
                  </a:lnTo>
                  <a:lnTo>
                    <a:pt x="106" y="13"/>
                  </a:lnTo>
                  <a:lnTo>
                    <a:pt x="109" y="25"/>
                  </a:lnTo>
                  <a:lnTo>
                    <a:pt x="109" y="440"/>
                  </a:lnTo>
                  <a:lnTo>
                    <a:pt x="106" y="452"/>
                  </a:lnTo>
                  <a:lnTo>
                    <a:pt x="98" y="460"/>
                  </a:lnTo>
                  <a:lnTo>
                    <a:pt x="85" y="464"/>
                  </a:lnTo>
                  <a:lnTo>
                    <a:pt x="24" y="464"/>
                  </a:lnTo>
                  <a:lnTo>
                    <a:pt x="11" y="460"/>
                  </a:lnTo>
                  <a:lnTo>
                    <a:pt x="3" y="452"/>
                  </a:lnTo>
                  <a:lnTo>
                    <a:pt x="0" y="440"/>
                  </a:lnTo>
                  <a:lnTo>
                    <a:pt x="0" y="25"/>
                  </a:lnTo>
                  <a:lnTo>
                    <a:pt x="3" y="13"/>
                  </a:lnTo>
                  <a:lnTo>
                    <a:pt x="11" y="4"/>
                  </a:lnTo>
                  <a:lnTo>
                    <a:pt x="24"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1" name="Freeform 40">
              <a:extLst>
                <a:ext uri="{FF2B5EF4-FFF2-40B4-BE49-F238E27FC236}">
                  <a16:creationId xmlns="" xmlns:a16="http://schemas.microsoft.com/office/drawing/2014/main" id="{74F109D2-AFF1-49D6-B75A-CA9D02FB162B}"/>
                </a:ext>
              </a:extLst>
            </p:cNvPr>
            <p:cNvSpPr>
              <a:spLocks noEditPoints="1"/>
            </p:cNvSpPr>
            <p:nvPr/>
          </p:nvSpPr>
          <p:spPr bwMode="auto">
            <a:xfrm>
              <a:off x="7969250" y="3773488"/>
              <a:ext cx="173038" cy="620713"/>
            </a:xfrm>
            <a:custGeom>
              <a:avLst/>
              <a:gdLst>
                <a:gd name="T0" fmla="*/ 24 w 109"/>
                <a:gd name="T1" fmla="*/ 62 h 391"/>
                <a:gd name="T2" fmla="*/ 24 w 109"/>
                <a:gd name="T3" fmla="*/ 367 h 391"/>
                <a:gd name="T4" fmla="*/ 86 w 109"/>
                <a:gd name="T5" fmla="*/ 367 h 391"/>
                <a:gd name="T6" fmla="*/ 86 w 109"/>
                <a:gd name="T7" fmla="*/ 62 h 391"/>
                <a:gd name="T8" fmla="*/ 24 w 109"/>
                <a:gd name="T9" fmla="*/ 62 h 391"/>
                <a:gd name="T10" fmla="*/ 24 w 109"/>
                <a:gd name="T11" fmla="*/ 25 h 391"/>
                <a:gd name="T12" fmla="*/ 24 w 109"/>
                <a:gd name="T13" fmla="*/ 49 h 391"/>
                <a:gd name="T14" fmla="*/ 86 w 109"/>
                <a:gd name="T15" fmla="*/ 49 h 391"/>
                <a:gd name="T16" fmla="*/ 86 w 109"/>
                <a:gd name="T17" fmla="*/ 25 h 391"/>
                <a:gd name="T18" fmla="*/ 24 w 109"/>
                <a:gd name="T19" fmla="*/ 25 h 391"/>
                <a:gd name="T20" fmla="*/ 24 w 109"/>
                <a:gd name="T21" fmla="*/ 0 h 391"/>
                <a:gd name="T22" fmla="*/ 86 w 109"/>
                <a:gd name="T23" fmla="*/ 0 h 391"/>
                <a:gd name="T24" fmla="*/ 97 w 109"/>
                <a:gd name="T25" fmla="*/ 5 h 391"/>
                <a:gd name="T26" fmla="*/ 106 w 109"/>
                <a:gd name="T27" fmla="*/ 13 h 391"/>
                <a:gd name="T28" fmla="*/ 109 w 109"/>
                <a:gd name="T29" fmla="*/ 25 h 391"/>
                <a:gd name="T30" fmla="*/ 109 w 109"/>
                <a:gd name="T31" fmla="*/ 367 h 391"/>
                <a:gd name="T32" fmla="*/ 106 w 109"/>
                <a:gd name="T33" fmla="*/ 379 h 391"/>
                <a:gd name="T34" fmla="*/ 97 w 109"/>
                <a:gd name="T35" fmla="*/ 387 h 391"/>
                <a:gd name="T36" fmla="*/ 86 w 109"/>
                <a:gd name="T37" fmla="*/ 391 h 391"/>
                <a:gd name="T38" fmla="*/ 24 w 109"/>
                <a:gd name="T39" fmla="*/ 391 h 391"/>
                <a:gd name="T40" fmla="*/ 13 w 109"/>
                <a:gd name="T41" fmla="*/ 387 h 391"/>
                <a:gd name="T42" fmla="*/ 3 w 109"/>
                <a:gd name="T43" fmla="*/ 379 h 391"/>
                <a:gd name="T44" fmla="*/ 0 w 109"/>
                <a:gd name="T45" fmla="*/ 367 h 391"/>
                <a:gd name="T46" fmla="*/ 0 w 109"/>
                <a:gd name="T47" fmla="*/ 25 h 391"/>
                <a:gd name="T48" fmla="*/ 3 w 109"/>
                <a:gd name="T49" fmla="*/ 13 h 391"/>
                <a:gd name="T50" fmla="*/ 13 w 109"/>
                <a:gd name="T51" fmla="*/ 5 h 391"/>
                <a:gd name="T52" fmla="*/ 24 w 109"/>
                <a:gd name="T53"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391">
                  <a:moveTo>
                    <a:pt x="24" y="62"/>
                  </a:moveTo>
                  <a:lnTo>
                    <a:pt x="24" y="367"/>
                  </a:lnTo>
                  <a:lnTo>
                    <a:pt x="86" y="367"/>
                  </a:lnTo>
                  <a:lnTo>
                    <a:pt x="86" y="62"/>
                  </a:lnTo>
                  <a:lnTo>
                    <a:pt x="24" y="62"/>
                  </a:lnTo>
                  <a:close/>
                  <a:moveTo>
                    <a:pt x="24" y="25"/>
                  </a:moveTo>
                  <a:lnTo>
                    <a:pt x="24" y="49"/>
                  </a:lnTo>
                  <a:lnTo>
                    <a:pt x="86" y="49"/>
                  </a:lnTo>
                  <a:lnTo>
                    <a:pt x="86" y="25"/>
                  </a:lnTo>
                  <a:lnTo>
                    <a:pt x="24" y="25"/>
                  </a:lnTo>
                  <a:close/>
                  <a:moveTo>
                    <a:pt x="24" y="0"/>
                  </a:moveTo>
                  <a:lnTo>
                    <a:pt x="86" y="0"/>
                  </a:lnTo>
                  <a:lnTo>
                    <a:pt x="97" y="5"/>
                  </a:lnTo>
                  <a:lnTo>
                    <a:pt x="106" y="13"/>
                  </a:lnTo>
                  <a:lnTo>
                    <a:pt x="109" y="25"/>
                  </a:lnTo>
                  <a:lnTo>
                    <a:pt x="109" y="367"/>
                  </a:lnTo>
                  <a:lnTo>
                    <a:pt x="106" y="379"/>
                  </a:lnTo>
                  <a:lnTo>
                    <a:pt x="97" y="387"/>
                  </a:lnTo>
                  <a:lnTo>
                    <a:pt x="86" y="391"/>
                  </a:lnTo>
                  <a:lnTo>
                    <a:pt x="24" y="391"/>
                  </a:lnTo>
                  <a:lnTo>
                    <a:pt x="13" y="387"/>
                  </a:lnTo>
                  <a:lnTo>
                    <a:pt x="3" y="379"/>
                  </a:lnTo>
                  <a:lnTo>
                    <a:pt x="0" y="367"/>
                  </a:lnTo>
                  <a:lnTo>
                    <a:pt x="0" y="25"/>
                  </a:lnTo>
                  <a:lnTo>
                    <a:pt x="3" y="13"/>
                  </a:lnTo>
                  <a:lnTo>
                    <a:pt x="13" y="5"/>
                  </a:lnTo>
                  <a:lnTo>
                    <a:pt x="24"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grpSp>
      <p:grpSp>
        <p:nvGrpSpPr>
          <p:cNvPr id="122" name="Group 104">
            <a:extLst>
              <a:ext uri="{FF2B5EF4-FFF2-40B4-BE49-F238E27FC236}">
                <a16:creationId xmlns="" xmlns:a16="http://schemas.microsoft.com/office/drawing/2014/main" id="{65B34C72-B18D-4CA4-B972-E511F909098A}"/>
              </a:ext>
            </a:extLst>
          </p:cNvPr>
          <p:cNvGrpSpPr>
            <a:grpSpLocks noChangeAspect="1"/>
          </p:cNvGrpSpPr>
          <p:nvPr/>
        </p:nvGrpSpPr>
        <p:grpSpPr>
          <a:xfrm>
            <a:off x="7298877" y="1524026"/>
            <a:ext cx="540150" cy="552929"/>
            <a:chOff x="2089150" y="4906963"/>
            <a:chExt cx="1092200" cy="1090613"/>
          </a:xfrm>
          <a:effectLst/>
        </p:grpSpPr>
        <p:sp>
          <p:nvSpPr>
            <p:cNvPr id="123" name="Freeform 63">
              <a:extLst>
                <a:ext uri="{FF2B5EF4-FFF2-40B4-BE49-F238E27FC236}">
                  <a16:creationId xmlns="" xmlns:a16="http://schemas.microsoft.com/office/drawing/2014/main" id="{D317B9F0-9CFE-42AD-9F17-63C7C97AD3E7}"/>
                </a:ext>
              </a:extLst>
            </p:cNvPr>
            <p:cNvSpPr>
              <a:spLocks/>
            </p:cNvSpPr>
            <p:nvPr/>
          </p:nvSpPr>
          <p:spPr bwMode="auto">
            <a:xfrm>
              <a:off x="2882900" y="5329238"/>
              <a:ext cx="101600" cy="20638"/>
            </a:xfrm>
            <a:custGeom>
              <a:avLst/>
              <a:gdLst>
                <a:gd name="T0" fmla="*/ 6 w 64"/>
                <a:gd name="T1" fmla="*/ 0 h 13"/>
                <a:gd name="T2" fmla="*/ 58 w 64"/>
                <a:gd name="T3" fmla="*/ 0 h 13"/>
                <a:gd name="T4" fmla="*/ 61 w 64"/>
                <a:gd name="T5" fmla="*/ 0 h 13"/>
                <a:gd name="T6" fmla="*/ 63 w 64"/>
                <a:gd name="T7" fmla="*/ 3 h 13"/>
                <a:gd name="T8" fmla="*/ 64 w 64"/>
                <a:gd name="T9" fmla="*/ 7 h 13"/>
                <a:gd name="T10" fmla="*/ 63 w 64"/>
                <a:gd name="T11" fmla="*/ 10 h 13"/>
                <a:gd name="T12" fmla="*/ 61 w 64"/>
                <a:gd name="T13" fmla="*/ 13 h 13"/>
                <a:gd name="T14" fmla="*/ 58 w 64"/>
                <a:gd name="T15" fmla="*/ 13 h 13"/>
                <a:gd name="T16" fmla="*/ 6 w 64"/>
                <a:gd name="T17" fmla="*/ 13 h 13"/>
                <a:gd name="T18" fmla="*/ 3 w 64"/>
                <a:gd name="T19" fmla="*/ 13 h 13"/>
                <a:gd name="T20" fmla="*/ 0 w 64"/>
                <a:gd name="T21" fmla="*/ 10 h 13"/>
                <a:gd name="T22" fmla="*/ 0 w 64"/>
                <a:gd name="T23" fmla="*/ 7 h 13"/>
                <a:gd name="T24" fmla="*/ 0 w 64"/>
                <a:gd name="T25" fmla="*/ 3 h 13"/>
                <a:gd name="T26" fmla="*/ 3 w 64"/>
                <a:gd name="T27" fmla="*/ 0 h 13"/>
                <a:gd name="T28" fmla="*/ 6 w 64"/>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13">
                  <a:moveTo>
                    <a:pt x="6" y="0"/>
                  </a:moveTo>
                  <a:lnTo>
                    <a:pt x="58" y="0"/>
                  </a:lnTo>
                  <a:lnTo>
                    <a:pt x="61" y="0"/>
                  </a:lnTo>
                  <a:lnTo>
                    <a:pt x="63" y="3"/>
                  </a:lnTo>
                  <a:lnTo>
                    <a:pt x="64" y="7"/>
                  </a:lnTo>
                  <a:lnTo>
                    <a:pt x="63" y="10"/>
                  </a:lnTo>
                  <a:lnTo>
                    <a:pt x="61" y="13"/>
                  </a:lnTo>
                  <a:lnTo>
                    <a:pt x="58" y="13"/>
                  </a:lnTo>
                  <a:lnTo>
                    <a:pt x="6" y="13"/>
                  </a:lnTo>
                  <a:lnTo>
                    <a:pt x="3" y="13"/>
                  </a:lnTo>
                  <a:lnTo>
                    <a:pt x="0" y="10"/>
                  </a:lnTo>
                  <a:lnTo>
                    <a:pt x="0" y="7"/>
                  </a:lnTo>
                  <a:lnTo>
                    <a:pt x="0" y="3"/>
                  </a:lnTo>
                  <a:lnTo>
                    <a:pt x="3" y="0"/>
                  </a:lnTo>
                  <a:lnTo>
                    <a:pt x="6"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4" name="Freeform 64">
              <a:extLst>
                <a:ext uri="{FF2B5EF4-FFF2-40B4-BE49-F238E27FC236}">
                  <a16:creationId xmlns="" xmlns:a16="http://schemas.microsoft.com/office/drawing/2014/main" id="{F8E67FED-159C-4C41-B93D-6D66975FAA8B}"/>
                </a:ext>
              </a:extLst>
            </p:cNvPr>
            <p:cNvSpPr>
              <a:spLocks/>
            </p:cNvSpPr>
            <p:nvPr/>
          </p:nvSpPr>
          <p:spPr bwMode="auto">
            <a:xfrm>
              <a:off x="2530475" y="5113338"/>
              <a:ext cx="53975" cy="20638"/>
            </a:xfrm>
            <a:custGeom>
              <a:avLst/>
              <a:gdLst>
                <a:gd name="T0" fmla="*/ 8 w 34"/>
                <a:gd name="T1" fmla="*/ 0 h 13"/>
                <a:gd name="T2" fmla="*/ 26 w 34"/>
                <a:gd name="T3" fmla="*/ 0 h 13"/>
                <a:gd name="T4" fmla="*/ 29 w 34"/>
                <a:gd name="T5" fmla="*/ 0 h 13"/>
                <a:gd name="T6" fmla="*/ 32 w 34"/>
                <a:gd name="T7" fmla="*/ 3 h 13"/>
                <a:gd name="T8" fmla="*/ 34 w 34"/>
                <a:gd name="T9" fmla="*/ 6 h 13"/>
                <a:gd name="T10" fmla="*/ 32 w 34"/>
                <a:gd name="T11" fmla="*/ 9 h 13"/>
                <a:gd name="T12" fmla="*/ 29 w 34"/>
                <a:gd name="T13" fmla="*/ 13 h 13"/>
                <a:gd name="T14" fmla="*/ 26 w 34"/>
                <a:gd name="T15" fmla="*/ 13 h 13"/>
                <a:gd name="T16" fmla="*/ 8 w 34"/>
                <a:gd name="T17" fmla="*/ 13 h 13"/>
                <a:gd name="T18" fmla="*/ 3 w 34"/>
                <a:gd name="T19" fmla="*/ 13 h 13"/>
                <a:gd name="T20" fmla="*/ 2 w 34"/>
                <a:gd name="T21" fmla="*/ 9 h 13"/>
                <a:gd name="T22" fmla="*/ 0 w 34"/>
                <a:gd name="T23" fmla="*/ 6 h 13"/>
                <a:gd name="T24" fmla="*/ 2 w 34"/>
                <a:gd name="T25" fmla="*/ 3 h 13"/>
                <a:gd name="T26" fmla="*/ 3 w 34"/>
                <a:gd name="T27" fmla="*/ 0 h 13"/>
                <a:gd name="T28" fmla="*/ 8 w 34"/>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13">
                  <a:moveTo>
                    <a:pt x="8" y="0"/>
                  </a:moveTo>
                  <a:lnTo>
                    <a:pt x="26" y="0"/>
                  </a:lnTo>
                  <a:lnTo>
                    <a:pt x="29" y="0"/>
                  </a:lnTo>
                  <a:lnTo>
                    <a:pt x="32" y="3"/>
                  </a:lnTo>
                  <a:lnTo>
                    <a:pt x="34" y="6"/>
                  </a:lnTo>
                  <a:lnTo>
                    <a:pt x="32" y="9"/>
                  </a:lnTo>
                  <a:lnTo>
                    <a:pt x="29" y="13"/>
                  </a:lnTo>
                  <a:lnTo>
                    <a:pt x="26" y="13"/>
                  </a:lnTo>
                  <a:lnTo>
                    <a:pt x="8" y="13"/>
                  </a:lnTo>
                  <a:lnTo>
                    <a:pt x="3" y="13"/>
                  </a:lnTo>
                  <a:lnTo>
                    <a:pt x="2" y="9"/>
                  </a:lnTo>
                  <a:lnTo>
                    <a:pt x="0" y="6"/>
                  </a:lnTo>
                  <a:lnTo>
                    <a:pt x="2" y="3"/>
                  </a:lnTo>
                  <a:lnTo>
                    <a:pt x="3" y="0"/>
                  </a:lnTo>
                  <a:lnTo>
                    <a:pt x="8"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5" name="Freeform 65">
              <a:extLst>
                <a:ext uri="{FF2B5EF4-FFF2-40B4-BE49-F238E27FC236}">
                  <a16:creationId xmlns="" xmlns:a16="http://schemas.microsoft.com/office/drawing/2014/main" id="{C873C259-7228-4C77-9D38-236BAA06623F}"/>
                </a:ext>
              </a:extLst>
            </p:cNvPr>
            <p:cNvSpPr>
              <a:spLocks/>
            </p:cNvSpPr>
            <p:nvPr/>
          </p:nvSpPr>
          <p:spPr bwMode="auto">
            <a:xfrm>
              <a:off x="2232025" y="5400675"/>
              <a:ext cx="146050" cy="22225"/>
            </a:xfrm>
            <a:custGeom>
              <a:avLst/>
              <a:gdLst>
                <a:gd name="T0" fmla="*/ 8 w 92"/>
                <a:gd name="T1" fmla="*/ 0 h 14"/>
                <a:gd name="T2" fmla="*/ 86 w 92"/>
                <a:gd name="T3" fmla="*/ 0 h 14"/>
                <a:gd name="T4" fmla="*/ 89 w 92"/>
                <a:gd name="T5" fmla="*/ 1 h 14"/>
                <a:gd name="T6" fmla="*/ 90 w 92"/>
                <a:gd name="T7" fmla="*/ 3 h 14"/>
                <a:gd name="T8" fmla="*/ 92 w 92"/>
                <a:gd name="T9" fmla="*/ 7 h 14"/>
                <a:gd name="T10" fmla="*/ 90 w 92"/>
                <a:gd name="T11" fmla="*/ 10 h 14"/>
                <a:gd name="T12" fmla="*/ 89 w 92"/>
                <a:gd name="T13" fmla="*/ 12 h 14"/>
                <a:gd name="T14" fmla="*/ 86 w 92"/>
                <a:gd name="T15" fmla="*/ 14 h 14"/>
                <a:gd name="T16" fmla="*/ 8 w 92"/>
                <a:gd name="T17" fmla="*/ 14 h 14"/>
                <a:gd name="T18" fmla="*/ 3 w 92"/>
                <a:gd name="T19" fmla="*/ 12 h 14"/>
                <a:gd name="T20" fmla="*/ 2 w 92"/>
                <a:gd name="T21" fmla="*/ 10 h 14"/>
                <a:gd name="T22" fmla="*/ 0 w 92"/>
                <a:gd name="T23" fmla="*/ 7 h 14"/>
                <a:gd name="T24" fmla="*/ 2 w 92"/>
                <a:gd name="T25" fmla="*/ 3 h 14"/>
                <a:gd name="T26" fmla="*/ 3 w 92"/>
                <a:gd name="T27" fmla="*/ 1 h 14"/>
                <a:gd name="T28" fmla="*/ 8 w 92"/>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4">
                  <a:moveTo>
                    <a:pt x="8" y="0"/>
                  </a:moveTo>
                  <a:lnTo>
                    <a:pt x="86" y="0"/>
                  </a:lnTo>
                  <a:lnTo>
                    <a:pt x="89" y="1"/>
                  </a:lnTo>
                  <a:lnTo>
                    <a:pt x="90" y="3"/>
                  </a:lnTo>
                  <a:lnTo>
                    <a:pt x="92" y="7"/>
                  </a:lnTo>
                  <a:lnTo>
                    <a:pt x="90" y="10"/>
                  </a:lnTo>
                  <a:lnTo>
                    <a:pt x="89" y="12"/>
                  </a:lnTo>
                  <a:lnTo>
                    <a:pt x="86" y="14"/>
                  </a:lnTo>
                  <a:lnTo>
                    <a:pt x="8" y="14"/>
                  </a:lnTo>
                  <a:lnTo>
                    <a:pt x="3" y="12"/>
                  </a:lnTo>
                  <a:lnTo>
                    <a:pt x="2" y="10"/>
                  </a:lnTo>
                  <a:lnTo>
                    <a:pt x="0" y="7"/>
                  </a:lnTo>
                  <a:lnTo>
                    <a:pt x="2" y="3"/>
                  </a:lnTo>
                  <a:lnTo>
                    <a:pt x="3" y="1"/>
                  </a:lnTo>
                  <a:lnTo>
                    <a:pt x="8"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6" name="Freeform 66">
              <a:extLst>
                <a:ext uri="{FF2B5EF4-FFF2-40B4-BE49-F238E27FC236}">
                  <a16:creationId xmlns="" xmlns:a16="http://schemas.microsoft.com/office/drawing/2014/main" id="{C206DA93-27A2-4030-8530-355FDF72517E}"/>
                </a:ext>
              </a:extLst>
            </p:cNvPr>
            <p:cNvSpPr>
              <a:spLocks/>
            </p:cNvSpPr>
            <p:nvPr/>
          </p:nvSpPr>
          <p:spPr bwMode="auto">
            <a:xfrm>
              <a:off x="2994025" y="5400675"/>
              <a:ext cx="41275" cy="22225"/>
            </a:xfrm>
            <a:custGeom>
              <a:avLst/>
              <a:gdLst>
                <a:gd name="T0" fmla="*/ 8 w 26"/>
                <a:gd name="T1" fmla="*/ 0 h 14"/>
                <a:gd name="T2" fmla="*/ 20 w 26"/>
                <a:gd name="T3" fmla="*/ 0 h 14"/>
                <a:gd name="T4" fmla="*/ 23 w 26"/>
                <a:gd name="T5" fmla="*/ 1 h 14"/>
                <a:gd name="T6" fmla="*/ 26 w 26"/>
                <a:gd name="T7" fmla="*/ 3 h 14"/>
                <a:gd name="T8" fmla="*/ 26 w 26"/>
                <a:gd name="T9" fmla="*/ 7 h 14"/>
                <a:gd name="T10" fmla="*/ 26 w 26"/>
                <a:gd name="T11" fmla="*/ 10 h 14"/>
                <a:gd name="T12" fmla="*/ 23 w 26"/>
                <a:gd name="T13" fmla="*/ 12 h 14"/>
                <a:gd name="T14" fmla="*/ 20 w 26"/>
                <a:gd name="T15" fmla="*/ 14 h 14"/>
                <a:gd name="T16" fmla="*/ 8 w 26"/>
                <a:gd name="T17" fmla="*/ 14 h 14"/>
                <a:gd name="T18" fmla="*/ 3 w 26"/>
                <a:gd name="T19" fmla="*/ 12 h 14"/>
                <a:gd name="T20" fmla="*/ 2 w 26"/>
                <a:gd name="T21" fmla="*/ 10 h 14"/>
                <a:gd name="T22" fmla="*/ 0 w 26"/>
                <a:gd name="T23" fmla="*/ 7 h 14"/>
                <a:gd name="T24" fmla="*/ 2 w 26"/>
                <a:gd name="T25" fmla="*/ 3 h 14"/>
                <a:gd name="T26" fmla="*/ 3 w 26"/>
                <a:gd name="T27" fmla="*/ 1 h 14"/>
                <a:gd name="T28" fmla="*/ 8 w 26"/>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4">
                  <a:moveTo>
                    <a:pt x="8" y="0"/>
                  </a:moveTo>
                  <a:lnTo>
                    <a:pt x="20" y="0"/>
                  </a:lnTo>
                  <a:lnTo>
                    <a:pt x="23" y="1"/>
                  </a:lnTo>
                  <a:lnTo>
                    <a:pt x="26" y="3"/>
                  </a:lnTo>
                  <a:lnTo>
                    <a:pt x="26" y="7"/>
                  </a:lnTo>
                  <a:lnTo>
                    <a:pt x="26" y="10"/>
                  </a:lnTo>
                  <a:lnTo>
                    <a:pt x="23" y="12"/>
                  </a:lnTo>
                  <a:lnTo>
                    <a:pt x="20" y="14"/>
                  </a:lnTo>
                  <a:lnTo>
                    <a:pt x="8" y="14"/>
                  </a:lnTo>
                  <a:lnTo>
                    <a:pt x="3" y="12"/>
                  </a:lnTo>
                  <a:lnTo>
                    <a:pt x="2" y="10"/>
                  </a:lnTo>
                  <a:lnTo>
                    <a:pt x="0" y="7"/>
                  </a:lnTo>
                  <a:lnTo>
                    <a:pt x="2" y="3"/>
                  </a:lnTo>
                  <a:lnTo>
                    <a:pt x="3" y="1"/>
                  </a:lnTo>
                  <a:lnTo>
                    <a:pt x="8"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7" name="Freeform 67">
              <a:extLst>
                <a:ext uri="{FF2B5EF4-FFF2-40B4-BE49-F238E27FC236}">
                  <a16:creationId xmlns="" xmlns:a16="http://schemas.microsoft.com/office/drawing/2014/main" id="{E7D88B82-D0FC-489D-A101-12FDBCD78259}"/>
                </a:ext>
              </a:extLst>
            </p:cNvPr>
            <p:cNvSpPr>
              <a:spLocks/>
            </p:cNvSpPr>
            <p:nvPr/>
          </p:nvSpPr>
          <p:spPr bwMode="auto">
            <a:xfrm>
              <a:off x="2470150" y="5072063"/>
              <a:ext cx="82550" cy="20638"/>
            </a:xfrm>
            <a:custGeom>
              <a:avLst/>
              <a:gdLst>
                <a:gd name="T0" fmla="*/ 6 w 52"/>
                <a:gd name="T1" fmla="*/ 0 h 13"/>
                <a:gd name="T2" fmla="*/ 46 w 52"/>
                <a:gd name="T3" fmla="*/ 0 h 13"/>
                <a:gd name="T4" fmla="*/ 49 w 52"/>
                <a:gd name="T5" fmla="*/ 0 h 13"/>
                <a:gd name="T6" fmla="*/ 51 w 52"/>
                <a:gd name="T7" fmla="*/ 3 h 13"/>
                <a:gd name="T8" fmla="*/ 52 w 52"/>
                <a:gd name="T9" fmla="*/ 6 h 13"/>
                <a:gd name="T10" fmla="*/ 51 w 52"/>
                <a:gd name="T11" fmla="*/ 9 h 13"/>
                <a:gd name="T12" fmla="*/ 49 w 52"/>
                <a:gd name="T13" fmla="*/ 13 h 13"/>
                <a:gd name="T14" fmla="*/ 46 w 52"/>
                <a:gd name="T15" fmla="*/ 13 h 13"/>
                <a:gd name="T16" fmla="*/ 6 w 52"/>
                <a:gd name="T17" fmla="*/ 13 h 13"/>
                <a:gd name="T18" fmla="*/ 3 w 52"/>
                <a:gd name="T19" fmla="*/ 13 h 13"/>
                <a:gd name="T20" fmla="*/ 2 w 52"/>
                <a:gd name="T21" fmla="*/ 9 h 13"/>
                <a:gd name="T22" fmla="*/ 0 w 52"/>
                <a:gd name="T23" fmla="*/ 6 h 13"/>
                <a:gd name="T24" fmla="*/ 2 w 52"/>
                <a:gd name="T25" fmla="*/ 3 h 13"/>
                <a:gd name="T26" fmla="*/ 3 w 52"/>
                <a:gd name="T27" fmla="*/ 0 h 13"/>
                <a:gd name="T28" fmla="*/ 6 w 52"/>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13">
                  <a:moveTo>
                    <a:pt x="6" y="0"/>
                  </a:moveTo>
                  <a:lnTo>
                    <a:pt x="46" y="0"/>
                  </a:lnTo>
                  <a:lnTo>
                    <a:pt x="49" y="0"/>
                  </a:lnTo>
                  <a:lnTo>
                    <a:pt x="51" y="3"/>
                  </a:lnTo>
                  <a:lnTo>
                    <a:pt x="52" y="6"/>
                  </a:lnTo>
                  <a:lnTo>
                    <a:pt x="51" y="9"/>
                  </a:lnTo>
                  <a:lnTo>
                    <a:pt x="49" y="13"/>
                  </a:lnTo>
                  <a:lnTo>
                    <a:pt x="46" y="13"/>
                  </a:lnTo>
                  <a:lnTo>
                    <a:pt x="6" y="13"/>
                  </a:lnTo>
                  <a:lnTo>
                    <a:pt x="3" y="13"/>
                  </a:lnTo>
                  <a:lnTo>
                    <a:pt x="2" y="9"/>
                  </a:lnTo>
                  <a:lnTo>
                    <a:pt x="0" y="6"/>
                  </a:lnTo>
                  <a:lnTo>
                    <a:pt x="2" y="3"/>
                  </a:lnTo>
                  <a:lnTo>
                    <a:pt x="3" y="0"/>
                  </a:lnTo>
                  <a:lnTo>
                    <a:pt x="6"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8" name="Freeform 68">
              <a:extLst>
                <a:ext uri="{FF2B5EF4-FFF2-40B4-BE49-F238E27FC236}">
                  <a16:creationId xmlns="" xmlns:a16="http://schemas.microsoft.com/office/drawing/2014/main" id="{0B8DCE44-7477-43A7-8008-F3BB4AAF30B8}"/>
                </a:ext>
              </a:extLst>
            </p:cNvPr>
            <p:cNvSpPr>
              <a:spLocks/>
            </p:cNvSpPr>
            <p:nvPr/>
          </p:nvSpPr>
          <p:spPr bwMode="auto">
            <a:xfrm>
              <a:off x="2305050" y="5453063"/>
              <a:ext cx="101600" cy="20638"/>
            </a:xfrm>
            <a:custGeom>
              <a:avLst/>
              <a:gdLst>
                <a:gd name="T0" fmla="*/ 6 w 64"/>
                <a:gd name="T1" fmla="*/ 0 h 13"/>
                <a:gd name="T2" fmla="*/ 58 w 64"/>
                <a:gd name="T3" fmla="*/ 0 h 13"/>
                <a:gd name="T4" fmla="*/ 61 w 64"/>
                <a:gd name="T5" fmla="*/ 0 h 13"/>
                <a:gd name="T6" fmla="*/ 64 w 64"/>
                <a:gd name="T7" fmla="*/ 3 h 13"/>
                <a:gd name="T8" fmla="*/ 64 w 64"/>
                <a:gd name="T9" fmla="*/ 7 h 13"/>
                <a:gd name="T10" fmla="*/ 64 w 64"/>
                <a:gd name="T11" fmla="*/ 10 h 13"/>
                <a:gd name="T12" fmla="*/ 61 w 64"/>
                <a:gd name="T13" fmla="*/ 13 h 13"/>
                <a:gd name="T14" fmla="*/ 58 w 64"/>
                <a:gd name="T15" fmla="*/ 13 h 13"/>
                <a:gd name="T16" fmla="*/ 6 w 64"/>
                <a:gd name="T17" fmla="*/ 13 h 13"/>
                <a:gd name="T18" fmla="*/ 3 w 64"/>
                <a:gd name="T19" fmla="*/ 13 h 13"/>
                <a:gd name="T20" fmla="*/ 2 w 64"/>
                <a:gd name="T21" fmla="*/ 10 h 13"/>
                <a:gd name="T22" fmla="*/ 0 w 64"/>
                <a:gd name="T23" fmla="*/ 7 h 13"/>
                <a:gd name="T24" fmla="*/ 2 w 64"/>
                <a:gd name="T25" fmla="*/ 3 h 13"/>
                <a:gd name="T26" fmla="*/ 3 w 64"/>
                <a:gd name="T27" fmla="*/ 0 h 13"/>
                <a:gd name="T28" fmla="*/ 6 w 64"/>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13">
                  <a:moveTo>
                    <a:pt x="6" y="0"/>
                  </a:moveTo>
                  <a:lnTo>
                    <a:pt x="58" y="0"/>
                  </a:lnTo>
                  <a:lnTo>
                    <a:pt x="61" y="0"/>
                  </a:lnTo>
                  <a:lnTo>
                    <a:pt x="64" y="3"/>
                  </a:lnTo>
                  <a:lnTo>
                    <a:pt x="64" y="7"/>
                  </a:lnTo>
                  <a:lnTo>
                    <a:pt x="64" y="10"/>
                  </a:lnTo>
                  <a:lnTo>
                    <a:pt x="61" y="13"/>
                  </a:lnTo>
                  <a:lnTo>
                    <a:pt x="58" y="13"/>
                  </a:lnTo>
                  <a:lnTo>
                    <a:pt x="6" y="13"/>
                  </a:lnTo>
                  <a:lnTo>
                    <a:pt x="3" y="13"/>
                  </a:lnTo>
                  <a:lnTo>
                    <a:pt x="2" y="10"/>
                  </a:lnTo>
                  <a:lnTo>
                    <a:pt x="0" y="7"/>
                  </a:lnTo>
                  <a:lnTo>
                    <a:pt x="2" y="3"/>
                  </a:lnTo>
                  <a:lnTo>
                    <a:pt x="3" y="0"/>
                  </a:lnTo>
                  <a:lnTo>
                    <a:pt x="6"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29" name="Freeform 69">
              <a:extLst>
                <a:ext uri="{FF2B5EF4-FFF2-40B4-BE49-F238E27FC236}">
                  <a16:creationId xmlns="" xmlns:a16="http://schemas.microsoft.com/office/drawing/2014/main" id="{FFA82BEC-1131-44DF-9623-01BD18027FB2}"/>
                </a:ext>
              </a:extLst>
            </p:cNvPr>
            <p:cNvSpPr>
              <a:spLocks noEditPoints="1"/>
            </p:cNvSpPr>
            <p:nvPr/>
          </p:nvSpPr>
          <p:spPr bwMode="auto">
            <a:xfrm>
              <a:off x="2089150" y="4906963"/>
              <a:ext cx="1092200" cy="1090613"/>
            </a:xfrm>
            <a:custGeom>
              <a:avLst/>
              <a:gdLst>
                <a:gd name="T0" fmla="*/ 295 w 688"/>
                <a:gd name="T1" fmla="*/ 273 h 687"/>
                <a:gd name="T2" fmla="*/ 219 w 688"/>
                <a:gd name="T3" fmla="*/ 533 h 687"/>
                <a:gd name="T4" fmla="*/ 396 w 688"/>
                <a:gd name="T5" fmla="*/ 533 h 687"/>
                <a:gd name="T6" fmla="*/ 382 w 688"/>
                <a:gd name="T7" fmla="*/ 263 h 687"/>
                <a:gd name="T8" fmla="*/ 286 w 688"/>
                <a:gd name="T9" fmla="*/ 26 h 687"/>
                <a:gd name="T10" fmla="*/ 188 w 688"/>
                <a:gd name="T11" fmla="*/ 60 h 687"/>
                <a:gd name="T12" fmla="*/ 135 w 688"/>
                <a:gd name="T13" fmla="*/ 146 h 687"/>
                <a:gd name="T14" fmla="*/ 132 w 688"/>
                <a:gd name="T15" fmla="*/ 202 h 687"/>
                <a:gd name="T16" fmla="*/ 57 w 688"/>
                <a:gd name="T17" fmla="*/ 243 h 687"/>
                <a:gd name="T18" fmla="*/ 26 w 688"/>
                <a:gd name="T19" fmla="*/ 325 h 687"/>
                <a:gd name="T20" fmla="*/ 63 w 688"/>
                <a:gd name="T21" fmla="*/ 412 h 687"/>
                <a:gd name="T22" fmla="*/ 150 w 688"/>
                <a:gd name="T23" fmla="*/ 447 h 687"/>
                <a:gd name="T24" fmla="*/ 271 w 688"/>
                <a:gd name="T25" fmla="*/ 265 h 687"/>
                <a:gd name="T26" fmla="*/ 318 w 688"/>
                <a:gd name="T27" fmla="*/ 233 h 687"/>
                <a:gd name="T28" fmla="*/ 407 w 688"/>
                <a:gd name="T29" fmla="*/ 248 h 687"/>
                <a:gd name="T30" fmla="*/ 422 w 688"/>
                <a:gd name="T31" fmla="*/ 447 h 687"/>
                <a:gd name="T32" fmla="*/ 601 w 688"/>
                <a:gd name="T33" fmla="*/ 430 h 687"/>
                <a:gd name="T34" fmla="*/ 658 w 688"/>
                <a:gd name="T35" fmla="*/ 357 h 687"/>
                <a:gd name="T36" fmla="*/ 648 w 688"/>
                <a:gd name="T37" fmla="*/ 268 h 687"/>
                <a:gd name="T38" fmla="*/ 587 w 688"/>
                <a:gd name="T39" fmla="*/ 211 h 687"/>
                <a:gd name="T40" fmla="*/ 570 w 688"/>
                <a:gd name="T41" fmla="*/ 162 h 687"/>
                <a:gd name="T42" fmla="*/ 538 w 688"/>
                <a:gd name="T43" fmla="*/ 100 h 687"/>
                <a:gd name="T44" fmla="*/ 466 w 688"/>
                <a:gd name="T45" fmla="*/ 89 h 687"/>
                <a:gd name="T46" fmla="*/ 410 w 688"/>
                <a:gd name="T47" fmla="*/ 89 h 687"/>
                <a:gd name="T48" fmla="*/ 323 w 688"/>
                <a:gd name="T49" fmla="*/ 31 h 687"/>
                <a:gd name="T50" fmla="*/ 321 w 688"/>
                <a:gd name="T51" fmla="*/ 3 h 687"/>
                <a:gd name="T52" fmla="*/ 411 w 688"/>
                <a:gd name="T53" fmla="*/ 51 h 687"/>
                <a:gd name="T54" fmla="*/ 471 w 688"/>
                <a:gd name="T55" fmla="*/ 60 h 687"/>
                <a:gd name="T56" fmla="*/ 546 w 688"/>
                <a:gd name="T57" fmla="*/ 72 h 687"/>
                <a:gd name="T58" fmla="*/ 593 w 688"/>
                <a:gd name="T59" fmla="*/ 135 h 687"/>
                <a:gd name="T60" fmla="*/ 593 w 688"/>
                <a:gd name="T61" fmla="*/ 185 h 687"/>
                <a:gd name="T62" fmla="*/ 670 w 688"/>
                <a:gd name="T63" fmla="*/ 254 h 687"/>
                <a:gd name="T64" fmla="*/ 684 w 688"/>
                <a:gd name="T65" fmla="*/ 358 h 687"/>
                <a:gd name="T66" fmla="*/ 632 w 688"/>
                <a:gd name="T67" fmla="*/ 441 h 687"/>
                <a:gd name="T68" fmla="*/ 538 w 688"/>
                <a:gd name="T69" fmla="*/ 473 h 687"/>
                <a:gd name="T70" fmla="*/ 500 w 688"/>
                <a:gd name="T71" fmla="*/ 507 h 687"/>
                <a:gd name="T72" fmla="*/ 511 w 688"/>
                <a:gd name="T73" fmla="*/ 514 h 687"/>
                <a:gd name="T74" fmla="*/ 509 w 688"/>
                <a:gd name="T75" fmla="*/ 528 h 687"/>
                <a:gd name="T76" fmla="*/ 344 w 688"/>
                <a:gd name="T77" fmla="*/ 687 h 687"/>
                <a:gd name="T78" fmla="*/ 179 w 688"/>
                <a:gd name="T79" fmla="*/ 528 h 687"/>
                <a:gd name="T80" fmla="*/ 176 w 688"/>
                <a:gd name="T81" fmla="*/ 514 h 687"/>
                <a:gd name="T82" fmla="*/ 188 w 688"/>
                <a:gd name="T83" fmla="*/ 507 h 687"/>
                <a:gd name="T84" fmla="*/ 150 w 688"/>
                <a:gd name="T85" fmla="*/ 473 h 687"/>
                <a:gd name="T86" fmla="*/ 57 w 688"/>
                <a:gd name="T87" fmla="*/ 441 h 687"/>
                <a:gd name="T88" fmla="*/ 5 w 688"/>
                <a:gd name="T89" fmla="*/ 358 h 687"/>
                <a:gd name="T90" fmla="*/ 14 w 688"/>
                <a:gd name="T91" fmla="*/ 262 h 687"/>
                <a:gd name="T92" fmla="*/ 75 w 688"/>
                <a:gd name="T93" fmla="*/ 195 h 687"/>
                <a:gd name="T94" fmla="*/ 107 w 688"/>
                <a:gd name="T95" fmla="*/ 146 h 687"/>
                <a:gd name="T96" fmla="*/ 157 w 688"/>
                <a:gd name="T97" fmla="*/ 54 h 687"/>
                <a:gd name="T98" fmla="*/ 249 w 688"/>
                <a:gd name="T99" fmla="*/ 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8" h="687">
                  <a:moveTo>
                    <a:pt x="318" y="259"/>
                  </a:moveTo>
                  <a:lnTo>
                    <a:pt x="304" y="263"/>
                  </a:lnTo>
                  <a:lnTo>
                    <a:pt x="295" y="273"/>
                  </a:lnTo>
                  <a:lnTo>
                    <a:pt x="292" y="285"/>
                  </a:lnTo>
                  <a:lnTo>
                    <a:pt x="292" y="533"/>
                  </a:lnTo>
                  <a:lnTo>
                    <a:pt x="219" y="533"/>
                  </a:lnTo>
                  <a:lnTo>
                    <a:pt x="344" y="656"/>
                  </a:lnTo>
                  <a:lnTo>
                    <a:pt x="468" y="533"/>
                  </a:lnTo>
                  <a:lnTo>
                    <a:pt x="396" y="533"/>
                  </a:lnTo>
                  <a:lnTo>
                    <a:pt x="396" y="285"/>
                  </a:lnTo>
                  <a:lnTo>
                    <a:pt x="391" y="273"/>
                  </a:lnTo>
                  <a:lnTo>
                    <a:pt x="382" y="263"/>
                  </a:lnTo>
                  <a:lnTo>
                    <a:pt x="370" y="259"/>
                  </a:lnTo>
                  <a:lnTo>
                    <a:pt x="318" y="259"/>
                  </a:lnTo>
                  <a:close/>
                  <a:moveTo>
                    <a:pt x="286" y="26"/>
                  </a:moveTo>
                  <a:lnTo>
                    <a:pt x="249" y="29"/>
                  </a:lnTo>
                  <a:lnTo>
                    <a:pt x="217" y="42"/>
                  </a:lnTo>
                  <a:lnTo>
                    <a:pt x="188" y="60"/>
                  </a:lnTo>
                  <a:lnTo>
                    <a:pt x="164" y="84"/>
                  </a:lnTo>
                  <a:lnTo>
                    <a:pt x="145" y="113"/>
                  </a:lnTo>
                  <a:lnTo>
                    <a:pt x="135" y="146"/>
                  </a:lnTo>
                  <a:lnTo>
                    <a:pt x="130" y="182"/>
                  </a:lnTo>
                  <a:lnTo>
                    <a:pt x="130" y="191"/>
                  </a:lnTo>
                  <a:lnTo>
                    <a:pt x="132" y="202"/>
                  </a:lnTo>
                  <a:lnTo>
                    <a:pt x="102" y="210"/>
                  </a:lnTo>
                  <a:lnTo>
                    <a:pt x="78" y="224"/>
                  </a:lnTo>
                  <a:lnTo>
                    <a:pt x="57" y="243"/>
                  </a:lnTo>
                  <a:lnTo>
                    <a:pt x="40" y="266"/>
                  </a:lnTo>
                  <a:lnTo>
                    <a:pt x="29" y="294"/>
                  </a:lnTo>
                  <a:lnTo>
                    <a:pt x="26" y="325"/>
                  </a:lnTo>
                  <a:lnTo>
                    <a:pt x="31" y="357"/>
                  </a:lnTo>
                  <a:lnTo>
                    <a:pt x="43" y="387"/>
                  </a:lnTo>
                  <a:lnTo>
                    <a:pt x="63" y="412"/>
                  </a:lnTo>
                  <a:lnTo>
                    <a:pt x="87" y="430"/>
                  </a:lnTo>
                  <a:lnTo>
                    <a:pt x="116" y="444"/>
                  </a:lnTo>
                  <a:lnTo>
                    <a:pt x="150" y="447"/>
                  </a:lnTo>
                  <a:lnTo>
                    <a:pt x="266" y="447"/>
                  </a:lnTo>
                  <a:lnTo>
                    <a:pt x="266" y="285"/>
                  </a:lnTo>
                  <a:lnTo>
                    <a:pt x="271" y="265"/>
                  </a:lnTo>
                  <a:lnTo>
                    <a:pt x="281" y="248"/>
                  </a:lnTo>
                  <a:lnTo>
                    <a:pt x="298" y="237"/>
                  </a:lnTo>
                  <a:lnTo>
                    <a:pt x="318" y="233"/>
                  </a:lnTo>
                  <a:lnTo>
                    <a:pt x="370" y="233"/>
                  </a:lnTo>
                  <a:lnTo>
                    <a:pt x="390" y="237"/>
                  </a:lnTo>
                  <a:lnTo>
                    <a:pt x="407" y="248"/>
                  </a:lnTo>
                  <a:lnTo>
                    <a:pt x="417" y="265"/>
                  </a:lnTo>
                  <a:lnTo>
                    <a:pt x="422" y="285"/>
                  </a:lnTo>
                  <a:lnTo>
                    <a:pt x="422" y="447"/>
                  </a:lnTo>
                  <a:lnTo>
                    <a:pt x="538" y="447"/>
                  </a:lnTo>
                  <a:lnTo>
                    <a:pt x="570" y="444"/>
                  </a:lnTo>
                  <a:lnTo>
                    <a:pt x="601" y="430"/>
                  </a:lnTo>
                  <a:lnTo>
                    <a:pt x="625" y="412"/>
                  </a:lnTo>
                  <a:lnTo>
                    <a:pt x="645" y="387"/>
                  </a:lnTo>
                  <a:lnTo>
                    <a:pt x="658" y="357"/>
                  </a:lnTo>
                  <a:lnTo>
                    <a:pt x="662" y="325"/>
                  </a:lnTo>
                  <a:lnTo>
                    <a:pt x="658" y="295"/>
                  </a:lnTo>
                  <a:lnTo>
                    <a:pt x="648" y="268"/>
                  </a:lnTo>
                  <a:lnTo>
                    <a:pt x="632" y="245"/>
                  </a:lnTo>
                  <a:lnTo>
                    <a:pt x="612" y="225"/>
                  </a:lnTo>
                  <a:lnTo>
                    <a:pt x="587" y="211"/>
                  </a:lnTo>
                  <a:lnTo>
                    <a:pt x="560" y="204"/>
                  </a:lnTo>
                  <a:lnTo>
                    <a:pt x="567" y="184"/>
                  </a:lnTo>
                  <a:lnTo>
                    <a:pt x="570" y="162"/>
                  </a:lnTo>
                  <a:lnTo>
                    <a:pt x="567" y="138"/>
                  </a:lnTo>
                  <a:lnTo>
                    <a:pt x="555" y="117"/>
                  </a:lnTo>
                  <a:lnTo>
                    <a:pt x="538" y="100"/>
                  </a:lnTo>
                  <a:lnTo>
                    <a:pt x="517" y="89"/>
                  </a:lnTo>
                  <a:lnTo>
                    <a:pt x="492" y="84"/>
                  </a:lnTo>
                  <a:lnTo>
                    <a:pt x="466" y="89"/>
                  </a:lnTo>
                  <a:lnTo>
                    <a:pt x="445" y="101"/>
                  </a:lnTo>
                  <a:lnTo>
                    <a:pt x="428" y="120"/>
                  </a:lnTo>
                  <a:lnTo>
                    <a:pt x="410" y="89"/>
                  </a:lnTo>
                  <a:lnTo>
                    <a:pt x="385" y="63"/>
                  </a:lnTo>
                  <a:lnTo>
                    <a:pt x="356" y="43"/>
                  </a:lnTo>
                  <a:lnTo>
                    <a:pt x="323" y="31"/>
                  </a:lnTo>
                  <a:lnTo>
                    <a:pt x="286" y="26"/>
                  </a:lnTo>
                  <a:close/>
                  <a:moveTo>
                    <a:pt x="286" y="0"/>
                  </a:moveTo>
                  <a:lnTo>
                    <a:pt x="321" y="3"/>
                  </a:lnTo>
                  <a:lnTo>
                    <a:pt x="355" y="14"/>
                  </a:lnTo>
                  <a:lnTo>
                    <a:pt x="385" y="29"/>
                  </a:lnTo>
                  <a:lnTo>
                    <a:pt x="411" y="51"/>
                  </a:lnTo>
                  <a:lnTo>
                    <a:pt x="434" y="77"/>
                  </a:lnTo>
                  <a:lnTo>
                    <a:pt x="451" y="68"/>
                  </a:lnTo>
                  <a:lnTo>
                    <a:pt x="471" y="60"/>
                  </a:lnTo>
                  <a:lnTo>
                    <a:pt x="492" y="58"/>
                  </a:lnTo>
                  <a:lnTo>
                    <a:pt x="520" y="61"/>
                  </a:lnTo>
                  <a:lnTo>
                    <a:pt x="546" y="72"/>
                  </a:lnTo>
                  <a:lnTo>
                    <a:pt x="566" y="89"/>
                  </a:lnTo>
                  <a:lnTo>
                    <a:pt x="583" y="110"/>
                  </a:lnTo>
                  <a:lnTo>
                    <a:pt x="593" y="135"/>
                  </a:lnTo>
                  <a:lnTo>
                    <a:pt x="596" y="162"/>
                  </a:lnTo>
                  <a:lnTo>
                    <a:pt x="596" y="175"/>
                  </a:lnTo>
                  <a:lnTo>
                    <a:pt x="593" y="185"/>
                  </a:lnTo>
                  <a:lnTo>
                    <a:pt x="625" y="202"/>
                  </a:lnTo>
                  <a:lnTo>
                    <a:pt x="650" y="227"/>
                  </a:lnTo>
                  <a:lnTo>
                    <a:pt x="670" y="254"/>
                  </a:lnTo>
                  <a:lnTo>
                    <a:pt x="684" y="288"/>
                  </a:lnTo>
                  <a:lnTo>
                    <a:pt x="688" y="325"/>
                  </a:lnTo>
                  <a:lnTo>
                    <a:pt x="684" y="358"/>
                  </a:lnTo>
                  <a:lnTo>
                    <a:pt x="673" y="390"/>
                  </a:lnTo>
                  <a:lnTo>
                    <a:pt x="654" y="418"/>
                  </a:lnTo>
                  <a:lnTo>
                    <a:pt x="632" y="441"/>
                  </a:lnTo>
                  <a:lnTo>
                    <a:pt x="604" y="459"/>
                  </a:lnTo>
                  <a:lnTo>
                    <a:pt x="572" y="470"/>
                  </a:lnTo>
                  <a:lnTo>
                    <a:pt x="538" y="473"/>
                  </a:lnTo>
                  <a:lnTo>
                    <a:pt x="422" y="473"/>
                  </a:lnTo>
                  <a:lnTo>
                    <a:pt x="422" y="507"/>
                  </a:lnTo>
                  <a:lnTo>
                    <a:pt x="500" y="507"/>
                  </a:lnTo>
                  <a:lnTo>
                    <a:pt x="505" y="507"/>
                  </a:lnTo>
                  <a:lnTo>
                    <a:pt x="509" y="510"/>
                  </a:lnTo>
                  <a:lnTo>
                    <a:pt x="511" y="514"/>
                  </a:lnTo>
                  <a:lnTo>
                    <a:pt x="512" y="519"/>
                  </a:lnTo>
                  <a:lnTo>
                    <a:pt x="511" y="523"/>
                  </a:lnTo>
                  <a:lnTo>
                    <a:pt x="509" y="528"/>
                  </a:lnTo>
                  <a:lnTo>
                    <a:pt x="353" y="684"/>
                  </a:lnTo>
                  <a:lnTo>
                    <a:pt x="349" y="687"/>
                  </a:lnTo>
                  <a:lnTo>
                    <a:pt x="344" y="687"/>
                  </a:lnTo>
                  <a:lnTo>
                    <a:pt x="339" y="687"/>
                  </a:lnTo>
                  <a:lnTo>
                    <a:pt x="335" y="684"/>
                  </a:lnTo>
                  <a:lnTo>
                    <a:pt x="179" y="528"/>
                  </a:lnTo>
                  <a:lnTo>
                    <a:pt x="176" y="523"/>
                  </a:lnTo>
                  <a:lnTo>
                    <a:pt x="176" y="519"/>
                  </a:lnTo>
                  <a:lnTo>
                    <a:pt x="176" y="514"/>
                  </a:lnTo>
                  <a:lnTo>
                    <a:pt x="179" y="510"/>
                  </a:lnTo>
                  <a:lnTo>
                    <a:pt x="183" y="507"/>
                  </a:lnTo>
                  <a:lnTo>
                    <a:pt x="188" y="507"/>
                  </a:lnTo>
                  <a:lnTo>
                    <a:pt x="266" y="507"/>
                  </a:lnTo>
                  <a:lnTo>
                    <a:pt x="266" y="473"/>
                  </a:lnTo>
                  <a:lnTo>
                    <a:pt x="150" y="473"/>
                  </a:lnTo>
                  <a:lnTo>
                    <a:pt x="115" y="470"/>
                  </a:lnTo>
                  <a:lnTo>
                    <a:pt x="84" y="459"/>
                  </a:lnTo>
                  <a:lnTo>
                    <a:pt x="57" y="441"/>
                  </a:lnTo>
                  <a:lnTo>
                    <a:pt x="32" y="418"/>
                  </a:lnTo>
                  <a:lnTo>
                    <a:pt x="15" y="390"/>
                  </a:lnTo>
                  <a:lnTo>
                    <a:pt x="5" y="358"/>
                  </a:lnTo>
                  <a:lnTo>
                    <a:pt x="0" y="325"/>
                  </a:lnTo>
                  <a:lnTo>
                    <a:pt x="3" y="292"/>
                  </a:lnTo>
                  <a:lnTo>
                    <a:pt x="14" y="262"/>
                  </a:lnTo>
                  <a:lnTo>
                    <a:pt x="29" y="236"/>
                  </a:lnTo>
                  <a:lnTo>
                    <a:pt x="50" y="213"/>
                  </a:lnTo>
                  <a:lnTo>
                    <a:pt x="75" y="195"/>
                  </a:lnTo>
                  <a:lnTo>
                    <a:pt x="104" y="182"/>
                  </a:lnTo>
                  <a:lnTo>
                    <a:pt x="104" y="182"/>
                  </a:lnTo>
                  <a:lnTo>
                    <a:pt x="107" y="146"/>
                  </a:lnTo>
                  <a:lnTo>
                    <a:pt x="118" y="110"/>
                  </a:lnTo>
                  <a:lnTo>
                    <a:pt x="135" y="80"/>
                  </a:lnTo>
                  <a:lnTo>
                    <a:pt x="157" y="54"/>
                  </a:lnTo>
                  <a:lnTo>
                    <a:pt x="183" y="31"/>
                  </a:lnTo>
                  <a:lnTo>
                    <a:pt x="214" y="14"/>
                  </a:lnTo>
                  <a:lnTo>
                    <a:pt x="249" y="3"/>
                  </a:lnTo>
                  <a:lnTo>
                    <a:pt x="286"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grpSp>
      <p:cxnSp>
        <p:nvCxnSpPr>
          <p:cNvPr id="130" name="Straight Arrow Connector 41">
            <a:extLst>
              <a:ext uri="{FF2B5EF4-FFF2-40B4-BE49-F238E27FC236}">
                <a16:creationId xmlns="" xmlns:a16="http://schemas.microsoft.com/office/drawing/2014/main" id="{C42473F0-7739-4084-BBF7-75401823CA18}"/>
              </a:ext>
            </a:extLst>
          </p:cNvPr>
          <p:cNvCxnSpPr>
            <a:cxnSpLocks/>
            <a:stCxn id="103" idx="6"/>
          </p:cNvCxnSpPr>
          <p:nvPr/>
        </p:nvCxnSpPr>
        <p:spPr>
          <a:xfrm>
            <a:off x="1415294" y="1754017"/>
            <a:ext cx="745961" cy="0"/>
          </a:xfrm>
          <a:prstGeom prst="straightConnector1">
            <a:avLst/>
          </a:prstGeom>
          <a:solidFill>
            <a:schemeClr val="accent5"/>
          </a:solidFill>
          <a:ln w="12700">
            <a:solidFill>
              <a:schemeClr val="accent2">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41">
            <a:extLst>
              <a:ext uri="{FF2B5EF4-FFF2-40B4-BE49-F238E27FC236}">
                <a16:creationId xmlns="" xmlns:a16="http://schemas.microsoft.com/office/drawing/2014/main" id="{9025B193-731C-4B77-9BB5-C69E1CF03D5E}"/>
              </a:ext>
            </a:extLst>
          </p:cNvPr>
          <p:cNvCxnSpPr>
            <a:cxnSpLocks/>
          </p:cNvCxnSpPr>
          <p:nvPr/>
        </p:nvCxnSpPr>
        <p:spPr>
          <a:xfrm>
            <a:off x="3060789" y="1720274"/>
            <a:ext cx="745961" cy="0"/>
          </a:xfrm>
          <a:prstGeom prst="straightConnector1">
            <a:avLst/>
          </a:prstGeom>
          <a:solidFill>
            <a:schemeClr val="accent5"/>
          </a:solidFill>
          <a:ln w="12700">
            <a:solidFill>
              <a:schemeClr val="accent2">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5" name="Straight Arrow Connector 41">
            <a:extLst>
              <a:ext uri="{FF2B5EF4-FFF2-40B4-BE49-F238E27FC236}">
                <a16:creationId xmlns="" xmlns:a16="http://schemas.microsoft.com/office/drawing/2014/main" id="{B7A16AC5-5686-42A4-B96D-021B8B6779D8}"/>
              </a:ext>
            </a:extLst>
          </p:cNvPr>
          <p:cNvCxnSpPr>
            <a:cxnSpLocks/>
          </p:cNvCxnSpPr>
          <p:nvPr/>
        </p:nvCxnSpPr>
        <p:spPr>
          <a:xfrm>
            <a:off x="4718539" y="1720274"/>
            <a:ext cx="745961" cy="0"/>
          </a:xfrm>
          <a:prstGeom prst="straightConnector1">
            <a:avLst/>
          </a:prstGeom>
          <a:solidFill>
            <a:schemeClr val="accent5"/>
          </a:solidFill>
          <a:ln w="12700">
            <a:solidFill>
              <a:schemeClr val="accent2">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6" name="Straight Arrow Connector 41">
            <a:extLst>
              <a:ext uri="{FF2B5EF4-FFF2-40B4-BE49-F238E27FC236}">
                <a16:creationId xmlns="" xmlns:a16="http://schemas.microsoft.com/office/drawing/2014/main" id="{41A69D30-87BD-4D64-BA9E-6A2B52721FBE}"/>
              </a:ext>
            </a:extLst>
          </p:cNvPr>
          <p:cNvCxnSpPr>
            <a:cxnSpLocks/>
          </p:cNvCxnSpPr>
          <p:nvPr/>
        </p:nvCxnSpPr>
        <p:spPr>
          <a:xfrm>
            <a:off x="6370162" y="1721965"/>
            <a:ext cx="745961" cy="0"/>
          </a:xfrm>
          <a:prstGeom prst="straightConnector1">
            <a:avLst/>
          </a:prstGeom>
          <a:solidFill>
            <a:schemeClr val="accent5"/>
          </a:solidFill>
          <a:ln w="12700">
            <a:solidFill>
              <a:schemeClr val="accent2">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138" name="Group 103">
            <a:extLst>
              <a:ext uri="{FF2B5EF4-FFF2-40B4-BE49-F238E27FC236}">
                <a16:creationId xmlns="" xmlns:a16="http://schemas.microsoft.com/office/drawing/2014/main" id="{541E74AE-10D9-4A21-B65D-FE29FB931724}"/>
              </a:ext>
            </a:extLst>
          </p:cNvPr>
          <p:cNvGrpSpPr/>
          <p:nvPr/>
        </p:nvGrpSpPr>
        <p:grpSpPr>
          <a:xfrm>
            <a:off x="2161255" y="1289800"/>
            <a:ext cx="905661" cy="1037740"/>
            <a:chOff x="1475492" y="1295400"/>
            <a:chExt cx="1143000" cy="1277566"/>
          </a:xfrm>
          <a:solidFill>
            <a:schemeClr val="accent1">
              <a:lumMod val="25000"/>
            </a:schemeClr>
          </a:solidFill>
        </p:grpSpPr>
        <p:sp>
          <p:nvSpPr>
            <p:cNvPr id="139" name="Oval 112">
              <a:extLst>
                <a:ext uri="{FF2B5EF4-FFF2-40B4-BE49-F238E27FC236}">
                  <a16:creationId xmlns="" xmlns:a16="http://schemas.microsoft.com/office/drawing/2014/main" id="{E98F768E-8092-4A93-BAE2-77097533B10A}"/>
                </a:ext>
              </a:extLst>
            </p:cNvPr>
            <p:cNvSpPr/>
            <p:nvPr/>
          </p:nvSpPr>
          <p:spPr>
            <a:xfrm>
              <a:off x="1475492" y="1295400"/>
              <a:ext cx="1143000" cy="1143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2855" tIns="102855" rIns="102855" bIns="102855"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dirty="0">
                <a:solidFill>
                  <a:prstClr val="white"/>
                </a:solidFill>
                <a:cs typeface="Arial" panose="020B0604020202020204" pitchFamily="34" charset="0"/>
              </a:endParaRPr>
            </a:p>
          </p:txBody>
        </p:sp>
        <p:sp>
          <p:nvSpPr>
            <p:cNvPr id="140" name="Isosceles Triangle 113">
              <a:extLst>
                <a:ext uri="{FF2B5EF4-FFF2-40B4-BE49-F238E27FC236}">
                  <a16:creationId xmlns="" xmlns:a16="http://schemas.microsoft.com/office/drawing/2014/main" id="{38B3C51F-E73F-4C24-8D60-A8D537E9DBFF}"/>
                </a:ext>
              </a:extLst>
            </p:cNvPr>
            <p:cNvSpPr/>
            <p:nvPr/>
          </p:nvSpPr>
          <p:spPr>
            <a:xfrm flipV="1">
              <a:off x="1894592" y="2378194"/>
              <a:ext cx="304800" cy="1947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685563" fontAlgn="auto">
                <a:spcBef>
                  <a:spcPts val="0"/>
                </a:spcBef>
                <a:spcAft>
                  <a:spcPts val="0"/>
                </a:spcAft>
              </a:pPr>
              <a:endParaRPr lang="en-US" sz="2250">
                <a:solidFill>
                  <a:prstClr val="white"/>
                </a:solidFill>
                <a:cs typeface="Arial" panose="020B0604020202020204" pitchFamily="34" charset="0"/>
              </a:endParaRPr>
            </a:p>
          </p:txBody>
        </p:sp>
      </p:grpSp>
      <p:sp>
        <p:nvSpPr>
          <p:cNvPr id="141" name="Freeform 12">
            <a:extLst>
              <a:ext uri="{FF2B5EF4-FFF2-40B4-BE49-F238E27FC236}">
                <a16:creationId xmlns="" xmlns:a16="http://schemas.microsoft.com/office/drawing/2014/main" id="{AA09CC6F-B4B2-4E35-B2ED-5F01F83C51F5}"/>
              </a:ext>
            </a:extLst>
          </p:cNvPr>
          <p:cNvSpPr>
            <a:spLocks noChangeAspect="1" noEditPoints="1"/>
          </p:cNvSpPr>
          <p:nvPr/>
        </p:nvSpPr>
        <p:spPr bwMode="auto">
          <a:xfrm>
            <a:off x="2364386" y="1445932"/>
            <a:ext cx="499399" cy="577055"/>
          </a:xfrm>
          <a:custGeom>
            <a:avLst/>
            <a:gdLst>
              <a:gd name="T0" fmla="*/ 608 w 637"/>
              <a:gd name="T1" fmla="*/ 691 h 718"/>
              <a:gd name="T2" fmla="*/ 92 w 637"/>
              <a:gd name="T3" fmla="*/ 203 h 718"/>
              <a:gd name="T4" fmla="*/ 544 w 637"/>
              <a:gd name="T5" fmla="*/ 203 h 718"/>
              <a:gd name="T6" fmla="*/ 454 w 637"/>
              <a:gd name="T7" fmla="*/ 277 h 718"/>
              <a:gd name="T8" fmla="*/ 477 w 637"/>
              <a:gd name="T9" fmla="*/ 281 h 718"/>
              <a:gd name="T10" fmla="*/ 480 w 637"/>
              <a:gd name="T11" fmla="*/ 296 h 718"/>
              <a:gd name="T12" fmla="*/ 467 w 637"/>
              <a:gd name="T13" fmla="*/ 304 h 718"/>
              <a:gd name="T14" fmla="*/ 350 w 637"/>
              <a:gd name="T15" fmla="*/ 301 h 718"/>
              <a:gd name="T16" fmla="*/ 347 w 637"/>
              <a:gd name="T17" fmla="*/ 286 h 718"/>
              <a:gd name="T18" fmla="*/ 360 w 637"/>
              <a:gd name="T19" fmla="*/ 277 h 718"/>
              <a:gd name="T20" fmla="*/ 373 w 637"/>
              <a:gd name="T21" fmla="*/ 203 h 718"/>
              <a:gd name="T22" fmla="*/ 265 w 637"/>
              <a:gd name="T23" fmla="*/ 277 h 718"/>
              <a:gd name="T24" fmla="*/ 288 w 637"/>
              <a:gd name="T25" fmla="*/ 281 h 718"/>
              <a:gd name="T26" fmla="*/ 291 w 637"/>
              <a:gd name="T27" fmla="*/ 296 h 718"/>
              <a:gd name="T28" fmla="*/ 278 w 637"/>
              <a:gd name="T29" fmla="*/ 304 h 718"/>
              <a:gd name="T30" fmla="*/ 160 w 637"/>
              <a:gd name="T31" fmla="*/ 301 h 718"/>
              <a:gd name="T32" fmla="*/ 157 w 637"/>
              <a:gd name="T33" fmla="*/ 286 h 718"/>
              <a:gd name="T34" fmla="*/ 169 w 637"/>
              <a:gd name="T35" fmla="*/ 277 h 718"/>
              <a:gd name="T36" fmla="*/ 182 w 637"/>
              <a:gd name="T37" fmla="*/ 203 h 718"/>
              <a:gd name="T38" fmla="*/ 297 w 637"/>
              <a:gd name="T39" fmla="*/ 85 h 718"/>
              <a:gd name="T40" fmla="*/ 264 w 637"/>
              <a:gd name="T41" fmla="*/ 136 h 718"/>
              <a:gd name="T42" fmla="*/ 373 w 637"/>
              <a:gd name="T43" fmla="*/ 136 h 718"/>
              <a:gd name="T44" fmla="*/ 339 w 637"/>
              <a:gd name="T45" fmla="*/ 85 h 718"/>
              <a:gd name="T46" fmla="*/ 289 w 637"/>
              <a:gd name="T47" fmla="*/ 30 h 718"/>
              <a:gd name="T48" fmla="*/ 225 w 637"/>
              <a:gd name="T49" fmla="*/ 80 h 718"/>
              <a:gd name="T50" fmla="*/ 209 w 637"/>
              <a:gd name="T51" fmla="*/ 270 h 718"/>
              <a:gd name="T52" fmla="*/ 237 w 637"/>
              <a:gd name="T53" fmla="*/ 270 h 718"/>
              <a:gd name="T54" fmla="*/ 253 w 637"/>
              <a:gd name="T55" fmla="*/ 88 h 718"/>
              <a:gd name="T56" fmla="*/ 318 w 637"/>
              <a:gd name="T57" fmla="*/ 54 h 718"/>
              <a:gd name="T58" fmla="*/ 384 w 637"/>
              <a:gd name="T59" fmla="*/ 88 h 718"/>
              <a:gd name="T60" fmla="*/ 400 w 637"/>
              <a:gd name="T61" fmla="*/ 270 h 718"/>
              <a:gd name="T62" fmla="*/ 427 w 637"/>
              <a:gd name="T63" fmla="*/ 270 h 718"/>
              <a:gd name="T64" fmla="*/ 413 w 637"/>
              <a:gd name="T65" fmla="*/ 80 h 718"/>
              <a:gd name="T66" fmla="*/ 347 w 637"/>
              <a:gd name="T67" fmla="*/ 30 h 718"/>
              <a:gd name="T68" fmla="*/ 355 w 637"/>
              <a:gd name="T69" fmla="*/ 5 h 718"/>
              <a:gd name="T70" fmla="*/ 435 w 637"/>
              <a:gd name="T71" fmla="*/ 67 h 718"/>
              <a:gd name="T72" fmla="*/ 454 w 637"/>
              <a:gd name="T73" fmla="*/ 176 h 718"/>
              <a:gd name="T74" fmla="*/ 565 w 637"/>
              <a:gd name="T75" fmla="*/ 179 h 718"/>
              <a:gd name="T76" fmla="*/ 569 w 637"/>
              <a:gd name="T77" fmla="*/ 187 h 718"/>
              <a:gd name="T78" fmla="*/ 637 w 637"/>
              <a:gd name="T79" fmla="*/ 704 h 718"/>
              <a:gd name="T80" fmla="*/ 629 w 637"/>
              <a:gd name="T81" fmla="*/ 717 h 718"/>
              <a:gd name="T82" fmla="*/ 8 w 637"/>
              <a:gd name="T83" fmla="*/ 717 h 718"/>
              <a:gd name="T84" fmla="*/ 0 w 637"/>
              <a:gd name="T85" fmla="*/ 704 h 718"/>
              <a:gd name="T86" fmla="*/ 68 w 637"/>
              <a:gd name="T87" fmla="*/ 187 h 718"/>
              <a:gd name="T88" fmla="*/ 72 w 637"/>
              <a:gd name="T89" fmla="*/ 179 h 718"/>
              <a:gd name="T90" fmla="*/ 182 w 637"/>
              <a:gd name="T91" fmla="*/ 176 h 718"/>
              <a:gd name="T92" fmla="*/ 201 w 637"/>
              <a:gd name="T93" fmla="*/ 67 h 718"/>
              <a:gd name="T94" fmla="*/ 283 w 637"/>
              <a:gd name="T95" fmla="*/ 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7" h="718">
                <a:moveTo>
                  <a:pt x="38" y="624"/>
                </a:moveTo>
                <a:lnTo>
                  <a:pt x="28" y="691"/>
                </a:lnTo>
                <a:lnTo>
                  <a:pt x="608" y="691"/>
                </a:lnTo>
                <a:lnTo>
                  <a:pt x="600" y="624"/>
                </a:lnTo>
                <a:lnTo>
                  <a:pt x="38" y="624"/>
                </a:lnTo>
                <a:close/>
                <a:moveTo>
                  <a:pt x="92" y="203"/>
                </a:moveTo>
                <a:lnTo>
                  <a:pt x="40" y="609"/>
                </a:lnTo>
                <a:lnTo>
                  <a:pt x="597" y="609"/>
                </a:lnTo>
                <a:lnTo>
                  <a:pt x="544" y="203"/>
                </a:lnTo>
                <a:lnTo>
                  <a:pt x="454" y="203"/>
                </a:lnTo>
                <a:lnTo>
                  <a:pt x="454" y="270"/>
                </a:lnTo>
                <a:lnTo>
                  <a:pt x="454" y="277"/>
                </a:lnTo>
                <a:lnTo>
                  <a:pt x="467" y="277"/>
                </a:lnTo>
                <a:lnTo>
                  <a:pt x="473" y="278"/>
                </a:lnTo>
                <a:lnTo>
                  <a:pt x="477" y="281"/>
                </a:lnTo>
                <a:lnTo>
                  <a:pt x="480" y="286"/>
                </a:lnTo>
                <a:lnTo>
                  <a:pt x="481" y="291"/>
                </a:lnTo>
                <a:lnTo>
                  <a:pt x="480" y="296"/>
                </a:lnTo>
                <a:lnTo>
                  <a:pt x="477" y="301"/>
                </a:lnTo>
                <a:lnTo>
                  <a:pt x="473" y="304"/>
                </a:lnTo>
                <a:lnTo>
                  <a:pt x="467" y="304"/>
                </a:lnTo>
                <a:lnTo>
                  <a:pt x="360" y="304"/>
                </a:lnTo>
                <a:lnTo>
                  <a:pt x="353" y="304"/>
                </a:lnTo>
                <a:lnTo>
                  <a:pt x="350" y="301"/>
                </a:lnTo>
                <a:lnTo>
                  <a:pt x="347" y="296"/>
                </a:lnTo>
                <a:lnTo>
                  <a:pt x="345" y="291"/>
                </a:lnTo>
                <a:lnTo>
                  <a:pt x="347" y="286"/>
                </a:lnTo>
                <a:lnTo>
                  <a:pt x="350" y="281"/>
                </a:lnTo>
                <a:lnTo>
                  <a:pt x="353" y="278"/>
                </a:lnTo>
                <a:lnTo>
                  <a:pt x="360" y="277"/>
                </a:lnTo>
                <a:lnTo>
                  <a:pt x="373" y="277"/>
                </a:lnTo>
                <a:lnTo>
                  <a:pt x="373" y="270"/>
                </a:lnTo>
                <a:lnTo>
                  <a:pt x="373" y="203"/>
                </a:lnTo>
                <a:lnTo>
                  <a:pt x="264" y="203"/>
                </a:lnTo>
                <a:lnTo>
                  <a:pt x="264" y="270"/>
                </a:lnTo>
                <a:lnTo>
                  <a:pt x="265" y="277"/>
                </a:lnTo>
                <a:lnTo>
                  <a:pt x="278" y="277"/>
                </a:lnTo>
                <a:lnTo>
                  <a:pt x="283" y="278"/>
                </a:lnTo>
                <a:lnTo>
                  <a:pt x="288" y="281"/>
                </a:lnTo>
                <a:lnTo>
                  <a:pt x="291" y="286"/>
                </a:lnTo>
                <a:lnTo>
                  <a:pt x="291" y="291"/>
                </a:lnTo>
                <a:lnTo>
                  <a:pt x="291" y="296"/>
                </a:lnTo>
                <a:lnTo>
                  <a:pt x="288" y="301"/>
                </a:lnTo>
                <a:lnTo>
                  <a:pt x="283" y="304"/>
                </a:lnTo>
                <a:lnTo>
                  <a:pt x="278" y="304"/>
                </a:lnTo>
                <a:lnTo>
                  <a:pt x="169" y="304"/>
                </a:lnTo>
                <a:lnTo>
                  <a:pt x="165" y="304"/>
                </a:lnTo>
                <a:lnTo>
                  <a:pt x="160" y="301"/>
                </a:lnTo>
                <a:lnTo>
                  <a:pt x="157" y="296"/>
                </a:lnTo>
                <a:lnTo>
                  <a:pt x="157" y="291"/>
                </a:lnTo>
                <a:lnTo>
                  <a:pt x="157" y="286"/>
                </a:lnTo>
                <a:lnTo>
                  <a:pt x="160" y="281"/>
                </a:lnTo>
                <a:lnTo>
                  <a:pt x="165" y="278"/>
                </a:lnTo>
                <a:lnTo>
                  <a:pt x="169" y="277"/>
                </a:lnTo>
                <a:lnTo>
                  <a:pt x="184" y="277"/>
                </a:lnTo>
                <a:lnTo>
                  <a:pt x="182" y="270"/>
                </a:lnTo>
                <a:lnTo>
                  <a:pt x="182" y="203"/>
                </a:lnTo>
                <a:lnTo>
                  <a:pt x="92" y="203"/>
                </a:lnTo>
                <a:close/>
                <a:moveTo>
                  <a:pt x="318" y="82"/>
                </a:moveTo>
                <a:lnTo>
                  <a:pt x="297" y="85"/>
                </a:lnTo>
                <a:lnTo>
                  <a:pt x="280" y="98"/>
                </a:lnTo>
                <a:lnTo>
                  <a:pt x="269" y="114"/>
                </a:lnTo>
                <a:lnTo>
                  <a:pt x="264" y="136"/>
                </a:lnTo>
                <a:lnTo>
                  <a:pt x="264" y="176"/>
                </a:lnTo>
                <a:lnTo>
                  <a:pt x="373" y="176"/>
                </a:lnTo>
                <a:lnTo>
                  <a:pt x="373" y="136"/>
                </a:lnTo>
                <a:lnTo>
                  <a:pt x="368" y="114"/>
                </a:lnTo>
                <a:lnTo>
                  <a:pt x="357" y="98"/>
                </a:lnTo>
                <a:lnTo>
                  <a:pt x="339" y="85"/>
                </a:lnTo>
                <a:lnTo>
                  <a:pt x="318" y="82"/>
                </a:lnTo>
                <a:close/>
                <a:moveTo>
                  <a:pt x="318" y="27"/>
                </a:moveTo>
                <a:lnTo>
                  <a:pt x="289" y="30"/>
                </a:lnTo>
                <a:lnTo>
                  <a:pt x="264" y="42"/>
                </a:lnTo>
                <a:lnTo>
                  <a:pt x="241" y="59"/>
                </a:lnTo>
                <a:lnTo>
                  <a:pt x="225" y="80"/>
                </a:lnTo>
                <a:lnTo>
                  <a:pt x="214" y="107"/>
                </a:lnTo>
                <a:lnTo>
                  <a:pt x="209" y="136"/>
                </a:lnTo>
                <a:lnTo>
                  <a:pt x="209" y="270"/>
                </a:lnTo>
                <a:lnTo>
                  <a:pt x="211" y="277"/>
                </a:lnTo>
                <a:lnTo>
                  <a:pt x="238" y="277"/>
                </a:lnTo>
                <a:lnTo>
                  <a:pt x="237" y="270"/>
                </a:lnTo>
                <a:lnTo>
                  <a:pt x="237" y="136"/>
                </a:lnTo>
                <a:lnTo>
                  <a:pt x="241" y="109"/>
                </a:lnTo>
                <a:lnTo>
                  <a:pt x="253" y="88"/>
                </a:lnTo>
                <a:lnTo>
                  <a:pt x="270" y="69"/>
                </a:lnTo>
                <a:lnTo>
                  <a:pt x="293" y="58"/>
                </a:lnTo>
                <a:lnTo>
                  <a:pt x="318" y="54"/>
                </a:lnTo>
                <a:lnTo>
                  <a:pt x="344" y="58"/>
                </a:lnTo>
                <a:lnTo>
                  <a:pt x="366" y="69"/>
                </a:lnTo>
                <a:lnTo>
                  <a:pt x="384" y="88"/>
                </a:lnTo>
                <a:lnTo>
                  <a:pt x="395" y="109"/>
                </a:lnTo>
                <a:lnTo>
                  <a:pt x="400" y="136"/>
                </a:lnTo>
                <a:lnTo>
                  <a:pt x="400" y="270"/>
                </a:lnTo>
                <a:lnTo>
                  <a:pt x="400" y="277"/>
                </a:lnTo>
                <a:lnTo>
                  <a:pt x="427" y="277"/>
                </a:lnTo>
                <a:lnTo>
                  <a:pt x="427" y="270"/>
                </a:lnTo>
                <a:lnTo>
                  <a:pt x="427" y="136"/>
                </a:lnTo>
                <a:lnTo>
                  <a:pt x="424" y="107"/>
                </a:lnTo>
                <a:lnTo>
                  <a:pt x="413" y="80"/>
                </a:lnTo>
                <a:lnTo>
                  <a:pt x="395" y="59"/>
                </a:lnTo>
                <a:lnTo>
                  <a:pt x="373" y="42"/>
                </a:lnTo>
                <a:lnTo>
                  <a:pt x="347" y="30"/>
                </a:lnTo>
                <a:lnTo>
                  <a:pt x="318" y="27"/>
                </a:lnTo>
                <a:close/>
                <a:moveTo>
                  <a:pt x="318" y="0"/>
                </a:moveTo>
                <a:lnTo>
                  <a:pt x="355" y="5"/>
                </a:lnTo>
                <a:lnTo>
                  <a:pt x="387" y="18"/>
                </a:lnTo>
                <a:lnTo>
                  <a:pt x="414" y="40"/>
                </a:lnTo>
                <a:lnTo>
                  <a:pt x="435" y="67"/>
                </a:lnTo>
                <a:lnTo>
                  <a:pt x="449" y="99"/>
                </a:lnTo>
                <a:lnTo>
                  <a:pt x="454" y="136"/>
                </a:lnTo>
                <a:lnTo>
                  <a:pt x="454" y="176"/>
                </a:lnTo>
                <a:lnTo>
                  <a:pt x="555" y="176"/>
                </a:lnTo>
                <a:lnTo>
                  <a:pt x="561" y="178"/>
                </a:lnTo>
                <a:lnTo>
                  <a:pt x="565" y="179"/>
                </a:lnTo>
                <a:lnTo>
                  <a:pt x="568" y="182"/>
                </a:lnTo>
                <a:lnTo>
                  <a:pt x="569" y="187"/>
                </a:lnTo>
                <a:lnTo>
                  <a:pt x="569" y="187"/>
                </a:lnTo>
                <a:lnTo>
                  <a:pt x="637" y="702"/>
                </a:lnTo>
                <a:lnTo>
                  <a:pt x="637" y="702"/>
                </a:lnTo>
                <a:lnTo>
                  <a:pt x="637" y="704"/>
                </a:lnTo>
                <a:lnTo>
                  <a:pt x="637" y="710"/>
                </a:lnTo>
                <a:lnTo>
                  <a:pt x="633" y="713"/>
                </a:lnTo>
                <a:lnTo>
                  <a:pt x="629" y="717"/>
                </a:lnTo>
                <a:lnTo>
                  <a:pt x="624" y="718"/>
                </a:lnTo>
                <a:lnTo>
                  <a:pt x="14" y="718"/>
                </a:lnTo>
                <a:lnTo>
                  <a:pt x="8" y="717"/>
                </a:lnTo>
                <a:lnTo>
                  <a:pt x="4" y="713"/>
                </a:lnTo>
                <a:lnTo>
                  <a:pt x="1" y="710"/>
                </a:lnTo>
                <a:lnTo>
                  <a:pt x="0" y="704"/>
                </a:lnTo>
                <a:lnTo>
                  <a:pt x="0" y="702"/>
                </a:lnTo>
                <a:lnTo>
                  <a:pt x="0" y="702"/>
                </a:lnTo>
                <a:lnTo>
                  <a:pt x="68" y="187"/>
                </a:lnTo>
                <a:lnTo>
                  <a:pt x="68" y="187"/>
                </a:lnTo>
                <a:lnTo>
                  <a:pt x="70" y="182"/>
                </a:lnTo>
                <a:lnTo>
                  <a:pt x="72" y="179"/>
                </a:lnTo>
                <a:lnTo>
                  <a:pt x="76" y="178"/>
                </a:lnTo>
                <a:lnTo>
                  <a:pt x="81" y="176"/>
                </a:lnTo>
                <a:lnTo>
                  <a:pt x="182" y="176"/>
                </a:lnTo>
                <a:lnTo>
                  <a:pt x="182" y="136"/>
                </a:lnTo>
                <a:lnTo>
                  <a:pt x="189" y="99"/>
                </a:lnTo>
                <a:lnTo>
                  <a:pt x="201" y="67"/>
                </a:lnTo>
                <a:lnTo>
                  <a:pt x="222" y="40"/>
                </a:lnTo>
                <a:lnTo>
                  <a:pt x="249" y="18"/>
                </a:lnTo>
                <a:lnTo>
                  <a:pt x="283" y="5"/>
                </a:lnTo>
                <a:lnTo>
                  <a:pt x="318" y="0"/>
                </a:lnTo>
                <a:close/>
              </a:path>
            </a:pathLst>
          </a:custGeom>
          <a:solidFill>
            <a:schemeClr val="bg1"/>
          </a:solidFill>
          <a:ln w="0">
            <a:noFill/>
            <a:prstDash val="solid"/>
            <a:round/>
            <a:headEnd/>
            <a:tailEnd/>
          </a:ln>
        </p:spPr>
        <p:txBody>
          <a:bodyPr vert="horz" wrap="square" lIns="51427" tIns="25714" rIns="51427" bIns="25714" numCol="1" anchor="t" anchorCtr="0" compatLnSpc="1">
            <a:prstTxWarp prst="textNoShape">
              <a:avLst/>
            </a:prstTxWarp>
          </a:bodyPr>
          <a:lstStyle/>
          <a:p>
            <a:pPr defTabSz="257131" eaLnBrk="1" fontAlgn="auto" hangingPunct="1">
              <a:spcBef>
                <a:spcPts val="0"/>
              </a:spcBef>
              <a:spcAft>
                <a:spcPts val="0"/>
              </a:spcAft>
            </a:pPr>
            <a:endParaRPr lang="en-US" sz="1013" b="0">
              <a:solidFill>
                <a:prstClr val="black"/>
              </a:solidFill>
              <a:latin typeface="+mn-lt"/>
            </a:endParaRPr>
          </a:p>
        </p:txBody>
      </p:sp>
      <p:sp>
        <p:nvSpPr>
          <p:cNvPr id="102" name="Text Box 3">
            <a:extLst>
              <a:ext uri="{FF2B5EF4-FFF2-40B4-BE49-F238E27FC236}">
                <a16:creationId xmlns="" xmlns:a16="http://schemas.microsoft.com/office/drawing/2014/main" id="{A563C271-5235-4684-9002-DFA341163540}"/>
              </a:ext>
            </a:extLst>
          </p:cNvPr>
          <p:cNvSpPr txBox="1">
            <a:spLocks noChangeArrowheads="1"/>
          </p:cNvSpPr>
          <p:nvPr/>
        </p:nvSpPr>
        <p:spPr bwMode="auto">
          <a:xfrm>
            <a:off x="1428492" y="228953"/>
            <a:ext cx="7319971" cy="5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Автоматизация закупок в ТГК-16</a:t>
            </a:r>
          </a:p>
        </p:txBody>
      </p:sp>
    </p:spTree>
    <p:extLst>
      <p:ext uri="{BB962C8B-B14F-4D97-AF65-F5344CB8AC3E}">
        <p14:creationId xmlns:p14="http://schemas.microsoft.com/office/powerpoint/2010/main" val="282132356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 Box 3">
            <a:extLst>
              <a:ext uri="{FF2B5EF4-FFF2-40B4-BE49-F238E27FC236}">
                <a16:creationId xmlns="" xmlns:a16="http://schemas.microsoft.com/office/drawing/2014/main" id="{A563C271-5235-4684-9002-DFA341163540}"/>
              </a:ext>
            </a:extLst>
          </p:cNvPr>
          <p:cNvSpPr txBox="1">
            <a:spLocks noChangeArrowheads="1"/>
          </p:cNvSpPr>
          <p:nvPr/>
        </p:nvSpPr>
        <p:spPr bwMode="auto">
          <a:xfrm>
            <a:off x="1619250" y="195486"/>
            <a:ext cx="7200899" cy="7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ru-RU"/>
            </a:defPPr>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Переход с УПП на 1С:</a:t>
            </a:r>
            <a:r>
              <a:rPr lang="en-US" altLang="ru-RU" dirty="0"/>
              <a:t>ERP</a:t>
            </a:r>
            <a:r>
              <a:rPr lang="ru-RU" altLang="ru-RU" dirty="0"/>
              <a:t>. Управление холдингом</a:t>
            </a:r>
          </a:p>
        </p:txBody>
      </p:sp>
      <p:grpSp>
        <p:nvGrpSpPr>
          <p:cNvPr id="105" name="Группа 104">
            <a:extLst>
              <a:ext uri="{FF2B5EF4-FFF2-40B4-BE49-F238E27FC236}">
                <a16:creationId xmlns="" xmlns:a16="http://schemas.microsoft.com/office/drawing/2014/main" id="{E7AA8835-217E-46B8-BCA0-3C9448BC6F9A}"/>
              </a:ext>
            </a:extLst>
          </p:cNvPr>
          <p:cNvGrpSpPr/>
          <p:nvPr/>
        </p:nvGrpSpPr>
        <p:grpSpPr>
          <a:xfrm>
            <a:off x="3543372" y="971660"/>
            <a:ext cx="5250011" cy="3782384"/>
            <a:chOff x="825623" y="540836"/>
            <a:chExt cx="6957171" cy="5776327"/>
          </a:xfrm>
        </p:grpSpPr>
        <p:cxnSp>
          <p:nvCxnSpPr>
            <p:cNvPr id="114" name="Прямая соединительная линия 113">
              <a:extLst>
                <a:ext uri="{FF2B5EF4-FFF2-40B4-BE49-F238E27FC236}">
                  <a16:creationId xmlns="" xmlns:a16="http://schemas.microsoft.com/office/drawing/2014/main" id="{2DD1636A-6641-4905-909D-39A8D3784920}"/>
                </a:ext>
              </a:extLst>
            </p:cNvPr>
            <p:cNvCxnSpPr/>
            <p:nvPr/>
          </p:nvCxnSpPr>
          <p:spPr>
            <a:xfrm flipH="1">
              <a:off x="3071674" y="1979720"/>
              <a:ext cx="2086252" cy="261003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a:extLst>
                <a:ext uri="{FF2B5EF4-FFF2-40B4-BE49-F238E27FC236}">
                  <a16:creationId xmlns="" xmlns:a16="http://schemas.microsoft.com/office/drawing/2014/main" id="{1E0EEED5-1EBA-4369-8A89-C921CB36448B}"/>
                </a:ext>
              </a:extLst>
            </p:cNvPr>
            <p:cNvCxnSpPr/>
            <p:nvPr/>
          </p:nvCxnSpPr>
          <p:spPr>
            <a:xfrm flipH="1">
              <a:off x="3879542" y="1722268"/>
              <a:ext cx="452761" cy="3497802"/>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a:extLst>
                <a:ext uri="{FF2B5EF4-FFF2-40B4-BE49-F238E27FC236}">
                  <a16:creationId xmlns="" xmlns:a16="http://schemas.microsoft.com/office/drawing/2014/main" id="{9B5F584E-B343-40A6-BA79-8451CD8808C6}"/>
                </a:ext>
              </a:extLst>
            </p:cNvPr>
            <p:cNvCxnSpPr/>
            <p:nvPr/>
          </p:nvCxnSpPr>
          <p:spPr>
            <a:xfrm>
              <a:off x="3568823" y="1899821"/>
              <a:ext cx="1447060" cy="3266983"/>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a:extLst>
                <a:ext uri="{FF2B5EF4-FFF2-40B4-BE49-F238E27FC236}">
                  <a16:creationId xmlns="" xmlns:a16="http://schemas.microsoft.com/office/drawing/2014/main" id="{00C12B0A-6877-4C65-A1F4-CF15CD6653E7}"/>
                </a:ext>
              </a:extLst>
            </p:cNvPr>
            <p:cNvCxnSpPr/>
            <p:nvPr/>
          </p:nvCxnSpPr>
          <p:spPr>
            <a:xfrm>
              <a:off x="2956264" y="2672179"/>
              <a:ext cx="2601157" cy="1917576"/>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136">
              <a:extLst>
                <a:ext uri="{FF2B5EF4-FFF2-40B4-BE49-F238E27FC236}">
                  <a16:creationId xmlns="" xmlns:a16="http://schemas.microsoft.com/office/drawing/2014/main" id="{601FB1AA-E5C3-41EE-AE94-09425A11E233}"/>
                </a:ext>
              </a:extLst>
            </p:cNvPr>
            <p:cNvCxnSpPr/>
            <p:nvPr/>
          </p:nvCxnSpPr>
          <p:spPr>
            <a:xfrm flipV="1">
              <a:off x="2787588" y="2760955"/>
              <a:ext cx="2876365" cy="976544"/>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Прямая соединительная линия 141">
              <a:extLst>
                <a:ext uri="{FF2B5EF4-FFF2-40B4-BE49-F238E27FC236}">
                  <a16:creationId xmlns="" xmlns:a16="http://schemas.microsoft.com/office/drawing/2014/main" id="{0AFED665-8071-435D-841E-CDD08740B60C}"/>
                </a:ext>
              </a:extLst>
            </p:cNvPr>
            <p:cNvCxnSpPr/>
            <p:nvPr/>
          </p:nvCxnSpPr>
          <p:spPr>
            <a:xfrm>
              <a:off x="5557421" y="3746377"/>
              <a:ext cx="284086" cy="106532"/>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3" name="Схема 142">
              <a:extLst>
                <a:ext uri="{FF2B5EF4-FFF2-40B4-BE49-F238E27FC236}">
                  <a16:creationId xmlns="" xmlns:a16="http://schemas.microsoft.com/office/drawing/2014/main" id="{06B37F33-47C6-4E63-9130-8D7FE34AD4AC}"/>
                </a:ext>
              </a:extLst>
            </p:cNvPr>
            <p:cNvGraphicFramePr/>
            <p:nvPr>
              <p:extLst>
                <p:ext uri="{D42A27DB-BD31-4B8C-83A1-F6EECF244321}">
                  <p14:modId xmlns:p14="http://schemas.microsoft.com/office/powerpoint/2010/main" val="1249111274"/>
                </p:ext>
              </p:extLst>
            </p:nvPr>
          </p:nvGraphicFramePr>
          <p:xfrm>
            <a:off x="825623" y="540836"/>
            <a:ext cx="6957171" cy="5776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144" name="Текст 2">
            <a:extLst>
              <a:ext uri="{FF2B5EF4-FFF2-40B4-BE49-F238E27FC236}">
                <a16:creationId xmlns="" xmlns:a16="http://schemas.microsoft.com/office/drawing/2014/main" id="{F15AA586-7A15-4D39-AF9E-7CA48D2F10FE}"/>
              </a:ext>
            </a:extLst>
          </p:cNvPr>
          <p:cNvSpPr txBox="1">
            <a:spLocks/>
          </p:cNvSpPr>
          <p:nvPr/>
        </p:nvSpPr>
        <p:spPr>
          <a:xfrm>
            <a:off x="359086" y="1375027"/>
            <a:ext cx="3558731" cy="1730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28" b="0" dirty="0">
                <a:latin typeface="Arial" panose="020B0604020202020204" pitchFamily="34" charset="0"/>
                <a:ea typeface="Verdana" panose="020B0604030504040204" pitchFamily="34" charset="0"/>
                <a:cs typeface="Arial" panose="020B0604020202020204" pitchFamily="34" charset="0"/>
              </a:rPr>
              <a:t>Компания выбрала «1С:ERP. Управление холдингом» — флагманское решение от российского вендора, а также отраслевой программный продукт «1С:Управление мукомольным, крупяным, комбикормовым и масложировым производством»</a:t>
            </a:r>
          </a:p>
        </p:txBody>
      </p:sp>
      <p:pic>
        <p:nvPicPr>
          <p:cNvPr id="145" name="Рисунок 144">
            <a:extLst>
              <a:ext uri="{FF2B5EF4-FFF2-40B4-BE49-F238E27FC236}">
                <a16:creationId xmlns="" xmlns:a16="http://schemas.microsoft.com/office/drawing/2014/main" id="{BFA0FD46-BE78-4389-BD9B-41DA258EF1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343278"/>
            <a:ext cx="2335502" cy="799829"/>
          </a:xfrm>
          <a:prstGeom prst="rect">
            <a:avLst/>
          </a:prstGeom>
        </p:spPr>
      </p:pic>
      <p:pic>
        <p:nvPicPr>
          <p:cNvPr id="146" name="Рисунок 145">
            <a:extLst>
              <a:ext uri="{FF2B5EF4-FFF2-40B4-BE49-F238E27FC236}">
                <a16:creationId xmlns="" xmlns:a16="http://schemas.microsoft.com/office/drawing/2014/main" id="{EFC1CF33-2416-4300-8BB5-9BB8553911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2211" y="4093321"/>
            <a:ext cx="1091789" cy="1021217"/>
          </a:xfrm>
          <a:prstGeom prst="rect">
            <a:avLst/>
          </a:prstGeom>
        </p:spPr>
      </p:pic>
    </p:spTree>
    <p:extLst>
      <p:ext uri="{BB962C8B-B14F-4D97-AF65-F5344CB8AC3E}">
        <p14:creationId xmlns:p14="http://schemas.microsoft.com/office/powerpoint/2010/main" val="399451899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20">
            <a:extLst>
              <a:ext uri="{FF2B5EF4-FFF2-40B4-BE49-F238E27FC236}">
                <a16:creationId xmlns="" xmlns:a16="http://schemas.microsoft.com/office/drawing/2014/main" id="{5762B3C2-5749-49AF-A3E0-8C58A2CFCA48}"/>
              </a:ext>
            </a:extLst>
          </p:cNvPr>
          <p:cNvSpPr/>
          <p:nvPr/>
        </p:nvSpPr>
        <p:spPr bwMode="auto">
          <a:xfrm>
            <a:off x="4511558" y="1367418"/>
            <a:ext cx="4381733" cy="324006"/>
          </a:xfrm>
          <a:prstGeom prst="roundRect">
            <a:avLst/>
          </a:prstGeom>
          <a:solidFill>
            <a:schemeClr val="bg1">
              <a:lumMod val="95000"/>
              <a:alpha val="74902"/>
            </a:schemeClr>
          </a:solidFill>
          <a:ln>
            <a:noFill/>
          </a:ln>
        </p:spPr>
        <p:txBody>
          <a:bodyPr wrap="square" lIns="71390" tIns="37123" rIns="71390" bIns="37123">
            <a:spAutoFit/>
          </a:bodyPr>
          <a:lstStyle/>
          <a:p>
            <a:pPr marL="302211" indent="-302211" fontAlgn="auto">
              <a:lnSpc>
                <a:spcPct val="85000"/>
              </a:lnSpc>
              <a:spcBef>
                <a:spcPct val="50000"/>
              </a:spcBef>
              <a:spcAft>
                <a:spcPts val="0"/>
              </a:spcAft>
              <a:buSzPct val="120000"/>
              <a:buBlip>
                <a:blip r:embed="rId3"/>
              </a:buBlip>
              <a:defRPr/>
            </a:pPr>
            <a:endParaRPr lang="ru-RU" sz="1666">
              <a:latin typeface="Arial" panose="020B0604020202020204" pitchFamily="34" charset="0"/>
            </a:endParaRPr>
          </a:p>
        </p:txBody>
      </p:sp>
      <p:sp>
        <p:nvSpPr>
          <p:cNvPr id="10" name="Скругленный прямоугольник 20">
            <a:extLst>
              <a:ext uri="{FF2B5EF4-FFF2-40B4-BE49-F238E27FC236}">
                <a16:creationId xmlns="" xmlns:a16="http://schemas.microsoft.com/office/drawing/2014/main" id="{805494E6-E46A-4616-86C6-60B556FCD06D}"/>
              </a:ext>
            </a:extLst>
          </p:cNvPr>
          <p:cNvSpPr/>
          <p:nvPr/>
        </p:nvSpPr>
        <p:spPr bwMode="auto">
          <a:xfrm>
            <a:off x="250824" y="1362885"/>
            <a:ext cx="4124733" cy="324006"/>
          </a:xfrm>
          <a:prstGeom prst="roundRect">
            <a:avLst/>
          </a:prstGeom>
          <a:solidFill>
            <a:schemeClr val="bg1">
              <a:lumMod val="95000"/>
              <a:alpha val="74902"/>
            </a:schemeClr>
          </a:solidFill>
          <a:ln>
            <a:noFill/>
          </a:ln>
        </p:spPr>
        <p:txBody>
          <a:bodyPr wrap="square" lIns="71390" tIns="37123" rIns="71390" bIns="37123">
            <a:spAutoFit/>
          </a:bodyPr>
          <a:lstStyle/>
          <a:p>
            <a:pPr marL="302211" indent="-302211" fontAlgn="auto">
              <a:lnSpc>
                <a:spcPct val="85000"/>
              </a:lnSpc>
              <a:spcBef>
                <a:spcPct val="50000"/>
              </a:spcBef>
              <a:spcAft>
                <a:spcPts val="0"/>
              </a:spcAft>
              <a:buSzPct val="120000"/>
              <a:buBlip>
                <a:blip r:embed="rId3"/>
              </a:buBlip>
              <a:defRPr/>
            </a:pPr>
            <a:endParaRPr lang="ru-RU" sz="1666">
              <a:latin typeface="Arial" panose="020B0604020202020204" pitchFamily="34" charset="0"/>
            </a:endParaRPr>
          </a:p>
        </p:txBody>
      </p:sp>
      <p:graphicFrame>
        <p:nvGraphicFramePr>
          <p:cNvPr id="2" name="Таблица 2">
            <a:extLst>
              <a:ext uri="{FF2B5EF4-FFF2-40B4-BE49-F238E27FC236}">
                <a16:creationId xmlns="" xmlns:a16="http://schemas.microsoft.com/office/drawing/2014/main" id="{A058FCFF-FF93-49F7-9777-ECC79786CE01}"/>
              </a:ext>
            </a:extLst>
          </p:cNvPr>
          <p:cNvGraphicFramePr>
            <a:graphicFrameLocks noGrp="1"/>
          </p:cNvGraphicFramePr>
          <p:nvPr>
            <p:extLst>
              <p:ext uri="{D42A27DB-BD31-4B8C-83A1-F6EECF244321}">
                <p14:modId xmlns:p14="http://schemas.microsoft.com/office/powerpoint/2010/main" val="1749625812"/>
              </p:ext>
            </p:extLst>
          </p:nvPr>
        </p:nvGraphicFramePr>
        <p:xfrm>
          <a:off x="323413" y="1016776"/>
          <a:ext cx="8569763" cy="3707272"/>
        </p:xfrm>
        <a:graphic>
          <a:graphicData uri="http://schemas.openxmlformats.org/drawingml/2006/table">
            <a:tbl>
              <a:tblPr firstRow="1" bandRow="1">
                <a:tableStyleId>{5940675A-B579-460E-94D1-54222C63F5DA}</a:tableStyleId>
              </a:tblPr>
              <a:tblGrid>
                <a:gridCol w="4186110">
                  <a:extLst>
                    <a:ext uri="{9D8B030D-6E8A-4147-A177-3AD203B41FA5}">
                      <a16:colId xmlns="" xmlns:a16="http://schemas.microsoft.com/office/drawing/2014/main" val="1546748473"/>
                    </a:ext>
                  </a:extLst>
                </a:gridCol>
                <a:gridCol w="4383653">
                  <a:extLst>
                    <a:ext uri="{9D8B030D-6E8A-4147-A177-3AD203B41FA5}">
                      <a16:colId xmlns="" xmlns:a16="http://schemas.microsoft.com/office/drawing/2014/main" val="3652914589"/>
                    </a:ext>
                  </a:extLst>
                </a:gridCol>
              </a:tblGrid>
              <a:tr h="3440871">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lang="ru-RU" sz="1100" dirty="0">
                        <a:solidFill>
                          <a:srgbClr val="FF0000"/>
                        </a:solidFill>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ru-RU" sz="1100" b="0" dirty="0">
                          <a:solidFill>
                            <a:srgbClr val="0000FF"/>
                          </a:solidFill>
                          <a:latin typeface="Arial" panose="020B0604020202020204" pitchFamily="34" charset="0"/>
                          <a:cs typeface="Arial" panose="020B0604020202020204" pitchFamily="34" charset="0"/>
                        </a:rPr>
                        <a:t>Функциональная замена 1С:УПП</a:t>
                      </a:r>
                    </a:p>
                    <a:p>
                      <a:pPr marL="0" marR="0" lvl="0" indent="0" algn="r" defTabSz="914400" eaLnBrk="1" fontAlgn="auto" latinLnBrk="0" hangingPunct="1">
                        <a:lnSpc>
                          <a:spcPct val="100000"/>
                        </a:lnSpc>
                        <a:spcBef>
                          <a:spcPts val="0"/>
                        </a:spcBef>
                        <a:spcAft>
                          <a:spcPts val="0"/>
                        </a:spcAft>
                        <a:buClrTx/>
                        <a:buSzTx/>
                        <a:buFontTx/>
                        <a:buNone/>
                        <a:tabLst/>
                        <a:defRPr/>
                      </a:pPr>
                      <a:r>
                        <a:rPr lang="ru-RU" sz="1100" b="0" dirty="0">
                          <a:solidFill>
                            <a:srgbClr val="0000FF"/>
                          </a:solidFill>
                          <a:latin typeface="Arial" panose="020B0604020202020204" pitchFamily="34" charset="0"/>
                          <a:cs typeface="Arial" panose="020B0604020202020204" pitchFamily="34" charset="0"/>
                        </a:rPr>
                        <a:t>на 2-х производственных площадках</a:t>
                      </a:r>
                    </a:p>
                    <a:p>
                      <a:pPr marL="0" marR="0" lvl="0" indent="0" algn="r" defTabSz="914400" eaLnBrk="1" fontAlgn="auto" latinLnBrk="0" hangingPunct="1">
                        <a:lnSpc>
                          <a:spcPct val="100000"/>
                        </a:lnSpc>
                        <a:spcBef>
                          <a:spcPts val="0"/>
                        </a:spcBef>
                        <a:spcAft>
                          <a:spcPts val="0"/>
                        </a:spcAft>
                        <a:buClrTx/>
                        <a:buSzTx/>
                        <a:buFontTx/>
                        <a:buNone/>
                        <a:tabLst/>
                        <a:defRPr/>
                      </a:pPr>
                      <a:r>
                        <a:rPr lang="ru-RU" sz="1100" b="0" dirty="0">
                          <a:solidFill>
                            <a:srgbClr val="0000FF"/>
                          </a:solidFill>
                          <a:latin typeface="Arial" panose="020B0604020202020204" pitchFamily="34" charset="0"/>
                          <a:cs typeface="Arial" panose="020B0604020202020204" pitchFamily="34" charset="0"/>
                        </a:rPr>
                        <a:t>с особенностями учета на каждой из них</a:t>
                      </a:r>
                    </a:p>
                    <a:p>
                      <a:pPr marL="0" marR="0" lvl="0" indent="0" algn="r" defTabSz="914400" eaLnBrk="1" fontAlgn="auto" latinLnBrk="0" hangingPunct="1">
                        <a:lnSpc>
                          <a:spcPct val="100000"/>
                        </a:lnSpc>
                        <a:spcBef>
                          <a:spcPts val="0"/>
                        </a:spcBef>
                        <a:spcAft>
                          <a:spcPts val="0"/>
                        </a:spcAft>
                        <a:buClrTx/>
                        <a:buSzTx/>
                        <a:buFontTx/>
                        <a:buNone/>
                        <a:tabLst/>
                        <a:defRPr/>
                      </a:pPr>
                      <a:r>
                        <a:rPr lang="ru-RU" sz="1100" b="0" dirty="0">
                          <a:solidFill>
                            <a:srgbClr val="0000FF"/>
                          </a:solidFill>
                          <a:latin typeface="Arial" panose="020B0604020202020204" pitchFamily="34" charset="0"/>
                          <a:cs typeface="Arial" panose="020B0604020202020204" pitchFamily="34" charset="0"/>
                        </a:rPr>
                        <a:t>за 9 месяцев</a:t>
                      </a:r>
                      <a:endParaRPr lang="ru-RU" sz="1100" b="0" dirty="0">
                        <a:solidFill>
                          <a:srgbClr val="0000FF"/>
                        </a:solidFill>
                        <a:latin typeface="Arial" panose="020B0604020202020204" pitchFamily="34" charset="0"/>
                        <a:ea typeface="+mn-ea"/>
                        <a:cs typeface="Arial" panose="020B0604020202020204" pitchFamily="34" charset="0"/>
                      </a:endParaRP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Управление НСИ и интеграция</a:t>
                      </a:r>
                      <a:endParaRPr lang="en-US" sz="1200" b="0" kern="1200" dirty="0">
                        <a:solidFill>
                          <a:schemeClr val="tx1"/>
                        </a:solidFill>
                        <a:latin typeface="Arial" panose="020B0604020202020204" pitchFamily="34" charset="0"/>
                        <a:ea typeface="+mn-ea"/>
                        <a:cs typeface="Arial" panose="020B0604020202020204" pitchFamily="34" charset="0"/>
                      </a:endParaRP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Управление продажами</a:t>
                      </a: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Управление закупками</a:t>
                      </a: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Управление и диспетчеризация производства</a:t>
                      </a: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Управление складской логистикой</a:t>
                      </a: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Регламентированный и налоговой учет</a:t>
                      </a: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Зарплата и управление персоналом</a:t>
                      </a:r>
                    </a:p>
                    <a:p>
                      <a:pPr marL="180975" indent="-180975" algn="l" defTabSz="914400" rtl="0" eaLnBrk="1" fontAlgn="base" latinLnBrk="0"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Блок Управления качеством</a:t>
                      </a:r>
                    </a:p>
                    <a:p>
                      <a:pPr marL="354013" indent="-177800" algn="l" defTabSz="914400" rtl="0" eaLnBrk="1" fontAlgn="base" latinLnBrk="0" hangingPunct="1">
                        <a:spcBef>
                          <a:spcPts val="100"/>
                        </a:spcBef>
                        <a:spcAft>
                          <a:spcPts val="100"/>
                        </a:spcAft>
                        <a:buClr>
                          <a:srgbClr val="D20000"/>
                        </a:buClr>
                        <a:buFont typeface="Arial" panose="020B0604020202020204" pitchFamily="34" charset="0"/>
                        <a:buChar char="•"/>
                        <a:tabLst>
                          <a:tab pos="298450" algn="l"/>
                        </a:tabLst>
                        <a:defRPr/>
                      </a:pPr>
                      <a:r>
                        <a:rPr lang="ru-RU" sz="1000" b="0" kern="1200" dirty="0">
                          <a:solidFill>
                            <a:schemeClr val="tx1"/>
                          </a:solidFill>
                          <a:latin typeface="Arial" panose="020B0604020202020204" pitchFamily="34" charset="0"/>
                          <a:ea typeface="+mn-ea"/>
                          <a:cs typeface="Arial" panose="020B0604020202020204" pitchFamily="34" charset="0"/>
                        </a:rPr>
                        <a:t>2 производственные площадки</a:t>
                      </a:r>
                    </a:p>
                    <a:p>
                      <a:pPr marL="354013" indent="-177800" algn="l" defTabSz="914400" rtl="0" eaLnBrk="1" fontAlgn="base" latinLnBrk="0" hangingPunct="1">
                        <a:spcBef>
                          <a:spcPts val="100"/>
                        </a:spcBef>
                        <a:spcAft>
                          <a:spcPts val="100"/>
                        </a:spcAft>
                        <a:buClr>
                          <a:srgbClr val="D20000"/>
                        </a:buClr>
                        <a:buFont typeface="Arial" panose="020B0604020202020204" pitchFamily="34" charset="0"/>
                        <a:buChar char="•"/>
                        <a:tabLst>
                          <a:tab pos="298450" algn="l"/>
                        </a:tabLst>
                        <a:defRPr/>
                      </a:pPr>
                      <a:r>
                        <a:rPr lang="ru-RU" sz="1000" b="0" kern="1200" dirty="0">
                          <a:solidFill>
                            <a:schemeClr val="tx1"/>
                          </a:solidFill>
                          <a:latin typeface="Arial" panose="020B0604020202020204" pitchFamily="34" charset="0"/>
                          <a:ea typeface="+mn-ea"/>
                          <a:cs typeface="Arial" panose="020B0604020202020204" pitchFamily="34" charset="0"/>
                        </a:rPr>
                        <a:t>9 </a:t>
                      </a:r>
                      <a:r>
                        <a:rPr lang="ru-RU" sz="1000" b="0" kern="1200" dirty="0" err="1">
                          <a:solidFill>
                            <a:schemeClr val="tx1"/>
                          </a:solidFill>
                          <a:latin typeface="Arial" panose="020B0604020202020204" pitchFamily="34" charset="0"/>
                          <a:ea typeface="+mn-ea"/>
                          <a:cs typeface="Arial" panose="020B0604020202020204" pitchFamily="34" charset="0"/>
                        </a:rPr>
                        <a:t>мес</a:t>
                      </a:r>
                      <a:r>
                        <a:rPr lang="ru-RU" sz="1000" b="0" kern="1200" dirty="0">
                          <a:solidFill>
                            <a:schemeClr val="tx1"/>
                          </a:solidFill>
                          <a:latin typeface="Arial" panose="020B0604020202020204" pitchFamily="34" charset="0"/>
                          <a:ea typeface="+mn-ea"/>
                          <a:cs typeface="Arial" panose="020B0604020202020204" pitchFamily="34" charset="0"/>
                        </a:rPr>
                        <a:t> - срок полной замены функциональности</a:t>
                      </a:r>
                    </a:p>
                    <a:p>
                      <a:pPr marL="354013" indent="-177800" algn="l" defTabSz="914400" rtl="0" eaLnBrk="1" fontAlgn="base" latinLnBrk="0" hangingPunct="1">
                        <a:spcBef>
                          <a:spcPts val="100"/>
                        </a:spcBef>
                        <a:spcAft>
                          <a:spcPts val="100"/>
                        </a:spcAft>
                        <a:buClr>
                          <a:srgbClr val="D20000"/>
                        </a:buClr>
                        <a:buFont typeface="Arial" panose="020B0604020202020204" pitchFamily="34" charset="0"/>
                        <a:buChar char="•"/>
                        <a:tabLst>
                          <a:tab pos="298450" algn="l"/>
                        </a:tabLst>
                        <a:defRPr/>
                      </a:pPr>
                      <a:r>
                        <a:rPr lang="ru-RU" sz="1000" b="0" kern="1200" dirty="0">
                          <a:solidFill>
                            <a:schemeClr val="tx1"/>
                          </a:solidFill>
                          <a:latin typeface="Arial" panose="020B0604020202020204" pitchFamily="34" charset="0"/>
                          <a:ea typeface="+mn-ea"/>
                          <a:cs typeface="Arial" panose="020B0604020202020204" pitchFamily="34" charset="0"/>
                        </a:rPr>
                        <a:t>220 рабочих мест</a:t>
                      </a:r>
                    </a:p>
                  </a:txBody>
                  <a:tcPr marL="72532" marR="72532" marT="36266" marB="3626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lang="ru-RU" sz="1100" dirty="0">
                        <a:solidFill>
                          <a:srgbClr val="0000FF"/>
                        </a:solidFill>
                        <a:latin typeface="Arial" panose="020B0604020202020204" pitchFamily="34" charset="0"/>
                        <a:ea typeface="+mn-ea"/>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ru-RU" sz="1100" b="0" dirty="0">
                          <a:solidFill>
                            <a:srgbClr val="0000FF"/>
                          </a:solidFill>
                          <a:latin typeface="Arial" panose="020B0604020202020204" pitchFamily="34" charset="0"/>
                          <a:ea typeface="+mn-ea"/>
                          <a:cs typeface="Arial" panose="020B0604020202020204" pitchFamily="34" charset="0"/>
                        </a:rPr>
                        <a:t>Пилотная площадка внедрения</a:t>
                      </a:r>
                    </a:p>
                    <a:p>
                      <a:pPr marL="0" marR="0" lvl="0" indent="0" algn="r" defTabSz="914400" eaLnBrk="1" fontAlgn="auto" latinLnBrk="0" hangingPunct="1">
                        <a:lnSpc>
                          <a:spcPct val="100000"/>
                        </a:lnSpc>
                        <a:spcBef>
                          <a:spcPts val="0"/>
                        </a:spcBef>
                        <a:spcAft>
                          <a:spcPts val="0"/>
                        </a:spcAft>
                        <a:buClrTx/>
                        <a:buSzTx/>
                        <a:buFontTx/>
                        <a:buNone/>
                        <a:tabLst/>
                        <a:defRPr/>
                      </a:pPr>
                      <a:r>
                        <a:rPr lang="ru-RU" sz="1100" b="0" dirty="0">
                          <a:solidFill>
                            <a:srgbClr val="0000FF"/>
                          </a:solidFill>
                          <a:latin typeface="Arial" panose="020B0604020202020204" pitchFamily="34" charset="0"/>
                          <a:ea typeface="+mn-ea"/>
                          <a:cs typeface="Arial" panose="020B0604020202020204" pitchFamily="34" charset="0"/>
                        </a:rPr>
                        <a:t>для холдинга «Аэропорты регионов»</a:t>
                      </a:r>
                    </a:p>
                    <a:p>
                      <a:pPr marL="285750" marR="0" lvl="0" indent="-285750" algn="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100" b="0" dirty="0">
                        <a:solidFill>
                          <a:schemeClr val="tx1"/>
                        </a:solidFill>
                        <a:latin typeface="Arial" panose="020B0604020202020204" pitchFamily="34" charset="0"/>
                        <a:ea typeface="+mn-ea"/>
                        <a:cs typeface="Arial" panose="020B0604020202020204" pitchFamily="34" charset="0"/>
                      </a:endParaRPr>
                    </a:p>
                    <a:p>
                      <a:pPr marL="285750" marR="0" lvl="0" indent="-285750" algn="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100" dirty="0">
                        <a:solidFill>
                          <a:schemeClr val="tx1"/>
                        </a:solidFill>
                        <a:latin typeface="Arial" panose="020B0604020202020204" pitchFamily="34" charset="0"/>
                        <a:ea typeface="+mn-ea"/>
                        <a:cs typeface="Arial" panose="020B0604020202020204" pitchFamily="34" charset="0"/>
                      </a:endParaRPr>
                    </a:p>
                    <a:p>
                      <a:pPr marL="180975" indent="-180975" algn="l" rtl="0" eaLnBrk="1" fontAlgn="base"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Система внедрена на базе головного аэропорта, может быть эффективно тиражирована на остальные объекты</a:t>
                      </a:r>
                    </a:p>
                    <a:p>
                      <a:pPr marL="180975" indent="-180975" algn="l" rtl="0" eaLnBrk="1" fontAlgn="base" hangingPunct="1">
                        <a:spcBef>
                          <a:spcPts val="400"/>
                        </a:spcBef>
                        <a:spcAft>
                          <a:spcPts val="400"/>
                        </a:spcAft>
                        <a:buClr>
                          <a:srgbClr val="D20000"/>
                        </a:buClr>
                        <a:buFont typeface="Arial" panose="020B0604020202020204" pitchFamily="34" charset="0"/>
                        <a:buChar char="•"/>
                        <a:defRPr/>
                      </a:pPr>
                      <a:r>
                        <a:rPr lang="ru-RU" sz="1200" b="0" kern="1200" dirty="0">
                          <a:solidFill>
                            <a:schemeClr val="tx1"/>
                          </a:solidFill>
                          <a:latin typeface="Arial" panose="020B0604020202020204" pitchFamily="34" charset="0"/>
                          <a:ea typeface="+mn-ea"/>
                          <a:cs typeface="Arial" panose="020B0604020202020204" pitchFamily="34" charset="0"/>
                        </a:rPr>
                        <a:t>Короткие сроки реализации проекта: с момента проектирования до момента производственной эксплуатации прошло менее 7 месяцев</a:t>
                      </a:r>
                    </a:p>
                    <a:p>
                      <a:pPr marL="354013" indent="-177800" algn="l" defTabSz="914400" rtl="0" eaLnBrk="1" fontAlgn="base" latinLnBrk="0" hangingPunct="1">
                        <a:spcBef>
                          <a:spcPts val="100"/>
                        </a:spcBef>
                        <a:spcAft>
                          <a:spcPts val="100"/>
                        </a:spcAft>
                        <a:buClr>
                          <a:srgbClr val="D20000"/>
                        </a:buClr>
                        <a:buFont typeface="Arial" panose="020B0604020202020204" pitchFamily="34" charset="0"/>
                        <a:buChar char="•"/>
                        <a:tabLst>
                          <a:tab pos="298450" algn="l"/>
                        </a:tabLst>
                        <a:defRPr/>
                      </a:pPr>
                      <a:r>
                        <a:rPr lang="ru-RU" sz="1000" b="0" kern="1200" dirty="0">
                          <a:solidFill>
                            <a:schemeClr val="tx1"/>
                          </a:solidFill>
                          <a:latin typeface="Arial" panose="020B0604020202020204" pitchFamily="34" charset="0"/>
                          <a:ea typeface="+mn-ea"/>
                          <a:cs typeface="Arial" panose="020B0604020202020204" pitchFamily="34" charset="0"/>
                        </a:rPr>
                        <a:t>30%  - ускорение получения управленческой отчетности</a:t>
                      </a:r>
                    </a:p>
                    <a:p>
                      <a:pPr marL="354013" indent="-177800" algn="l" defTabSz="914400" rtl="0" eaLnBrk="1" fontAlgn="base" latinLnBrk="0" hangingPunct="1">
                        <a:spcBef>
                          <a:spcPts val="100"/>
                        </a:spcBef>
                        <a:spcAft>
                          <a:spcPts val="100"/>
                        </a:spcAft>
                        <a:buClr>
                          <a:srgbClr val="D20000"/>
                        </a:buClr>
                        <a:buFont typeface="Arial" panose="020B0604020202020204" pitchFamily="34" charset="0"/>
                        <a:buChar char="•"/>
                        <a:tabLst>
                          <a:tab pos="298450" algn="l"/>
                        </a:tabLst>
                        <a:defRPr/>
                      </a:pPr>
                      <a:r>
                        <a:rPr lang="ru-RU" sz="1000" b="0" kern="1200" dirty="0">
                          <a:solidFill>
                            <a:schemeClr val="tx1"/>
                          </a:solidFill>
                          <a:latin typeface="Arial" panose="020B0604020202020204" pitchFamily="34" charset="0"/>
                          <a:ea typeface="+mn-ea"/>
                          <a:cs typeface="Arial" panose="020B0604020202020204" pitchFamily="34" charset="0"/>
                        </a:rPr>
                        <a:t>30% - ускорение обработки заказов</a:t>
                      </a:r>
                    </a:p>
                    <a:p>
                      <a:pPr marL="354013" indent="-177800" algn="l" defTabSz="914400" rtl="0" eaLnBrk="1" fontAlgn="base" latinLnBrk="0" hangingPunct="1">
                        <a:spcBef>
                          <a:spcPts val="100"/>
                        </a:spcBef>
                        <a:spcAft>
                          <a:spcPts val="100"/>
                        </a:spcAft>
                        <a:buClr>
                          <a:srgbClr val="D20000"/>
                        </a:buClr>
                        <a:buFont typeface="Arial" panose="020B0604020202020204" pitchFamily="34" charset="0"/>
                        <a:buChar char="•"/>
                        <a:tabLst>
                          <a:tab pos="298450" algn="l"/>
                        </a:tabLst>
                        <a:defRPr/>
                      </a:pPr>
                      <a:r>
                        <a:rPr lang="ru-RU" sz="1000" b="0" kern="1200" dirty="0">
                          <a:solidFill>
                            <a:schemeClr val="tx1"/>
                          </a:solidFill>
                          <a:latin typeface="Arial" panose="020B0604020202020204" pitchFamily="34" charset="0"/>
                          <a:ea typeface="+mn-ea"/>
                          <a:cs typeface="Arial" panose="020B0604020202020204" pitchFamily="34" charset="0"/>
                        </a:rPr>
                        <a:t>10% - сокращение трудозатрат в подразделениях</a:t>
                      </a:r>
                    </a:p>
                    <a:p>
                      <a:pPr marL="354013" indent="-177800" algn="l" defTabSz="914400" rtl="0" eaLnBrk="1" fontAlgn="base" latinLnBrk="0" hangingPunct="1">
                        <a:spcBef>
                          <a:spcPts val="100"/>
                        </a:spcBef>
                        <a:spcAft>
                          <a:spcPts val="100"/>
                        </a:spcAft>
                        <a:buClr>
                          <a:srgbClr val="D20000"/>
                        </a:buClr>
                        <a:buFont typeface="Arial" panose="020B0604020202020204" pitchFamily="34" charset="0"/>
                        <a:buChar char="•"/>
                        <a:tabLst>
                          <a:tab pos="298450" algn="l"/>
                        </a:tabLst>
                        <a:defRPr/>
                      </a:pPr>
                      <a:r>
                        <a:rPr lang="ru-RU" sz="1000" b="0" kern="1200" dirty="0">
                          <a:solidFill>
                            <a:schemeClr val="tx1"/>
                          </a:solidFill>
                          <a:latin typeface="Arial" panose="020B0604020202020204" pitchFamily="34" charset="0"/>
                          <a:ea typeface="+mn-ea"/>
                          <a:cs typeface="Arial" panose="020B0604020202020204" pitchFamily="34" charset="0"/>
                        </a:rPr>
                        <a:t>2% - сокращение операционных и административных расходов</a:t>
                      </a:r>
                    </a:p>
                    <a:p>
                      <a:pPr marL="285750" indent="-285750">
                        <a:spcBef>
                          <a:spcPts val="300"/>
                        </a:spcBef>
                        <a:spcAft>
                          <a:spcPts val="300"/>
                        </a:spcAft>
                        <a:buFont typeface="Arial" panose="020B0604020202020204" pitchFamily="34" charset="0"/>
                        <a:buChar char="•"/>
                      </a:pPr>
                      <a:endParaRPr lang="ru-RU" sz="1100" dirty="0">
                        <a:solidFill>
                          <a:schemeClr val="tx1"/>
                        </a:solidFill>
                        <a:latin typeface="Arial" panose="020B0604020202020204" pitchFamily="34" charset="0"/>
                        <a:ea typeface="+mn-ea"/>
                        <a:cs typeface="Arial" panose="020B0604020202020204" pitchFamily="34" charset="0"/>
                      </a:endParaRPr>
                    </a:p>
                  </a:txBody>
                  <a:tcPr marL="72532" marR="72532" marT="36266" marB="3626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95863776"/>
                  </a:ext>
                </a:extLst>
              </a:tr>
            </a:tbl>
          </a:graphicData>
        </a:graphic>
      </p:graphicFrame>
      <p:pic>
        <p:nvPicPr>
          <p:cNvPr id="5" name="Рисунок 4">
            <a:extLst>
              <a:ext uri="{FF2B5EF4-FFF2-40B4-BE49-F238E27FC236}">
                <a16:creationId xmlns="" xmlns:a16="http://schemas.microsoft.com/office/drawing/2014/main" id="{3A3A529B-3559-4B86-AB55-2AA4C63A59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92725" y="1083768"/>
            <a:ext cx="762737" cy="762737"/>
          </a:xfrm>
          <a:prstGeom prst="rect">
            <a:avLst/>
          </a:prstGeom>
        </p:spPr>
      </p:pic>
      <p:sp>
        <p:nvSpPr>
          <p:cNvPr id="8" name="Text Box 3">
            <a:extLst>
              <a:ext uri="{FF2B5EF4-FFF2-40B4-BE49-F238E27FC236}">
                <a16:creationId xmlns="" xmlns:a16="http://schemas.microsoft.com/office/drawing/2014/main" id="{A563C271-5235-4684-9002-DFA341163540}"/>
              </a:ext>
            </a:extLst>
          </p:cNvPr>
          <p:cNvSpPr txBox="1">
            <a:spLocks noChangeArrowheads="1"/>
          </p:cNvSpPr>
          <p:nvPr/>
        </p:nvSpPr>
        <p:spPr bwMode="auto">
          <a:xfrm>
            <a:off x="1619249" y="228952"/>
            <a:ext cx="6697664" cy="9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ru-RU"/>
            </a:defPPr>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Переход с «не тиражируемых» систем и с 1С:УПП</a:t>
            </a:r>
          </a:p>
        </p:txBody>
      </p:sp>
      <p:pic>
        <p:nvPicPr>
          <p:cNvPr id="3074" name="Picture 2">
            <a:extLst>
              <a:ext uri="{FF2B5EF4-FFF2-40B4-BE49-F238E27FC236}">
                <a16:creationId xmlns="" xmlns:a16="http://schemas.microsoft.com/office/drawing/2014/main" id="{A59250D8-2FBF-4A2D-B46D-57ACE9BADDAD}"/>
              </a:ext>
            </a:extLst>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9459" y="1188559"/>
            <a:ext cx="964962" cy="5531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Рисунок 2">
            <a:extLst>
              <a:ext uri="{FF2B5EF4-FFF2-40B4-BE49-F238E27FC236}">
                <a16:creationId xmlns="" xmlns:a16="http://schemas.microsoft.com/office/drawing/2014/main" id="{6A1B8823-D433-4D37-9A3B-D41FD3A6B8E8}"/>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45701" y="1340521"/>
            <a:ext cx="4097939" cy="228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 xmlns:a16="http://schemas.microsoft.com/office/drawing/2014/main" id="{3FC33C94-6E09-4369-8BE8-A34E9C5CBFBA}"/>
              </a:ext>
            </a:extLst>
          </p:cNvPr>
          <p:cNvSpPr txBox="1">
            <a:spLocks noChangeArrowheads="1"/>
          </p:cNvSpPr>
          <p:nvPr/>
        </p:nvSpPr>
        <p:spPr bwMode="auto">
          <a:xfrm>
            <a:off x="1692275" y="228952"/>
            <a:ext cx="6624638" cy="74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ru-RU"/>
            </a:defPPr>
            <a:lvl1pPr algn="ctr" eaLnBrk="1" hangingPunct="1">
              <a:lnSpc>
                <a:spcPct val="80000"/>
              </a:lnSpc>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Примеры внедрений</a:t>
            </a:r>
          </a:p>
        </p:txBody>
      </p:sp>
      <p:sp>
        <p:nvSpPr>
          <p:cNvPr id="7" name="TextBox 6">
            <a:extLst>
              <a:ext uri="{FF2B5EF4-FFF2-40B4-BE49-F238E27FC236}">
                <a16:creationId xmlns="" xmlns:a16="http://schemas.microsoft.com/office/drawing/2014/main" id="{DD65375C-61F8-476A-89ED-87A497373206}"/>
              </a:ext>
            </a:extLst>
          </p:cNvPr>
          <p:cNvSpPr txBox="1"/>
          <p:nvPr/>
        </p:nvSpPr>
        <p:spPr>
          <a:xfrm>
            <a:off x="268349" y="1684816"/>
            <a:ext cx="3385220" cy="1195199"/>
          </a:xfrm>
          <a:prstGeom prst="rect">
            <a:avLst/>
          </a:prstGeom>
          <a:noFill/>
        </p:spPr>
        <p:txBody>
          <a:bodyPr>
            <a:spAutoFit/>
          </a:bodyPr>
          <a:lstStyle/>
          <a:p>
            <a:pPr>
              <a:defRPr/>
            </a:pPr>
            <a:r>
              <a:rPr lang="ru-RU" sz="1200" dirty="0">
                <a:latin typeface="Arial" panose="020B0604020202020204" pitchFamily="34" charset="0"/>
              </a:rPr>
              <a:t>Архитектура решения</a:t>
            </a:r>
          </a:p>
          <a:p>
            <a:pPr marL="180975" indent="-180975" eaLnBrk="1" hangingPunct="1">
              <a:spcBef>
                <a:spcPts val="200"/>
              </a:spcBef>
              <a:spcAft>
                <a:spcPts val="200"/>
              </a:spcAft>
              <a:buClr>
                <a:srgbClr val="D20000"/>
              </a:buClr>
              <a:buFont typeface="Arial" panose="020B0604020202020204" pitchFamily="34" charset="0"/>
              <a:buChar char="•"/>
              <a:defRPr/>
            </a:pPr>
            <a:r>
              <a:rPr lang="en-US" sz="1200" b="0" dirty="0">
                <a:latin typeface="Arial" panose="020B0604020202020204" pitchFamily="34" charset="0"/>
              </a:rPr>
              <a:t>«1C:ERP</a:t>
            </a:r>
            <a:r>
              <a:rPr lang="ru-RU" sz="1200" b="0" dirty="0">
                <a:latin typeface="Arial" panose="020B0604020202020204" pitchFamily="34" charset="0"/>
              </a:rPr>
              <a:t>. Управление холдингом»</a:t>
            </a:r>
          </a:p>
          <a:p>
            <a:pPr marL="180975" indent="-180975" eaLnBrk="1" hangingPunct="1">
              <a:spcBef>
                <a:spcPts val="200"/>
              </a:spcBef>
              <a:spcAft>
                <a:spcPts val="200"/>
              </a:spcAft>
              <a:buClr>
                <a:srgbClr val="D20000"/>
              </a:buClr>
              <a:buFont typeface="Arial" panose="020B0604020202020204" pitchFamily="34" charset="0"/>
              <a:buChar char="•"/>
              <a:defRPr/>
            </a:pPr>
            <a:r>
              <a:rPr lang="ru-RU" sz="1200" b="0" dirty="0">
                <a:latin typeface="Arial" panose="020B0604020202020204" pitchFamily="34" charset="0"/>
              </a:rPr>
              <a:t>«1С:Документооборот КОРП»</a:t>
            </a:r>
            <a:endParaRPr lang="en-US" sz="1200" b="0" dirty="0">
              <a:latin typeface="Arial" panose="020B0604020202020204" pitchFamily="34" charset="0"/>
            </a:endParaRPr>
          </a:p>
          <a:p>
            <a:pPr marL="180975" indent="-180975" eaLnBrk="1" hangingPunct="1">
              <a:spcBef>
                <a:spcPts val="200"/>
              </a:spcBef>
              <a:spcAft>
                <a:spcPts val="200"/>
              </a:spcAft>
              <a:buClr>
                <a:srgbClr val="D20000"/>
              </a:buClr>
              <a:buFont typeface="Arial" panose="020B0604020202020204" pitchFamily="34" charset="0"/>
              <a:buChar char="•"/>
              <a:defRPr/>
            </a:pPr>
            <a:r>
              <a:rPr lang="ru-RU" sz="1200" b="0" dirty="0">
                <a:latin typeface="Arial" panose="020B0604020202020204" pitchFamily="34" charset="0"/>
              </a:rPr>
              <a:t>«1С:УПП» с  доработками</a:t>
            </a:r>
          </a:p>
          <a:p>
            <a:pPr marL="180975" indent="-180975" eaLnBrk="1" hangingPunct="1">
              <a:spcBef>
                <a:spcPts val="200"/>
              </a:spcBef>
              <a:spcAft>
                <a:spcPts val="200"/>
              </a:spcAft>
              <a:buClr>
                <a:srgbClr val="D20000"/>
              </a:buClr>
              <a:buFont typeface="Arial" panose="020B0604020202020204" pitchFamily="34" charset="0"/>
              <a:buChar char="•"/>
              <a:defRPr/>
            </a:pPr>
            <a:r>
              <a:rPr lang="ru-RU" sz="1200" b="0" dirty="0">
                <a:latin typeface="Arial" panose="020B0604020202020204" pitchFamily="34" charset="0"/>
              </a:rPr>
              <a:t>«1С:Консолидация»</a:t>
            </a:r>
          </a:p>
        </p:txBody>
      </p:sp>
      <p:grpSp>
        <p:nvGrpSpPr>
          <p:cNvPr id="96263" name="Группа 50236">
            <a:extLst>
              <a:ext uri="{FF2B5EF4-FFF2-40B4-BE49-F238E27FC236}">
                <a16:creationId xmlns="" xmlns:a16="http://schemas.microsoft.com/office/drawing/2014/main" id="{21F354B4-4DDD-40BC-A71D-8F1E3FF29C0C}"/>
              </a:ext>
            </a:extLst>
          </p:cNvPr>
          <p:cNvGrpSpPr>
            <a:grpSpLocks/>
          </p:cNvGrpSpPr>
          <p:nvPr/>
        </p:nvGrpSpPr>
        <p:grpSpPr bwMode="auto">
          <a:xfrm>
            <a:off x="248191" y="3684200"/>
            <a:ext cx="8637540" cy="1295258"/>
            <a:chOff x="247025" y="3684649"/>
            <a:chExt cx="8639349" cy="1295275"/>
          </a:xfrm>
        </p:grpSpPr>
        <p:sp>
          <p:nvSpPr>
            <p:cNvPr id="50229" name="Прямоугольник 50228">
              <a:extLst>
                <a:ext uri="{FF2B5EF4-FFF2-40B4-BE49-F238E27FC236}">
                  <a16:creationId xmlns="" xmlns:a16="http://schemas.microsoft.com/office/drawing/2014/main" id="{7B7BD02B-8C26-4A4F-8B02-386DD89D44E4}"/>
                </a:ext>
              </a:extLst>
            </p:cNvPr>
            <p:cNvSpPr/>
            <p:nvPr/>
          </p:nvSpPr>
          <p:spPr>
            <a:xfrm>
              <a:off x="1229915" y="3684649"/>
              <a:ext cx="6499674" cy="86679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100">
                <a:solidFill>
                  <a:schemeClr val="tx1"/>
                </a:solidFill>
              </a:endParaRPr>
            </a:p>
          </p:txBody>
        </p:sp>
        <p:sp>
          <p:nvSpPr>
            <p:cNvPr id="51220" name="Rectangle 17">
              <a:extLst>
                <a:ext uri="{FF2B5EF4-FFF2-40B4-BE49-F238E27FC236}">
                  <a16:creationId xmlns="" xmlns:a16="http://schemas.microsoft.com/office/drawing/2014/main" id="{57E3C0DA-B474-4493-A2E8-48CBE550970A}"/>
                </a:ext>
              </a:extLst>
            </p:cNvPr>
            <p:cNvSpPr>
              <a:spLocks noChangeArrowheads="1"/>
            </p:cNvSpPr>
            <p:nvPr/>
          </p:nvSpPr>
          <p:spPr bwMode="auto">
            <a:xfrm>
              <a:off x="3660676" y="3745123"/>
              <a:ext cx="1637009" cy="123113"/>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800">
                  <a:latin typeface="Arial" panose="020B0604020202020204" pitchFamily="34" charset="0"/>
                </a:rPr>
                <a:t>1С:</a:t>
              </a:r>
              <a:r>
                <a:rPr lang="en-US" altLang="ru-RU" sz="800">
                  <a:latin typeface="Arial" panose="020B0604020202020204" pitchFamily="34" charset="0"/>
                </a:rPr>
                <a:t>ERP</a:t>
              </a:r>
              <a:r>
                <a:rPr lang="ru-RU" altLang="ru-RU" sz="800">
                  <a:latin typeface="Arial" panose="020B0604020202020204" pitchFamily="34" charset="0"/>
                </a:rPr>
                <a:t>. Управление холдингом</a:t>
              </a:r>
            </a:p>
          </p:txBody>
        </p:sp>
        <p:sp>
          <p:nvSpPr>
            <p:cNvPr id="51221" name="Freeform 58">
              <a:extLst>
                <a:ext uri="{FF2B5EF4-FFF2-40B4-BE49-F238E27FC236}">
                  <a16:creationId xmlns="" xmlns:a16="http://schemas.microsoft.com/office/drawing/2014/main" id="{22B612E5-E779-4B5F-9BD4-8DC6F2928B93}"/>
                </a:ext>
              </a:extLst>
            </p:cNvPr>
            <p:cNvSpPr>
              <a:spLocks/>
            </p:cNvSpPr>
            <p:nvPr/>
          </p:nvSpPr>
          <p:spPr bwMode="auto">
            <a:xfrm>
              <a:off x="971591" y="4300725"/>
              <a:ext cx="252023" cy="167562"/>
            </a:xfrm>
            <a:custGeom>
              <a:avLst/>
              <a:gdLst>
                <a:gd name="T0" fmla="*/ 0 w 159"/>
                <a:gd name="T1" fmla="*/ 2147483646 h 106"/>
                <a:gd name="T2" fmla="*/ 2147483646 w 159"/>
                <a:gd name="T3" fmla="*/ 0 h 106"/>
                <a:gd name="T4" fmla="*/ 2147483646 w 159"/>
                <a:gd name="T5" fmla="*/ 2147483646 h 106"/>
                <a:gd name="T6" fmla="*/ 2147483646 w 159"/>
                <a:gd name="T7" fmla="*/ 2147483646 h 106"/>
                <a:gd name="T8" fmla="*/ 2147483646 w 159"/>
                <a:gd name="T9" fmla="*/ 0 h 106"/>
                <a:gd name="T10" fmla="*/ 2147483646 w 159"/>
                <a:gd name="T11" fmla="*/ 2147483646 h 106"/>
                <a:gd name="T12" fmla="*/ 2147483646 w 159"/>
                <a:gd name="T13" fmla="*/ 2147483646 h 106"/>
                <a:gd name="T14" fmla="*/ 2147483646 w 159"/>
                <a:gd name="T15" fmla="*/ 2147483646 h 106"/>
                <a:gd name="T16" fmla="*/ 2147483646 w 159"/>
                <a:gd name="T17" fmla="*/ 2147483646 h 106"/>
                <a:gd name="T18" fmla="*/ 2147483646 w 159"/>
                <a:gd name="T19" fmla="*/ 2147483646 h 106"/>
                <a:gd name="T20" fmla="*/ 0 w 159"/>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106">
                  <a:moveTo>
                    <a:pt x="0" y="53"/>
                  </a:moveTo>
                  <a:lnTo>
                    <a:pt x="53" y="0"/>
                  </a:lnTo>
                  <a:lnTo>
                    <a:pt x="53" y="26"/>
                  </a:lnTo>
                  <a:lnTo>
                    <a:pt x="106" y="26"/>
                  </a:lnTo>
                  <a:lnTo>
                    <a:pt x="106" y="0"/>
                  </a:lnTo>
                  <a:lnTo>
                    <a:pt x="159" y="53"/>
                  </a:lnTo>
                  <a:lnTo>
                    <a:pt x="106" y="106"/>
                  </a:lnTo>
                  <a:lnTo>
                    <a:pt x="106" y="80"/>
                  </a:lnTo>
                  <a:lnTo>
                    <a:pt x="53" y="80"/>
                  </a:lnTo>
                  <a:lnTo>
                    <a:pt x="53" y="106"/>
                  </a:lnTo>
                  <a:lnTo>
                    <a:pt x="0" y="53"/>
                  </a:lnTo>
                  <a:close/>
                </a:path>
              </a:pathLst>
            </a:custGeom>
            <a:solidFill>
              <a:srgbClr val="D71920"/>
            </a:solidFill>
            <a:ln>
              <a:noFill/>
            </a:ln>
          </p:spPr>
          <p:txBody>
            <a:bodyPr/>
            <a:lstStyle/>
            <a:p>
              <a:pPr>
                <a:defRPr/>
              </a:pPr>
              <a:endParaRPr lang="ru-RU" sz="2100"/>
            </a:p>
          </p:txBody>
        </p:sp>
        <p:sp>
          <p:nvSpPr>
            <p:cNvPr id="51222" name="Rectangle 65">
              <a:extLst>
                <a:ext uri="{FF2B5EF4-FFF2-40B4-BE49-F238E27FC236}">
                  <a16:creationId xmlns="" xmlns:a16="http://schemas.microsoft.com/office/drawing/2014/main" id="{2D1C5F72-63F2-4B03-AD34-FE989642465D}"/>
                </a:ext>
              </a:extLst>
            </p:cNvPr>
            <p:cNvSpPr>
              <a:spLocks noChangeArrowheads="1"/>
            </p:cNvSpPr>
            <p:nvPr/>
          </p:nvSpPr>
          <p:spPr bwMode="auto">
            <a:xfrm>
              <a:off x="3380931" y="4850028"/>
              <a:ext cx="27258" cy="107723"/>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700"/>
                <a:t>-</a:t>
              </a:r>
              <a:endParaRPr lang="ru-RU" altLang="ru-RU" sz="2100"/>
            </a:p>
          </p:txBody>
        </p:sp>
        <p:grpSp>
          <p:nvGrpSpPr>
            <p:cNvPr id="96279" name="Группа 50226">
              <a:extLst>
                <a:ext uri="{FF2B5EF4-FFF2-40B4-BE49-F238E27FC236}">
                  <a16:creationId xmlns="" xmlns:a16="http://schemas.microsoft.com/office/drawing/2014/main" id="{79D58A40-E464-46B9-BCBB-9404BC605F32}"/>
                </a:ext>
              </a:extLst>
            </p:cNvPr>
            <p:cNvGrpSpPr>
              <a:grpSpLocks/>
            </p:cNvGrpSpPr>
            <p:nvPr/>
          </p:nvGrpSpPr>
          <p:grpSpPr bwMode="auto">
            <a:xfrm>
              <a:off x="7986652" y="4172219"/>
              <a:ext cx="899722" cy="360322"/>
              <a:chOff x="7996971" y="3579534"/>
              <a:chExt cx="899722" cy="360322"/>
            </a:xfrm>
          </p:grpSpPr>
          <p:sp>
            <p:nvSpPr>
              <p:cNvPr id="50225" name="Прямоугольник 50224">
                <a:extLst>
                  <a:ext uri="{FF2B5EF4-FFF2-40B4-BE49-F238E27FC236}">
                    <a16:creationId xmlns="" xmlns:a16="http://schemas.microsoft.com/office/drawing/2014/main" id="{5C2D2F85-F6EC-4B48-B23B-1203EE28B324}"/>
                  </a:ext>
                </a:extLst>
              </p:cNvPr>
              <p:cNvSpPr/>
              <p:nvPr/>
            </p:nvSpPr>
            <p:spPr>
              <a:xfrm>
                <a:off x="7996971" y="3579534"/>
                <a:ext cx="899722" cy="360322"/>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100">
                  <a:solidFill>
                    <a:schemeClr val="tx1"/>
                  </a:solidFill>
                </a:endParaRPr>
              </a:p>
            </p:txBody>
          </p:sp>
          <p:sp>
            <p:nvSpPr>
              <p:cNvPr id="51247" name="Rectangle 56">
                <a:extLst>
                  <a:ext uri="{FF2B5EF4-FFF2-40B4-BE49-F238E27FC236}">
                    <a16:creationId xmlns="" xmlns:a16="http://schemas.microsoft.com/office/drawing/2014/main" id="{1C33D859-164D-4451-BCB0-939C0F397320}"/>
                  </a:ext>
                </a:extLst>
              </p:cNvPr>
              <p:cNvSpPr>
                <a:spLocks noChangeArrowheads="1"/>
              </p:cNvSpPr>
              <p:nvPr/>
            </p:nvSpPr>
            <p:spPr bwMode="auto">
              <a:xfrm>
                <a:off x="8070847" y="3637488"/>
                <a:ext cx="751966" cy="246224"/>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800">
                    <a:latin typeface="Arial" panose="020B0604020202020204" pitchFamily="34" charset="0"/>
                  </a:rPr>
                  <a:t>1С:Документо</a:t>
                </a:r>
                <a:r>
                  <a:rPr lang="en-US" altLang="ru-RU" sz="800">
                    <a:latin typeface="Arial" panose="020B0604020202020204" pitchFamily="34" charset="0"/>
                  </a:rPr>
                  <a:t>-</a:t>
                </a:r>
                <a:br>
                  <a:rPr lang="en-US" altLang="ru-RU" sz="800">
                    <a:latin typeface="Arial" panose="020B0604020202020204" pitchFamily="34" charset="0"/>
                  </a:rPr>
                </a:br>
                <a:r>
                  <a:rPr lang="ru-RU" altLang="ru-RU" sz="800">
                    <a:latin typeface="Arial" panose="020B0604020202020204" pitchFamily="34" charset="0"/>
                  </a:rPr>
                  <a:t>оборот</a:t>
                </a:r>
              </a:p>
            </p:txBody>
          </p:sp>
        </p:grpSp>
        <p:grpSp>
          <p:nvGrpSpPr>
            <p:cNvPr id="96280" name="Группа 50231">
              <a:extLst>
                <a:ext uri="{FF2B5EF4-FFF2-40B4-BE49-F238E27FC236}">
                  <a16:creationId xmlns="" xmlns:a16="http://schemas.microsoft.com/office/drawing/2014/main" id="{9CC57B1D-95C9-4F1A-B029-6F9A36BAAE6D}"/>
                </a:ext>
              </a:extLst>
            </p:cNvPr>
            <p:cNvGrpSpPr>
              <a:grpSpLocks/>
            </p:cNvGrpSpPr>
            <p:nvPr/>
          </p:nvGrpSpPr>
          <p:grpSpPr bwMode="auto">
            <a:xfrm>
              <a:off x="247025" y="4203715"/>
              <a:ext cx="720786" cy="360322"/>
              <a:chOff x="247025" y="4203715"/>
              <a:chExt cx="720786" cy="360322"/>
            </a:xfrm>
          </p:grpSpPr>
          <p:sp>
            <p:nvSpPr>
              <p:cNvPr id="86" name="Прямоугольник 85">
                <a:extLst>
                  <a:ext uri="{FF2B5EF4-FFF2-40B4-BE49-F238E27FC236}">
                    <a16:creationId xmlns="" xmlns:a16="http://schemas.microsoft.com/office/drawing/2014/main" id="{8522222A-FFDB-46A3-9EE4-BF33BFE2EF39}"/>
                  </a:ext>
                </a:extLst>
              </p:cNvPr>
              <p:cNvSpPr/>
              <p:nvPr/>
            </p:nvSpPr>
            <p:spPr>
              <a:xfrm>
                <a:off x="247025" y="4203715"/>
                <a:ext cx="720786" cy="360322"/>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100">
                  <a:solidFill>
                    <a:schemeClr val="tx1"/>
                  </a:solidFill>
                </a:endParaRPr>
              </a:p>
            </p:txBody>
          </p:sp>
          <p:sp>
            <p:nvSpPr>
              <p:cNvPr id="51245" name="Rectangle 56">
                <a:extLst>
                  <a:ext uri="{FF2B5EF4-FFF2-40B4-BE49-F238E27FC236}">
                    <a16:creationId xmlns="" xmlns:a16="http://schemas.microsoft.com/office/drawing/2014/main" id="{6F8567A7-F716-4F18-AE8C-977D66786CC1}"/>
                  </a:ext>
                </a:extLst>
              </p:cNvPr>
              <p:cNvSpPr>
                <a:spLocks noChangeArrowheads="1"/>
              </p:cNvSpPr>
              <p:nvPr/>
            </p:nvSpPr>
            <p:spPr bwMode="auto">
              <a:xfrm>
                <a:off x="336626" y="4323403"/>
                <a:ext cx="540325" cy="123113"/>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800">
                    <a:latin typeface="Arial" panose="020B0604020202020204" pitchFamily="34" charset="0"/>
                  </a:rPr>
                  <a:t>1С:ЗУП 3.1</a:t>
                </a:r>
              </a:p>
            </p:txBody>
          </p:sp>
        </p:grpSp>
        <p:grpSp>
          <p:nvGrpSpPr>
            <p:cNvPr id="96281" name="Группа 50232">
              <a:extLst>
                <a:ext uri="{FF2B5EF4-FFF2-40B4-BE49-F238E27FC236}">
                  <a16:creationId xmlns="" xmlns:a16="http://schemas.microsoft.com/office/drawing/2014/main" id="{B3554166-3677-4B96-AF02-21EC7EF04911}"/>
                </a:ext>
              </a:extLst>
            </p:cNvPr>
            <p:cNvGrpSpPr>
              <a:grpSpLocks/>
            </p:cNvGrpSpPr>
            <p:nvPr/>
          </p:nvGrpSpPr>
          <p:grpSpPr bwMode="auto">
            <a:xfrm>
              <a:off x="1391210" y="4156025"/>
              <a:ext cx="6175824" cy="288141"/>
              <a:chOff x="1558202" y="3972925"/>
              <a:chExt cx="6175824" cy="288141"/>
            </a:xfrm>
          </p:grpSpPr>
          <p:sp>
            <p:nvSpPr>
              <p:cNvPr id="50231" name="TextBox 50230">
                <a:extLst>
                  <a:ext uri="{FF2B5EF4-FFF2-40B4-BE49-F238E27FC236}">
                    <a16:creationId xmlns="" xmlns:a16="http://schemas.microsoft.com/office/drawing/2014/main" id="{2A61AFD2-0E00-4026-B076-F846065D3AD1}"/>
                  </a:ext>
                </a:extLst>
              </p:cNvPr>
              <p:cNvSpPr txBox="1"/>
              <p:nvPr/>
            </p:nvSpPr>
            <p:spPr>
              <a:xfrm>
                <a:off x="1558202" y="3972925"/>
                <a:ext cx="720786" cy="288141"/>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РСБУ и контроллинг</a:t>
                </a:r>
              </a:p>
            </p:txBody>
          </p:sp>
          <p:sp>
            <p:nvSpPr>
              <p:cNvPr id="92" name="TextBox 91">
                <a:extLst>
                  <a:ext uri="{FF2B5EF4-FFF2-40B4-BE49-F238E27FC236}">
                    <a16:creationId xmlns="" xmlns:a16="http://schemas.microsoft.com/office/drawing/2014/main" id="{0503E98F-AA00-433B-AABD-EF560AC10606}"/>
                  </a:ext>
                </a:extLst>
              </p:cNvPr>
              <p:cNvSpPr txBox="1"/>
              <p:nvPr/>
            </p:nvSpPr>
            <p:spPr>
              <a:xfrm>
                <a:off x="2338213" y="3972925"/>
                <a:ext cx="720786" cy="288141"/>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Склад и доставка</a:t>
                </a:r>
              </a:p>
            </p:txBody>
          </p:sp>
          <p:sp>
            <p:nvSpPr>
              <p:cNvPr id="95" name="TextBox 94">
                <a:extLst>
                  <a:ext uri="{FF2B5EF4-FFF2-40B4-BE49-F238E27FC236}">
                    <a16:creationId xmlns="" xmlns:a16="http://schemas.microsoft.com/office/drawing/2014/main" id="{BAF21991-AB9A-4387-BF7F-462C6E1D5A31}"/>
                  </a:ext>
                </a:extLst>
              </p:cNvPr>
              <p:cNvSpPr txBox="1"/>
              <p:nvPr/>
            </p:nvSpPr>
            <p:spPr>
              <a:xfrm>
                <a:off x="4675726" y="4026787"/>
                <a:ext cx="719525" cy="180418"/>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ВНА</a:t>
                </a:r>
              </a:p>
            </p:txBody>
          </p:sp>
          <p:sp>
            <p:nvSpPr>
              <p:cNvPr id="96" name="TextBox 95">
                <a:extLst>
                  <a:ext uri="{FF2B5EF4-FFF2-40B4-BE49-F238E27FC236}">
                    <a16:creationId xmlns="" xmlns:a16="http://schemas.microsoft.com/office/drawing/2014/main" id="{9BFE368A-6932-4D2E-9789-741F68ACEFF4}"/>
                  </a:ext>
                </a:extLst>
              </p:cNvPr>
              <p:cNvSpPr txBox="1"/>
              <p:nvPr/>
            </p:nvSpPr>
            <p:spPr>
              <a:xfrm>
                <a:off x="5455737" y="4026787"/>
                <a:ext cx="719526" cy="180418"/>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Планирование</a:t>
                </a:r>
              </a:p>
            </p:txBody>
          </p:sp>
          <p:sp>
            <p:nvSpPr>
              <p:cNvPr id="97" name="TextBox 96">
                <a:extLst>
                  <a:ext uri="{FF2B5EF4-FFF2-40B4-BE49-F238E27FC236}">
                    <a16:creationId xmlns="" xmlns:a16="http://schemas.microsoft.com/office/drawing/2014/main" id="{0EB082D5-047C-4210-9AE8-6042AEFEFB18}"/>
                  </a:ext>
                </a:extLst>
              </p:cNvPr>
              <p:cNvSpPr txBox="1"/>
              <p:nvPr/>
            </p:nvSpPr>
            <p:spPr>
              <a:xfrm>
                <a:off x="3896975" y="4026787"/>
                <a:ext cx="719525" cy="180418"/>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Казначейство</a:t>
                </a:r>
              </a:p>
            </p:txBody>
          </p:sp>
          <p:sp>
            <p:nvSpPr>
              <p:cNvPr id="98" name="TextBox 97">
                <a:extLst>
                  <a:ext uri="{FF2B5EF4-FFF2-40B4-BE49-F238E27FC236}">
                    <a16:creationId xmlns="" xmlns:a16="http://schemas.microsoft.com/office/drawing/2014/main" id="{A293461C-7ECF-40BB-8DA1-A11217A5439C}"/>
                  </a:ext>
                </a:extLst>
              </p:cNvPr>
              <p:cNvSpPr txBox="1"/>
              <p:nvPr/>
            </p:nvSpPr>
            <p:spPr>
              <a:xfrm>
                <a:off x="7013240" y="4026787"/>
                <a:ext cx="720786" cy="180418"/>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Производство</a:t>
                </a:r>
              </a:p>
            </p:txBody>
          </p:sp>
          <p:sp>
            <p:nvSpPr>
              <p:cNvPr id="99" name="TextBox 98">
                <a:extLst>
                  <a:ext uri="{FF2B5EF4-FFF2-40B4-BE49-F238E27FC236}">
                    <a16:creationId xmlns="" xmlns:a16="http://schemas.microsoft.com/office/drawing/2014/main" id="{F0ECF693-4404-40FE-B0C5-75E307000036}"/>
                  </a:ext>
                </a:extLst>
              </p:cNvPr>
              <p:cNvSpPr txBox="1"/>
              <p:nvPr/>
            </p:nvSpPr>
            <p:spPr>
              <a:xfrm>
                <a:off x="3116964" y="3972925"/>
                <a:ext cx="719526" cy="288141"/>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Договоры </a:t>
                </a:r>
                <a:br>
                  <a:rPr lang="ru-RU" sz="700" dirty="0"/>
                </a:br>
                <a:r>
                  <a:rPr lang="ru-RU" sz="700" dirty="0"/>
                  <a:t>и проекты</a:t>
                </a:r>
              </a:p>
            </p:txBody>
          </p:sp>
          <p:sp>
            <p:nvSpPr>
              <p:cNvPr id="100" name="TextBox 99">
                <a:extLst>
                  <a:ext uri="{FF2B5EF4-FFF2-40B4-BE49-F238E27FC236}">
                    <a16:creationId xmlns="" xmlns:a16="http://schemas.microsoft.com/office/drawing/2014/main" id="{FE74CD0F-C9DB-4714-A5C7-F06F02727C25}"/>
                  </a:ext>
                </a:extLst>
              </p:cNvPr>
              <p:cNvSpPr txBox="1"/>
              <p:nvPr/>
            </p:nvSpPr>
            <p:spPr>
              <a:xfrm>
                <a:off x="6233229" y="4026788"/>
                <a:ext cx="720786" cy="180418"/>
              </a:xfrm>
              <a:prstGeom prst="rect">
                <a:avLst/>
              </a:prstGeom>
              <a:solidFill>
                <a:schemeClr val="bg1">
                  <a:lumMod val="95000"/>
                </a:schemeClr>
              </a:solidFill>
              <a:ln w="6350">
                <a:solidFill>
                  <a:schemeClr val="bg1">
                    <a:lumMod val="50000"/>
                  </a:schemeClr>
                </a:solidFill>
              </a:ln>
            </p:spPr>
            <p:txBody>
              <a:bodyPr lIns="35995" tIns="35995" rIns="35995" bIns="35995" anchor="ctr">
                <a:spAutoFit/>
              </a:bodyPr>
              <a:lstStyle/>
              <a:p>
                <a:pPr algn="ctr">
                  <a:defRPr/>
                </a:pPr>
                <a:r>
                  <a:rPr lang="ru-RU" sz="700" dirty="0"/>
                  <a:t>Закупки</a:t>
                </a:r>
              </a:p>
            </p:txBody>
          </p:sp>
        </p:grpSp>
        <p:sp>
          <p:nvSpPr>
            <p:cNvPr id="101" name="TextBox 100">
              <a:extLst>
                <a:ext uri="{FF2B5EF4-FFF2-40B4-BE49-F238E27FC236}">
                  <a16:creationId xmlns="" xmlns:a16="http://schemas.microsoft.com/office/drawing/2014/main" id="{0E6BB95E-AB51-4680-ADDD-15C80E3C40C7}"/>
                </a:ext>
              </a:extLst>
            </p:cNvPr>
            <p:cNvSpPr txBox="1"/>
            <p:nvPr/>
          </p:nvSpPr>
          <p:spPr>
            <a:xfrm>
              <a:off x="1396250" y="3921377"/>
              <a:ext cx="6170783" cy="180417"/>
            </a:xfrm>
            <a:prstGeom prst="rect">
              <a:avLst/>
            </a:prstGeom>
            <a:solidFill>
              <a:schemeClr val="bg1">
                <a:lumMod val="75000"/>
              </a:schemeClr>
            </a:solidFill>
            <a:ln w="6350">
              <a:solidFill>
                <a:schemeClr val="bg1">
                  <a:lumMod val="50000"/>
                </a:schemeClr>
              </a:solidFill>
            </a:ln>
          </p:spPr>
          <p:txBody>
            <a:bodyPr lIns="35995" tIns="35995" rIns="35995" bIns="35995" anchor="ctr">
              <a:spAutoFit/>
            </a:bodyPr>
            <a:lstStyle/>
            <a:p>
              <a:pPr algn="ctr">
                <a:defRPr/>
              </a:pPr>
              <a:r>
                <a:rPr lang="ru-RU" sz="700" dirty="0"/>
                <a:t>Управление НСИ</a:t>
              </a:r>
            </a:p>
          </p:txBody>
        </p:sp>
        <p:sp>
          <p:nvSpPr>
            <p:cNvPr id="51227" name="Freeform 58">
              <a:extLst>
                <a:ext uri="{FF2B5EF4-FFF2-40B4-BE49-F238E27FC236}">
                  <a16:creationId xmlns="" xmlns:a16="http://schemas.microsoft.com/office/drawing/2014/main" id="{E11CE529-426F-4BB1-8F4F-3481D5EA2C59}"/>
                </a:ext>
              </a:extLst>
            </p:cNvPr>
            <p:cNvSpPr>
              <a:spLocks/>
            </p:cNvSpPr>
            <p:nvPr/>
          </p:nvSpPr>
          <p:spPr bwMode="auto">
            <a:xfrm>
              <a:off x="7723287" y="4278048"/>
              <a:ext cx="252023" cy="167562"/>
            </a:xfrm>
            <a:custGeom>
              <a:avLst/>
              <a:gdLst>
                <a:gd name="T0" fmla="*/ 0 w 159"/>
                <a:gd name="T1" fmla="*/ 2147483646 h 106"/>
                <a:gd name="T2" fmla="*/ 2147483646 w 159"/>
                <a:gd name="T3" fmla="*/ 0 h 106"/>
                <a:gd name="T4" fmla="*/ 2147483646 w 159"/>
                <a:gd name="T5" fmla="*/ 2147483646 h 106"/>
                <a:gd name="T6" fmla="*/ 2147483646 w 159"/>
                <a:gd name="T7" fmla="*/ 2147483646 h 106"/>
                <a:gd name="T8" fmla="*/ 2147483646 w 159"/>
                <a:gd name="T9" fmla="*/ 0 h 106"/>
                <a:gd name="T10" fmla="*/ 2147483646 w 159"/>
                <a:gd name="T11" fmla="*/ 2147483646 h 106"/>
                <a:gd name="T12" fmla="*/ 2147483646 w 159"/>
                <a:gd name="T13" fmla="*/ 2147483646 h 106"/>
                <a:gd name="T14" fmla="*/ 2147483646 w 159"/>
                <a:gd name="T15" fmla="*/ 2147483646 h 106"/>
                <a:gd name="T16" fmla="*/ 2147483646 w 159"/>
                <a:gd name="T17" fmla="*/ 2147483646 h 106"/>
                <a:gd name="T18" fmla="*/ 2147483646 w 159"/>
                <a:gd name="T19" fmla="*/ 2147483646 h 106"/>
                <a:gd name="T20" fmla="*/ 0 w 159"/>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106">
                  <a:moveTo>
                    <a:pt x="0" y="53"/>
                  </a:moveTo>
                  <a:lnTo>
                    <a:pt x="53" y="0"/>
                  </a:lnTo>
                  <a:lnTo>
                    <a:pt x="53" y="26"/>
                  </a:lnTo>
                  <a:lnTo>
                    <a:pt x="106" y="26"/>
                  </a:lnTo>
                  <a:lnTo>
                    <a:pt x="106" y="0"/>
                  </a:lnTo>
                  <a:lnTo>
                    <a:pt x="159" y="53"/>
                  </a:lnTo>
                  <a:lnTo>
                    <a:pt x="106" y="106"/>
                  </a:lnTo>
                  <a:lnTo>
                    <a:pt x="106" y="80"/>
                  </a:lnTo>
                  <a:lnTo>
                    <a:pt x="53" y="80"/>
                  </a:lnTo>
                  <a:lnTo>
                    <a:pt x="53" y="106"/>
                  </a:lnTo>
                  <a:lnTo>
                    <a:pt x="0" y="53"/>
                  </a:lnTo>
                  <a:close/>
                </a:path>
              </a:pathLst>
            </a:custGeom>
            <a:solidFill>
              <a:srgbClr val="D71920"/>
            </a:solidFill>
            <a:ln>
              <a:noFill/>
            </a:ln>
          </p:spPr>
          <p:txBody>
            <a:bodyPr/>
            <a:lstStyle/>
            <a:p>
              <a:pPr>
                <a:defRPr/>
              </a:pPr>
              <a:endParaRPr lang="ru-RU" sz="2100"/>
            </a:p>
          </p:txBody>
        </p:sp>
        <p:sp>
          <p:nvSpPr>
            <p:cNvPr id="51228" name="Rectangle 65">
              <a:extLst>
                <a:ext uri="{FF2B5EF4-FFF2-40B4-BE49-F238E27FC236}">
                  <a16:creationId xmlns="" xmlns:a16="http://schemas.microsoft.com/office/drawing/2014/main" id="{6693D009-C41A-4775-8D32-8505D5C48EE0}"/>
                </a:ext>
              </a:extLst>
            </p:cNvPr>
            <p:cNvSpPr>
              <a:spLocks noChangeArrowheads="1"/>
            </p:cNvSpPr>
            <p:nvPr/>
          </p:nvSpPr>
          <p:spPr bwMode="auto">
            <a:xfrm>
              <a:off x="4668768" y="4850028"/>
              <a:ext cx="27258" cy="107723"/>
            </a:xfrm>
            <a:prstGeom prst="rect">
              <a:avLst/>
            </a:prstGeom>
            <a:noFill/>
            <a:ln>
              <a:noFill/>
            </a:ln>
          </p:spPr>
          <p:txBody>
            <a:bodyPr wrap="non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defRPr/>
              </a:pPr>
              <a:r>
                <a:rPr lang="ru-RU" altLang="ru-RU" sz="700"/>
                <a:t>-</a:t>
              </a:r>
              <a:endParaRPr lang="ru-RU" altLang="ru-RU" sz="2100"/>
            </a:p>
          </p:txBody>
        </p:sp>
        <p:grpSp>
          <p:nvGrpSpPr>
            <p:cNvPr id="96285" name="Группа 50235">
              <a:extLst>
                <a:ext uri="{FF2B5EF4-FFF2-40B4-BE49-F238E27FC236}">
                  <a16:creationId xmlns="" xmlns:a16="http://schemas.microsoft.com/office/drawing/2014/main" id="{8BC069DE-884E-4E02-B642-EC311CCAF702}"/>
                </a:ext>
              </a:extLst>
            </p:cNvPr>
            <p:cNvGrpSpPr>
              <a:grpSpLocks/>
            </p:cNvGrpSpPr>
            <p:nvPr/>
          </p:nvGrpSpPr>
          <p:grpSpPr bwMode="auto">
            <a:xfrm>
              <a:off x="3295243" y="4547659"/>
              <a:ext cx="2369017" cy="432265"/>
              <a:chOff x="2744244" y="4547659"/>
              <a:chExt cx="2369017" cy="432265"/>
            </a:xfrm>
          </p:grpSpPr>
          <p:grpSp>
            <p:nvGrpSpPr>
              <p:cNvPr id="96286" name="Группа 50234">
                <a:extLst>
                  <a:ext uri="{FF2B5EF4-FFF2-40B4-BE49-F238E27FC236}">
                    <a16:creationId xmlns="" xmlns:a16="http://schemas.microsoft.com/office/drawing/2014/main" id="{A1BBC2AD-C90B-4182-BB65-799442A64481}"/>
                  </a:ext>
                </a:extLst>
              </p:cNvPr>
              <p:cNvGrpSpPr>
                <a:grpSpLocks/>
              </p:cNvGrpSpPr>
              <p:nvPr/>
            </p:nvGrpSpPr>
            <p:grpSpPr bwMode="auto">
              <a:xfrm>
                <a:off x="2744244" y="4547659"/>
                <a:ext cx="1079919" cy="432265"/>
                <a:chOff x="2744244" y="4547659"/>
                <a:chExt cx="1079919" cy="432265"/>
              </a:xfrm>
            </p:grpSpPr>
            <p:sp>
              <p:nvSpPr>
                <p:cNvPr id="51234" name="Freeform 58">
                  <a:extLst>
                    <a:ext uri="{FF2B5EF4-FFF2-40B4-BE49-F238E27FC236}">
                      <a16:creationId xmlns="" xmlns:a16="http://schemas.microsoft.com/office/drawing/2014/main" id="{DF2AF8FD-7A55-410E-B381-E66F2CC18CD7}"/>
                    </a:ext>
                  </a:extLst>
                </p:cNvPr>
                <p:cNvSpPr>
                  <a:spLocks/>
                </p:cNvSpPr>
                <p:nvPr/>
              </p:nvSpPr>
              <p:spPr bwMode="auto">
                <a:xfrm rot="5400000">
                  <a:off x="3157587" y="4589218"/>
                  <a:ext cx="251974" cy="168855"/>
                </a:xfrm>
                <a:custGeom>
                  <a:avLst/>
                  <a:gdLst>
                    <a:gd name="T0" fmla="*/ 0 w 159"/>
                    <a:gd name="T1" fmla="*/ 2147483646 h 106"/>
                    <a:gd name="T2" fmla="*/ 2147483646 w 159"/>
                    <a:gd name="T3" fmla="*/ 0 h 106"/>
                    <a:gd name="T4" fmla="*/ 2147483646 w 159"/>
                    <a:gd name="T5" fmla="*/ 2147483646 h 106"/>
                    <a:gd name="T6" fmla="*/ 2147483646 w 159"/>
                    <a:gd name="T7" fmla="*/ 2147483646 h 106"/>
                    <a:gd name="T8" fmla="*/ 2147483646 w 159"/>
                    <a:gd name="T9" fmla="*/ 0 h 106"/>
                    <a:gd name="T10" fmla="*/ 2147483646 w 159"/>
                    <a:gd name="T11" fmla="*/ 2147483646 h 106"/>
                    <a:gd name="T12" fmla="*/ 2147483646 w 159"/>
                    <a:gd name="T13" fmla="*/ 2147483646 h 106"/>
                    <a:gd name="T14" fmla="*/ 2147483646 w 159"/>
                    <a:gd name="T15" fmla="*/ 2147483646 h 106"/>
                    <a:gd name="T16" fmla="*/ 2147483646 w 159"/>
                    <a:gd name="T17" fmla="*/ 2147483646 h 106"/>
                    <a:gd name="T18" fmla="*/ 2147483646 w 159"/>
                    <a:gd name="T19" fmla="*/ 2147483646 h 106"/>
                    <a:gd name="T20" fmla="*/ 0 w 159"/>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106">
                      <a:moveTo>
                        <a:pt x="0" y="53"/>
                      </a:moveTo>
                      <a:lnTo>
                        <a:pt x="53" y="0"/>
                      </a:lnTo>
                      <a:lnTo>
                        <a:pt x="53" y="26"/>
                      </a:lnTo>
                      <a:lnTo>
                        <a:pt x="106" y="26"/>
                      </a:lnTo>
                      <a:lnTo>
                        <a:pt x="106" y="0"/>
                      </a:lnTo>
                      <a:lnTo>
                        <a:pt x="159" y="53"/>
                      </a:lnTo>
                      <a:lnTo>
                        <a:pt x="106" y="106"/>
                      </a:lnTo>
                      <a:lnTo>
                        <a:pt x="106" y="80"/>
                      </a:lnTo>
                      <a:lnTo>
                        <a:pt x="53" y="80"/>
                      </a:lnTo>
                      <a:lnTo>
                        <a:pt x="53" y="106"/>
                      </a:lnTo>
                      <a:lnTo>
                        <a:pt x="0" y="53"/>
                      </a:lnTo>
                      <a:close/>
                    </a:path>
                  </a:pathLst>
                </a:custGeom>
                <a:solidFill>
                  <a:srgbClr val="D71920"/>
                </a:solidFill>
                <a:ln>
                  <a:noFill/>
                </a:ln>
              </p:spPr>
              <p:txBody>
                <a:bodyPr/>
                <a:lstStyle/>
                <a:p>
                  <a:pPr>
                    <a:defRPr/>
                  </a:pPr>
                  <a:endParaRPr lang="ru-RU" sz="2100"/>
                </a:p>
              </p:txBody>
            </p:sp>
            <p:sp>
              <p:nvSpPr>
                <p:cNvPr id="107" name="TextBox 106">
                  <a:extLst>
                    <a:ext uri="{FF2B5EF4-FFF2-40B4-BE49-F238E27FC236}">
                      <a16:creationId xmlns="" xmlns:a16="http://schemas.microsoft.com/office/drawing/2014/main" id="{9849E051-6DBF-4237-8AF6-342EC42AFAAA}"/>
                    </a:ext>
                  </a:extLst>
                </p:cNvPr>
                <p:cNvSpPr txBox="1"/>
                <p:nvPr/>
              </p:nvSpPr>
              <p:spPr>
                <a:xfrm>
                  <a:off x="2744244" y="4799506"/>
                  <a:ext cx="1079919" cy="180418"/>
                </a:xfrm>
                <a:prstGeom prst="rect">
                  <a:avLst/>
                </a:prstGeom>
                <a:solidFill>
                  <a:schemeClr val="bg1">
                    <a:lumMod val="75000"/>
                  </a:schemeClr>
                </a:solidFill>
                <a:ln w="6350">
                  <a:solidFill>
                    <a:schemeClr val="bg1">
                      <a:lumMod val="50000"/>
                    </a:schemeClr>
                  </a:solidFill>
                </a:ln>
              </p:spPr>
              <p:txBody>
                <a:bodyPr lIns="35995" tIns="35995" rIns="35995" bIns="35995" anchor="ctr">
                  <a:spAutoFit/>
                </a:bodyPr>
                <a:lstStyle/>
                <a:p>
                  <a:pPr algn="ctr">
                    <a:defRPr/>
                  </a:pPr>
                  <a:r>
                    <a:rPr lang="ru-RU" sz="700" dirty="0" err="1"/>
                    <a:t>Клиентбанк</a:t>
                  </a:r>
                  <a:endParaRPr lang="ru-RU" sz="700" dirty="0"/>
                </a:p>
              </p:txBody>
            </p:sp>
          </p:grpSp>
          <p:grpSp>
            <p:nvGrpSpPr>
              <p:cNvPr id="96287" name="Группа 50233">
                <a:extLst>
                  <a:ext uri="{FF2B5EF4-FFF2-40B4-BE49-F238E27FC236}">
                    <a16:creationId xmlns="" xmlns:a16="http://schemas.microsoft.com/office/drawing/2014/main" id="{E396C096-7300-48A5-9E71-0C3F817C3ECB}"/>
                  </a:ext>
                </a:extLst>
              </p:cNvPr>
              <p:cNvGrpSpPr>
                <a:grpSpLocks/>
              </p:cNvGrpSpPr>
              <p:nvPr/>
            </p:nvGrpSpPr>
            <p:grpSpPr bwMode="auto">
              <a:xfrm>
                <a:off x="4044683" y="4547659"/>
                <a:ext cx="1068578" cy="432265"/>
                <a:chOff x="4044683" y="4547659"/>
                <a:chExt cx="1068578" cy="432265"/>
              </a:xfrm>
            </p:grpSpPr>
            <p:sp>
              <p:nvSpPr>
                <p:cNvPr id="51232" name="Freeform 58">
                  <a:extLst>
                    <a:ext uri="{FF2B5EF4-FFF2-40B4-BE49-F238E27FC236}">
                      <a16:creationId xmlns="" xmlns:a16="http://schemas.microsoft.com/office/drawing/2014/main" id="{39222673-AF41-4D0C-A2B4-7DC961C16C5C}"/>
                    </a:ext>
                  </a:extLst>
                </p:cNvPr>
                <p:cNvSpPr>
                  <a:spLocks/>
                </p:cNvSpPr>
                <p:nvPr/>
              </p:nvSpPr>
              <p:spPr bwMode="auto">
                <a:xfrm rot="5400000">
                  <a:off x="4454245" y="4589218"/>
                  <a:ext cx="251974" cy="168855"/>
                </a:xfrm>
                <a:custGeom>
                  <a:avLst/>
                  <a:gdLst>
                    <a:gd name="T0" fmla="*/ 0 w 159"/>
                    <a:gd name="T1" fmla="*/ 2147483646 h 106"/>
                    <a:gd name="T2" fmla="*/ 2147483646 w 159"/>
                    <a:gd name="T3" fmla="*/ 0 h 106"/>
                    <a:gd name="T4" fmla="*/ 2147483646 w 159"/>
                    <a:gd name="T5" fmla="*/ 2147483646 h 106"/>
                    <a:gd name="T6" fmla="*/ 2147483646 w 159"/>
                    <a:gd name="T7" fmla="*/ 2147483646 h 106"/>
                    <a:gd name="T8" fmla="*/ 2147483646 w 159"/>
                    <a:gd name="T9" fmla="*/ 0 h 106"/>
                    <a:gd name="T10" fmla="*/ 2147483646 w 159"/>
                    <a:gd name="T11" fmla="*/ 2147483646 h 106"/>
                    <a:gd name="T12" fmla="*/ 2147483646 w 159"/>
                    <a:gd name="T13" fmla="*/ 2147483646 h 106"/>
                    <a:gd name="T14" fmla="*/ 2147483646 w 159"/>
                    <a:gd name="T15" fmla="*/ 2147483646 h 106"/>
                    <a:gd name="T16" fmla="*/ 2147483646 w 159"/>
                    <a:gd name="T17" fmla="*/ 2147483646 h 106"/>
                    <a:gd name="T18" fmla="*/ 2147483646 w 159"/>
                    <a:gd name="T19" fmla="*/ 2147483646 h 106"/>
                    <a:gd name="T20" fmla="*/ 0 w 159"/>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106">
                      <a:moveTo>
                        <a:pt x="0" y="53"/>
                      </a:moveTo>
                      <a:lnTo>
                        <a:pt x="53" y="0"/>
                      </a:lnTo>
                      <a:lnTo>
                        <a:pt x="53" y="26"/>
                      </a:lnTo>
                      <a:lnTo>
                        <a:pt x="106" y="26"/>
                      </a:lnTo>
                      <a:lnTo>
                        <a:pt x="106" y="0"/>
                      </a:lnTo>
                      <a:lnTo>
                        <a:pt x="159" y="53"/>
                      </a:lnTo>
                      <a:lnTo>
                        <a:pt x="106" y="106"/>
                      </a:lnTo>
                      <a:lnTo>
                        <a:pt x="106" y="80"/>
                      </a:lnTo>
                      <a:lnTo>
                        <a:pt x="53" y="80"/>
                      </a:lnTo>
                      <a:lnTo>
                        <a:pt x="53" y="106"/>
                      </a:lnTo>
                      <a:lnTo>
                        <a:pt x="0" y="53"/>
                      </a:lnTo>
                      <a:close/>
                    </a:path>
                  </a:pathLst>
                </a:custGeom>
                <a:solidFill>
                  <a:srgbClr val="D71920"/>
                </a:solidFill>
                <a:ln>
                  <a:noFill/>
                </a:ln>
              </p:spPr>
              <p:txBody>
                <a:bodyPr/>
                <a:lstStyle/>
                <a:p>
                  <a:pPr>
                    <a:defRPr/>
                  </a:pPr>
                  <a:endParaRPr lang="ru-RU" sz="2100"/>
                </a:p>
              </p:txBody>
            </p:sp>
            <p:sp>
              <p:nvSpPr>
                <p:cNvPr id="110" name="TextBox 109">
                  <a:extLst>
                    <a:ext uri="{FF2B5EF4-FFF2-40B4-BE49-F238E27FC236}">
                      <a16:creationId xmlns="" xmlns:a16="http://schemas.microsoft.com/office/drawing/2014/main" id="{B9238E06-5536-4724-9058-83511F81F783}"/>
                    </a:ext>
                  </a:extLst>
                </p:cNvPr>
                <p:cNvSpPr txBox="1"/>
                <p:nvPr/>
              </p:nvSpPr>
              <p:spPr>
                <a:xfrm>
                  <a:off x="4044683" y="4799506"/>
                  <a:ext cx="1068578" cy="180418"/>
                </a:xfrm>
                <a:prstGeom prst="rect">
                  <a:avLst/>
                </a:prstGeom>
                <a:solidFill>
                  <a:schemeClr val="bg1">
                    <a:lumMod val="75000"/>
                  </a:schemeClr>
                </a:solidFill>
                <a:ln w="6350">
                  <a:solidFill>
                    <a:schemeClr val="bg1">
                      <a:lumMod val="50000"/>
                    </a:schemeClr>
                  </a:solidFill>
                </a:ln>
              </p:spPr>
              <p:txBody>
                <a:bodyPr lIns="35995" tIns="35995" rIns="35995" bIns="35995" anchor="ctr">
                  <a:spAutoFit/>
                </a:bodyPr>
                <a:lstStyle/>
                <a:p>
                  <a:pPr algn="ctr">
                    <a:defRPr/>
                  </a:pPr>
                  <a:r>
                    <a:rPr lang="en-US" sz="700" dirty="0"/>
                    <a:t>PLM</a:t>
                  </a:r>
                  <a:endParaRPr lang="ru-RU" sz="700" dirty="0"/>
                </a:p>
              </p:txBody>
            </p:sp>
          </p:grpSp>
        </p:grpSp>
      </p:grpSp>
      <p:grpSp>
        <p:nvGrpSpPr>
          <p:cNvPr id="96264" name="Группа 50238">
            <a:extLst>
              <a:ext uri="{FF2B5EF4-FFF2-40B4-BE49-F238E27FC236}">
                <a16:creationId xmlns="" xmlns:a16="http://schemas.microsoft.com/office/drawing/2014/main" id="{1B9C5463-41B4-463B-9998-920FBA44BEF4}"/>
              </a:ext>
            </a:extLst>
          </p:cNvPr>
          <p:cNvGrpSpPr>
            <a:grpSpLocks/>
          </p:cNvGrpSpPr>
          <p:nvPr/>
        </p:nvGrpSpPr>
        <p:grpSpPr bwMode="auto">
          <a:xfrm>
            <a:off x="1457649" y="1147751"/>
            <a:ext cx="1826784" cy="400110"/>
            <a:chOff x="1456966" y="1184042"/>
            <a:chExt cx="1826822" cy="399622"/>
          </a:xfrm>
        </p:grpSpPr>
        <p:sp>
          <p:nvSpPr>
            <p:cNvPr id="50238" name="TextBox 50237">
              <a:extLst>
                <a:ext uri="{FF2B5EF4-FFF2-40B4-BE49-F238E27FC236}">
                  <a16:creationId xmlns="" xmlns:a16="http://schemas.microsoft.com/office/drawing/2014/main" id="{92C92FF5-3BDA-4E65-8151-DEEFB9953DAB}"/>
                </a:ext>
              </a:extLst>
            </p:cNvPr>
            <p:cNvSpPr txBox="1"/>
            <p:nvPr/>
          </p:nvSpPr>
          <p:spPr>
            <a:xfrm>
              <a:off x="1456966" y="1184042"/>
              <a:ext cx="720650" cy="399622"/>
            </a:xfrm>
            <a:prstGeom prst="rect">
              <a:avLst/>
            </a:prstGeom>
            <a:solidFill>
              <a:schemeClr val="tx1">
                <a:lumMod val="65000"/>
                <a:lumOff val="35000"/>
              </a:schemeClr>
            </a:solidFill>
          </p:spPr>
          <p:txBody>
            <a:bodyPr anchor="ctr">
              <a:spAutoFit/>
            </a:bodyPr>
            <a:lstStyle/>
            <a:p>
              <a:pPr algn="ctr">
                <a:defRPr/>
              </a:pPr>
              <a:r>
                <a:rPr lang="en-US" sz="2000" dirty="0">
                  <a:solidFill>
                    <a:srgbClr val="FFDD00"/>
                  </a:solidFill>
                </a:rPr>
                <a:t>500</a:t>
              </a:r>
              <a:endParaRPr lang="ru-RU" sz="800" dirty="0">
                <a:solidFill>
                  <a:schemeClr val="bg1"/>
                </a:solidFill>
              </a:endParaRPr>
            </a:p>
          </p:txBody>
        </p:sp>
        <p:sp>
          <p:nvSpPr>
            <p:cNvPr id="116" name="TextBox 115">
              <a:extLst>
                <a:ext uri="{FF2B5EF4-FFF2-40B4-BE49-F238E27FC236}">
                  <a16:creationId xmlns="" xmlns:a16="http://schemas.microsoft.com/office/drawing/2014/main" id="{A10FB746-1E58-40F9-85A3-DDBAEE858E27}"/>
                </a:ext>
              </a:extLst>
            </p:cNvPr>
            <p:cNvSpPr txBox="1"/>
            <p:nvPr/>
          </p:nvSpPr>
          <p:spPr>
            <a:xfrm>
              <a:off x="2177616" y="1276264"/>
              <a:ext cx="1106172" cy="215181"/>
            </a:xfrm>
            <a:prstGeom prst="rect">
              <a:avLst/>
            </a:prstGeom>
            <a:solidFill>
              <a:schemeClr val="tx1">
                <a:lumMod val="65000"/>
                <a:lumOff val="35000"/>
              </a:schemeClr>
            </a:solidFill>
          </p:spPr>
          <p:txBody>
            <a:bodyPr anchor="ctr">
              <a:spAutoFit/>
            </a:bodyPr>
            <a:lstStyle/>
            <a:p>
              <a:pPr>
                <a:defRPr/>
              </a:pPr>
              <a:r>
                <a:rPr lang="ru-RU" sz="800" dirty="0">
                  <a:solidFill>
                    <a:schemeClr val="bg1"/>
                  </a:solidFill>
                </a:rPr>
                <a:t>РАБОЧИХ МЕСТ</a:t>
              </a:r>
            </a:p>
          </p:txBody>
        </p:sp>
      </p:grpSp>
      <p:grpSp>
        <p:nvGrpSpPr>
          <p:cNvPr id="96265" name="Группа 63">
            <a:extLst>
              <a:ext uri="{FF2B5EF4-FFF2-40B4-BE49-F238E27FC236}">
                <a16:creationId xmlns="" xmlns:a16="http://schemas.microsoft.com/office/drawing/2014/main" id="{A31EC05B-72EE-4384-8C12-79D74F73174B}"/>
              </a:ext>
            </a:extLst>
          </p:cNvPr>
          <p:cNvGrpSpPr>
            <a:grpSpLocks/>
          </p:cNvGrpSpPr>
          <p:nvPr/>
        </p:nvGrpSpPr>
        <p:grpSpPr bwMode="auto">
          <a:xfrm>
            <a:off x="1476547" y="3050763"/>
            <a:ext cx="1964108" cy="400110"/>
            <a:chOff x="2345583" y="3059588"/>
            <a:chExt cx="1965008" cy="400945"/>
          </a:xfrm>
        </p:grpSpPr>
        <p:sp>
          <p:nvSpPr>
            <p:cNvPr id="119" name="TextBox 118">
              <a:extLst>
                <a:ext uri="{FF2B5EF4-FFF2-40B4-BE49-F238E27FC236}">
                  <a16:creationId xmlns="" xmlns:a16="http://schemas.microsoft.com/office/drawing/2014/main" id="{11669E0D-B230-4FAF-83B8-38475C7E4B12}"/>
                </a:ext>
              </a:extLst>
            </p:cNvPr>
            <p:cNvSpPr txBox="1"/>
            <p:nvPr/>
          </p:nvSpPr>
          <p:spPr>
            <a:xfrm>
              <a:off x="2345583" y="3059588"/>
              <a:ext cx="858352" cy="400945"/>
            </a:xfrm>
            <a:prstGeom prst="rect">
              <a:avLst/>
            </a:prstGeom>
            <a:solidFill>
              <a:schemeClr val="tx1">
                <a:lumMod val="65000"/>
                <a:lumOff val="35000"/>
              </a:schemeClr>
            </a:solidFill>
          </p:spPr>
          <p:txBody>
            <a:bodyPr anchor="ctr">
              <a:spAutoFit/>
            </a:bodyPr>
            <a:lstStyle/>
            <a:p>
              <a:pPr algn="ctr">
                <a:defRPr/>
              </a:pPr>
              <a:r>
                <a:rPr lang="ru-RU" sz="2000" dirty="0">
                  <a:solidFill>
                    <a:srgbClr val="FFDD00"/>
                  </a:solidFill>
                </a:rPr>
                <a:t>1700</a:t>
              </a:r>
              <a:endParaRPr lang="ru-RU" sz="800" dirty="0">
                <a:solidFill>
                  <a:schemeClr val="bg1"/>
                </a:solidFill>
              </a:endParaRPr>
            </a:p>
          </p:txBody>
        </p:sp>
        <p:sp>
          <p:nvSpPr>
            <p:cNvPr id="120" name="TextBox 119">
              <a:extLst>
                <a:ext uri="{FF2B5EF4-FFF2-40B4-BE49-F238E27FC236}">
                  <a16:creationId xmlns="" xmlns:a16="http://schemas.microsoft.com/office/drawing/2014/main" id="{63D88B68-3A92-41AB-AF7B-30523583CD78}"/>
                </a:ext>
              </a:extLst>
            </p:cNvPr>
            <p:cNvSpPr txBox="1"/>
            <p:nvPr/>
          </p:nvSpPr>
          <p:spPr>
            <a:xfrm>
              <a:off x="3203935" y="3152112"/>
              <a:ext cx="1106656" cy="215894"/>
            </a:xfrm>
            <a:prstGeom prst="rect">
              <a:avLst/>
            </a:prstGeom>
            <a:solidFill>
              <a:schemeClr val="tx1">
                <a:lumMod val="65000"/>
                <a:lumOff val="35000"/>
              </a:schemeClr>
            </a:solidFill>
          </p:spPr>
          <p:txBody>
            <a:bodyPr anchor="ctr">
              <a:spAutoFit/>
            </a:bodyPr>
            <a:lstStyle/>
            <a:p>
              <a:pPr>
                <a:defRPr/>
              </a:pPr>
              <a:r>
                <a:rPr lang="ru-RU" sz="800" dirty="0">
                  <a:solidFill>
                    <a:schemeClr val="bg1"/>
                  </a:solidFill>
                </a:rPr>
                <a:t>РАБОЧИХ МЕСТ</a:t>
              </a:r>
            </a:p>
          </p:txBody>
        </p:sp>
      </p:grpSp>
      <p:grpSp>
        <p:nvGrpSpPr>
          <p:cNvPr id="96268" name="Группа 64">
            <a:extLst>
              <a:ext uri="{FF2B5EF4-FFF2-40B4-BE49-F238E27FC236}">
                <a16:creationId xmlns="" xmlns:a16="http://schemas.microsoft.com/office/drawing/2014/main" id="{A9A96175-82FB-4E2C-88FF-C6CD28A6D473}"/>
              </a:ext>
            </a:extLst>
          </p:cNvPr>
          <p:cNvGrpSpPr>
            <a:grpSpLocks/>
          </p:cNvGrpSpPr>
          <p:nvPr/>
        </p:nvGrpSpPr>
        <p:grpSpPr bwMode="auto">
          <a:xfrm>
            <a:off x="5419882" y="1087505"/>
            <a:ext cx="1821745" cy="400110"/>
            <a:chOff x="7056887" y="1079217"/>
            <a:chExt cx="1822285" cy="398827"/>
          </a:xfrm>
        </p:grpSpPr>
        <p:sp>
          <p:nvSpPr>
            <p:cNvPr id="123" name="TextBox 122">
              <a:extLst>
                <a:ext uri="{FF2B5EF4-FFF2-40B4-BE49-F238E27FC236}">
                  <a16:creationId xmlns="" xmlns:a16="http://schemas.microsoft.com/office/drawing/2014/main" id="{729B5B14-CF7A-4DBC-9C30-421902E702E0}"/>
                </a:ext>
              </a:extLst>
            </p:cNvPr>
            <p:cNvSpPr txBox="1"/>
            <p:nvPr/>
          </p:nvSpPr>
          <p:spPr>
            <a:xfrm>
              <a:off x="7056887" y="1079217"/>
              <a:ext cx="720849" cy="398827"/>
            </a:xfrm>
            <a:prstGeom prst="rect">
              <a:avLst/>
            </a:prstGeom>
            <a:solidFill>
              <a:schemeClr val="tx1">
                <a:lumMod val="65000"/>
                <a:lumOff val="35000"/>
              </a:schemeClr>
            </a:solidFill>
          </p:spPr>
          <p:txBody>
            <a:bodyPr anchor="ctr">
              <a:spAutoFit/>
            </a:bodyPr>
            <a:lstStyle/>
            <a:p>
              <a:pPr algn="ctr">
                <a:defRPr/>
              </a:pPr>
              <a:r>
                <a:rPr lang="ru-RU" sz="2000" dirty="0">
                  <a:solidFill>
                    <a:srgbClr val="FFDD00"/>
                  </a:solidFill>
                </a:rPr>
                <a:t>4</a:t>
              </a:r>
              <a:r>
                <a:rPr lang="en-US" sz="2000" dirty="0">
                  <a:solidFill>
                    <a:srgbClr val="FFDD00"/>
                  </a:solidFill>
                </a:rPr>
                <a:t>00</a:t>
              </a:r>
              <a:endParaRPr lang="ru-RU" sz="800" dirty="0">
                <a:solidFill>
                  <a:schemeClr val="bg1"/>
                </a:solidFill>
              </a:endParaRPr>
            </a:p>
          </p:txBody>
        </p:sp>
        <p:sp>
          <p:nvSpPr>
            <p:cNvPr id="124" name="TextBox 123">
              <a:extLst>
                <a:ext uri="{FF2B5EF4-FFF2-40B4-BE49-F238E27FC236}">
                  <a16:creationId xmlns="" xmlns:a16="http://schemas.microsoft.com/office/drawing/2014/main" id="{0F91E02C-E3AB-43AC-A90F-8A8697257B7B}"/>
                </a:ext>
              </a:extLst>
            </p:cNvPr>
            <p:cNvSpPr txBox="1"/>
            <p:nvPr/>
          </p:nvSpPr>
          <p:spPr>
            <a:xfrm>
              <a:off x="7772695" y="1171252"/>
              <a:ext cx="1106477" cy="214753"/>
            </a:xfrm>
            <a:prstGeom prst="rect">
              <a:avLst/>
            </a:prstGeom>
            <a:solidFill>
              <a:schemeClr val="tx1">
                <a:lumMod val="65000"/>
                <a:lumOff val="35000"/>
              </a:schemeClr>
            </a:solidFill>
          </p:spPr>
          <p:txBody>
            <a:bodyPr anchor="ctr">
              <a:spAutoFit/>
            </a:bodyPr>
            <a:lstStyle/>
            <a:p>
              <a:pPr>
                <a:defRPr/>
              </a:pPr>
              <a:r>
                <a:rPr lang="ru-RU" sz="800" dirty="0">
                  <a:solidFill>
                    <a:schemeClr val="bg1"/>
                  </a:solidFill>
                </a:rPr>
                <a:t>РАБОЧИХ МЕСТ</a:t>
              </a:r>
            </a:p>
          </p:txBody>
        </p:sp>
      </p:grpSp>
      <p:sp>
        <p:nvSpPr>
          <p:cNvPr id="3" name="Прямоугольник 2"/>
          <p:cNvSpPr/>
          <p:nvPr/>
        </p:nvSpPr>
        <p:spPr>
          <a:xfrm>
            <a:off x="5932827" y="4724376"/>
            <a:ext cx="2618602" cy="312073"/>
          </a:xfrm>
          <a:prstGeom prst="rect">
            <a:avLst/>
          </a:prstGeom>
        </p:spPr>
        <p:txBody>
          <a:bodyPr wrap="none">
            <a:spAutoFit/>
          </a:bodyPr>
          <a:lstStyle/>
          <a:p>
            <a:r>
              <a:rPr lang="en-US" sz="1428" dirty="0">
                <a:solidFill>
                  <a:srgbClr val="003366"/>
                </a:solidFill>
              </a:rPr>
              <a:t>https://eawards.1c.ru/winners/</a:t>
            </a:r>
            <a:endParaRPr lang="ru-RU" sz="1428" dirty="0">
              <a:solidFill>
                <a:srgbClr val="003366"/>
              </a:solidFill>
            </a:endParaRPr>
          </a:p>
        </p:txBody>
      </p:sp>
      <p:pic>
        <p:nvPicPr>
          <p:cNvPr id="2050" name="Picture 2">
            <a:extLst>
              <a:ext uri="{FF2B5EF4-FFF2-40B4-BE49-F238E27FC236}">
                <a16:creationId xmlns="" xmlns:a16="http://schemas.microsoft.com/office/drawing/2014/main" id="{466B1A7D-8D01-45FC-8097-679A7B8C72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706" y="3046249"/>
            <a:ext cx="1136184" cy="39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2FA1806E-DB68-431A-A83A-0C215D59D2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85" y="1118898"/>
            <a:ext cx="1051291" cy="4289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 xmlns:a16="http://schemas.microsoft.com/office/drawing/2014/main" id="{02B22A41-30FE-43B9-8637-78A9E09E68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8972" y="1086089"/>
            <a:ext cx="1394330" cy="545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Заголовок 1">
            <a:extLst>
              <a:ext uri="{FF2B5EF4-FFF2-40B4-BE49-F238E27FC236}">
                <a16:creationId xmlns="" xmlns:a16="http://schemas.microsoft.com/office/drawing/2014/main" id="{409A3958-B657-41DA-9F16-8F4D671E3E5E}"/>
              </a:ext>
            </a:extLst>
          </p:cNvPr>
          <p:cNvSpPr>
            <a:spLocks noGrp="1" noChangeArrowheads="1"/>
          </p:cNvSpPr>
          <p:nvPr>
            <p:ph type="title"/>
          </p:nvPr>
        </p:nvSpPr>
        <p:spPr>
          <a:xfrm>
            <a:off x="1692275" y="266647"/>
            <a:ext cx="6624638" cy="740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altLang="ru-RU" kern="1200" dirty="0">
                <a:solidFill>
                  <a:schemeClr val="tx1"/>
                </a:solidFill>
              </a:rPr>
              <a:t>Успешно применяют</a:t>
            </a:r>
          </a:p>
        </p:txBody>
      </p:sp>
      <p:sp>
        <p:nvSpPr>
          <p:cNvPr id="6" name="Прямоугольник: скругленные углы 5">
            <a:extLst>
              <a:ext uri="{FF2B5EF4-FFF2-40B4-BE49-F238E27FC236}">
                <a16:creationId xmlns="" xmlns:a16="http://schemas.microsoft.com/office/drawing/2014/main" id="{A527571D-525C-4C1A-8448-760679B19413}"/>
              </a:ext>
            </a:extLst>
          </p:cNvPr>
          <p:cNvSpPr/>
          <p:nvPr/>
        </p:nvSpPr>
        <p:spPr bwMode="auto">
          <a:xfrm>
            <a:off x="292286" y="1371683"/>
            <a:ext cx="1188438" cy="1884738"/>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0" name="Прямоугольник: скругленные углы 39">
            <a:extLst>
              <a:ext uri="{FF2B5EF4-FFF2-40B4-BE49-F238E27FC236}">
                <a16:creationId xmlns="" xmlns:a16="http://schemas.microsoft.com/office/drawing/2014/main" id="{EE521101-ECE5-4E4C-9E9F-0D8B932BE249}"/>
              </a:ext>
            </a:extLst>
          </p:cNvPr>
          <p:cNvSpPr/>
          <p:nvPr/>
        </p:nvSpPr>
        <p:spPr bwMode="auto">
          <a:xfrm>
            <a:off x="1524421" y="1352962"/>
            <a:ext cx="1149845" cy="1903459"/>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1" name="Прямоугольник: скругленные углы 40">
            <a:extLst>
              <a:ext uri="{FF2B5EF4-FFF2-40B4-BE49-F238E27FC236}">
                <a16:creationId xmlns="" xmlns:a16="http://schemas.microsoft.com/office/drawing/2014/main" id="{29946736-EC79-41CB-9362-5541C37FD2D6}"/>
              </a:ext>
            </a:extLst>
          </p:cNvPr>
          <p:cNvSpPr/>
          <p:nvPr/>
        </p:nvSpPr>
        <p:spPr bwMode="auto">
          <a:xfrm>
            <a:off x="2756555" y="1371683"/>
            <a:ext cx="1094720" cy="1884738"/>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2" name="Прямоугольник: скругленные углы 41">
            <a:extLst>
              <a:ext uri="{FF2B5EF4-FFF2-40B4-BE49-F238E27FC236}">
                <a16:creationId xmlns="" xmlns:a16="http://schemas.microsoft.com/office/drawing/2014/main" id="{53F23A5E-AF7E-4A0E-96E8-66104E67D5D2}"/>
              </a:ext>
            </a:extLst>
          </p:cNvPr>
          <p:cNvSpPr/>
          <p:nvPr/>
        </p:nvSpPr>
        <p:spPr bwMode="auto">
          <a:xfrm>
            <a:off x="3988689" y="1371683"/>
            <a:ext cx="1135437" cy="1884738"/>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3" name="Прямоугольник: скругленные углы 42">
            <a:extLst>
              <a:ext uri="{FF2B5EF4-FFF2-40B4-BE49-F238E27FC236}">
                <a16:creationId xmlns="" xmlns:a16="http://schemas.microsoft.com/office/drawing/2014/main" id="{32B799B7-1FF1-4B7C-8146-D2D11FB07522}"/>
              </a:ext>
            </a:extLst>
          </p:cNvPr>
          <p:cNvSpPr/>
          <p:nvPr/>
        </p:nvSpPr>
        <p:spPr bwMode="auto">
          <a:xfrm>
            <a:off x="5220824" y="1371683"/>
            <a:ext cx="1161350" cy="1853067"/>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4" name="Прямоугольник: скругленные углы 43">
            <a:extLst>
              <a:ext uri="{FF2B5EF4-FFF2-40B4-BE49-F238E27FC236}">
                <a16:creationId xmlns="" xmlns:a16="http://schemas.microsoft.com/office/drawing/2014/main" id="{FB47994B-672D-4882-9279-91FC994EEBB4}"/>
              </a:ext>
            </a:extLst>
          </p:cNvPr>
          <p:cNvSpPr/>
          <p:nvPr/>
        </p:nvSpPr>
        <p:spPr bwMode="auto">
          <a:xfrm>
            <a:off x="6452958" y="1371683"/>
            <a:ext cx="1188438" cy="1884738"/>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5" name="Прямоугольник: скругленные углы 44">
            <a:extLst>
              <a:ext uri="{FF2B5EF4-FFF2-40B4-BE49-F238E27FC236}">
                <a16:creationId xmlns="" xmlns:a16="http://schemas.microsoft.com/office/drawing/2014/main" id="{C67BFFED-871B-4723-8D23-B6B763C7182C}"/>
              </a:ext>
            </a:extLst>
          </p:cNvPr>
          <p:cNvSpPr/>
          <p:nvPr/>
        </p:nvSpPr>
        <p:spPr bwMode="auto">
          <a:xfrm>
            <a:off x="7685093" y="1371683"/>
            <a:ext cx="1188438" cy="1853067"/>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8" name="Прямоугольник: скругленные углы 47">
            <a:extLst>
              <a:ext uri="{FF2B5EF4-FFF2-40B4-BE49-F238E27FC236}">
                <a16:creationId xmlns="" xmlns:a16="http://schemas.microsoft.com/office/drawing/2014/main" id="{44ADDD22-E7A0-45DE-9752-24CB602807F6}"/>
              </a:ext>
            </a:extLst>
          </p:cNvPr>
          <p:cNvSpPr/>
          <p:nvPr/>
        </p:nvSpPr>
        <p:spPr bwMode="auto">
          <a:xfrm>
            <a:off x="299845" y="3256421"/>
            <a:ext cx="1237406" cy="1620379"/>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9" name="Прямоугольник: скругленные углы 48">
            <a:extLst>
              <a:ext uri="{FF2B5EF4-FFF2-40B4-BE49-F238E27FC236}">
                <a16:creationId xmlns="" xmlns:a16="http://schemas.microsoft.com/office/drawing/2014/main" id="{D227A0AA-69AD-42B6-BBAF-B75231EB7283}"/>
              </a:ext>
            </a:extLst>
          </p:cNvPr>
          <p:cNvSpPr/>
          <p:nvPr/>
        </p:nvSpPr>
        <p:spPr bwMode="auto">
          <a:xfrm>
            <a:off x="1531980" y="3256421"/>
            <a:ext cx="1155051" cy="1620379"/>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0" name="Прямоугольник: скругленные углы 49">
            <a:extLst>
              <a:ext uri="{FF2B5EF4-FFF2-40B4-BE49-F238E27FC236}">
                <a16:creationId xmlns="" xmlns:a16="http://schemas.microsoft.com/office/drawing/2014/main" id="{2E423693-492B-4A3A-9E1C-F99E02C7B817}"/>
              </a:ext>
            </a:extLst>
          </p:cNvPr>
          <p:cNvSpPr/>
          <p:nvPr/>
        </p:nvSpPr>
        <p:spPr bwMode="auto">
          <a:xfrm>
            <a:off x="2764114" y="3256421"/>
            <a:ext cx="1138417" cy="1620379"/>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1" name="Прямоугольник: скругленные углы 50">
            <a:extLst>
              <a:ext uri="{FF2B5EF4-FFF2-40B4-BE49-F238E27FC236}">
                <a16:creationId xmlns="" xmlns:a16="http://schemas.microsoft.com/office/drawing/2014/main" id="{03D8E19E-8B37-42BC-9C3B-AFE8E27324AA}"/>
              </a:ext>
            </a:extLst>
          </p:cNvPr>
          <p:cNvSpPr/>
          <p:nvPr/>
        </p:nvSpPr>
        <p:spPr bwMode="auto">
          <a:xfrm>
            <a:off x="3996249" y="3256421"/>
            <a:ext cx="1146373" cy="1628013"/>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2" name="Прямоугольник: скругленные углы 51">
            <a:extLst>
              <a:ext uri="{FF2B5EF4-FFF2-40B4-BE49-F238E27FC236}">
                <a16:creationId xmlns="" xmlns:a16="http://schemas.microsoft.com/office/drawing/2014/main" id="{6B894D00-AE3D-4891-A236-D0786F37F8EF}"/>
              </a:ext>
            </a:extLst>
          </p:cNvPr>
          <p:cNvSpPr/>
          <p:nvPr/>
        </p:nvSpPr>
        <p:spPr bwMode="auto">
          <a:xfrm>
            <a:off x="5228382" y="3256421"/>
            <a:ext cx="1194987" cy="1620379"/>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3" name="Прямоугольник: скругленные углы 52">
            <a:extLst>
              <a:ext uri="{FF2B5EF4-FFF2-40B4-BE49-F238E27FC236}">
                <a16:creationId xmlns="" xmlns:a16="http://schemas.microsoft.com/office/drawing/2014/main" id="{3D8BA652-A80E-4940-BAEA-9FDF19891627}"/>
              </a:ext>
            </a:extLst>
          </p:cNvPr>
          <p:cNvSpPr/>
          <p:nvPr/>
        </p:nvSpPr>
        <p:spPr bwMode="auto">
          <a:xfrm>
            <a:off x="6460518" y="3256421"/>
            <a:ext cx="1231992" cy="1628013"/>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4" name="Прямоугольник: скругленные углы 53">
            <a:extLst>
              <a:ext uri="{FF2B5EF4-FFF2-40B4-BE49-F238E27FC236}">
                <a16:creationId xmlns="" xmlns:a16="http://schemas.microsoft.com/office/drawing/2014/main" id="{2233ED75-48F3-40DA-BD4F-EBD75A05A97B}"/>
              </a:ext>
            </a:extLst>
          </p:cNvPr>
          <p:cNvSpPr/>
          <p:nvPr/>
        </p:nvSpPr>
        <p:spPr bwMode="auto">
          <a:xfrm>
            <a:off x="7692652" y="3256421"/>
            <a:ext cx="1127498" cy="1628013"/>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grpSp>
        <p:nvGrpSpPr>
          <p:cNvPr id="95263" name="Группа 55">
            <a:extLst>
              <a:ext uri="{FF2B5EF4-FFF2-40B4-BE49-F238E27FC236}">
                <a16:creationId xmlns="" xmlns:a16="http://schemas.microsoft.com/office/drawing/2014/main" id="{A9642ACB-84EB-4903-B5DD-03CF6604C37B}"/>
              </a:ext>
            </a:extLst>
          </p:cNvPr>
          <p:cNvGrpSpPr>
            <a:grpSpLocks/>
          </p:cNvGrpSpPr>
          <p:nvPr/>
        </p:nvGrpSpPr>
        <p:grpSpPr bwMode="auto">
          <a:xfrm>
            <a:off x="1525681" y="2000347"/>
            <a:ext cx="1172921" cy="704680"/>
            <a:chOff x="368392" y="2345794"/>
            <a:chExt cx="1476562" cy="888456"/>
          </a:xfrm>
        </p:grpSpPr>
        <p:sp>
          <p:nvSpPr>
            <p:cNvPr id="95303" name="TextBox 54">
              <a:extLst>
                <a:ext uri="{FF2B5EF4-FFF2-40B4-BE49-F238E27FC236}">
                  <a16:creationId xmlns="" xmlns:a16="http://schemas.microsoft.com/office/drawing/2014/main" id="{D96E8DD8-A3B0-44E6-A80C-930B6FF8641F}"/>
                </a:ext>
              </a:extLst>
            </p:cNvPr>
            <p:cNvSpPr txBox="1">
              <a:spLocks noChangeArrowheads="1"/>
            </p:cNvSpPr>
            <p:nvPr/>
          </p:nvSpPr>
          <p:spPr bwMode="auto">
            <a:xfrm>
              <a:off x="377740" y="2345794"/>
              <a:ext cx="1467214" cy="2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a:t>
              </a:r>
              <a:r>
                <a:rPr lang="ru-RU" altLang="ru-RU" sz="635" dirty="0" err="1">
                  <a:solidFill>
                    <a:srgbClr val="43454E"/>
                  </a:solidFill>
                </a:rPr>
                <a:t>Алкоторг</a:t>
              </a:r>
              <a:r>
                <a:rPr lang="ru-RU" altLang="ru-RU" sz="635" dirty="0">
                  <a:solidFill>
                    <a:srgbClr val="43454E"/>
                  </a:solidFill>
                </a:rPr>
                <a:t>»</a:t>
              </a:r>
            </a:p>
          </p:txBody>
        </p:sp>
        <p:sp>
          <p:nvSpPr>
            <p:cNvPr id="95304" name="TextBox 80">
              <a:extLst>
                <a:ext uri="{FF2B5EF4-FFF2-40B4-BE49-F238E27FC236}">
                  <a16:creationId xmlns="" xmlns:a16="http://schemas.microsoft.com/office/drawing/2014/main" id="{5072291A-D088-4CEF-B21D-A8C1A83951AF}"/>
                </a:ext>
              </a:extLst>
            </p:cNvPr>
            <p:cNvSpPr txBox="1">
              <a:spLocks noChangeArrowheads="1"/>
            </p:cNvSpPr>
            <p:nvPr/>
          </p:nvSpPr>
          <p:spPr bwMode="auto">
            <a:xfrm>
              <a:off x="368392" y="2748226"/>
              <a:ext cx="1476561" cy="48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Федеральный дистрибьютер алкогольной продукции</a:t>
              </a:r>
            </a:p>
          </p:txBody>
        </p:sp>
      </p:grpSp>
      <p:grpSp>
        <p:nvGrpSpPr>
          <p:cNvPr id="95264" name="Группа 82">
            <a:extLst>
              <a:ext uri="{FF2B5EF4-FFF2-40B4-BE49-F238E27FC236}">
                <a16:creationId xmlns="" xmlns:a16="http://schemas.microsoft.com/office/drawing/2014/main" id="{F718130A-A9A2-4030-9488-93C83EF4562B}"/>
              </a:ext>
            </a:extLst>
          </p:cNvPr>
          <p:cNvGrpSpPr>
            <a:grpSpLocks/>
          </p:cNvGrpSpPr>
          <p:nvPr/>
        </p:nvGrpSpPr>
        <p:grpSpPr bwMode="auto">
          <a:xfrm>
            <a:off x="294806" y="2000345"/>
            <a:ext cx="1171662" cy="1193268"/>
            <a:chOff x="368392" y="2345794"/>
            <a:chExt cx="1476562" cy="1504490"/>
          </a:xfrm>
        </p:grpSpPr>
        <p:sp>
          <p:nvSpPr>
            <p:cNvPr id="95301" name="TextBox 83">
              <a:extLst>
                <a:ext uri="{FF2B5EF4-FFF2-40B4-BE49-F238E27FC236}">
                  <a16:creationId xmlns="" xmlns:a16="http://schemas.microsoft.com/office/drawing/2014/main" id="{9CD612F6-931C-4D79-896C-9DBB1F245500}"/>
                </a:ext>
              </a:extLst>
            </p:cNvPr>
            <p:cNvSpPr txBox="1">
              <a:spLocks noChangeArrowheads="1"/>
            </p:cNvSpPr>
            <p:nvPr/>
          </p:nvSpPr>
          <p:spPr bwMode="auto">
            <a:xfrm>
              <a:off x="377740" y="2345794"/>
              <a:ext cx="1467214" cy="36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Ракетно-космическая корпорация «Энергия»</a:t>
              </a:r>
            </a:p>
          </p:txBody>
        </p:sp>
        <p:sp>
          <p:nvSpPr>
            <p:cNvPr id="95302" name="TextBox 84">
              <a:extLst>
                <a:ext uri="{FF2B5EF4-FFF2-40B4-BE49-F238E27FC236}">
                  <a16:creationId xmlns="" xmlns:a16="http://schemas.microsoft.com/office/drawing/2014/main" id="{B8934DE0-C5F2-45F9-AB7A-75AE80745D5E}"/>
                </a:ext>
              </a:extLst>
            </p:cNvPr>
            <p:cNvSpPr txBox="1">
              <a:spLocks noChangeArrowheads="1"/>
            </p:cNvSpPr>
            <p:nvPr/>
          </p:nvSpPr>
          <p:spPr bwMode="auto">
            <a:xfrm>
              <a:off x="368392" y="2748225"/>
              <a:ext cx="1476561" cy="11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Создание </a:t>
              </a:r>
              <a:r>
                <a:rPr lang="ru-RU" sz="635" b="0" dirty="0">
                  <a:solidFill>
                    <a:srgbClr val="777777"/>
                  </a:solidFill>
                </a:rPr>
                <a:t>пилотируемых и грузовых космических, автоматических космических и ракетных систем, высокотехнологичных систем различного назначения</a:t>
              </a:r>
              <a:endParaRPr lang="ru-RU" altLang="ru-RU" sz="635" b="0" dirty="0">
                <a:solidFill>
                  <a:srgbClr val="777777"/>
                </a:solidFill>
              </a:endParaRPr>
            </a:p>
          </p:txBody>
        </p:sp>
      </p:grpSp>
      <p:grpSp>
        <p:nvGrpSpPr>
          <p:cNvPr id="95265" name="Группа 85">
            <a:extLst>
              <a:ext uri="{FF2B5EF4-FFF2-40B4-BE49-F238E27FC236}">
                <a16:creationId xmlns="" xmlns:a16="http://schemas.microsoft.com/office/drawing/2014/main" id="{9616FB87-D5AC-43C6-A9EA-E495810A7745}"/>
              </a:ext>
            </a:extLst>
          </p:cNvPr>
          <p:cNvGrpSpPr>
            <a:grpSpLocks/>
          </p:cNvGrpSpPr>
          <p:nvPr/>
        </p:nvGrpSpPr>
        <p:grpSpPr bwMode="auto">
          <a:xfrm>
            <a:off x="2757815" y="2000346"/>
            <a:ext cx="1171662" cy="900369"/>
            <a:chOff x="368392" y="2345794"/>
            <a:chExt cx="1476562" cy="1134278"/>
          </a:xfrm>
        </p:grpSpPr>
        <p:sp>
          <p:nvSpPr>
            <p:cNvPr id="95299" name="TextBox 86">
              <a:extLst>
                <a:ext uri="{FF2B5EF4-FFF2-40B4-BE49-F238E27FC236}">
                  <a16:creationId xmlns="" xmlns:a16="http://schemas.microsoft.com/office/drawing/2014/main" id="{344D89DC-5935-45AD-B2EC-F01A7AA36163}"/>
                </a:ext>
              </a:extLst>
            </p:cNvPr>
            <p:cNvSpPr txBox="1">
              <a:spLocks noChangeArrowheads="1"/>
            </p:cNvSpPr>
            <p:nvPr/>
          </p:nvSpPr>
          <p:spPr bwMode="auto">
            <a:xfrm>
              <a:off x="377740" y="2345794"/>
              <a:ext cx="1467214" cy="36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«Иркутская нефтяная компания»</a:t>
              </a:r>
            </a:p>
          </p:txBody>
        </p:sp>
        <p:sp>
          <p:nvSpPr>
            <p:cNvPr id="95300" name="TextBox 87">
              <a:extLst>
                <a:ext uri="{FF2B5EF4-FFF2-40B4-BE49-F238E27FC236}">
                  <a16:creationId xmlns="" xmlns:a16="http://schemas.microsoft.com/office/drawing/2014/main" id="{C2087F26-ECEF-4E1D-B0D9-0CC9206F794D}"/>
                </a:ext>
              </a:extLst>
            </p:cNvPr>
            <p:cNvSpPr txBox="1">
              <a:spLocks noChangeArrowheads="1"/>
            </p:cNvSpPr>
            <p:nvPr/>
          </p:nvSpPr>
          <p:spPr bwMode="auto">
            <a:xfrm>
              <a:off x="368392" y="2748224"/>
              <a:ext cx="1476561" cy="73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Один из крупнейших независимых производителей углеводородного сырья в России</a:t>
              </a:r>
            </a:p>
          </p:txBody>
        </p:sp>
      </p:grpSp>
      <p:grpSp>
        <p:nvGrpSpPr>
          <p:cNvPr id="95266" name="Группа 88">
            <a:extLst>
              <a:ext uri="{FF2B5EF4-FFF2-40B4-BE49-F238E27FC236}">
                <a16:creationId xmlns="" xmlns:a16="http://schemas.microsoft.com/office/drawing/2014/main" id="{70E17B3D-A86D-4DB1-AF23-95D4D80A9E3E}"/>
              </a:ext>
            </a:extLst>
          </p:cNvPr>
          <p:cNvGrpSpPr>
            <a:grpSpLocks/>
          </p:cNvGrpSpPr>
          <p:nvPr/>
        </p:nvGrpSpPr>
        <p:grpSpPr bwMode="auto">
          <a:xfrm>
            <a:off x="3989950" y="2000347"/>
            <a:ext cx="1171662" cy="900112"/>
            <a:chOff x="368392" y="2345794"/>
            <a:chExt cx="1476562" cy="1134872"/>
          </a:xfrm>
        </p:grpSpPr>
        <p:sp>
          <p:nvSpPr>
            <p:cNvPr id="95297" name="TextBox 89">
              <a:extLst>
                <a:ext uri="{FF2B5EF4-FFF2-40B4-BE49-F238E27FC236}">
                  <a16:creationId xmlns="" xmlns:a16="http://schemas.microsoft.com/office/drawing/2014/main" id="{77444A42-8758-47C9-8DE4-7F7E0F988BE2}"/>
                </a:ext>
              </a:extLst>
            </p:cNvPr>
            <p:cNvSpPr txBox="1">
              <a:spLocks noChangeArrowheads="1"/>
            </p:cNvSpPr>
            <p:nvPr/>
          </p:nvSpPr>
          <p:spPr bwMode="auto">
            <a:xfrm>
              <a:off x="377740" y="2345794"/>
              <a:ext cx="1467214" cy="36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«Спецобъединение </a:t>
              </a:r>
            </a:p>
            <a:p>
              <a:pPr algn="ctr"/>
              <a:r>
                <a:rPr lang="ru-RU" altLang="ru-RU" sz="635" dirty="0">
                  <a:solidFill>
                    <a:srgbClr val="43454E"/>
                  </a:solidFill>
                </a:rPr>
                <a:t>Юго-Запад»</a:t>
              </a:r>
            </a:p>
          </p:txBody>
        </p:sp>
        <p:sp>
          <p:nvSpPr>
            <p:cNvPr id="95298" name="TextBox 90">
              <a:extLst>
                <a:ext uri="{FF2B5EF4-FFF2-40B4-BE49-F238E27FC236}">
                  <a16:creationId xmlns="" xmlns:a16="http://schemas.microsoft.com/office/drawing/2014/main" id="{3B2E5E03-2748-4368-8408-3EF9E192F777}"/>
                </a:ext>
              </a:extLst>
            </p:cNvPr>
            <p:cNvSpPr txBox="1">
              <a:spLocks noChangeArrowheads="1"/>
            </p:cNvSpPr>
            <p:nvPr/>
          </p:nvSpPr>
          <p:spPr bwMode="auto">
            <a:xfrm>
              <a:off x="368392" y="2748225"/>
              <a:ext cx="1476561" cy="73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Оптовая торговля рабочей одеждой, обувью, инструментами, хозяйственными товарами</a:t>
              </a:r>
            </a:p>
          </p:txBody>
        </p:sp>
      </p:grpSp>
      <p:grpSp>
        <p:nvGrpSpPr>
          <p:cNvPr id="95267" name="Группа 91">
            <a:extLst>
              <a:ext uri="{FF2B5EF4-FFF2-40B4-BE49-F238E27FC236}">
                <a16:creationId xmlns="" xmlns:a16="http://schemas.microsoft.com/office/drawing/2014/main" id="{7E19BE0E-FD60-49A1-B5F5-2FD8093823ED}"/>
              </a:ext>
            </a:extLst>
          </p:cNvPr>
          <p:cNvGrpSpPr>
            <a:grpSpLocks/>
          </p:cNvGrpSpPr>
          <p:nvPr/>
        </p:nvGrpSpPr>
        <p:grpSpPr bwMode="auto">
          <a:xfrm>
            <a:off x="5222084" y="2000348"/>
            <a:ext cx="1171662" cy="998089"/>
            <a:chOff x="368392" y="2345794"/>
            <a:chExt cx="1476562" cy="1257384"/>
          </a:xfrm>
        </p:grpSpPr>
        <p:sp>
          <p:nvSpPr>
            <p:cNvPr id="95295" name="TextBox 92">
              <a:extLst>
                <a:ext uri="{FF2B5EF4-FFF2-40B4-BE49-F238E27FC236}">
                  <a16:creationId xmlns="" xmlns:a16="http://schemas.microsoft.com/office/drawing/2014/main" id="{5D50467E-0D78-47E3-8E11-F1D207AFC5C5}"/>
                </a:ext>
              </a:extLst>
            </p:cNvPr>
            <p:cNvSpPr txBox="1">
              <a:spLocks noChangeArrowheads="1"/>
            </p:cNvSpPr>
            <p:nvPr/>
          </p:nvSpPr>
          <p:spPr bwMode="auto">
            <a:xfrm>
              <a:off x="377740" y="2345794"/>
              <a:ext cx="1467214" cy="36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«Ижевский завод тепловой техники»</a:t>
              </a:r>
            </a:p>
          </p:txBody>
        </p:sp>
        <p:sp>
          <p:nvSpPr>
            <p:cNvPr id="95296" name="TextBox 93">
              <a:extLst>
                <a:ext uri="{FF2B5EF4-FFF2-40B4-BE49-F238E27FC236}">
                  <a16:creationId xmlns="" xmlns:a16="http://schemas.microsoft.com/office/drawing/2014/main" id="{76C4ED3C-9C04-48A0-A277-973D55E52CD5}"/>
                </a:ext>
              </a:extLst>
            </p:cNvPr>
            <p:cNvSpPr txBox="1">
              <a:spLocks noChangeArrowheads="1"/>
            </p:cNvSpPr>
            <p:nvPr/>
          </p:nvSpPr>
          <p:spPr bwMode="auto">
            <a:xfrm>
              <a:off x="368392" y="2748224"/>
              <a:ext cx="1476561" cy="85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Одно из крупнейших предприятий России по выпуску бытового, полупромышленного и промышленного теплового оборудования</a:t>
              </a:r>
            </a:p>
          </p:txBody>
        </p:sp>
      </p:grpSp>
      <p:grpSp>
        <p:nvGrpSpPr>
          <p:cNvPr id="95268" name="Группа 94">
            <a:extLst>
              <a:ext uri="{FF2B5EF4-FFF2-40B4-BE49-F238E27FC236}">
                <a16:creationId xmlns="" xmlns:a16="http://schemas.microsoft.com/office/drawing/2014/main" id="{4F9BC459-4422-4781-AB43-017F1E865AF5}"/>
              </a:ext>
            </a:extLst>
          </p:cNvPr>
          <p:cNvGrpSpPr>
            <a:grpSpLocks/>
          </p:cNvGrpSpPr>
          <p:nvPr/>
        </p:nvGrpSpPr>
        <p:grpSpPr bwMode="auto">
          <a:xfrm>
            <a:off x="6460376" y="2000346"/>
            <a:ext cx="1181020" cy="1155561"/>
            <a:chOff x="377740" y="2345794"/>
            <a:chExt cx="1488355" cy="1456925"/>
          </a:xfrm>
        </p:grpSpPr>
        <p:sp>
          <p:nvSpPr>
            <p:cNvPr id="95293" name="TextBox 95">
              <a:extLst>
                <a:ext uri="{FF2B5EF4-FFF2-40B4-BE49-F238E27FC236}">
                  <a16:creationId xmlns="" xmlns:a16="http://schemas.microsoft.com/office/drawing/2014/main" id="{2F6EA79B-6659-4329-8599-964E998A1E76}"/>
                </a:ext>
              </a:extLst>
            </p:cNvPr>
            <p:cNvSpPr txBox="1">
              <a:spLocks noChangeArrowheads="1"/>
            </p:cNvSpPr>
            <p:nvPr/>
          </p:nvSpPr>
          <p:spPr bwMode="auto">
            <a:xfrm>
              <a:off x="377740" y="2345794"/>
              <a:ext cx="1467213" cy="23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a:t>
              </a:r>
              <a:r>
                <a:rPr lang="ru-RU" altLang="ru-RU" sz="635" dirty="0" err="1">
                  <a:solidFill>
                    <a:srgbClr val="43454E"/>
                  </a:solidFill>
                </a:rPr>
                <a:t>Транслом</a:t>
              </a:r>
              <a:r>
                <a:rPr lang="ru-RU" altLang="ru-RU" sz="635" dirty="0">
                  <a:solidFill>
                    <a:srgbClr val="43454E"/>
                  </a:solidFill>
                </a:rPr>
                <a:t>»</a:t>
              </a:r>
            </a:p>
          </p:txBody>
        </p:sp>
        <p:sp>
          <p:nvSpPr>
            <p:cNvPr id="95294" name="TextBox 96">
              <a:extLst>
                <a:ext uri="{FF2B5EF4-FFF2-40B4-BE49-F238E27FC236}">
                  <a16:creationId xmlns="" xmlns:a16="http://schemas.microsoft.com/office/drawing/2014/main" id="{124D4BF2-0079-49F7-9EAB-7E017743D997}"/>
                </a:ext>
              </a:extLst>
            </p:cNvPr>
            <p:cNvSpPr txBox="1">
              <a:spLocks noChangeArrowheads="1"/>
            </p:cNvSpPr>
            <p:nvPr/>
          </p:nvSpPr>
          <p:spPr bwMode="auto">
            <a:xfrm>
              <a:off x="389534" y="2700677"/>
              <a:ext cx="1476561" cy="110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Одна из крупнейших в РФ металлокомпания, обладающая разветвленной сетью лицензированных ломоперерабатывающих производственных площадок</a:t>
              </a:r>
            </a:p>
          </p:txBody>
        </p:sp>
      </p:grpSp>
      <p:grpSp>
        <p:nvGrpSpPr>
          <p:cNvPr id="95269" name="Группа 97">
            <a:extLst>
              <a:ext uri="{FF2B5EF4-FFF2-40B4-BE49-F238E27FC236}">
                <a16:creationId xmlns="" xmlns:a16="http://schemas.microsoft.com/office/drawing/2014/main" id="{9672F7D7-6995-4E5E-B9C8-2E1A1FD8F95A}"/>
              </a:ext>
            </a:extLst>
          </p:cNvPr>
          <p:cNvGrpSpPr>
            <a:grpSpLocks/>
          </p:cNvGrpSpPr>
          <p:nvPr/>
        </p:nvGrpSpPr>
        <p:grpSpPr bwMode="auto">
          <a:xfrm>
            <a:off x="7685093" y="2000345"/>
            <a:ext cx="1171662" cy="1095554"/>
            <a:chOff x="368392" y="2345794"/>
            <a:chExt cx="1476562" cy="1381270"/>
          </a:xfrm>
        </p:grpSpPr>
        <p:sp>
          <p:nvSpPr>
            <p:cNvPr id="95291" name="TextBox 98">
              <a:extLst>
                <a:ext uri="{FF2B5EF4-FFF2-40B4-BE49-F238E27FC236}">
                  <a16:creationId xmlns="" xmlns:a16="http://schemas.microsoft.com/office/drawing/2014/main" id="{85970DC4-838E-467F-AFDF-406C5A123673}"/>
                </a:ext>
              </a:extLst>
            </p:cNvPr>
            <p:cNvSpPr txBox="1">
              <a:spLocks noChangeArrowheads="1"/>
            </p:cNvSpPr>
            <p:nvPr/>
          </p:nvSpPr>
          <p:spPr bwMode="auto">
            <a:xfrm>
              <a:off x="377740" y="2345794"/>
              <a:ext cx="1467214" cy="48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Морская арктическая геологоразведочная экспедиция</a:t>
              </a:r>
            </a:p>
          </p:txBody>
        </p:sp>
        <p:sp>
          <p:nvSpPr>
            <p:cNvPr id="95292" name="TextBox 99">
              <a:extLst>
                <a:ext uri="{FF2B5EF4-FFF2-40B4-BE49-F238E27FC236}">
                  <a16:creationId xmlns="" xmlns:a16="http://schemas.microsoft.com/office/drawing/2014/main" id="{4AA0C84A-AADD-4EEB-B271-790B4D4BDD6C}"/>
                </a:ext>
              </a:extLst>
            </p:cNvPr>
            <p:cNvSpPr txBox="1">
              <a:spLocks noChangeArrowheads="1"/>
            </p:cNvSpPr>
            <p:nvPr/>
          </p:nvSpPr>
          <p:spPr bwMode="auto">
            <a:xfrm>
              <a:off x="368392" y="2748225"/>
              <a:ext cx="1476561" cy="9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Один из лидеров рынка геолого-географических услуг по изучению строений шельфовых морей, транзитных и прибрежных зон Арктики и Мирового океана</a:t>
              </a:r>
            </a:p>
          </p:txBody>
        </p:sp>
      </p:grpSp>
      <p:grpSp>
        <p:nvGrpSpPr>
          <p:cNvPr id="95270" name="Группа 102">
            <a:extLst>
              <a:ext uri="{FF2B5EF4-FFF2-40B4-BE49-F238E27FC236}">
                <a16:creationId xmlns="" xmlns:a16="http://schemas.microsoft.com/office/drawing/2014/main" id="{49FCEA3A-13AE-41ED-B70A-CB90BFCA2A90}"/>
              </a:ext>
            </a:extLst>
          </p:cNvPr>
          <p:cNvGrpSpPr>
            <a:grpSpLocks/>
          </p:cNvGrpSpPr>
          <p:nvPr/>
        </p:nvGrpSpPr>
        <p:grpSpPr bwMode="auto">
          <a:xfrm>
            <a:off x="1525681" y="3886343"/>
            <a:ext cx="1224575" cy="900116"/>
            <a:chOff x="368392" y="2345794"/>
            <a:chExt cx="1541587" cy="1134862"/>
          </a:xfrm>
        </p:grpSpPr>
        <p:sp>
          <p:nvSpPr>
            <p:cNvPr id="95289" name="TextBox 121">
              <a:extLst>
                <a:ext uri="{FF2B5EF4-FFF2-40B4-BE49-F238E27FC236}">
                  <a16:creationId xmlns="" xmlns:a16="http://schemas.microsoft.com/office/drawing/2014/main" id="{B417F40C-C6E2-4459-9F80-6E9649140AE7}"/>
                </a:ext>
              </a:extLst>
            </p:cNvPr>
            <p:cNvSpPr txBox="1">
              <a:spLocks noChangeArrowheads="1"/>
            </p:cNvSpPr>
            <p:nvPr/>
          </p:nvSpPr>
          <p:spPr bwMode="auto">
            <a:xfrm>
              <a:off x="377740" y="2345794"/>
              <a:ext cx="1532239" cy="48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sz="635" dirty="0">
                  <a:solidFill>
                    <a:srgbClr val="43454E"/>
                  </a:solidFill>
                </a:rPr>
                <a:t>Предприятие немецкого концерна </a:t>
              </a:r>
              <a:r>
                <a:rPr lang="ru-RU" sz="635" dirty="0" err="1">
                  <a:solidFill>
                    <a:srgbClr val="43454E"/>
                  </a:solidFill>
                </a:rPr>
                <a:t>Schaeffler</a:t>
              </a:r>
              <a:r>
                <a:rPr lang="ru-RU" sz="635" dirty="0">
                  <a:solidFill>
                    <a:srgbClr val="43454E"/>
                  </a:solidFill>
                </a:rPr>
                <a:t> Group</a:t>
              </a:r>
              <a:endParaRPr lang="ru-RU" altLang="ru-RU" sz="635" dirty="0">
                <a:solidFill>
                  <a:srgbClr val="43454E"/>
                </a:solidFill>
              </a:endParaRPr>
            </a:p>
          </p:txBody>
        </p:sp>
        <p:sp>
          <p:nvSpPr>
            <p:cNvPr id="95290" name="TextBox 122">
              <a:extLst>
                <a:ext uri="{FF2B5EF4-FFF2-40B4-BE49-F238E27FC236}">
                  <a16:creationId xmlns="" xmlns:a16="http://schemas.microsoft.com/office/drawing/2014/main" id="{EBAA6A5B-88A2-4992-9C75-F6BDE9CB8D57}"/>
                </a:ext>
              </a:extLst>
            </p:cNvPr>
            <p:cNvSpPr txBox="1">
              <a:spLocks noChangeArrowheads="1"/>
            </p:cNvSpPr>
            <p:nvPr/>
          </p:nvSpPr>
          <p:spPr bwMode="auto">
            <a:xfrm>
              <a:off x="368392" y="2748225"/>
              <a:ext cx="1476561" cy="73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Производство автомобильных и производственных подшипников. Крупный поставщик «АВТОВАЗа»</a:t>
              </a:r>
            </a:p>
          </p:txBody>
        </p:sp>
      </p:grpSp>
      <p:grpSp>
        <p:nvGrpSpPr>
          <p:cNvPr id="95271" name="Группа 103">
            <a:extLst>
              <a:ext uri="{FF2B5EF4-FFF2-40B4-BE49-F238E27FC236}">
                <a16:creationId xmlns="" xmlns:a16="http://schemas.microsoft.com/office/drawing/2014/main" id="{C5E7FC56-22F4-4151-B3E3-6709C94FFEE7}"/>
              </a:ext>
            </a:extLst>
          </p:cNvPr>
          <p:cNvGrpSpPr>
            <a:grpSpLocks/>
          </p:cNvGrpSpPr>
          <p:nvPr/>
        </p:nvGrpSpPr>
        <p:grpSpPr bwMode="auto">
          <a:xfrm>
            <a:off x="294806" y="3886342"/>
            <a:ext cx="1171662" cy="802397"/>
            <a:chOff x="368392" y="2345794"/>
            <a:chExt cx="1476562" cy="1011659"/>
          </a:xfrm>
        </p:grpSpPr>
        <p:sp>
          <p:nvSpPr>
            <p:cNvPr id="95287" name="TextBox 119">
              <a:extLst>
                <a:ext uri="{FF2B5EF4-FFF2-40B4-BE49-F238E27FC236}">
                  <a16:creationId xmlns="" xmlns:a16="http://schemas.microsoft.com/office/drawing/2014/main" id="{911F6616-AA56-4D94-A024-884CF799BE9F}"/>
                </a:ext>
              </a:extLst>
            </p:cNvPr>
            <p:cNvSpPr txBox="1">
              <a:spLocks noChangeArrowheads="1"/>
            </p:cNvSpPr>
            <p:nvPr/>
          </p:nvSpPr>
          <p:spPr bwMode="auto">
            <a:xfrm>
              <a:off x="377740" y="2345794"/>
              <a:ext cx="1467214" cy="23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en-US" sz="635" dirty="0">
                  <a:solidFill>
                    <a:srgbClr val="43454E"/>
                  </a:solidFill>
                </a:rPr>
                <a:t>Viessmann Group</a:t>
              </a:r>
              <a:endParaRPr lang="ru-RU" altLang="ru-RU" sz="635" dirty="0">
                <a:solidFill>
                  <a:srgbClr val="43454E"/>
                </a:solidFill>
              </a:endParaRPr>
            </a:p>
          </p:txBody>
        </p:sp>
        <p:sp>
          <p:nvSpPr>
            <p:cNvPr id="95288" name="TextBox 120">
              <a:extLst>
                <a:ext uri="{FF2B5EF4-FFF2-40B4-BE49-F238E27FC236}">
                  <a16:creationId xmlns="" xmlns:a16="http://schemas.microsoft.com/office/drawing/2014/main" id="{D620B9B7-9A80-44AD-8C00-08E67480938B}"/>
                </a:ext>
              </a:extLst>
            </p:cNvPr>
            <p:cNvSpPr txBox="1">
              <a:spLocks noChangeArrowheads="1"/>
            </p:cNvSpPr>
            <p:nvPr/>
          </p:nvSpPr>
          <p:spPr bwMode="auto">
            <a:xfrm>
              <a:off x="368392" y="2748225"/>
              <a:ext cx="1476561" cy="60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Один из ведущих в мире производителей систем отопления / охлаждения промышленных установок</a:t>
              </a:r>
            </a:p>
          </p:txBody>
        </p:sp>
      </p:grpSp>
      <p:grpSp>
        <p:nvGrpSpPr>
          <p:cNvPr id="95272" name="Группа 104">
            <a:extLst>
              <a:ext uri="{FF2B5EF4-FFF2-40B4-BE49-F238E27FC236}">
                <a16:creationId xmlns="" xmlns:a16="http://schemas.microsoft.com/office/drawing/2014/main" id="{1ACE9142-1011-4AC1-9FB0-B02080BF6FFC}"/>
              </a:ext>
            </a:extLst>
          </p:cNvPr>
          <p:cNvGrpSpPr>
            <a:grpSpLocks/>
          </p:cNvGrpSpPr>
          <p:nvPr/>
        </p:nvGrpSpPr>
        <p:grpSpPr bwMode="auto">
          <a:xfrm>
            <a:off x="2757815" y="3886345"/>
            <a:ext cx="1171662" cy="998089"/>
            <a:chOff x="368392" y="2345794"/>
            <a:chExt cx="1476562" cy="1257384"/>
          </a:xfrm>
        </p:grpSpPr>
        <p:sp>
          <p:nvSpPr>
            <p:cNvPr id="95285" name="TextBox 117">
              <a:extLst>
                <a:ext uri="{FF2B5EF4-FFF2-40B4-BE49-F238E27FC236}">
                  <a16:creationId xmlns="" xmlns:a16="http://schemas.microsoft.com/office/drawing/2014/main" id="{2B8C1F84-D543-479B-98DE-6DD05E0A476B}"/>
                </a:ext>
              </a:extLst>
            </p:cNvPr>
            <p:cNvSpPr txBox="1">
              <a:spLocks noChangeArrowheads="1"/>
            </p:cNvSpPr>
            <p:nvPr/>
          </p:nvSpPr>
          <p:spPr bwMode="auto">
            <a:xfrm>
              <a:off x="377740" y="2345794"/>
              <a:ext cx="1467214" cy="2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err="1">
                  <a:solidFill>
                    <a:srgbClr val="43454E"/>
                  </a:solidFill>
                </a:rPr>
                <a:t>Рив</a:t>
              </a:r>
              <a:r>
                <a:rPr lang="ru-RU" altLang="ru-RU" sz="635" dirty="0">
                  <a:solidFill>
                    <a:srgbClr val="43454E"/>
                  </a:solidFill>
                </a:rPr>
                <a:t> Гош</a:t>
              </a:r>
            </a:p>
          </p:txBody>
        </p:sp>
        <p:sp>
          <p:nvSpPr>
            <p:cNvPr id="95286" name="TextBox 118">
              <a:extLst>
                <a:ext uri="{FF2B5EF4-FFF2-40B4-BE49-F238E27FC236}">
                  <a16:creationId xmlns="" xmlns:a16="http://schemas.microsoft.com/office/drawing/2014/main" id="{74913992-7FF6-46E5-8601-A60F65DCA25B}"/>
                </a:ext>
              </a:extLst>
            </p:cNvPr>
            <p:cNvSpPr txBox="1">
              <a:spLocks noChangeArrowheads="1"/>
            </p:cNvSpPr>
            <p:nvPr/>
          </p:nvSpPr>
          <p:spPr bwMode="auto">
            <a:xfrm>
              <a:off x="368392" y="2748224"/>
              <a:ext cx="1476561" cy="85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Российская парфюмерно-косметическая сеть. Занимает третье место на рынке розничных продаж парфюмерии, косметики и т.д.</a:t>
              </a:r>
            </a:p>
          </p:txBody>
        </p:sp>
      </p:grpSp>
      <p:grpSp>
        <p:nvGrpSpPr>
          <p:cNvPr id="95273" name="Группа 105">
            <a:extLst>
              <a:ext uri="{FF2B5EF4-FFF2-40B4-BE49-F238E27FC236}">
                <a16:creationId xmlns="" xmlns:a16="http://schemas.microsoft.com/office/drawing/2014/main" id="{BF66F1F1-A80B-4BD7-98A9-858C93B3D4B3}"/>
              </a:ext>
            </a:extLst>
          </p:cNvPr>
          <p:cNvGrpSpPr>
            <a:grpSpLocks/>
          </p:cNvGrpSpPr>
          <p:nvPr/>
        </p:nvGrpSpPr>
        <p:grpSpPr bwMode="auto">
          <a:xfrm>
            <a:off x="3989950" y="3886344"/>
            <a:ext cx="1171662" cy="802651"/>
            <a:chOff x="368392" y="2345794"/>
            <a:chExt cx="1476562" cy="1011173"/>
          </a:xfrm>
        </p:grpSpPr>
        <p:sp>
          <p:nvSpPr>
            <p:cNvPr id="95283" name="TextBox 115">
              <a:extLst>
                <a:ext uri="{FF2B5EF4-FFF2-40B4-BE49-F238E27FC236}">
                  <a16:creationId xmlns="" xmlns:a16="http://schemas.microsoft.com/office/drawing/2014/main" id="{3F15CA61-1ABC-4F56-AAD1-2C9CF2527AAC}"/>
                </a:ext>
              </a:extLst>
            </p:cNvPr>
            <p:cNvSpPr txBox="1">
              <a:spLocks noChangeArrowheads="1"/>
            </p:cNvSpPr>
            <p:nvPr/>
          </p:nvSpPr>
          <p:spPr bwMode="auto">
            <a:xfrm>
              <a:off x="377740" y="2345794"/>
              <a:ext cx="1467214" cy="2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АО «Прогноз»</a:t>
              </a:r>
            </a:p>
          </p:txBody>
        </p:sp>
        <p:sp>
          <p:nvSpPr>
            <p:cNvPr id="95284" name="TextBox 116">
              <a:extLst>
                <a:ext uri="{FF2B5EF4-FFF2-40B4-BE49-F238E27FC236}">
                  <a16:creationId xmlns="" xmlns:a16="http://schemas.microsoft.com/office/drawing/2014/main" id="{113F19D0-E884-4E78-8DBF-7669A4A3E2DD}"/>
                </a:ext>
              </a:extLst>
            </p:cNvPr>
            <p:cNvSpPr txBox="1">
              <a:spLocks noChangeArrowheads="1"/>
            </p:cNvSpPr>
            <p:nvPr/>
          </p:nvSpPr>
          <p:spPr bwMode="auto">
            <a:xfrm>
              <a:off x="368392" y="2748224"/>
              <a:ext cx="1476561" cy="60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Поиски месторождений золота и серебра, их оценка, разведка и разработка</a:t>
              </a:r>
            </a:p>
          </p:txBody>
        </p:sp>
      </p:grpSp>
      <p:grpSp>
        <p:nvGrpSpPr>
          <p:cNvPr id="95274" name="Группа 106">
            <a:extLst>
              <a:ext uri="{FF2B5EF4-FFF2-40B4-BE49-F238E27FC236}">
                <a16:creationId xmlns="" xmlns:a16="http://schemas.microsoft.com/office/drawing/2014/main" id="{6FC9B6A3-8106-4C89-81EB-EDBF60A194CC}"/>
              </a:ext>
            </a:extLst>
          </p:cNvPr>
          <p:cNvGrpSpPr>
            <a:grpSpLocks/>
          </p:cNvGrpSpPr>
          <p:nvPr/>
        </p:nvGrpSpPr>
        <p:grpSpPr bwMode="auto">
          <a:xfrm>
            <a:off x="5222084" y="3886342"/>
            <a:ext cx="1171662" cy="900369"/>
            <a:chOff x="368392" y="2345794"/>
            <a:chExt cx="1476562" cy="1134278"/>
          </a:xfrm>
        </p:grpSpPr>
        <p:sp>
          <p:nvSpPr>
            <p:cNvPr id="95281" name="TextBox 113">
              <a:extLst>
                <a:ext uri="{FF2B5EF4-FFF2-40B4-BE49-F238E27FC236}">
                  <a16:creationId xmlns="" xmlns:a16="http://schemas.microsoft.com/office/drawing/2014/main" id="{4AD50514-46A0-412B-8744-054028964D2D}"/>
                </a:ext>
              </a:extLst>
            </p:cNvPr>
            <p:cNvSpPr txBox="1">
              <a:spLocks noChangeArrowheads="1"/>
            </p:cNvSpPr>
            <p:nvPr/>
          </p:nvSpPr>
          <p:spPr bwMode="auto">
            <a:xfrm>
              <a:off x="377740" y="2345794"/>
              <a:ext cx="1467214" cy="36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err="1">
                  <a:solidFill>
                    <a:srgbClr val="43454E"/>
                  </a:solidFill>
                </a:rPr>
                <a:t>Технониколь</a:t>
              </a:r>
              <a:r>
                <a:rPr lang="ru-RU" altLang="ru-RU" sz="635" dirty="0">
                  <a:solidFill>
                    <a:srgbClr val="43454E"/>
                  </a:solidFill>
                </a:rPr>
                <a:t> – Строительные системы</a:t>
              </a:r>
            </a:p>
          </p:txBody>
        </p:sp>
        <p:sp>
          <p:nvSpPr>
            <p:cNvPr id="95282" name="TextBox 114">
              <a:extLst>
                <a:ext uri="{FF2B5EF4-FFF2-40B4-BE49-F238E27FC236}">
                  <a16:creationId xmlns="" xmlns:a16="http://schemas.microsoft.com/office/drawing/2014/main" id="{F3B177B3-3C90-4A34-9BBB-6FB67A07A648}"/>
                </a:ext>
              </a:extLst>
            </p:cNvPr>
            <p:cNvSpPr txBox="1">
              <a:spLocks noChangeArrowheads="1"/>
            </p:cNvSpPr>
            <p:nvPr/>
          </p:nvSpPr>
          <p:spPr bwMode="auto">
            <a:xfrm>
              <a:off x="368392" y="2748224"/>
              <a:ext cx="1476561" cy="73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Международный производитель надежных и эффективных строительных материалов и систем</a:t>
              </a:r>
            </a:p>
          </p:txBody>
        </p:sp>
      </p:grpSp>
      <p:grpSp>
        <p:nvGrpSpPr>
          <p:cNvPr id="95275" name="Группа 107">
            <a:extLst>
              <a:ext uri="{FF2B5EF4-FFF2-40B4-BE49-F238E27FC236}">
                <a16:creationId xmlns="" xmlns:a16="http://schemas.microsoft.com/office/drawing/2014/main" id="{2EE40D5B-FB3F-4A76-8978-AEFF41AAD529}"/>
              </a:ext>
            </a:extLst>
          </p:cNvPr>
          <p:cNvGrpSpPr>
            <a:grpSpLocks/>
          </p:cNvGrpSpPr>
          <p:nvPr/>
        </p:nvGrpSpPr>
        <p:grpSpPr bwMode="auto">
          <a:xfrm>
            <a:off x="6452958" y="3886345"/>
            <a:ext cx="1171662" cy="1095547"/>
            <a:chOff x="368392" y="2345794"/>
            <a:chExt cx="1476562" cy="1381293"/>
          </a:xfrm>
        </p:grpSpPr>
        <p:sp>
          <p:nvSpPr>
            <p:cNvPr id="95279" name="TextBox 111">
              <a:extLst>
                <a:ext uri="{FF2B5EF4-FFF2-40B4-BE49-F238E27FC236}">
                  <a16:creationId xmlns="" xmlns:a16="http://schemas.microsoft.com/office/drawing/2014/main" id="{B283D060-1092-4B4B-90C0-11446CBF56BE}"/>
                </a:ext>
              </a:extLst>
            </p:cNvPr>
            <p:cNvSpPr txBox="1">
              <a:spLocks noChangeArrowheads="1"/>
            </p:cNvSpPr>
            <p:nvPr/>
          </p:nvSpPr>
          <p:spPr bwMode="auto">
            <a:xfrm>
              <a:off x="377740" y="2345794"/>
              <a:ext cx="1467214" cy="3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sz="635" dirty="0">
                  <a:solidFill>
                    <a:srgbClr val="43454E"/>
                  </a:solidFill>
                </a:rPr>
                <a:t>Петербургский мельничный комбинат</a:t>
              </a:r>
            </a:p>
          </p:txBody>
        </p:sp>
        <p:sp>
          <p:nvSpPr>
            <p:cNvPr id="95280" name="TextBox 112">
              <a:extLst>
                <a:ext uri="{FF2B5EF4-FFF2-40B4-BE49-F238E27FC236}">
                  <a16:creationId xmlns="" xmlns:a16="http://schemas.microsoft.com/office/drawing/2014/main" id="{C4927C7D-C1FA-413F-835B-9E27336A664D}"/>
                </a:ext>
              </a:extLst>
            </p:cNvPr>
            <p:cNvSpPr txBox="1">
              <a:spLocks noChangeArrowheads="1"/>
            </p:cNvSpPr>
            <p:nvPr/>
          </p:nvSpPr>
          <p:spPr bwMode="auto">
            <a:xfrm>
              <a:off x="368392" y="2748225"/>
              <a:ext cx="1476561" cy="97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sz="635" b="0" dirty="0">
                  <a:solidFill>
                    <a:srgbClr val="777777"/>
                  </a:solidFill>
                </a:rPr>
                <a:t>Производство муки из зерновых культур, производство крупы и гранул из зерновых культур, производство мучных смесей, торговля оптовая мукой</a:t>
              </a:r>
              <a:endParaRPr lang="ru-RU" altLang="ru-RU" sz="635" b="0" dirty="0">
                <a:solidFill>
                  <a:srgbClr val="777777"/>
                </a:solidFill>
              </a:endParaRPr>
            </a:p>
          </p:txBody>
        </p:sp>
      </p:grpSp>
      <p:grpSp>
        <p:nvGrpSpPr>
          <p:cNvPr id="95276" name="Группа 108">
            <a:extLst>
              <a:ext uri="{FF2B5EF4-FFF2-40B4-BE49-F238E27FC236}">
                <a16:creationId xmlns="" xmlns:a16="http://schemas.microsoft.com/office/drawing/2014/main" id="{CB096A0C-2FB5-48CA-B6E2-3EE155065FE7}"/>
              </a:ext>
            </a:extLst>
          </p:cNvPr>
          <p:cNvGrpSpPr>
            <a:grpSpLocks/>
          </p:cNvGrpSpPr>
          <p:nvPr/>
        </p:nvGrpSpPr>
        <p:grpSpPr bwMode="auto">
          <a:xfrm>
            <a:off x="7685093" y="3886342"/>
            <a:ext cx="1171662" cy="802392"/>
            <a:chOff x="368392" y="2345794"/>
            <a:chExt cx="1476562" cy="1011668"/>
          </a:xfrm>
        </p:grpSpPr>
        <p:sp>
          <p:nvSpPr>
            <p:cNvPr id="95277" name="TextBox 109">
              <a:extLst>
                <a:ext uri="{FF2B5EF4-FFF2-40B4-BE49-F238E27FC236}">
                  <a16:creationId xmlns="" xmlns:a16="http://schemas.microsoft.com/office/drawing/2014/main" id="{AB0A3824-4178-42DB-B93B-BFA13B841AAE}"/>
                </a:ext>
              </a:extLst>
            </p:cNvPr>
            <p:cNvSpPr txBox="1">
              <a:spLocks noChangeArrowheads="1"/>
            </p:cNvSpPr>
            <p:nvPr/>
          </p:nvSpPr>
          <p:spPr bwMode="auto">
            <a:xfrm>
              <a:off x="377740" y="2345794"/>
              <a:ext cx="1467214" cy="36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dirty="0">
                  <a:solidFill>
                    <a:srgbClr val="43454E"/>
                  </a:solidFill>
                </a:rPr>
                <a:t>Уральский завод гражданской авиации</a:t>
              </a:r>
            </a:p>
          </p:txBody>
        </p:sp>
        <p:sp>
          <p:nvSpPr>
            <p:cNvPr id="95278" name="TextBox 110">
              <a:extLst>
                <a:ext uri="{FF2B5EF4-FFF2-40B4-BE49-F238E27FC236}">
                  <a16:creationId xmlns="" xmlns:a16="http://schemas.microsoft.com/office/drawing/2014/main" id="{EC4E5B15-23C8-432C-ACAA-F7CA2172D863}"/>
                </a:ext>
              </a:extLst>
            </p:cNvPr>
            <p:cNvSpPr txBox="1">
              <a:spLocks noChangeArrowheads="1"/>
            </p:cNvSpPr>
            <p:nvPr/>
          </p:nvSpPr>
          <p:spPr bwMode="auto">
            <a:xfrm>
              <a:off x="368392" y="2748225"/>
              <a:ext cx="1476561" cy="60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Крупнейшее авиастроительное и авиаремонтное предприятие России</a:t>
              </a:r>
            </a:p>
          </p:txBody>
        </p:sp>
      </p:grpSp>
      <p:pic>
        <p:nvPicPr>
          <p:cNvPr id="2050" name="Picture 2">
            <a:extLst>
              <a:ext uri="{FF2B5EF4-FFF2-40B4-BE49-F238E27FC236}">
                <a16:creationId xmlns="" xmlns:a16="http://schemas.microsoft.com/office/drawing/2014/main" id="{040B22E8-3CAC-4A03-84DA-FF1C759780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754" b="26124"/>
          <a:stretch/>
        </p:blipFill>
        <p:spPr bwMode="auto">
          <a:xfrm>
            <a:off x="425896" y="1514045"/>
            <a:ext cx="1002598" cy="3149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7CE204EE-8736-4749-92BD-FB7C9E08F8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9046" y="1485111"/>
            <a:ext cx="914653" cy="33244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 xmlns:a16="http://schemas.microsoft.com/office/drawing/2014/main" id="{8B64CD94-373D-4CC7-B115-5A5C6BD3C8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878" t="14195" r="35819" b="36082"/>
          <a:stretch/>
        </p:blipFill>
        <p:spPr bwMode="auto">
          <a:xfrm>
            <a:off x="3046902" y="1416948"/>
            <a:ext cx="607425" cy="59892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 xmlns:a16="http://schemas.microsoft.com/office/drawing/2014/main" id="{9D8A8857-4B93-42BE-ABFB-BD57EDF5DE6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52" t="11111" r="10362" b="11111"/>
          <a:stretch/>
        </p:blipFill>
        <p:spPr bwMode="auto">
          <a:xfrm>
            <a:off x="4317207" y="1558529"/>
            <a:ext cx="482212" cy="44604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 xmlns:a16="http://schemas.microsoft.com/office/drawing/2014/main" id="{60682A0F-84A9-45E4-9BF1-1A00F7542FD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0264"/>
          <a:stretch/>
        </p:blipFill>
        <p:spPr bwMode="auto">
          <a:xfrm>
            <a:off x="5400596" y="1607374"/>
            <a:ext cx="762121" cy="34835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a:extLst>
              <a:ext uri="{FF2B5EF4-FFF2-40B4-BE49-F238E27FC236}">
                <a16:creationId xmlns="" xmlns:a16="http://schemas.microsoft.com/office/drawing/2014/main" id="{95148A88-A942-4B6A-BA92-0897BACB94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7119" y="1644726"/>
            <a:ext cx="1067501" cy="30018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 xmlns:a16="http://schemas.microsoft.com/office/drawing/2014/main" id="{5118F1FA-E3AD-4662-AE07-683D0BB3446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518" t="8530" r="17518" b="13266"/>
          <a:stretch/>
        </p:blipFill>
        <p:spPr bwMode="auto">
          <a:xfrm>
            <a:off x="7982326" y="1543766"/>
            <a:ext cx="561720" cy="4793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 xmlns:a16="http://schemas.microsoft.com/office/drawing/2014/main" id="{8803A2B1-E209-4309-AFDA-FD74296A944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401" y="3454215"/>
            <a:ext cx="1062345" cy="22482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 xmlns:a16="http://schemas.microsoft.com/office/drawing/2014/main" id="{D4EAC45A-8CD3-49FA-9DCC-D28C406DC1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8134" y="3504722"/>
            <a:ext cx="1067094" cy="11908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a:extLst>
              <a:ext uri="{FF2B5EF4-FFF2-40B4-BE49-F238E27FC236}">
                <a16:creationId xmlns="" xmlns:a16="http://schemas.microsoft.com/office/drawing/2014/main" id="{8B8A1921-375E-4B3E-AD25-40EA8634C24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25503" y="3448133"/>
            <a:ext cx="1048882" cy="26395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 xmlns:a16="http://schemas.microsoft.com/office/drawing/2014/main" id="{43F7F6A4-2FEB-4033-BD1C-05877CA36DD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125" t="38800" r="14290" b="41811"/>
          <a:stretch/>
        </p:blipFill>
        <p:spPr bwMode="auto">
          <a:xfrm>
            <a:off x="4115436" y="3512093"/>
            <a:ext cx="990180" cy="13603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 xmlns:a16="http://schemas.microsoft.com/office/drawing/2014/main" id="{F3171C01-59B6-4170-9B62-5C87ECEB163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07291" y="3453888"/>
            <a:ext cx="1039678" cy="24079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 xmlns:a16="http://schemas.microsoft.com/office/drawing/2014/main" id="{CA319A60-FEA2-4A56-A214-B103E1B0F2B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35727" y="3461568"/>
            <a:ext cx="1039678" cy="266581"/>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 xmlns:a16="http://schemas.microsoft.com/office/drawing/2014/main" id="{4A6FAA7E-4311-47BB-9930-93B45F45FE0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11937" y="3324096"/>
            <a:ext cx="511686" cy="437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кругленные углы 5">
            <a:extLst>
              <a:ext uri="{FF2B5EF4-FFF2-40B4-BE49-F238E27FC236}">
                <a16:creationId xmlns="" xmlns:a16="http://schemas.microsoft.com/office/drawing/2014/main" id="{A527571D-525C-4C1A-8448-760679B19413}"/>
              </a:ext>
            </a:extLst>
          </p:cNvPr>
          <p:cNvSpPr/>
          <p:nvPr/>
        </p:nvSpPr>
        <p:spPr bwMode="auto">
          <a:xfrm>
            <a:off x="292285" y="1371683"/>
            <a:ext cx="1179221" cy="1755601"/>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0" name="Прямоугольник: скругленные углы 39">
            <a:extLst>
              <a:ext uri="{FF2B5EF4-FFF2-40B4-BE49-F238E27FC236}">
                <a16:creationId xmlns="" xmlns:a16="http://schemas.microsoft.com/office/drawing/2014/main" id="{EE521101-ECE5-4E4C-9E9F-0D8B932BE249}"/>
              </a:ext>
            </a:extLst>
          </p:cNvPr>
          <p:cNvSpPr/>
          <p:nvPr/>
        </p:nvSpPr>
        <p:spPr bwMode="auto">
          <a:xfrm>
            <a:off x="1524421" y="1371683"/>
            <a:ext cx="1225834" cy="1741113"/>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1" name="Прямоугольник: скругленные углы 40">
            <a:extLst>
              <a:ext uri="{FF2B5EF4-FFF2-40B4-BE49-F238E27FC236}">
                <a16:creationId xmlns="" xmlns:a16="http://schemas.microsoft.com/office/drawing/2014/main" id="{29946736-EC79-41CB-9362-5541C37FD2D6}"/>
              </a:ext>
            </a:extLst>
          </p:cNvPr>
          <p:cNvSpPr/>
          <p:nvPr/>
        </p:nvSpPr>
        <p:spPr bwMode="auto">
          <a:xfrm>
            <a:off x="2756554" y="1371683"/>
            <a:ext cx="1179221" cy="1741113"/>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2" name="Прямоугольник: скругленные углы 41">
            <a:extLst>
              <a:ext uri="{FF2B5EF4-FFF2-40B4-BE49-F238E27FC236}">
                <a16:creationId xmlns="" xmlns:a16="http://schemas.microsoft.com/office/drawing/2014/main" id="{53F23A5E-AF7E-4A0E-96E8-66104E67D5D2}"/>
              </a:ext>
            </a:extLst>
          </p:cNvPr>
          <p:cNvSpPr/>
          <p:nvPr/>
        </p:nvSpPr>
        <p:spPr bwMode="auto">
          <a:xfrm>
            <a:off x="3988688" y="1371683"/>
            <a:ext cx="1164243" cy="1755347"/>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3" name="Прямоугольник: скругленные углы 42">
            <a:extLst>
              <a:ext uri="{FF2B5EF4-FFF2-40B4-BE49-F238E27FC236}">
                <a16:creationId xmlns="" xmlns:a16="http://schemas.microsoft.com/office/drawing/2014/main" id="{32B799B7-1FF1-4B7C-8146-D2D11FB07522}"/>
              </a:ext>
            </a:extLst>
          </p:cNvPr>
          <p:cNvSpPr/>
          <p:nvPr/>
        </p:nvSpPr>
        <p:spPr bwMode="auto">
          <a:xfrm>
            <a:off x="5220824" y="1371683"/>
            <a:ext cx="1164243" cy="1755347"/>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4" name="Прямоугольник: скругленные углы 43">
            <a:extLst>
              <a:ext uri="{FF2B5EF4-FFF2-40B4-BE49-F238E27FC236}">
                <a16:creationId xmlns="" xmlns:a16="http://schemas.microsoft.com/office/drawing/2014/main" id="{FB47994B-672D-4882-9279-91FC994EEBB4}"/>
              </a:ext>
            </a:extLst>
          </p:cNvPr>
          <p:cNvSpPr/>
          <p:nvPr/>
        </p:nvSpPr>
        <p:spPr bwMode="auto">
          <a:xfrm>
            <a:off x="6452957" y="1371683"/>
            <a:ext cx="1157935" cy="1755347"/>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5" name="Прямоугольник: скругленные углы 44">
            <a:extLst>
              <a:ext uri="{FF2B5EF4-FFF2-40B4-BE49-F238E27FC236}">
                <a16:creationId xmlns="" xmlns:a16="http://schemas.microsoft.com/office/drawing/2014/main" id="{C67BFFED-871B-4723-8D23-B6B763C7182C}"/>
              </a:ext>
            </a:extLst>
          </p:cNvPr>
          <p:cNvSpPr/>
          <p:nvPr/>
        </p:nvSpPr>
        <p:spPr bwMode="auto">
          <a:xfrm>
            <a:off x="7685093" y="1371683"/>
            <a:ext cx="1135057" cy="1755347"/>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8" name="Прямоугольник: скругленные углы 47">
            <a:extLst>
              <a:ext uri="{FF2B5EF4-FFF2-40B4-BE49-F238E27FC236}">
                <a16:creationId xmlns="" xmlns:a16="http://schemas.microsoft.com/office/drawing/2014/main" id="{44ADDD22-E7A0-45DE-9752-24CB602807F6}"/>
              </a:ext>
            </a:extLst>
          </p:cNvPr>
          <p:cNvSpPr/>
          <p:nvPr/>
        </p:nvSpPr>
        <p:spPr bwMode="auto">
          <a:xfrm>
            <a:off x="299844" y="3256421"/>
            <a:ext cx="1204547" cy="1667735"/>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49" name="Прямоугольник: скругленные углы 48">
            <a:extLst>
              <a:ext uri="{FF2B5EF4-FFF2-40B4-BE49-F238E27FC236}">
                <a16:creationId xmlns="" xmlns:a16="http://schemas.microsoft.com/office/drawing/2014/main" id="{D227A0AA-69AD-42B6-BBAF-B75231EB7283}"/>
              </a:ext>
            </a:extLst>
          </p:cNvPr>
          <p:cNvSpPr/>
          <p:nvPr/>
        </p:nvSpPr>
        <p:spPr bwMode="auto">
          <a:xfrm>
            <a:off x="1531980" y="3256421"/>
            <a:ext cx="1150515" cy="1667735"/>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0" name="Прямоугольник: скругленные углы 49">
            <a:extLst>
              <a:ext uri="{FF2B5EF4-FFF2-40B4-BE49-F238E27FC236}">
                <a16:creationId xmlns="" xmlns:a16="http://schemas.microsoft.com/office/drawing/2014/main" id="{2E423693-492B-4A3A-9E1C-F99E02C7B817}"/>
              </a:ext>
            </a:extLst>
          </p:cNvPr>
          <p:cNvSpPr/>
          <p:nvPr/>
        </p:nvSpPr>
        <p:spPr bwMode="auto">
          <a:xfrm>
            <a:off x="2764114" y="3256421"/>
            <a:ext cx="1157933" cy="1667735"/>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1" name="Прямоугольник: скругленные углы 50">
            <a:extLst>
              <a:ext uri="{FF2B5EF4-FFF2-40B4-BE49-F238E27FC236}">
                <a16:creationId xmlns="" xmlns:a16="http://schemas.microsoft.com/office/drawing/2014/main" id="{03D8E19E-8B37-42BC-9C3B-AFE8E27324AA}"/>
              </a:ext>
            </a:extLst>
          </p:cNvPr>
          <p:cNvSpPr/>
          <p:nvPr/>
        </p:nvSpPr>
        <p:spPr bwMode="auto">
          <a:xfrm>
            <a:off x="3996248" y="3256421"/>
            <a:ext cx="1144075" cy="1667735"/>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2" name="Прямоугольник: скругленные углы 51">
            <a:extLst>
              <a:ext uri="{FF2B5EF4-FFF2-40B4-BE49-F238E27FC236}">
                <a16:creationId xmlns="" xmlns:a16="http://schemas.microsoft.com/office/drawing/2014/main" id="{6B894D00-AE3D-4891-A236-D0786F37F8EF}"/>
              </a:ext>
            </a:extLst>
          </p:cNvPr>
          <p:cNvSpPr/>
          <p:nvPr/>
        </p:nvSpPr>
        <p:spPr bwMode="auto">
          <a:xfrm>
            <a:off x="5228382" y="3256421"/>
            <a:ext cx="1092151" cy="1667735"/>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3" name="Прямоугольник: скругленные углы 52">
            <a:extLst>
              <a:ext uri="{FF2B5EF4-FFF2-40B4-BE49-F238E27FC236}">
                <a16:creationId xmlns="" xmlns:a16="http://schemas.microsoft.com/office/drawing/2014/main" id="{3D8BA652-A80E-4940-BAEA-9FDF19891627}"/>
              </a:ext>
            </a:extLst>
          </p:cNvPr>
          <p:cNvSpPr/>
          <p:nvPr/>
        </p:nvSpPr>
        <p:spPr bwMode="auto">
          <a:xfrm>
            <a:off x="6460518" y="3256421"/>
            <a:ext cx="1150374" cy="1667735"/>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sp>
        <p:nvSpPr>
          <p:cNvPr id="54" name="Прямоугольник: скругленные углы 53">
            <a:extLst>
              <a:ext uri="{FF2B5EF4-FFF2-40B4-BE49-F238E27FC236}">
                <a16:creationId xmlns="" xmlns:a16="http://schemas.microsoft.com/office/drawing/2014/main" id="{2233ED75-48F3-40DA-BD4F-EBD75A05A97B}"/>
              </a:ext>
            </a:extLst>
          </p:cNvPr>
          <p:cNvSpPr/>
          <p:nvPr/>
        </p:nvSpPr>
        <p:spPr bwMode="auto">
          <a:xfrm>
            <a:off x="7692652" y="3256421"/>
            <a:ext cx="1105867" cy="1667735"/>
          </a:xfrm>
          <a:prstGeom prst="roundRect">
            <a:avLst>
              <a:gd name="adj" fmla="val 4156"/>
            </a:avLst>
          </a:prstGeom>
          <a:solidFill>
            <a:srgbClr val="F9FAFC"/>
          </a:solidFill>
          <a:ln>
            <a:solidFill>
              <a:schemeClr val="bg1"/>
            </a:solidFill>
          </a:ln>
          <a:effectLst>
            <a:outerShdw blurRad="38100" dir="5400000" algn="ctr" rotWithShape="0">
              <a:schemeClr val="bg1">
                <a:lumMod val="50000"/>
                <a:alpha val="65000"/>
              </a:schemeClr>
            </a:outerShdw>
          </a:effectLst>
        </p:spPr>
        <p:txBody>
          <a:bodyPr wrap="square" lIns="71425" tIns="37141" rIns="71425" bIns="37141">
            <a:spAutoFit/>
          </a:bodyPr>
          <a:lstStyle/>
          <a:p>
            <a:pPr marL="302362" indent="-302362" eaLnBrk="1" hangingPunct="1">
              <a:lnSpc>
                <a:spcPct val="85000"/>
              </a:lnSpc>
              <a:spcBef>
                <a:spcPct val="50000"/>
              </a:spcBef>
              <a:buSzPct val="120000"/>
              <a:buBlip>
                <a:blip r:embed="rId3"/>
              </a:buBlip>
              <a:defRPr/>
            </a:pPr>
            <a:endParaRPr lang="ru-RU" b="0"/>
          </a:p>
        </p:txBody>
      </p:sp>
      <p:pic>
        <p:nvPicPr>
          <p:cNvPr id="95249" name="Picture 13" descr="https://v8.1c.ru/upload/static/rosseti_transparent.png">
            <a:extLst>
              <a:ext uri="{FF2B5EF4-FFF2-40B4-BE49-F238E27FC236}">
                <a16:creationId xmlns="" xmlns:a16="http://schemas.microsoft.com/office/drawing/2014/main" id="{73D8605D-4C68-4B87-8AD7-200EA6D5B6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540" y="1556881"/>
            <a:ext cx="723155" cy="22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0" name="Picture 15" descr="https://v8.1c.ru/upload/static/rks_transparent.png">
            <a:extLst>
              <a:ext uri="{FF2B5EF4-FFF2-40B4-BE49-F238E27FC236}">
                <a16:creationId xmlns="" xmlns:a16="http://schemas.microsoft.com/office/drawing/2014/main" id="{9A00411C-2C62-48BC-BFE5-034594BD4E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0092" y="1556881"/>
            <a:ext cx="680320" cy="22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1" name="Picture 17" descr="https://v8.1c.ru/upload/static/ecoculture_transparent.png">
            <a:extLst>
              <a:ext uri="{FF2B5EF4-FFF2-40B4-BE49-F238E27FC236}">
                <a16:creationId xmlns="" xmlns:a16="http://schemas.microsoft.com/office/drawing/2014/main" id="{DE7C7ED1-ABD3-4D64-AF8B-196483E92B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108" y="1529164"/>
            <a:ext cx="711816" cy="2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2" name="Picture 19" descr="https://v8.1c.ru/upload/static/aeroexpress_transparent.png">
            <a:extLst>
              <a:ext uri="{FF2B5EF4-FFF2-40B4-BE49-F238E27FC236}">
                <a16:creationId xmlns="" xmlns:a16="http://schemas.microsoft.com/office/drawing/2014/main" id="{AB838E0D-F1DB-4915-BE46-C76CB1851C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1210" y="1529164"/>
            <a:ext cx="846620" cy="2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3" name="Picture 21" descr="https://v8.1c.ru/upload/static/tgk16_transparent.png">
            <a:extLst>
              <a:ext uri="{FF2B5EF4-FFF2-40B4-BE49-F238E27FC236}">
                <a16:creationId xmlns="" xmlns:a16="http://schemas.microsoft.com/office/drawing/2014/main" id="{D02A5183-67E2-4E9B-92EE-6FDD9A9258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8779" y="1457353"/>
            <a:ext cx="415751" cy="42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4" name="Picture 23" descr="https://v8.1c.ru/upload/static/omskkarbongroup_transparent.png">
            <a:extLst>
              <a:ext uri="{FF2B5EF4-FFF2-40B4-BE49-F238E27FC236}">
                <a16:creationId xmlns="" xmlns:a16="http://schemas.microsoft.com/office/drawing/2014/main" id="{4DE52900-156D-4916-BF0E-491BCAC7EC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0441" y="1556881"/>
            <a:ext cx="857958" cy="22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5" name="Picture 25" descr="https://v8.1c.ru/upload/static/oceanpribor_transparent.png">
            <a:extLst>
              <a:ext uri="{FF2B5EF4-FFF2-40B4-BE49-F238E27FC236}">
                <a16:creationId xmlns="" xmlns:a16="http://schemas.microsoft.com/office/drawing/2014/main" id="{37257BE3-44E7-4226-8084-0AE293BB40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89506" y="1529164"/>
            <a:ext cx="364097" cy="2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6" name="Picture 27" descr="https://v8.1c.ru/upload/static/mistral_transparent.png">
            <a:extLst>
              <a:ext uri="{FF2B5EF4-FFF2-40B4-BE49-F238E27FC236}">
                <a16:creationId xmlns="" xmlns:a16="http://schemas.microsoft.com/office/drawing/2014/main" id="{CC1A78B2-0A08-4037-9F51-7659A845E6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398" y="3415162"/>
            <a:ext cx="710556" cy="2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7" name="Picture 29" descr="https://v8.1c.ru/upload/static/angstrem_transparent.png">
            <a:extLst>
              <a:ext uri="{FF2B5EF4-FFF2-40B4-BE49-F238E27FC236}">
                <a16:creationId xmlns="" xmlns:a16="http://schemas.microsoft.com/office/drawing/2014/main" id="{06718DE2-9402-4F96-BC87-9E139F981A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73400" y="3372327"/>
            <a:ext cx="488822" cy="37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8" name="Picture 31" descr="https://v8.1c.ru/upload/products/erp-uh/stim.png">
            <a:extLst>
              <a:ext uri="{FF2B5EF4-FFF2-40B4-BE49-F238E27FC236}">
                <a16:creationId xmlns="" xmlns:a16="http://schemas.microsoft.com/office/drawing/2014/main" id="{A2FF0FB3-2458-48C0-A71B-A4BD7994B2B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4588" y="3415162"/>
            <a:ext cx="730714" cy="2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9" name="Рисунок 10">
            <a:extLst>
              <a:ext uri="{FF2B5EF4-FFF2-40B4-BE49-F238E27FC236}">
                <a16:creationId xmlns="" xmlns:a16="http://schemas.microsoft.com/office/drawing/2014/main" id="{F821507E-4834-4D65-8BA6-A7572ACA9E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59086" y="3415162"/>
            <a:ext cx="447248" cy="2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0" name="Рисунок 18">
            <a:extLst>
              <a:ext uri="{FF2B5EF4-FFF2-40B4-BE49-F238E27FC236}">
                <a16:creationId xmlns="" xmlns:a16="http://schemas.microsoft.com/office/drawing/2014/main" id="{AA8301F4-E603-4814-8E61-E8EBABB9603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54213" y="3343350"/>
            <a:ext cx="321262" cy="42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1" name="Рисунок 28">
            <a:extLst>
              <a:ext uri="{FF2B5EF4-FFF2-40B4-BE49-F238E27FC236}">
                <a16:creationId xmlns="" xmlns:a16="http://schemas.microsoft.com/office/drawing/2014/main" id="{9381E27B-56A3-43DA-8556-973111439A7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91071" y="3372327"/>
            <a:ext cx="711816" cy="37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2" name="Рисунок 45">
            <a:extLst>
              <a:ext uri="{FF2B5EF4-FFF2-40B4-BE49-F238E27FC236}">
                <a16:creationId xmlns="" xmlns:a16="http://schemas.microsoft.com/office/drawing/2014/main" id="{48643EC4-2C5F-4516-AA33-EE0BF9A5AA6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79427" y="3386184"/>
            <a:ext cx="399372" cy="34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63" name="Группа 55">
            <a:extLst>
              <a:ext uri="{FF2B5EF4-FFF2-40B4-BE49-F238E27FC236}">
                <a16:creationId xmlns="" xmlns:a16="http://schemas.microsoft.com/office/drawing/2014/main" id="{A9642ACB-84EB-4903-B5DD-03CF6604C37B}"/>
              </a:ext>
            </a:extLst>
          </p:cNvPr>
          <p:cNvGrpSpPr>
            <a:grpSpLocks/>
          </p:cNvGrpSpPr>
          <p:nvPr/>
        </p:nvGrpSpPr>
        <p:grpSpPr bwMode="auto">
          <a:xfrm>
            <a:off x="1525681" y="2000349"/>
            <a:ext cx="1172921" cy="802398"/>
            <a:chOff x="368392" y="2345794"/>
            <a:chExt cx="1476562" cy="1011657"/>
          </a:xfrm>
        </p:grpSpPr>
        <p:sp>
          <p:nvSpPr>
            <p:cNvPr id="95303" name="TextBox 54">
              <a:extLst>
                <a:ext uri="{FF2B5EF4-FFF2-40B4-BE49-F238E27FC236}">
                  <a16:creationId xmlns="" xmlns:a16="http://schemas.microsoft.com/office/drawing/2014/main" id="{D96E8DD8-A3B0-44E6-A80C-930B6FF8641F}"/>
                </a:ext>
              </a:extLst>
            </p:cNvPr>
            <p:cNvSpPr txBox="1">
              <a:spLocks noChangeArrowheads="1"/>
            </p:cNvSpPr>
            <p:nvPr/>
          </p:nvSpPr>
          <p:spPr bwMode="auto">
            <a:xfrm>
              <a:off x="377740" y="2345794"/>
              <a:ext cx="1467214" cy="3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«Российские космические системы»</a:t>
              </a:r>
            </a:p>
          </p:txBody>
        </p:sp>
        <p:sp>
          <p:nvSpPr>
            <p:cNvPr id="95304" name="TextBox 80">
              <a:extLst>
                <a:ext uri="{FF2B5EF4-FFF2-40B4-BE49-F238E27FC236}">
                  <a16:creationId xmlns="" xmlns:a16="http://schemas.microsoft.com/office/drawing/2014/main" id="{5072291A-D088-4CEF-B21D-A8C1A83951AF}"/>
                </a:ext>
              </a:extLst>
            </p:cNvPr>
            <p:cNvSpPr txBox="1">
              <a:spLocks noChangeArrowheads="1"/>
            </p:cNvSpPr>
            <p:nvPr/>
          </p:nvSpPr>
          <p:spPr bwMode="auto">
            <a:xfrm>
              <a:off x="368392" y="2748225"/>
              <a:ext cx="1476561" cy="60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Один из лидеров мирового</a:t>
              </a:r>
              <a:br>
                <a:rPr lang="ru-RU" altLang="ru-RU" sz="635" b="0">
                  <a:solidFill>
                    <a:srgbClr val="777777"/>
                  </a:solidFill>
                </a:rPr>
              </a:br>
              <a:r>
                <a:rPr lang="ru-RU" altLang="ru-RU" sz="635" b="0">
                  <a:solidFill>
                    <a:srgbClr val="777777"/>
                  </a:solidFill>
                </a:rPr>
                <a:t>космического приборостроения</a:t>
              </a:r>
            </a:p>
          </p:txBody>
        </p:sp>
      </p:grpSp>
      <p:grpSp>
        <p:nvGrpSpPr>
          <p:cNvPr id="95264" name="Группа 82">
            <a:extLst>
              <a:ext uri="{FF2B5EF4-FFF2-40B4-BE49-F238E27FC236}">
                <a16:creationId xmlns="" xmlns:a16="http://schemas.microsoft.com/office/drawing/2014/main" id="{F718130A-A9A2-4030-9488-93C83EF4562B}"/>
              </a:ext>
            </a:extLst>
          </p:cNvPr>
          <p:cNvGrpSpPr>
            <a:grpSpLocks/>
          </p:cNvGrpSpPr>
          <p:nvPr/>
        </p:nvGrpSpPr>
        <p:grpSpPr bwMode="auto">
          <a:xfrm>
            <a:off x="294806" y="2000350"/>
            <a:ext cx="1171662" cy="900112"/>
            <a:chOff x="368392" y="2345794"/>
            <a:chExt cx="1476562" cy="1134872"/>
          </a:xfrm>
        </p:grpSpPr>
        <p:sp>
          <p:nvSpPr>
            <p:cNvPr id="95301" name="TextBox 83">
              <a:extLst>
                <a:ext uri="{FF2B5EF4-FFF2-40B4-BE49-F238E27FC236}">
                  <a16:creationId xmlns="" xmlns:a16="http://schemas.microsoft.com/office/drawing/2014/main" id="{9CD612F6-931C-4D79-896C-9DBB1F245500}"/>
                </a:ext>
              </a:extLst>
            </p:cNvPr>
            <p:cNvSpPr txBox="1">
              <a:spLocks noChangeArrowheads="1"/>
            </p:cNvSpPr>
            <p:nvPr/>
          </p:nvSpPr>
          <p:spPr bwMode="auto">
            <a:xfrm>
              <a:off x="377740" y="2345794"/>
              <a:ext cx="1467214" cy="23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«ФСК ЕЭС»</a:t>
              </a:r>
            </a:p>
          </p:txBody>
        </p:sp>
        <p:sp>
          <p:nvSpPr>
            <p:cNvPr id="95302" name="TextBox 84">
              <a:extLst>
                <a:ext uri="{FF2B5EF4-FFF2-40B4-BE49-F238E27FC236}">
                  <a16:creationId xmlns="" xmlns:a16="http://schemas.microsoft.com/office/drawing/2014/main" id="{B8934DE0-C5F2-45F9-AB7A-75AE80745D5E}"/>
                </a:ext>
              </a:extLst>
            </p:cNvPr>
            <p:cNvSpPr txBox="1">
              <a:spLocks noChangeArrowheads="1"/>
            </p:cNvSpPr>
            <p:nvPr/>
          </p:nvSpPr>
          <p:spPr bwMode="auto">
            <a:xfrm>
              <a:off x="368392" y="2748225"/>
              <a:ext cx="1476561" cy="73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Энергетическая компания, передающая электроэнергию </a:t>
              </a:r>
              <a:br>
                <a:rPr lang="ru-RU" altLang="ru-RU" sz="635" b="0" dirty="0">
                  <a:solidFill>
                    <a:srgbClr val="777777"/>
                  </a:solidFill>
                </a:rPr>
              </a:br>
              <a:r>
                <a:rPr lang="ru-RU" altLang="ru-RU" sz="635" b="0" dirty="0">
                  <a:solidFill>
                    <a:srgbClr val="777777"/>
                  </a:solidFill>
                </a:rPr>
                <a:t>по Единой национальной электрической сети</a:t>
              </a:r>
            </a:p>
          </p:txBody>
        </p:sp>
      </p:grpSp>
      <p:grpSp>
        <p:nvGrpSpPr>
          <p:cNvPr id="95265" name="Группа 85">
            <a:extLst>
              <a:ext uri="{FF2B5EF4-FFF2-40B4-BE49-F238E27FC236}">
                <a16:creationId xmlns="" xmlns:a16="http://schemas.microsoft.com/office/drawing/2014/main" id="{9616FB87-D5AC-43C6-A9EA-E495810A7745}"/>
              </a:ext>
            </a:extLst>
          </p:cNvPr>
          <p:cNvGrpSpPr>
            <a:grpSpLocks/>
          </p:cNvGrpSpPr>
          <p:nvPr/>
        </p:nvGrpSpPr>
        <p:grpSpPr bwMode="auto">
          <a:xfrm>
            <a:off x="2757815" y="2000348"/>
            <a:ext cx="1171662" cy="802652"/>
            <a:chOff x="368392" y="2345794"/>
            <a:chExt cx="1476562" cy="1011173"/>
          </a:xfrm>
        </p:grpSpPr>
        <p:sp>
          <p:nvSpPr>
            <p:cNvPr id="95299" name="TextBox 86">
              <a:extLst>
                <a:ext uri="{FF2B5EF4-FFF2-40B4-BE49-F238E27FC236}">
                  <a16:creationId xmlns="" xmlns:a16="http://schemas.microsoft.com/office/drawing/2014/main" id="{344D89DC-5935-45AD-B2EC-F01A7AA36163}"/>
                </a:ext>
              </a:extLst>
            </p:cNvPr>
            <p:cNvSpPr txBox="1">
              <a:spLocks noChangeArrowheads="1"/>
            </p:cNvSpPr>
            <p:nvPr/>
          </p:nvSpPr>
          <p:spPr bwMode="auto">
            <a:xfrm>
              <a:off x="377740" y="2345794"/>
              <a:ext cx="1467214" cy="2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«АПХ Эко-культура»</a:t>
              </a:r>
            </a:p>
          </p:txBody>
        </p:sp>
        <p:sp>
          <p:nvSpPr>
            <p:cNvPr id="95300" name="TextBox 87">
              <a:extLst>
                <a:ext uri="{FF2B5EF4-FFF2-40B4-BE49-F238E27FC236}">
                  <a16:creationId xmlns="" xmlns:a16="http://schemas.microsoft.com/office/drawing/2014/main" id="{C2087F26-ECEF-4E1D-B0D9-0CC9206F794D}"/>
                </a:ext>
              </a:extLst>
            </p:cNvPr>
            <p:cNvSpPr txBox="1">
              <a:spLocks noChangeArrowheads="1"/>
            </p:cNvSpPr>
            <p:nvPr/>
          </p:nvSpPr>
          <p:spPr bwMode="auto">
            <a:xfrm>
              <a:off x="368392" y="2748225"/>
              <a:ext cx="1476561" cy="60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Крупнейший производитель экологически чистых овощей</a:t>
              </a:r>
            </a:p>
          </p:txBody>
        </p:sp>
      </p:grpSp>
      <p:grpSp>
        <p:nvGrpSpPr>
          <p:cNvPr id="95266" name="Группа 88">
            <a:extLst>
              <a:ext uri="{FF2B5EF4-FFF2-40B4-BE49-F238E27FC236}">
                <a16:creationId xmlns="" xmlns:a16="http://schemas.microsoft.com/office/drawing/2014/main" id="{70E17B3D-A86D-4DB1-AF23-95D4D80A9E3E}"/>
              </a:ext>
            </a:extLst>
          </p:cNvPr>
          <p:cNvGrpSpPr>
            <a:grpSpLocks/>
          </p:cNvGrpSpPr>
          <p:nvPr/>
        </p:nvGrpSpPr>
        <p:grpSpPr bwMode="auto">
          <a:xfrm>
            <a:off x="3989950" y="2000350"/>
            <a:ext cx="1171662" cy="900112"/>
            <a:chOff x="368392" y="2345794"/>
            <a:chExt cx="1476562" cy="1134872"/>
          </a:xfrm>
        </p:grpSpPr>
        <p:sp>
          <p:nvSpPr>
            <p:cNvPr id="95297" name="TextBox 89">
              <a:extLst>
                <a:ext uri="{FF2B5EF4-FFF2-40B4-BE49-F238E27FC236}">
                  <a16:creationId xmlns="" xmlns:a16="http://schemas.microsoft.com/office/drawing/2014/main" id="{77444A42-8758-47C9-8DE4-7F7E0F988BE2}"/>
                </a:ext>
              </a:extLst>
            </p:cNvPr>
            <p:cNvSpPr txBox="1">
              <a:spLocks noChangeArrowheads="1"/>
            </p:cNvSpPr>
            <p:nvPr/>
          </p:nvSpPr>
          <p:spPr bwMode="auto">
            <a:xfrm>
              <a:off x="377740" y="2345794"/>
              <a:ext cx="1467214" cy="23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«Аэроэкспресс»</a:t>
              </a:r>
            </a:p>
          </p:txBody>
        </p:sp>
        <p:sp>
          <p:nvSpPr>
            <p:cNvPr id="95298" name="TextBox 90">
              <a:extLst>
                <a:ext uri="{FF2B5EF4-FFF2-40B4-BE49-F238E27FC236}">
                  <a16:creationId xmlns="" xmlns:a16="http://schemas.microsoft.com/office/drawing/2014/main" id="{3B2E5E03-2748-4368-8408-3EF9E192F777}"/>
                </a:ext>
              </a:extLst>
            </p:cNvPr>
            <p:cNvSpPr txBox="1">
              <a:spLocks noChangeArrowheads="1"/>
            </p:cNvSpPr>
            <p:nvPr/>
          </p:nvSpPr>
          <p:spPr bwMode="auto">
            <a:xfrm>
              <a:off x="368392" y="2748225"/>
              <a:ext cx="1476561" cy="73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Транспортная компания, обеспечивающая ЖД сообщение между Москвой и тремя аэропортами</a:t>
              </a:r>
            </a:p>
          </p:txBody>
        </p:sp>
      </p:grpSp>
      <p:grpSp>
        <p:nvGrpSpPr>
          <p:cNvPr id="95267" name="Группа 91">
            <a:extLst>
              <a:ext uri="{FF2B5EF4-FFF2-40B4-BE49-F238E27FC236}">
                <a16:creationId xmlns="" xmlns:a16="http://schemas.microsoft.com/office/drawing/2014/main" id="{7E19BE0E-FD60-49A1-B5F5-2FD8093823ED}"/>
              </a:ext>
            </a:extLst>
          </p:cNvPr>
          <p:cNvGrpSpPr>
            <a:grpSpLocks/>
          </p:cNvGrpSpPr>
          <p:nvPr/>
        </p:nvGrpSpPr>
        <p:grpSpPr bwMode="auto">
          <a:xfrm>
            <a:off x="5222084" y="2000349"/>
            <a:ext cx="1171662" cy="802652"/>
            <a:chOff x="368392" y="2345794"/>
            <a:chExt cx="1476562" cy="1011173"/>
          </a:xfrm>
        </p:grpSpPr>
        <p:sp>
          <p:nvSpPr>
            <p:cNvPr id="95295" name="TextBox 92">
              <a:extLst>
                <a:ext uri="{FF2B5EF4-FFF2-40B4-BE49-F238E27FC236}">
                  <a16:creationId xmlns="" xmlns:a16="http://schemas.microsoft.com/office/drawing/2014/main" id="{5D50467E-0D78-47E3-8E11-F1D207AFC5C5}"/>
                </a:ext>
              </a:extLst>
            </p:cNvPr>
            <p:cNvSpPr txBox="1">
              <a:spLocks noChangeArrowheads="1"/>
            </p:cNvSpPr>
            <p:nvPr/>
          </p:nvSpPr>
          <p:spPr bwMode="auto">
            <a:xfrm>
              <a:off x="377740" y="2345794"/>
              <a:ext cx="1467214" cy="2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«ТГК</a:t>
              </a:r>
              <a:r>
                <a:rPr lang="en-US" altLang="ru-RU" sz="635">
                  <a:solidFill>
                    <a:srgbClr val="43454E"/>
                  </a:solidFill>
                </a:rPr>
                <a:t>-16</a:t>
              </a:r>
              <a:r>
                <a:rPr lang="ru-RU" altLang="ru-RU" sz="635">
                  <a:solidFill>
                    <a:srgbClr val="43454E"/>
                  </a:solidFill>
                </a:rPr>
                <a:t>»</a:t>
              </a:r>
            </a:p>
          </p:txBody>
        </p:sp>
        <p:sp>
          <p:nvSpPr>
            <p:cNvPr id="95296" name="TextBox 93">
              <a:extLst>
                <a:ext uri="{FF2B5EF4-FFF2-40B4-BE49-F238E27FC236}">
                  <a16:creationId xmlns="" xmlns:a16="http://schemas.microsoft.com/office/drawing/2014/main" id="{76C4ED3C-9C04-48A0-A277-973D55E52CD5}"/>
                </a:ext>
              </a:extLst>
            </p:cNvPr>
            <p:cNvSpPr txBox="1">
              <a:spLocks noChangeArrowheads="1"/>
            </p:cNvSpPr>
            <p:nvPr/>
          </p:nvSpPr>
          <p:spPr bwMode="auto">
            <a:xfrm>
              <a:off x="368392" y="2748225"/>
              <a:ext cx="1476561" cy="60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Производство, передача </a:t>
              </a:r>
              <a:br>
                <a:rPr lang="ru-RU" altLang="ru-RU" sz="635" b="0">
                  <a:solidFill>
                    <a:srgbClr val="777777"/>
                  </a:solidFill>
                </a:rPr>
              </a:br>
              <a:r>
                <a:rPr lang="ru-RU" altLang="ru-RU" sz="635" b="0">
                  <a:solidFill>
                    <a:srgbClr val="777777"/>
                  </a:solidFill>
                </a:rPr>
                <a:t>и распределение электроэнергии </a:t>
              </a:r>
              <a:br>
                <a:rPr lang="ru-RU" altLang="ru-RU" sz="635" b="0">
                  <a:solidFill>
                    <a:srgbClr val="777777"/>
                  </a:solidFill>
                </a:rPr>
              </a:br>
              <a:r>
                <a:rPr lang="ru-RU" altLang="ru-RU" sz="635" b="0">
                  <a:solidFill>
                    <a:srgbClr val="777777"/>
                  </a:solidFill>
                </a:rPr>
                <a:t>в республике Татарстан</a:t>
              </a:r>
            </a:p>
          </p:txBody>
        </p:sp>
      </p:grpSp>
      <p:grpSp>
        <p:nvGrpSpPr>
          <p:cNvPr id="95268" name="Группа 94">
            <a:extLst>
              <a:ext uri="{FF2B5EF4-FFF2-40B4-BE49-F238E27FC236}">
                <a16:creationId xmlns="" xmlns:a16="http://schemas.microsoft.com/office/drawing/2014/main" id="{4F9BC459-4422-4781-AB43-017F1E865AF5}"/>
              </a:ext>
            </a:extLst>
          </p:cNvPr>
          <p:cNvGrpSpPr>
            <a:grpSpLocks/>
          </p:cNvGrpSpPr>
          <p:nvPr/>
        </p:nvGrpSpPr>
        <p:grpSpPr bwMode="auto">
          <a:xfrm>
            <a:off x="6452958" y="2000349"/>
            <a:ext cx="1171662" cy="802398"/>
            <a:chOff x="368392" y="2345794"/>
            <a:chExt cx="1476562" cy="1011658"/>
          </a:xfrm>
        </p:grpSpPr>
        <p:sp>
          <p:nvSpPr>
            <p:cNvPr id="95293" name="TextBox 95">
              <a:extLst>
                <a:ext uri="{FF2B5EF4-FFF2-40B4-BE49-F238E27FC236}">
                  <a16:creationId xmlns="" xmlns:a16="http://schemas.microsoft.com/office/drawing/2014/main" id="{2F6EA79B-6659-4329-8599-964E998A1E76}"/>
                </a:ext>
              </a:extLst>
            </p:cNvPr>
            <p:cNvSpPr txBox="1">
              <a:spLocks noChangeArrowheads="1"/>
            </p:cNvSpPr>
            <p:nvPr/>
          </p:nvSpPr>
          <p:spPr bwMode="auto">
            <a:xfrm>
              <a:off x="377740" y="2345794"/>
              <a:ext cx="1467214" cy="2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«Омск Карбон Групп»</a:t>
              </a:r>
            </a:p>
          </p:txBody>
        </p:sp>
        <p:sp>
          <p:nvSpPr>
            <p:cNvPr id="95294" name="TextBox 96">
              <a:extLst>
                <a:ext uri="{FF2B5EF4-FFF2-40B4-BE49-F238E27FC236}">
                  <a16:creationId xmlns="" xmlns:a16="http://schemas.microsoft.com/office/drawing/2014/main" id="{124D4BF2-0079-49F7-9EAB-7E017743D997}"/>
                </a:ext>
              </a:extLst>
            </p:cNvPr>
            <p:cNvSpPr txBox="1">
              <a:spLocks noChangeArrowheads="1"/>
            </p:cNvSpPr>
            <p:nvPr/>
          </p:nvSpPr>
          <p:spPr bwMode="auto">
            <a:xfrm>
              <a:off x="368392" y="2748225"/>
              <a:ext cx="1476561" cy="60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Входит в десятку мировых лидеров по производству технического углерода</a:t>
              </a:r>
            </a:p>
          </p:txBody>
        </p:sp>
      </p:grpSp>
      <p:grpSp>
        <p:nvGrpSpPr>
          <p:cNvPr id="95269" name="Группа 97">
            <a:extLst>
              <a:ext uri="{FF2B5EF4-FFF2-40B4-BE49-F238E27FC236}">
                <a16:creationId xmlns="" xmlns:a16="http://schemas.microsoft.com/office/drawing/2014/main" id="{9672F7D7-6995-4E5E-B9C8-2E1A1FD8F95A}"/>
              </a:ext>
            </a:extLst>
          </p:cNvPr>
          <p:cNvGrpSpPr>
            <a:grpSpLocks/>
          </p:cNvGrpSpPr>
          <p:nvPr/>
        </p:nvGrpSpPr>
        <p:grpSpPr bwMode="auto">
          <a:xfrm>
            <a:off x="7685093" y="2000349"/>
            <a:ext cx="1171662" cy="704679"/>
            <a:chOff x="368392" y="2345794"/>
            <a:chExt cx="1476562" cy="888454"/>
          </a:xfrm>
        </p:grpSpPr>
        <p:sp>
          <p:nvSpPr>
            <p:cNvPr id="95291" name="TextBox 98">
              <a:extLst>
                <a:ext uri="{FF2B5EF4-FFF2-40B4-BE49-F238E27FC236}">
                  <a16:creationId xmlns="" xmlns:a16="http://schemas.microsoft.com/office/drawing/2014/main" id="{85970DC4-838E-467F-AFDF-406C5A123673}"/>
                </a:ext>
              </a:extLst>
            </p:cNvPr>
            <p:cNvSpPr txBox="1">
              <a:spLocks noChangeArrowheads="1"/>
            </p:cNvSpPr>
            <p:nvPr/>
          </p:nvSpPr>
          <p:spPr bwMode="auto">
            <a:xfrm>
              <a:off x="377740" y="2345794"/>
              <a:ext cx="1467214" cy="3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Концерн  «Океанприбор»</a:t>
              </a:r>
            </a:p>
          </p:txBody>
        </p:sp>
        <p:sp>
          <p:nvSpPr>
            <p:cNvPr id="95292" name="TextBox 99">
              <a:extLst>
                <a:ext uri="{FF2B5EF4-FFF2-40B4-BE49-F238E27FC236}">
                  <a16:creationId xmlns="" xmlns:a16="http://schemas.microsoft.com/office/drawing/2014/main" id="{4AA0C84A-AADD-4EEB-B271-790B4D4BDD6C}"/>
                </a:ext>
              </a:extLst>
            </p:cNvPr>
            <p:cNvSpPr txBox="1">
              <a:spLocks noChangeArrowheads="1"/>
            </p:cNvSpPr>
            <p:nvPr/>
          </p:nvSpPr>
          <p:spPr bwMode="auto">
            <a:xfrm>
              <a:off x="368392" y="2748225"/>
              <a:ext cx="1476561" cy="48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Создание гидроакустической </a:t>
              </a:r>
              <a:br>
                <a:rPr lang="ru-RU" altLang="ru-RU" sz="635" b="0">
                  <a:solidFill>
                    <a:srgbClr val="777777"/>
                  </a:solidFill>
                </a:rPr>
              </a:br>
              <a:r>
                <a:rPr lang="ru-RU" altLang="ru-RU" sz="635" b="0">
                  <a:solidFill>
                    <a:srgbClr val="777777"/>
                  </a:solidFill>
                </a:rPr>
                <a:t>техники для ВМФ РФ</a:t>
              </a:r>
            </a:p>
          </p:txBody>
        </p:sp>
      </p:grpSp>
      <p:grpSp>
        <p:nvGrpSpPr>
          <p:cNvPr id="95270" name="Группа 102">
            <a:extLst>
              <a:ext uri="{FF2B5EF4-FFF2-40B4-BE49-F238E27FC236}">
                <a16:creationId xmlns="" xmlns:a16="http://schemas.microsoft.com/office/drawing/2014/main" id="{49FCEA3A-13AE-41ED-B70A-CB90BFCA2A90}"/>
              </a:ext>
            </a:extLst>
          </p:cNvPr>
          <p:cNvGrpSpPr>
            <a:grpSpLocks/>
          </p:cNvGrpSpPr>
          <p:nvPr/>
        </p:nvGrpSpPr>
        <p:grpSpPr bwMode="auto">
          <a:xfrm>
            <a:off x="1525681" y="3886348"/>
            <a:ext cx="1172921" cy="704679"/>
            <a:chOff x="368392" y="2345794"/>
            <a:chExt cx="1476562" cy="888454"/>
          </a:xfrm>
        </p:grpSpPr>
        <p:sp>
          <p:nvSpPr>
            <p:cNvPr id="95289" name="TextBox 121">
              <a:extLst>
                <a:ext uri="{FF2B5EF4-FFF2-40B4-BE49-F238E27FC236}">
                  <a16:creationId xmlns="" xmlns:a16="http://schemas.microsoft.com/office/drawing/2014/main" id="{B417F40C-C6E2-4459-9F80-6E9649140AE7}"/>
                </a:ext>
              </a:extLst>
            </p:cNvPr>
            <p:cNvSpPr txBox="1">
              <a:spLocks noChangeArrowheads="1"/>
            </p:cNvSpPr>
            <p:nvPr/>
          </p:nvSpPr>
          <p:spPr bwMode="auto">
            <a:xfrm>
              <a:off x="377740" y="2345794"/>
              <a:ext cx="1467214" cy="2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ПК «Ангстрем»</a:t>
              </a:r>
            </a:p>
          </p:txBody>
        </p:sp>
        <p:sp>
          <p:nvSpPr>
            <p:cNvPr id="95290" name="TextBox 122">
              <a:extLst>
                <a:ext uri="{FF2B5EF4-FFF2-40B4-BE49-F238E27FC236}">
                  <a16:creationId xmlns="" xmlns:a16="http://schemas.microsoft.com/office/drawing/2014/main" id="{EBAA6A5B-88A2-4992-9C75-F6BDE9CB8D57}"/>
                </a:ext>
              </a:extLst>
            </p:cNvPr>
            <p:cNvSpPr txBox="1">
              <a:spLocks noChangeArrowheads="1"/>
            </p:cNvSpPr>
            <p:nvPr/>
          </p:nvSpPr>
          <p:spPr bwMode="auto">
            <a:xfrm>
              <a:off x="368392" y="2748225"/>
              <a:ext cx="1476561" cy="48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Крупное предприятие </a:t>
              </a:r>
              <a:br>
                <a:rPr lang="ru-RU" altLang="ru-RU" sz="635" b="0" dirty="0">
                  <a:solidFill>
                    <a:srgbClr val="777777"/>
                  </a:solidFill>
                </a:rPr>
              </a:br>
              <a:r>
                <a:rPr lang="ru-RU" altLang="ru-RU" sz="635" b="0" dirty="0">
                  <a:solidFill>
                    <a:srgbClr val="777777"/>
                  </a:solidFill>
                </a:rPr>
                <a:t>по производству корпусной мебели</a:t>
              </a:r>
            </a:p>
          </p:txBody>
        </p:sp>
      </p:grpSp>
      <p:grpSp>
        <p:nvGrpSpPr>
          <p:cNvPr id="95271" name="Группа 103">
            <a:extLst>
              <a:ext uri="{FF2B5EF4-FFF2-40B4-BE49-F238E27FC236}">
                <a16:creationId xmlns="" xmlns:a16="http://schemas.microsoft.com/office/drawing/2014/main" id="{C5E7FC56-22F4-4151-B3E3-6709C94FFEE7}"/>
              </a:ext>
            </a:extLst>
          </p:cNvPr>
          <p:cNvGrpSpPr>
            <a:grpSpLocks/>
          </p:cNvGrpSpPr>
          <p:nvPr/>
        </p:nvGrpSpPr>
        <p:grpSpPr bwMode="auto">
          <a:xfrm>
            <a:off x="294806" y="3886347"/>
            <a:ext cx="1171662" cy="704679"/>
            <a:chOff x="368392" y="2345794"/>
            <a:chExt cx="1476562" cy="888454"/>
          </a:xfrm>
        </p:grpSpPr>
        <p:sp>
          <p:nvSpPr>
            <p:cNvPr id="95287" name="TextBox 119">
              <a:extLst>
                <a:ext uri="{FF2B5EF4-FFF2-40B4-BE49-F238E27FC236}">
                  <a16:creationId xmlns="" xmlns:a16="http://schemas.microsoft.com/office/drawing/2014/main" id="{911F6616-AA56-4D94-A024-884CF799BE9F}"/>
                </a:ext>
              </a:extLst>
            </p:cNvPr>
            <p:cNvSpPr txBox="1">
              <a:spLocks noChangeArrowheads="1"/>
            </p:cNvSpPr>
            <p:nvPr/>
          </p:nvSpPr>
          <p:spPr bwMode="auto">
            <a:xfrm>
              <a:off x="377740" y="2345794"/>
              <a:ext cx="1467214" cy="2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«Мистраль Трйдинг»</a:t>
              </a:r>
            </a:p>
          </p:txBody>
        </p:sp>
        <p:sp>
          <p:nvSpPr>
            <p:cNvPr id="95288" name="TextBox 120">
              <a:extLst>
                <a:ext uri="{FF2B5EF4-FFF2-40B4-BE49-F238E27FC236}">
                  <a16:creationId xmlns="" xmlns:a16="http://schemas.microsoft.com/office/drawing/2014/main" id="{D620B9B7-9A80-44AD-8C00-08E67480938B}"/>
                </a:ext>
              </a:extLst>
            </p:cNvPr>
            <p:cNvSpPr txBox="1">
              <a:spLocks noChangeArrowheads="1"/>
            </p:cNvSpPr>
            <p:nvPr/>
          </p:nvSpPr>
          <p:spPr bwMode="auto">
            <a:xfrm>
              <a:off x="368392" y="2748225"/>
              <a:ext cx="1476561" cy="48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dirty="0">
                  <a:solidFill>
                    <a:srgbClr val="777777"/>
                  </a:solidFill>
                </a:rPr>
                <a:t>Крупный производитель риса и дистрибьютор продуктов питания</a:t>
              </a:r>
            </a:p>
          </p:txBody>
        </p:sp>
      </p:grpSp>
      <p:grpSp>
        <p:nvGrpSpPr>
          <p:cNvPr id="95272" name="Группа 104">
            <a:extLst>
              <a:ext uri="{FF2B5EF4-FFF2-40B4-BE49-F238E27FC236}">
                <a16:creationId xmlns="" xmlns:a16="http://schemas.microsoft.com/office/drawing/2014/main" id="{1ACE9142-1011-4AC1-9FB0-B02080BF6FFC}"/>
              </a:ext>
            </a:extLst>
          </p:cNvPr>
          <p:cNvGrpSpPr>
            <a:grpSpLocks/>
          </p:cNvGrpSpPr>
          <p:nvPr/>
        </p:nvGrpSpPr>
        <p:grpSpPr bwMode="auto">
          <a:xfrm>
            <a:off x="2757815" y="3886347"/>
            <a:ext cx="1171662" cy="802652"/>
            <a:chOff x="368392" y="2345794"/>
            <a:chExt cx="1476562" cy="1011173"/>
          </a:xfrm>
        </p:grpSpPr>
        <p:sp>
          <p:nvSpPr>
            <p:cNvPr id="95285" name="TextBox 117">
              <a:extLst>
                <a:ext uri="{FF2B5EF4-FFF2-40B4-BE49-F238E27FC236}">
                  <a16:creationId xmlns="" xmlns:a16="http://schemas.microsoft.com/office/drawing/2014/main" id="{2B8C1F84-D543-479B-98DE-6DD05E0A476B}"/>
                </a:ext>
              </a:extLst>
            </p:cNvPr>
            <p:cNvSpPr txBox="1">
              <a:spLocks noChangeArrowheads="1"/>
            </p:cNvSpPr>
            <p:nvPr/>
          </p:nvSpPr>
          <p:spPr bwMode="auto">
            <a:xfrm>
              <a:off x="377740" y="2345794"/>
              <a:ext cx="1467214" cy="2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ГК «СТиМ»</a:t>
              </a:r>
            </a:p>
          </p:txBody>
        </p:sp>
        <p:sp>
          <p:nvSpPr>
            <p:cNvPr id="95286" name="TextBox 118">
              <a:extLst>
                <a:ext uri="{FF2B5EF4-FFF2-40B4-BE49-F238E27FC236}">
                  <a16:creationId xmlns="" xmlns:a16="http://schemas.microsoft.com/office/drawing/2014/main" id="{74913992-7FF6-46E5-8601-A60F65DCA25B}"/>
                </a:ext>
              </a:extLst>
            </p:cNvPr>
            <p:cNvSpPr txBox="1">
              <a:spLocks noChangeArrowheads="1"/>
            </p:cNvSpPr>
            <p:nvPr/>
          </p:nvSpPr>
          <p:spPr bwMode="auto">
            <a:xfrm>
              <a:off x="368392" y="2748225"/>
              <a:ext cx="1476561" cy="60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Производитель оборудования </a:t>
              </a:r>
              <a:br>
                <a:rPr lang="ru-RU" altLang="ru-RU" sz="635" b="0">
                  <a:solidFill>
                    <a:srgbClr val="777777"/>
                  </a:solidFill>
                </a:rPr>
              </a:br>
              <a:r>
                <a:rPr lang="ru-RU" altLang="ru-RU" sz="635" b="0">
                  <a:solidFill>
                    <a:srgbClr val="777777"/>
                  </a:solidFill>
                </a:rPr>
                <a:t>и материалов </a:t>
              </a:r>
              <a:br>
                <a:rPr lang="ru-RU" altLang="ru-RU" sz="635" b="0">
                  <a:solidFill>
                    <a:srgbClr val="777777"/>
                  </a:solidFill>
                </a:rPr>
              </a:br>
              <a:r>
                <a:rPr lang="ru-RU" altLang="ru-RU" sz="635" b="0">
                  <a:solidFill>
                    <a:srgbClr val="777777"/>
                  </a:solidFill>
                </a:rPr>
                <a:t>для дорожной разметки</a:t>
              </a:r>
            </a:p>
          </p:txBody>
        </p:sp>
      </p:grpSp>
      <p:grpSp>
        <p:nvGrpSpPr>
          <p:cNvPr id="95273" name="Группа 105">
            <a:extLst>
              <a:ext uri="{FF2B5EF4-FFF2-40B4-BE49-F238E27FC236}">
                <a16:creationId xmlns="" xmlns:a16="http://schemas.microsoft.com/office/drawing/2014/main" id="{BF66F1F1-A80B-4BD7-98A9-858C93B3D4B3}"/>
              </a:ext>
            </a:extLst>
          </p:cNvPr>
          <p:cNvGrpSpPr>
            <a:grpSpLocks/>
          </p:cNvGrpSpPr>
          <p:nvPr/>
        </p:nvGrpSpPr>
        <p:grpSpPr bwMode="auto">
          <a:xfrm>
            <a:off x="3989950" y="3886347"/>
            <a:ext cx="1171662" cy="802652"/>
            <a:chOff x="368392" y="2345794"/>
            <a:chExt cx="1476562" cy="1011173"/>
          </a:xfrm>
        </p:grpSpPr>
        <p:sp>
          <p:nvSpPr>
            <p:cNvPr id="95283" name="TextBox 115">
              <a:extLst>
                <a:ext uri="{FF2B5EF4-FFF2-40B4-BE49-F238E27FC236}">
                  <a16:creationId xmlns="" xmlns:a16="http://schemas.microsoft.com/office/drawing/2014/main" id="{3F15CA61-1ABC-4F56-AAD1-2C9CF2527AAC}"/>
                </a:ext>
              </a:extLst>
            </p:cNvPr>
            <p:cNvSpPr txBox="1">
              <a:spLocks noChangeArrowheads="1"/>
            </p:cNvSpPr>
            <p:nvPr/>
          </p:nvSpPr>
          <p:spPr bwMode="auto">
            <a:xfrm>
              <a:off x="377740" y="2345794"/>
              <a:ext cx="1467214" cy="2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«Ильский НПЗ»</a:t>
              </a:r>
            </a:p>
          </p:txBody>
        </p:sp>
        <p:sp>
          <p:nvSpPr>
            <p:cNvPr id="95284" name="TextBox 116">
              <a:extLst>
                <a:ext uri="{FF2B5EF4-FFF2-40B4-BE49-F238E27FC236}">
                  <a16:creationId xmlns="" xmlns:a16="http://schemas.microsoft.com/office/drawing/2014/main" id="{113F19D0-E884-4E78-8DBF-7669A4A3E2DD}"/>
                </a:ext>
              </a:extLst>
            </p:cNvPr>
            <p:cNvSpPr txBox="1">
              <a:spLocks noChangeArrowheads="1"/>
            </p:cNvSpPr>
            <p:nvPr/>
          </p:nvSpPr>
          <p:spPr bwMode="auto">
            <a:xfrm>
              <a:off x="368392" y="2748225"/>
              <a:ext cx="1476561" cy="60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Ведущий нефтеперерабатывающий завод Южного федерального округа</a:t>
              </a:r>
            </a:p>
          </p:txBody>
        </p:sp>
      </p:grpSp>
      <p:grpSp>
        <p:nvGrpSpPr>
          <p:cNvPr id="95274" name="Группа 106">
            <a:extLst>
              <a:ext uri="{FF2B5EF4-FFF2-40B4-BE49-F238E27FC236}">
                <a16:creationId xmlns="" xmlns:a16="http://schemas.microsoft.com/office/drawing/2014/main" id="{6FC9B6A3-8106-4C89-81EB-EDBF60A194CC}"/>
              </a:ext>
            </a:extLst>
          </p:cNvPr>
          <p:cNvGrpSpPr>
            <a:grpSpLocks/>
          </p:cNvGrpSpPr>
          <p:nvPr/>
        </p:nvGrpSpPr>
        <p:grpSpPr bwMode="auto">
          <a:xfrm>
            <a:off x="5222084" y="3886347"/>
            <a:ext cx="1171662" cy="802652"/>
            <a:chOff x="368392" y="2345794"/>
            <a:chExt cx="1476562" cy="1011173"/>
          </a:xfrm>
        </p:grpSpPr>
        <p:sp>
          <p:nvSpPr>
            <p:cNvPr id="95281" name="TextBox 113">
              <a:extLst>
                <a:ext uri="{FF2B5EF4-FFF2-40B4-BE49-F238E27FC236}">
                  <a16:creationId xmlns="" xmlns:a16="http://schemas.microsoft.com/office/drawing/2014/main" id="{4AD50514-46A0-412B-8744-054028964D2D}"/>
                </a:ext>
              </a:extLst>
            </p:cNvPr>
            <p:cNvSpPr txBox="1">
              <a:spLocks noChangeArrowheads="1"/>
            </p:cNvSpPr>
            <p:nvPr/>
          </p:nvSpPr>
          <p:spPr bwMode="auto">
            <a:xfrm>
              <a:off x="377740" y="2345794"/>
              <a:ext cx="1467214" cy="36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«Петро Велт Технолоджис»</a:t>
              </a:r>
            </a:p>
          </p:txBody>
        </p:sp>
        <p:sp>
          <p:nvSpPr>
            <p:cNvPr id="95282" name="TextBox 114">
              <a:extLst>
                <a:ext uri="{FF2B5EF4-FFF2-40B4-BE49-F238E27FC236}">
                  <a16:creationId xmlns="" xmlns:a16="http://schemas.microsoft.com/office/drawing/2014/main" id="{F3B177B3-3C90-4A34-9BBB-6FB67A07A648}"/>
                </a:ext>
              </a:extLst>
            </p:cNvPr>
            <p:cNvSpPr txBox="1">
              <a:spLocks noChangeArrowheads="1"/>
            </p:cNvSpPr>
            <p:nvPr/>
          </p:nvSpPr>
          <p:spPr bwMode="auto">
            <a:xfrm>
              <a:off x="368392" y="2748225"/>
              <a:ext cx="1476561" cy="60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Одна из ведущих независимых компаний </a:t>
              </a:r>
              <a:br>
                <a:rPr lang="ru-RU" altLang="ru-RU" sz="635" b="0">
                  <a:solidFill>
                    <a:srgbClr val="777777"/>
                  </a:solidFill>
                </a:rPr>
              </a:br>
              <a:r>
                <a:rPr lang="ru-RU" altLang="ru-RU" sz="635" b="0">
                  <a:solidFill>
                    <a:srgbClr val="777777"/>
                  </a:solidFill>
                </a:rPr>
                <a:t>в области нефтегазовых услуг</a:t>
              </a:r>
            </a:p>
          </p:txBody>
        </p:sp>
      </p:grpSp>
      <p:grpSp>
        <p:nvGrpSpPr>
          <p:cNvPr id="95275" name="Группа 107">
            <a:extLst>
              <a:ext uri="{FF2B5EF4-FFF2-40B4-BE49-F238E27FC236}">
                <a16:creationId xmlns="" xmlns:a16="http://schemas.microsoft.com/office/drawing/2014/main" id="{2EE40D5B-FB3F-4A76-8978-AEFF41AAD529}"/>
              </a:ext>
            </a:extLst>
          </p:cNvPr>
          <p:cNvGrpSpPr>
            <a:grpSpLocks/>
          </p:cNvGrpSpPr>
          <p:nvPr/>
        </p:nvGrpSpPr>
        <p:grpSpPr bwMode="auto">
          <a:xfrm>
            <a:off x="6452958" y="3886345"/>
            <a:ext cx="1171662" cy="1095547"/>
            <a:chOff x="368392" y="2345794"/>
            <a:chExt cx="1476562" cy="1381293"/>
          </a:xfrm>
        </p:grpSpPr>
        <p:sp>
          <p:nvSpPr>
            <p:cNvPr id="95279" name="TextBox 111">
              <a:extLst>
                <a:ext uri="{FF2B5EF4-FFF2-40B4-BE49-F238E27FC236}">
                  <a16:creationId xmlns="" xmlns:a16="http://schemas.microsoft.com/office/drawing/2014/main" id="{B283D060-1092-4B4B-90C0-11446CBF56BE}"/>
                </a:ext>
              </a:extLst>
            </p:cNvPr>
            <p:cNvSpPr txBox="1">
              <a:spLocks noChangeArrowheads="1"/>
            </p:cNvSpPr>
            <p:nvPr/>
          </p:nvSpPr>
          <p:spPr bwMode="auto">
            <a:xfrm>
              <a:off x="377740" y="2345794"/>
              <a:ext cx="1467214" cy="2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АО "Салават СтройТЭК"</a:t>
              </a:r>
            </a:p>
          </p:txBody>
        </p:sp>
        <p:sp>
          <p:nvSpPr>
            <p:cNvPr id="95280" name="TextBox 112">
              <a:extLst>
                <a:ext uri="{FF2B5EF4-FFF2-40B4-BE49-F238E27FC236}">
                  <a16:creationId xmlns="" xmlns:a16="http://schemas.microsoft.com/office/drawing/2014/main" id="{C4927C7D-C1FA-413F-835B-9E27336A664D}"/>
                </a:ext>
              </a:extLst>
            </p:cNvPr>
            <p:cNvSpPr txBox="1">
              <a:spLocks noChangeArrowheads="1"/>
            </p:cNvSpPr>
            <p:nvPr/>
          </p:nvSpPr>
          <p:spPr bwMode="auto">
            <a:xfrm>
              <a:off x="368392" y="2748225"/>
              <a:ext cx="1476561" cy="97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Разработчик, производитель </a:t>
              </a:r>
              <a:br>
                <a:rPr lang="ru-RU" altLang="ru-RU" sz="635" b="0">
                  <a:solidFill>
                    <a:srgbClr val="777777"/>
                  </a:solidFill>
                </a:rPr>
              </a:br>
              <a:r>
                <a:rPr lang="ru-RU" altLang="ru-RU" sz="635" b="0">
                  <a:solidFill>
                    <a:srgbClr val="777777"/>
                  </a:solidFill>
                </a:rPr>
                <a:t>и поставщик устройств </a:t>
              </a:r>
              <a:br>
                <a:rPr lang="ru-RU" altLang="ru-RU" sz="635" b="0">
                  <a:solidFill>
                    <a:srgbClr val="777777"/>
                  </a:solidFill>
                </a:rPr>
              </a:br>
              <a:r>
                <a:rPr lang="ru-RU" altLang="ru-RU" sz="635" b="0">
                  <a:solidFill>
                    <a:srgbClr val="777777"/>
                  </a:solidFill>
                </a:rPr>
                <a:t>и оборудования </a:t>
              </a:r>
              <a:br>
                <a:rPr lang="ru-RU" altLang="ru-RU" sz="635" b="0">
                  <a:solidFill>
                    <a:srgbClr val="777777"/>
                  </a:solidFill>
                </a:rPr>
              </a:br>
              <a:r>
                <a:rPr lang="ru-RU" altLang="ru-RU" sz="635" b="0">
                  <a:solidFill>
                    <a:srgbClr val="777777"/>
                  </a:solidFill>
                </a:rPr>
                <a:t>для единой системы газоснабжения ПАО «Газпром»</a:t>
              </a:r>
            </a:p>
          </p:txBody>
        </p:sp>
      </p:grpSp>
      <p:grpSp>
        <p:nvGrpSpPr>
          <p:cNvPr id="95276" name="Группа 108">
            <a:extLst>
              <a:ext uri="{FF2B5EF4-FFF2-40B4-BE49-F238E27FC236}">
                <a16:creationId xmlns="" xmlns:a16="http://schemas.microsoft.com/office/drawing/2014/main" id="{CB096A0C-2FB5-48CA-B6E2-3EE155065FE7}"/>
              </a:ext>
            </a:extLst>
          </p:cNvPr>
          <p:cNvGrpSpPr>
            <a:grpSpLocks/>
          </p:cNvGrpSpPr>
          <p:nvPr/>
        </p:nvGrpSpPr>
        <p:grpSpPr bwMode="auto">
          <a:xfrm>
            <a:off x="7685093" y="3886344"/>
            <a:ext cx="1171662" cy="900110"/>
            <a:chOff x="368392" y="2345794"/>
            <a:chExt cx="1476562" cy="1134872"/>
          </a:xfrm>
        </p:grpSpPr>
        <p:sp>
          <p:nvSpPr>
            <p:cNvPr id="95277" name="TextBox 109">
              <a:extLst>
                <a:ext uri="{FF2B5EF4-FFF2-40B4-BE49-F238E27FC236}">
                  <a16:creationId xmlns="" xmlns:a16="http://schemas.microsoft.com/office/drawing/2014/main" id="{AB0A3824-4178-42DB-B93B-BFA13B841AAE}"/>
                </a:ext>
              </a:extLst>
            </p:cNvPr>
            <p:cNvSpPr txBox="1">
              <a:spLocks noChangeArrowheads="1"/>
            </p:cNvSpPr>
            <p:nvPr/>
          </p:nvSpPr>
          <p:spPr bwMode="auto">
            <a:xfrm>
              <a:off x="377740" y="2345794"/>
              <a:ext cx="1467214" cy="23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a:solidFill>
                    <a:srgbClr val="43454E"/>
                  </a:solidFill>
                </a:rPr>
                <a:t>«Мединвестгрупп»</a:t>
              </a:r>
            </a:p>
          </p:txBody>
        </p:sp>
        <p:sp>
          <p:nvSpPr>
            <p:cNvPr id="95278" name="TextBox 110">
              <a:extLst>
                <a:ext uri="{FF2B5EF4-FFF2-40B4-BE49-F238E27FC236}">
                  <a16:creationId xmlns="" xmlns:a16="http://schemas.microsoft.com/office/drawing/2014/main" id="{EC4E5B15-23C8-432C-ACAA-F7CA2172D863}"/>
                </a:ext>
              </a:extLst>
            </p:cNvPr>
            <p:cNvSpPr txBox="1">
              <a:spLocks noChangeArrowheads="1"/>
            </p:cNvSpPr>
            <p:nvPr/>
          </p:nvSpPr>
          <p:spPr bwMode="auto">
            <a:xfrm>
              <a:off x="368392" y="2748224"/>
              <a:ext cx="1476561" cy="73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635" b="0">
                  <a:solidFill>
                    <a:srgbClr val="777777"/>
                  </a:solidFill>
                </a:rPr>
                <a:t>Инвестиционная компания, занимающаяся созданием и развитием масштабных медицинских проектов</a:t>
              </a:r>
            </a:p>
          </p:txBody>
        </p:sp>
      </p:grpSp>
      <p:sp>
        <p:nvSpPr>
          <p:cNvPr id="74" name="Заголовок 1">
            <a:extLst>
              <a:ext uri="{FF2B5EF4-FFF2-40B4-BE49-F238E27FC236}">
                <a16:creationId xmlns="" xmlns:a16="http://schemas.microsoft.com/office/drawing/2014/main" id="{533571FF-2AB3-4531-90C7-701F731A081F}"/>
              </a:ext>
            </a:extLst>
          </p:cNvPr>
          <p:cNvSpPr>
            <a:spLocks noGrp="1" noChangeArrowheads="1"/>
          </p:cNvSpPr>
          <p:nvPr>
            <p:ph type="title"/>
          </p:nvPr>
        </p:nvSpPr>
        <p:spPr>
          <a:xfrm>
            <a:off x="1692275" y="266647"/>
            <a:ext cx="6624638" cy="740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altLang="ru-RU" kern="1200" dirty="0">
                <a:solidFill>
                  <a:schemeClr val="tx1"/>
                </a:solidFill>
              </a:rPr>
              <a:t>Успешно применяют</a:t>
            </a:r>
          </a:p>
        </p:txBody>
      </p:sp>
    </p:spTree>
    <p:extLst>
      <p:ext uri="{BB962C8B-B14F-4D97-AF65-F5344CB8AC3E}">
        <p14:creationId xmlns:p14="http://schemas.microsoft.com/office/powerpoint/2010/main" val="885374374"/>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a:extLst>
              <a:ext uri="{FF2B5EF4-FFF2-40B4-BE49-F238E27FC236}">
                <a16:creationId xmlns="" xmlns:a16="http://schemas.microsoft.com/office/drawing/2014/main" id="{0DA813A4-2E09-2F6D-E68D-B134C1EC9B53}"/>
              </a:ext>
            </a:extLst>
          </p:cNvPr>
          <p:cNvSpPr txBox="1">
            <a:spLocks noChangeArrowheads="1"/>
          </p:cNvSpPr>
          <p:nvPr/>
        </p:nvSpPr>
        <p:spPr bwMode="auto">
          <a:xfrm>
            <a:off x="1691798" y="178550"/>
            <a:ext cx="7200205" cy="73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Флагманы экономики, заключившие стратегические соглашения и меморандумы о сотрудничестве с 1С</a:t>
            </a:r>
          </a:p>
        </p:txBody>
      </p:sp>
      <p:pic>
        <p:nvPicPr>
          <p:cNvPr id="57350" name="Picture 27">
            <a:extLst>
              <a:ext uri="{FF2B5EF4-FFF2-40B4-BE49-F238E27FC236}">
                <a16:creationId xmlns="" xmlns:a16="http://schemas.microsoft.com/office/drawing/2014/main" id="{0CCFFDFC-1D89-D1E0-0EE9-AC201E5B8F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1241" y="9850309"/>
            <a:ext cx="97130" cy="13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4" name="AutoShape 32" descr="https://sun6-20.userapi.com/s/v1/ig2/clzx-GIs49X0fq09OqOjf60ml_h_gfem99bCCp9OguTLAHoo4kl9ByMHbYTCVFB38dPgR-E7qeGfz6R7r4YVSfK8.jpg?size=1407x1407&amp;quality=96&amp;crop=270,6,1407,1407&amp;av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8" name="Rectangle 65">
            <a:extLst>
              <a:ext uri="{FF2B5EF4-FFF2-40B4-BE49-F238E27FC236}">
                <a16:creationId xmlns="" xmlns:a16="http://schemas.microsoft.com/office/drawing/2014/main" id="{F2A5674C-E762-DF4A-83ED-2A14F2B2F691}"/>
              </a:ext>
            </a:extLst>
          </p:cNvPr>
          <p:cNvSpPr/>
          <p:nvPr/>
        </p:nvSpPr>
        <p:spPr>
          <a:xfrm>
            <a:off x="756275"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pic>
        <p:nvPicPr>
          <p:cNvPr id="69" name="Picture 24">
            <a:extLst>
              <a:ext uri="{FF2B5EF4-FFF2-40B4-BE49-F238E27FC236}">
                <a16:creationId xmlns="" xmlns:a16="http://schemas.microsoft.com/office/drawing/2014/main" id="{5C4D646C-7019-A344-B6BF-1B1CE6143E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234" y="1685349"/>
            <a:ext cx="606566" cy="28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70" name="Rectangle 65">
            <a:extLst>
              <a:ext uri="{FF2B5EF4-FFF2-40B4-BE49-F238E27FC236}">
                <a16:creationId xmlns="" xmlns:a16="http://schemas.microsoft.com/office/drawing/2014/main" id="{E53D9D0A-32DA-0F4D-AC8C-8FFA3F7A3ED3}"/>
              </a:ext>
            </a:extLst>
          </p:cNvPr>
          <p:cNvSpPr/>
          <p:nvPr/>
        </p:nvSpPr>
        <p:spPr>
          <a:xfrm>
            <a:off x="756275"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1" name="Rectangle 65">
            <a:extLst>
              <a:ext uri="{FF2B5EF4-FFF2-40B4-BE49-F238E27FC236}">
                <a16:creationId xmlns="" xmlns:a16="http://schemas.microsoft.com/office/drawing/2014/main" id="{12D85C38-5138-524A-929D-59D6122FE955}"/>
              </a:ext>
            </a:extLst>
          </p:cNvPr>
          <p:cNvSpPr/>
          <p:nvPr/>
        </p:nvSpPr>
        <p:spPr>
          <a:xfrm>
            <a:off x="4095101"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2" name="Rectangle 65">
            <a:extLst>
              <a:ext uri="{FF2B5EF4-FFF2-40B4-BE49-F238E27FC236}">
                <a16:creationId xmlns="" xmlns:a16="http://schemas.microsoft.com/office/drawing/2014/main" id="{CF9C4FA4-6681-0843-8D34-0DCCAA7F0930}"/>
              </a:ext>
            </a:extLst>
          </p:cNvPr>
          <p:cNvSpPr/>
          <p:nvPr/>
        </p:nvSpPr>
        <p:spPr>
          <a:xfrm>
            <a:off x="5216362"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3" name="Rectangle 65">
            <a:extLst>
              <a:ext uri="{FF2B5EF4-FFF2-40B4-BE49-F238E27FC236}">
                <a16:creationId xmlns="" xmlns:a16="http://schemas.microsoft.com/office/drawing/2014/main" id="{3498159A-2F3C-084C-9E0C-D963EB37D0FC}"/>
              </a:ext>
            </a:extLst>
          </p:cNvPr>
          <p:cNvSpPr/>
          <p:nvPr/>
        </p:nvSpPr>
        <p:spPr>
          <a:xfrm>
            <a:off x="7441242"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4" name="Rectangle 65">
            <a:extLst>
              <a:ext uri="{FF2B5EF4-FFF2-40B4-BE49-F238E27FC236}">
                <a16:creationId xmlns="" xmlns:a16="http://schemas.microsoft.com/office/drawing/2014/main" id="{C378B28B-4510-1F40-ABF4-7C4B44C2A36E}"/>
              </a:ext>
            </a:extLst>
          </p:cNvPr>
          <p:cNvSpPr/>
          <p:nvPr/>
        </p:nvSpPr>
        <p:spPr>
          <a:xfrm>
            <a:off x="6319981"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5" name="Rectangle 65">
            <a:extLst>
              <a:ext uri="{FF2B5EF4-FFF2-40B4-BE49-F238E27FC236}">
                <a16:creationId xmlns="" xmlns:a16="http://schemas.microsoft.com/office/drawing/2014/main" id="{0226B029-9315-1D43-B6F5-50BDD4DC5E99}"/>
              </a:ext>
            </a:extLst>
          </p:cNvPr>
          <p:cNvSpPr/>
          <p:nvPr/>
        </p:nvSpPr>
        <p:spPr>
          <a:xfrm>
            <a:off x="1859894"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6" name="Rectangle 65">
            <a:extLst>
              <a:ext uri="{FF2B5EF4-FFF2-40B4-BE49-F238E27FC236}">
                <a16:creationId xmlns="" xmlns:a16="http://schemas.microsoft.com/office/drawing/2014/main" id="{C068DDED-B519-9540-AB17-C39B72868D58}"/>
              </a:ext>
            </a:extLst>
          </p:cNvPr>
          <p:cNvSpPr/>
          <p:nvPr/>
        </p:nvSpPr>
        <p:spPr>
          <a:xfrm>
            <a:off x="2973840"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7" name="Rectangle 65">
            <a:extLst>
              <a:ext uri="{FF2B5EF4-FFF2-40B4-BE49-F238E27FC236}">
                <a16:creationId xmlns="" xmlns:a16="http://schemas.microsoft.com/office/drawing/2014/main" id="{CFB2D0C6-BABB-1D46-923B-3053E10115D9}"/>
              </a:ext>
            </a:extLst>
          </p:cNvPr>
          <p:cNvSpPr/>
          <p:nvPr/>
        </p:nvSpPr>
        <p:spPr>
          <a:xfrm>
            <a:off x="756275"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8" name="Rectangle 65">
            <a:extLst>
              <a:ext uri="{FF2B5EF4-FFF2-40B4-BE49-F238E27FC236}">
                <a16:creationId xmlns="" xmlns:a16="http://schemas.microsoft.com/office/drawing/2014/main" id="{9C08C11C-98E5-7743-B9A0-1B51B052A89B}"/>
              </a:ext>
            </a:extLst>
          </p:cNvPr>
          <p:cNvSpPr/>
          <p:nvPr/>
        </p:nvSpPr>
        <p:spPr>
          <a:xfrm>
            <a:off x="4095101"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9" name="Rectangle 65">
            <a:extLst>
              <a:ext uri="{FF2B5EF4-FFF2-40B4-BE49-F238E27FC236}">
                <a16:creationId xmlns="" xmlns:a16="http://schemas.microsoft.com/office/drawing/2014/main" id="{99A6DC4E-4407-4344-B840-2750047AFB29}"/>
              </a:ext>
            </a:extLst>
          </p:cNvPr>
          <p:cNvSpPr/>
          <p:nvPr/>
        </p:nvSpPr>
        <p:spPr>
          <a:xfrm>
            <a:off x="5216362"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0" name="Rectangle 65">
            <a:extLst>
              <a:ext uri="{FF2B5EF4-FFF2-40B4-BE49-F238E27FC236}">
                <a16:creationId xmlns="" xmlns:a16="http://schemas.microsoft.com/office/drawing/2014/main" id="{08D510EB-9160-FD49-B293-6BC6DCF6FEB6}"/>
              </a:ext>
            </a:extLst>
          </p:cNvPr>
          <p:cNvSpPr/>
          <p:nvPr/>
        </p:nvSpPr>
        <p:spPr>
          <a:xfrm>
            <a:off x="7441242" y="2515845"/>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1" name="Rectangle 65">
            <a:extLst>
              <a:ext uri="{FF2B5EF4-FFF2-40B4-BE49-F238E27FC236}">
                <a16:creationId xmlns="" xmlns:a16="http://schemas.microsoft.com/office/drawing/2014/main" id="{A2AA5208-7BF7-C849-9B44-5E42B05744A6}"/>
              </a:ext>
            </a:extLst>
          </p:cNvPr>
          <p:cNvSpPr/>
          <p:nvPr/>
        </p:nvSpPr>
        <p:spPr>
          <a:xfrm>
            <a:off x="6319981"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2" name="Rectangle 65">
            <a:extLst>
              <a:ext uri="{FF2B5EF4-FFF2-40B4-BE49-F238E27FC236}">
                <a16:creationId xmlns="" xmlns:a16="http://schemas.microsoft.com/office/drawing/2014/main" id="{4E66BB48-1B8A-8649-BDAE-0FF25886D98F}"/>
              </a:ext>
            </a:extLst>
          </p:cNvPr>
          <p:cNvSpPr/>
          <p:nvPr/>
        </p:nvSpPr>
        <p:spPr>
          <a:xfrm>
            <a:off x="1859894"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3" name="Rectangle 65">
            <a:extLst>
              <a:ext uri="{FF2B5EF4-FFF2-40B4-BE49-F238E27FC236}">
                <a16:creationId xmlns="" xmlns:a16="http://schemas.microsoft.com/office/drawing/2014/main" id="{974DBA28-0735-C54A-ADC3-66E29E1913C9}"/>
              </a:ext>
            </a:extLst>
          </p:cNvPr>
          <p:cNvSpPr/>
          <p:nvPr/>
        </p:nvSpPr>
        <p:spPr>
          <a:xfrm>
            <a:off x="2973840"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4" name="Rectangle 65">
            <a:extLst>
              <a:ext uri="{FF2B5EF4-FFF2-40B4-BE49-F238E27FC236}">
                <a16:creationId xmlns="" xmlns:a16="http://schemas.microsoft.com/office/drawing/2014/main" id="{EADB1E1F-693E-AA43-BC09-F03A71509397}"/>
              </a:ext>
            </a:extLst>
          </p:cNvPr>
          <p:cNvSpPr/>
          <p:nvPr/>
        </p:nvSpPr>
        <p:spPr>
          <a:xfrm>
            <a:off x="4095101"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5" name="Rectangle 65">
            <a:extLst>
              <a:ext uri="{FF2B5EF4-FFF2-40B4-BE49-F238E27FC236}">
                <a16:creationId xmlns="" xmlns:a16="http://schemas.microsoft.com/office/drawing/2014/main" id="{CC0AEBAD-58AE-B341-B1F7-BFC49D1F912E}"/>
              </a:ext>
            </a:extLst>
          </p:cNvPr>
          <p:cNvSpPr/>
          <p:nvPr/>
        </p:nvSpPr>
        <p:spPr>
          <a:xfrm>
            <a:off x="5216362"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6" name="Rectangle 65">
            <a:extLst>
              <a:ext uri="{FF2B5EF4-FFF2-40B4-BE49-F238E27FC236}">
                <a16:creationId xmlns="" xmlns:a16="http://schemas.microsoft.com/office/drawing/2014/main" id="{EAEF8887-1509-444E-A5BF-F000B874C29E}"/>
              </a:ext>
            </a:extLst>
          </p:cNvPr>
          <p:cNvSpPr/>
          <p:nvPr/>
        </p:nvSpPr>
        <p:spPr>
          <a:xfrm>
            <a:off x="7441242"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7" name="Rectangle 65">
            <a:extLst>
              <a:ext uri="{FF2B5EF4-FFF2-40B4-BE49-F238E27FC236}">
                <a16:creationId xmlns="" xmlns:a16="http://schemas.microsoft.com/office/drawing/2014/main" id="{EE3F459C-19D7-504E-A5C9-FA942A44263F}"/>
              </a:ext>
            </a:extLst>
          </p:cNvPr>
          <p:cNvSpPr/>
          <p:nvPr/>
        </p:nvSpPr>
        <p:spPr>
          <a:xfrm>
            <a:off x="6319981"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8" name="Rectangle 65">
            <a:extLst>
              <a:ext uri="{FF2B5EF4-FFF2-40B4-BE49-F238E27FC236}">
                <a16:creationId xmlns="" xmlns:a16="http://schemas.microsoft.com/office/drawing/2014/main" id="{49A28BA3-953D-2544-AAB9-BAEBFB818D90}"/>
              </a:ext>
            </a:extLst>
          </p:cNvPr>
          <p:cNvSpPr/>
          <p:nvPr/>
        </p:nvSpPr>
        <p:spPr>
          <a:xfrm>
            <a:off x="1859894"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9" name="Rectangle 65">
            <a:extLst>
              <a:ext uri="{FF2B5EF4-FFF2-40B4-BE49-F238E27FC236}">
                <a16:creationId xmlns="" xmlns:a16="http://schemas.microsoft.com/office/drawing/2014/main" id="{39FBD8AA-D94E-7040-A818-105485DDC1A7}"/>
              </a:ext>
            </a:extLst>
          </p:cNvPr>
          <p:cNvSpPr/>
          <p:nvPr/>
        </p:nvSpPr>
        <p:spPr>
          <a:xfrm>
            <a:off x="2973840"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pic>
        <p:nvPicPr>
          <p:cNvPr id="90" name="Picture 26">
            <a:extLst>
              <a:ext uri="{FF2B5EF4-FFF2-40B4-BE49-F238E27FC236}">
                <a16:creationId xmlns="" xmlns:a16="http://schemas.microsoft.com/office/drawing/2014/main" id="{7C9FC10C-F87B-0A47-90EE-D73C336BC9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7142" y="1716314"/>
            <a:ext cx="748169" cy="20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1" name="Picture 36">
            <a:extLst>
              <a:ext uri="{FF2B5EF4-FFF2-40B4-BE49-F238E27FC236}">
                <a16:creationId xmlns="" xmlns:a16="http://schemas.microsoft.com/office/drawing/2014/main" id="{DB55BF3A-4E75-8342-83CB-69F2A71A82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6868" y="1833784"/>
            <a:ext cx="727679" cy="8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2" name="Picture 34">
            <a:extLst>
              <a:ext uri="{FF2B5EF4-FFF2-40B4-BE49-F238E27FC236}">
                <a16:creationId xmlns="" xmlns:a16="http://schemas.microsoft.com/office/drawing/2014/main" id="{19B447FB-5816-B345-B271-36E2908869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2153" y="1606527"/>
            <a:ext cx="681895" cy="45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3" name="Picture 35">
            <a:extLst>
              <a:ext uri="{FF2B5EF4-FFF2-40B4-BE49-F238E27FC236}">
                <a16:creationId xmlns="" xmlns:a16="http://schemas.microsoft.com/office/drawing/2014/main" id="{FB2CFB7A-7F76-DA43-808C-3B78EB7855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4443" y="1628290"/>
            <a:ext cx="621804" cy="41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4" name="Picture 28">
            <a:extLst>
              <a:ext uri="{FF2B5EF4-FFF2-40B4-BE49-F238E27FC236}">
                <a16:creationId xmlns="" xmlns:a16="http://schemas.microsoft.com/office/drawing/2014/main" id="{E64700EA-CDED-9948-89BA-4405277CCE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9583" y="1745407"/>
            <a:ext cx="769250" cy="22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5" name="Picture 25">
            <a:extLst>
              <a:ext uri="{FF2B5EF4-FFF2-40B4-BE49-F238E27FC236}">
                <a16:creationId xmlns="" xmlns:a16="http://schemas.microsoft.com/office/drawing/2014/main" id="{C6E81992-2BD8-B249-8403-63714C9FA1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6248" y="1601360"/>
            <a:ext cx="765987" cy="45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6" name="Picture 41">
            <a:extLst>
              <a:ext uri="{FF2B5EF4-FFF2-40B4-BE49-F238E27FC236}">
                <a16:creationId xmlns="" xmlns:a16="http://schemas.microsoft.com/office/drawing/2014/main" id="{A1C3206F-5B0D-B545-A11C-23ABC673FC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1234" y="2725711"/>
            <a:ext cx="701275" cy="38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7" name="Picture 30" descr="https://content.kaspersky-labs.com/se/com/content/en-global/enterprise-security/resources/case-studies/cases/novostal-m/novostal-m.png">
            <a:extLst>
              <a:ext uri="{FF2B5EF4-FFF2-40B4-BE49-F238E27FC236}">
                <a16:creationId xmlns="" xmlns:a16="http://schemas.microsoft.com/office/drawing/2014/main" id="{3441BE67-BFFC-894F-AFE4-CCAFECAB5D8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7143" y="2769726"/>
            <a:ext cx="678027" cy="23144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9">
            <a:extLst>
              <a:ext uri="{FF2B5EF4-FFF2-40B4-BE49-F238E27FC236}">
                <a16:creationId xmlns="" xmlns:a16="http://schemas.microsoft.com/office/drawing/2014/main" id="{4B7F3933-3432-DE41-9317-995D377E890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5168" y="2579434"/>
            <a:ext cx="462326" cy="6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9" name="Picture 38">
            <a:extLst>
              <a:ext uri="{FF2B5EF4-FFF2-40B4-BE49-F238E27FC236}">
                <a16:creationId xmlns="" xmlns:a16="http://schemas.microsoft.com/office/drawing/2014/main" id="{F51C7ABE-1D80-3B41-8C48-7B93F7762B2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88075" y="2769726"/>
            <a:ext cx="758299" cy="29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0" name="Picture 40">
            <a:extLst>
              <a:ext uri="{FF2B5EF4-FFF2-40B4-BE49-F238E27FC236}">
                <a16:creationId xmlns="" xmlns:a16="http://schemas.microsoft.com/office/drawing/2014/main" id="{49E710DD-0BB7-F241-A45B-22732AE3903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51200" y="2813797"/>
            <a:ext cx="863294" cy="25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1" name="Picture 37">
            <a:extLst>
              <a:ext uri="{FF2B5EF4-FFF2-40B4-BE49-F238E27FC236}">
                <a16:creationId xmlns="" xmlns:a16="http://schemas.microsoft.com/office/drawing/2014/main" id="{895885D5-A363-1B45-A8BD-32304BF3CEB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1810" y="2873062"/>
            <a:ext cx="817024" cy="13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2" name="Picture 34" descr="https://aviabilety-loukoster.ru/wp-content/uploads/2015/12/pobeda-logo-e14496063673141.png">
            <a:extLst>
              <a:ext uri="{FF2B5EF4-FFF2-40B4-BE49-F238E27FC236}">
                <a16:creationId xmlns="" xmlns:a16="http://schemas.microsoft.com/office/drawing/2014/main" id="{44CA6535-702A-0142-A5AC-4B6B8BABC75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15064" y="2873062"/>
            <a:ext cx="777171" cy="13039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Лого_почта России">
            <a:extLst>
              <a:ext uri="{FF2B5EF4-FFF2-40B4-BE49-F238E27FC236}">
                <a16:creationId xmlns="" xmlns:a16="http://schemas.microsoft.com/office/drawing/2014/main" id="{6648C0B9-B15B-1E49-9566-FE46FDC34DB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1234" y="3785525"/>
            <a:ext cx="640761" cy="34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8" descr="https://m.oborudunion.ru/logo/4246239.jpg">
            <a:extLst>
              <a:ext uri="{FF2B5EF4-FFF2-40B4-BE49-F238E27FC236}">
                <a16:creationId xmlns="" xmlns:a16="http://schemas.microsoft.com/office/drawing/2014/main" id="{3C4B322A-A62E-3C42-87C6-339FB3C4C19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977142" y="3633726"/>
            <a:ext cx="678028" cy="54242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2">
            <a:extLst>
              <a:ext uri="{FF2B5EF4-FFF2-40B4-BE49-F238E27FC236}">
                <a16:creationId xmlns="" xmlns:a16="http://schemas.microsoft.com/office/drawing/2014/main" id="{3B9B771F-2A16-7B49-9F1F-F55E24704B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5168" y="3633726"/>
            <a:ext cx="576436" cy="5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6" name="Picture 29">
            <a:extLst>
              <a:ext uri="{FF2B5EF4-FFF2-40B4-BE49-F238E27FC236}">
                <a16:creationId xmlns="" xmlns:a16="http://schemas.microsoft.com/office/drawing/2014/main" id="{9B3E0ACF-7F94-6C41-9533-F601F842288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93138" y="3810087"/>
            <a:ext cx="725047" cy="31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7" name="Picture 30">
            <a:extLst>
              <a:ext uri="{FF2B5EF4-FFF2-40B4-BE49-F238E27FC236}">
                <a16:creationId xmlns="" xmlns:a16="http://schemas.microsoft.com/office/drawing/2014/main" id="{6583B3DF-FFE3-3749-9DD7-7F3EDA20E84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251200" y="3725725"/>
            <a:ext cx="866323" cy="3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8" name="Picture 32">
            <a:extLst>
              <a:ext uri="{FF2B5EF4-FFF2-40B4-BE49-F238E27FC236}">
                <a16:creationId xmlns="" xmlns:a16="http://schemas.microsoft.com/office/drawing/2014/main" id="{A23476F8-CDFB-4640-A923-54317D7CE5F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361809" y="3847482"/>
            <a:ext cx="852344" cy="244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9" name="Picture 33">
            <a:extLst>
              <a:ext uri="{FF2B5EF4-FFF2-40B4-BE49-F238E27FC236}">
                <a16:creationId xmlns="" xmlns:a16="http://schemas.microsoft.com/office/drawing/2014/main" id="{1E297AC3-6718-5643-9F24-147A95A793A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441242" y="3865342"/>
            <a:ext cx="931233" cy="18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cSld>
  <p:clrMapOvr>
    <a:masterClrMapping/>
  </p:clrMapOvr>
  <p:transition advTm="6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3">
            <a:extLst>
              <a:ext uri="{FF2B5EF4-FFF2-40B4-BE49-F238E27FC236}">
                <a16:creationId xmlns="" xmlns:a16="http://schemas.microsoft.com/office/drawing/2014/main" id="{A87003F6-30BB-A509-8885-A2A1DE03CDB7}"/>
              </a:ext>
            </a:extLst>
          </p:cNvPr>
          <p:cNvSpPr txBox="1">
            <a:spLocks noChangeArrowheads="1"/>
          </p:cNvSpPr>
          <p:nvPr/>
        </p:nvSpPr>
        <p:spPr bwMode="auto">
          <a:xfrm>
            <a:off x="971549" y="2571750"/>
            <a:ext cx="71288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Bef>
                <a:spcPct val="50000"/>
              </a:spcBef>
              <a:buClrTx/>
              <a:buFontTx/>
              <a:buNone/>
              <a:defRPr sz="4000">
                <a:latin typeface="Arial" panose="020B0604020202020204" pitchFamily="34" charset="0"/>
              </a:defRPr>
            </a:lvl1pPr>
            <a:lvl2pPr marL="742950" indent="-285750">
              <a:spcBef>
                <a:spcPct val="20000"/>
              </a:spcBef>
              <a:buClr>
                <a:srgbClr val="C00000"/>
              </a:buClr>
              <a:buFont typeface="Arial" panose="020B0604020202020204" pitchFamily="34" charset="0"/>
              <a:buChar char="•"/>
              <a:defRPr>
                <a:latin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latin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latin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latin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9pPr>
          </a:lstStyle>
          <a:p>
            <a:r>
              <a:rPr lang="ru-RU" altLang="ru-RU" dirty="0"/>
              <a:t>Для финансовых директоров</a:t>
            </a:r>
          </a:p>
        </p:txBody>
      </p:sp>
    </p:spTree>
    <p:extLst>
      <p:ext uri="{BB962C8B-B14F-4D97-AF65-F5344CB8AC3E}">
        <p14:creationId xmlns:p14="http://schemas.microsoft.com/office/powerpoint/2010/main" val="2496170978"/>
      </p:ext>
    </p:extLst>
  </p:cSld>
  <p:clrMapOvr>
    <a:masterClrMapping/>
  </p:clrMapOvr>
  <p:transition advTm="600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2">
            <a:extLst>
              <a:ext uri="{FF2B5EF4-FFF2-40B4-BE49-F238E27FC236}">
                <a16:creationId xmlns="" xmlns:a16="http://schemas.microsoft.com/office/drawing/2014/main" id="{5E8F99FC-F7FA-F38C-1FC9-DD47973FC40E}"/>
              </a:ext>
            </a:extLst>
          </p:cNvPr>
          <p:cNvSpPr txBox="1">
            <a:spLocks noChangeArrowheads="1"/>
          </p:cNvSpPr>
          <p:nvPr/>
        </p:nvSpPr>
        <p:spPr bwMode="auto">
          <a:xfrm>
            <a:off x="971550" y="257175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Bef>
                <a:spcPct val="50000"/>
              </a:spcBef>
              <a:buClrTx/>
              <a:buFontTx/>
              <a:buNone/>
              <a:defRPr sz="4000">
                <a:latin typeface="Arial" panose="020B0604020202020204" pitchFamily="34" charset="0"/>
              </a:defRPr>
            </a:lvl1pPr>
            <a:lvl2pPr marL="742950" indent="-285750">
              <a:spcBef>
                <a:spcPct val="20000"/>
              </a:spcBef>
              <a:buClr>
                <a:srgbClr val="C00000"/>
              </a:buClr>
              <a:buFont typeface="Arial" panose="020B0604020202020204" pitchFamily="34" charset="0"/>
              <a:buChar char="•"/>
              <a:defRPr>
                <a:latin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latin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latin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latin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9pPr>
          </a:lstStyle>
          <a:p>
            <a:r>
              <a:rPr lang="ru-RU" altLang="ru-RU" dirty="0"/>
              <a:t>Информационные материалы, курсы</a:t>
            </a:r>
          </a:p>
        </p:txBody>
      </p:sp>
    </p:spTree>
  </p:cSld>
  <p:clrMapOvr>
    <a:masterClrMapping/>
  </p:clrMapOvr>
  <p:transition advTm="600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Заголовок 1">
            <a:extLst>
              <a:ext uri="{FF2B5EF4-FFF2-40B4-BE49-F238E27FC236}">
                <a16:creationId xmlns="" xmlns:a16="http://schemas.microsoft.com/office/drawing/2014/main" id="{7606B681-890B-6D39-DBC5-C2C11201821B}"/>
              </a:ext>
            </a:extLst>
          </p:cNvPr>
          <p:cNvSpPr>
            <a:spLocks noGrp="1"/>
          </p:cNvSpPr>
          <p:nvPr>
            <p:ph type="title" idx="4294967295"/>
          </p:nvPr>
        </p:nvSpPr>
        <p:spPr>
          <a:xfrm>
            <a:off x="1707249" y="212406"/>
            <a:ext cx="7128197" cy="703160"/>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Информационные материалы по «1С:</a:t>
            </a:r>
            <a:r>
              <a:rPr lang="en-US" altLang="ru-RU" sz="1800" b="1" dirty="0">
                <a:solidFill>
                  <a:schemeClr val="tx1"/>
                </a:solidFill>
                <a:latin typeface="Arial" panose="020B0604020202020204" pitchFamily="34" charset="0"/>
                <a:cs typeface="Arial" panose="020B0604020202020204" pitchFamily="34" charset="0"/>
              </a:rPr>
              <a:t>ERP</a:t>
            </a:r>
            <a:r>
              <a:rPr lang="ru-RU" altLang="ru-RU" sz="1800" b="1" dirty="0">
                <a:solidFill>
                  <a:schemeClr val="tx1"/>
                </a:solidFill>
                <a:latin typeface="Arial" panose="020B0604020202020204" pitchFamily="34" charset="0"/>
                <a:cs typeface="Arial" panose="020B0604020202020204" pitchFamily="34" charset="0"/>
              </a:rPr>
              <a:t>» </a:t>
            </a:r>
            <a:br>
              <a:rPr lang="ru-RU" altLang="ru-RU" sz="1800" b="1" dirty="0">
                <a:solidFill>
                  <a:schemeClr val="tx1"/>
                </a:solidFill>
                <a:latin typeface="Arial" panose="020B0604020202020204" pitchFamily="34" charset="0"/>
                <a:cs typeface="Arial" panose="020B0604020202020204" pitchFamily="34" charset="0"/>
              </a:rPr>
            </a:br>
            <a:r>
              <a:rPr lang="ru-RU" altLang="ru-RU" sz="1800" b="1" dirty="0">
                <a:solidFill>
                  <a:schemeClr val="tx1"/>
                </a:solidFill>
                <a:latin typeface="Arial" panose="020B0604020202020204" pitchFamily="34" charset="0"/>
                <a:cs typeface="Arial" panose="020B0604020202020204" pitchFamily="34" charset="0"/>
              </a:rPr>
              <a:t>на сайте фирмы «1С», кейсы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примеры внедрений</a:t>
            </a:r>
          </a:p>
        </p:txBody>
      </p:sp>
      <p:sp>
        <p:nvSpPr>
          <p:cNvPr id="285699" name="Объект 2">
            <a:extLst>
              <a:ext uri="{FF2B5EF4-FFF2-40B4-BE49-F238E27FC236}">
                <a16:creationId xmlns="" xmlns:a16="http://schemas.microsoft.com/office/drawing/2014/main" id="{C013537D-A0BB-CF1A-E5FB-C77A74EA681B}"/>
              </a:ext>
            </a:extLst>
          </p:cNvPr>
          <p:cNvSpPr>
            <a:spLocks noGrp="1"/>
          </p:cNvSpPr>
          <p:nvPr>
            <p:ph idx="4294967295"/>
          </p:nvPr>
        </p:nvSpPr>
        <p:spPr>
          <a:xfrm>
            <a:off x="250825" y="4323873"/>
            <a:ext cx="3385071" cy="555771"/>
          </a:xfrm>
        </p:spPr>
        <p:txBody>
          <a:bodyPr anchor="t" anchorCtr="0">
            <a:noAutofit/>
          </a:bodyPr>
          <a:lstStyle/>
          <a:p>
            <a:pPr marL="0" indent="0" eaLnBrk="1" hangingPunct="1">
              <a:buClr>
                <a:srgbClr val="D20000"/>
              </a:buClr>
              <a:buNone/>
            </a:pPr>
            <a:r>
              <a:rPr lang="ru-RU" altLang="ru-RU" sz="1200" b="1" dirty="0">
                <a:solidFill>
                  <a:srgbClr val="369900"/>
                </a:solidFill>
                <a:latin typeface="Arial" panose="020B0604020202020204" pitchFamily="34" charset="0"/>
                <a:cs typeface="Arial" panose="020B0604020202020204" pitchFamily="34" charset="0"/>
                <a:hlinkClick r:id="rId3"/>
              </a:rPr>
              <a:t>http://v8.1c.ru/erp/info/</a:t>
            </a:r>
            <a:endParaRPr lang="en-US" altLang="ru-RU" sz="1200" b="1" dirty="0">
              <a:solidFill>
                <a:srgbClr val="369900"/>
              </a:solidFill>
              <a:latin typeface="Arial" panose="020B0604020202020204" pitchFamily="34" charset="0"/>
              <a:cs typeface="Arial" panose="020B0604020202020204" pitchFamily="34" charset="0"/>
            </a:endParaRPr>
          </a:p>
          <a:p>
            <a:pPr marL="0" indent="0" eaLnBrk="1" hangingPunct="1">
              <a:buClr>
                <a:srgbClr val="D20000"/>
              </a:buClr>
              <a:buNone/>
            </a:pPr>
            <a:r>
              <a:rPr lang="ru-RU" altLang="ru-RU" sz="1200" dirty="0">
                <a:solidFill>
                  <a:srgbClr val="333333"/>
                </a:solidFill>
                <a:latin typeface="Arial" panose="020B0604020202020204" pitchFamily="34" charset="0"/>
                <a:cs typeface="Arial" panose="020B0604020202020204" pitchFamily="34" charset="0"/>
              </a:rPr>
              <a:t>Более </a:t>
            </a:r>
            <a:r>
              <a:rPr lang="ru-RU" altLang="ru-RU" sz="1200" dirty="0">
                <a:solidFill>
                  <a:srgbClr val="C00000"/>
                </a:solidFill>
                <a:latin typeface="Arial" panose="020B0604020202020204" pitchFamily="34" charset="0"/>
                <a:cs typeface="Arial" panose="020B0604020202020204" pitchFamily="34" charset="0"/>
              </a:rPr>
              <a:t>400 часов видео</a:t>
            </a:r>
            <a:r>
              <a:rPr lang="ru-RU" altLang="ru-RU" sz="1200" dirty="0">
                <a:solidFill>
                  <a:srgbClr val="333333"/>
                </a:solidFill>
                <a:latin typeface="Arial" panose="020B0604020202020204" pitchFamily="34" charset="0"/>
                <a:cs typeface="Arial" panose="020B0604020202020204" pitchFamily="34" charset="0"/>
              </a:rPr>
              <a:t>, </a:t>
            </a:r>
            <a:r>
              <a:rPr lang="ru-RU" altLang="ru-RU" sz="1200" dirty="0">
                <a:solidFill>
                  <a:srgbClr val="C00000"/>
                </a:solidFill>
                <a:latin typeface="Arial" panose="020B0604020202020204" pitchFamily="34" charset="0"/>
                <a:cs typeface="Arial" panose="020B0604020202020204" pitchFamily="34" charset="0"/>
              </a:rPr>
              <a:t>более 50</a:t>
            </a:r>
            <a:r>
              <a:rPr lang="en-US" altLang="ru-RU" sz="1200" dirty="0">
                <a:solidFill>
                  <a:srgbClr val="C00000"/>
                </a:solidFill>
                <a:latin typeface="Arial" panose="020B0604020202020204" pitchFamily="34" charset="0"/>
                <a:cs typeface="Arial" panose="020B0604020202020204" pitchFamily="34" charset="0"/>
              </a:rPr>
              <a:t>00</a:t>
            </a:r>
            <a:r>
              <a:rPr lang="ru-RU" altLang="ru-RU" sz="1200" dirty="0">
                <a:solidFill>
                  <a:srgbClr val="C00000"/>
                </a:solidFill>
                <a:latin typeface="Arial" panose="020B0604020202020204" pitchFamily="34" charset="0"/>
                <a:cs typeface="Arial" panose="020B0604020202020204" pitchFamily="34" charset="0"/>
              </a:rPr>
              <a:t> слайдов</a:t>
            </a:r>
            <a:r>
              <a:rPr lang="en-US" altLang="ru-RU" sz="1200" dirty="0">
                <a:solidFill>
                  <a:srgbClr val="C00000"/>
                </a:solidFill>
                <a:latin typeface="Arial" panose="020B0604020202020204" pitchFamily="34" charset="0"/>
                <a:cs typeface="Arial" panose="020B0604020202020204" pitchFamily="34" charset="0"/>
              </a:rPr>
              <a:t> </a:t>
            </a:r>
            <a:r>
              <a:rPr lang="ru-RU" altLang="ru-RU" sz="1200" dirty="0">
                <a:solidFill>
                  <a:srgbClr val="333333"/>
                </a:solidFill>
                <a:latin typeface="Arial" panose="020B0604020202020204" pitchFamily="34" charset="0"/>
                <a:cs typeface="Arial" panose="020B0604020202020204" pitchFamily="34" charset="0"/>
              </a:rPr>
              <a:t>в презентациях, статьи, буклеты</a:t>
            </a:r>
            <a:endParaRPr lang="ru-RU" altLang="ru-RU" sz="1200" dirty="0">
              <a:latin typeface="Arial" panose="020B0604020202020204" pitchFamily="34" charset="0"/>
              <a:cs typeface="Arial" panose="020B0604020202020204" pitchFamily="34" charset="0"/>
            </a:endParaRPr>
          </a:p>
        </p:txBody>
      </p:sp>
      <p:pic>
        <p:nvPicPr>
          <p:cNvPr id="285700" name="Picture 8">
            <a:extLst>
              <a:ext uri="{FF2B5EF4-FFF2-40B4-BE49-F238E27FC236}">
                <a16:creationId xmlns="" xmlns:a16="http://schemas.microsoft.com/office/drawing/2014/main" id="{ADAE8B1C-C479-F54C-12E2-89FBC4672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350" y="3428533"/>
            <a:ext cx="2673300" cy="1540347"/>
          </a:xfrm>
          <a:prstGeom prst="rect">
            <a:avLst/>
          </a:prstGeom>
          <a:noFill/>
          <a:ln w="3175" algn="ctr">
            <a:solidFill>
              <a:srgbClr val="5F5F5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Рисунок 1"/>
          <p:cNvPicPr>
            <a:picLocks noChangeAspect="1"/>
          </p:cNvPicPr>
          <p:nvPr/>
        </p:nvPicPr>
        <p:blipFill>
          <a:blip r:embed="rId5"/>
          <a:stretch>
            <a:fillRect/>
          </a:stretch>
        </p:blipFill>
        <p:spPr>
          <a:xfrm>
            <a:off x="6220649" y="3428533"/>
            <a:ext cx="2743839" cy="1540347"/>
          </a:xfrm>
          <a:prstGeom prst="rect">
            <a:avLst/>
          </a:prstGeom>
          <a:noFill/>
          <a:ln w="3175" algn="ctr">
            <a:solidFill>
              <a:srgbClr val="5F5F5F"/>
            </a:solidFill>
            <a:miter lim="800000"/>
            <a:headEnd/>
            <a:tailEnd/>
          </a:ln>
          <a:effectLst/>
        </p:spPr>
      </p:pic>
      <p:pic>
        <p:nvPicPr>
          <p:cNvPr id="3" name="Рисунок 2"/>
          <p:cNvPicPr>
            <a:picLocks noChangeAspect="1"/>
          </p:cNvPicPr>
          <p:nvPr/>
        </p:nvPicPr>
        <p:blipFill>
          <a:blip r:embed="rId6"/>
          <a:stretch>
            <a:fillRect/>
          </a:stretch>
        </p:blipFill>
        <p:spPr>
          <a:xfrm>
            <a:off x="3543916" y="1131590"/>
            <a:ext cx="5440566" cy="2296943"/>
          </a:xfrm>
          <a:prstGeom prst="rect">
            <a:avLst/>
          </a:prstGeom>
        </p:spPr>
      </p:pic>
      <p:pic>
        <p:nvPicPr>
          <p:cNvPr id="5" name="Рисунок 4"/>
          <p:cNvPicPr>
            <a:picLocks noChangeAspect="1"/>
          </p:cNvPicPr>
          <p:nvPr/>
        </p:nvPicPr>
        <p:blipFill>
          <a:blip r:embed="rId7"/>
          <a:stretch>
            <a:fillRect/>
          </a:stretch>
        </p:blipFill>
        <p:spPr>
          <a:xfrm>
            <a:off x="250825" y="1131590"/>
            <a:ext cx="2089150" cy="2956411"/>
          </a:xfrm>
          <a:prstGeom prst="rect">
            <a:avLst/>
          </a:prstGeom>
          <a:noFill/>
          <a:ln w="3175" algn="ctr">
            <a:solidFill>
              <a:srgbClr val="5F5F5F"/>
            </a:solidFill>
            <a:miter lim="800000"/>
            <a:headEnd/>
            <a:tailEnd/>
          </a:ln>
          <a:effectLst/>
        </p:spPr>
      </p:pic>
      <p:pic>
        <p:nvPicPr>
          <p:cNvPr id="4" name="Рисунок 3"/>
          <p:cNvPicPr>
            <a:picLocks noChangeAspect="1"/>
          </p:cNvPicPr>
          <p:nvPr/>
        </p:nvPicPr>
        <p:blipFill>
          <a:blip r:embed="rId8"/>
          <a:stretch>
            <a:fillRect/>
          </a:stretch>
        </p:blipFill>
        <p:spPr>
          <a:xfrm>
            <a:off x="1692275" y="1554541"/>
            <a:ext cx="1851640" cy="2624267"/>
          </a:xfrm>
          <a:prstGeom prst="rect">
            <a:avLst/>
          </a:prstGeom>
        </p:spPr>
      </p:pic>
      <p:sp>
        <p:nvSpPr>
          <p:cNvPr id="6" name="TextBox 5"/>
          <p:cNvSpPr txBox="1"/>
          <p:nvPr/>
        </p:nvSpPr>
        <p:spPr>
          <a:xfrm>
            <a:off x="3570737" y="830605"/>
            <a:ext cx="1510208" cy="276999"/>
          </a:xfrm>
          <a:prstGeom prst="rect">
            <a:avLst/>
          </a:prstGeom>
          <a:noFill/>
        </p:spPr>
        <p:txBody>
          <a:bodyPr wrap="square" rtlCol="0">
            <a:spAutoFit/>
          </a:bodyPr>
          <a:lstStyle/>
          <a:p>
            <a:r>
              <a:rPr lang="ru-RU" sz="1200" b="0" dirty="0">
                <a:solidFill>
                  <a:srgbClr val="333399"/>
                </a:solidFill>
                <a:latin typeface="Arial" panose="020B0604020202020204" pitchFamily="34" charset="0"/>
              </a:rPr>
              <a:t>Содержание:</a:t>
            </a:r>
          </a:p>
        </p:txBody>
      </p:sp>
    </p:spTree>
  </p:cSld>
  <p:clrMapOvr>
    <a:masterClrMapping/>
  </p:clrMapOvr>
  <p:transition advTm="600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 xmlns:a16="http://schemas.microsoft.com/office/drawing/2014/main" id="{D54C7528-0A3F-009E-039A-57FF02114A78}"/>
              </a:ext>
            </a:extLst>
          </p:cNvPr>
          <p:cNvSpPr>
            <a:spLocks noGrp="1"/>
          </p:cNvSpPr>
          <p:nvPr>
            <p:ph type="title" idx="4294967295"/>
          </p:nvPr>
        </p:nvSpPr>
        <p:spPr>
          <a:xfrm>
            <a:off x="1691680" y="187247"/>
            <a:ext cx="7200900" cy="656311"/>
          </a:xfrm>
          <a:noFill/>
        </p:spPr>
        <p:txBody>
          <a:bodyPr>
            <a:noAutofit/>
          </a:bodyPr>
          <a:lstStyle/>
          <a:p>
            <a:pPr algn="ctr"/>
            <a:r>
              <a:rPr lang="ru-RU" altLang="ru-RU" sz="1800" b="1" dirty="0">
                <a:solidFill>
                  <a:schemeClr val="tx1"/>
                </a:solidFill>
                <a:latin typeface="Arial" panose="020B0604020202020204" pitchFamily="34" charset="0"/>
                <a:cs typeface="Arial" panose="020B0604020202020204" pitchFamily="34" charset="0"/>
              </a:rPr>
              <a:t>Рекомендованные информационные ресурсы по «</a:t>
            </a:r>
            <a:r>
              <a:rPr lang="en-US" altLang="ru-RU" sz="1800" b="1" dirty="0">
                <a:solidFill>
                  <a:schemeClr val="tx1"/>
                </a:solidFill>
                <a:latin typeface="Arial" panose="020B0604020202020204" pitchFamily="34" charset="0"/>
                <a:cs typeface="Arial" panose="020B0604020202020204" pitchFamily="34" charset="0"/>
              </a:rPr>
              <a:t>1C:ERP</a:t>
            </a:r>
            <a:r>
              <a:rPr lang="ru-RU" altLang="ru-RU" sz="1800" b="1" dirty="0">
                <a:solidFill>
                  <a:schemeClr val="tx1"/>
                </a:solidFill>
                <a:latin typeface="Arial" panose="020B0604020202020204" pitchFamily="34" charset="0"/>
                <a:cs typeface="Arial" panose="020B0604020202020204" pitchFamily="34" charset="0"/>
              </a:rPr>
              <a:t>»</a:t>
            </a:r>
            <a:r>
              <a:rPr lang="ru-RU" altLang="ru-RU" sz="1800" dirty="0">
                <a:solidFill>
                  <a:schemeClr val="tx1"/>
                </a:solidFill>
                <a:latin typeface="Arial" panose="020B0604020202020204" pitchFamily="34" charset="0"/>
                <a:cs typeface="Arial" panose="020B0604020202020204" pitchFamily="34" charset="0"/>
              </a:rPr>
              <a:t> </a:t>
            </a:r>
          </a:p>
        </p:txBody>
      </p:sp>
      <p:sp>
        <p:nvSpPr>
          <p:cNvPr id="286723" name="Rectangle 3">
            <a:extLst>
              <a:ext uri="{FF2B5EF4-FFF2-40B4-BE49-F238E27FC236}">
                <a16:creationId xmlns="" xmlns:a16="http://schemas.microsoft.com/office/drawing/2014/main" id="{683168ED-C06F-0843-221A-AE4DA16DFC18}"/>
              </a:ext>
            </a:extLst>
          </p:cNvPr>
          <p:cNvSpPr>
            <a:spLocks noGrp="1"/>
          </p:cNvSpPr>
          <p:nvPr>
            <p:ph type="body" idx="4294967295"/>
          </p:nvPr>
        </p:nvSpPr>
        <p:spPr>
          <a:xfrm>
            <a:off x="323528" y="1275606"/>
            <a:ext cx="7992939" cy="2899255"/>
          </a:xfrm>
          <a:noFill/>
        </p:spPr>
        <p:txBody>
          <a:bodyPr wrap="square" lIns="0">
            <a:spAutoFit/>
          </a:bodyPr>
          <a:lstStyle/>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2"/>
              </a:rPr>
              <a:t>http://v8.1c.ru/erp/</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основная страница об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3"/>
              </a:rPr>
              <a:t>http://1c.ru/rus/partners/ckerp.jsp</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о сети партнеров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1С:Центры ERP</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4"/>
              </a:rPr>
              <a:t>http://1c.ru/news/pressrelises.jsp?flt=erp</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пресс-релизы</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5"/>
              </a:rPr>
              <a:t>http://1c.ru/rus/partners/solutions/search.jsp?erp=1&amp;isArchive=1&amp;sorts=s.arms+DESC</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справочник внедренных решений</a:t>
            </a:r>
            <a:r>
              <a:rPr lang="en-US" altLang="ru-RU" sz="1200" dirty="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6"/>
              </a:rPr>
              <a:t>https://consulting.1c.ru/</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кейсы</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7"/>
              </a:rPr>
              <a:t>https://eawards.1c.ru/winners/</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проект года</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8"/>
              </a:rPr>
              <a:t>https://its.1c.ru/db/metod81#browse:13:-1:2115:2443:2469</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презентации по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9"/>
              </a:rPr>
              <a:t>https://its.1c.ru/db/metod81#browse:13:-1:2115:2443:2447</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статьи по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0"/>
              </a:rPr>
              <a:t>https://partners.v8.1c.ru/forum/</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форум по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r>
              <a:rPr lang="en-US" altLang="ru-RU" sz="1200" dirty="0">
                <a:latin typeface="Arial" panose="020B0604020202020204" pitchFamily="34" charset="0"/>
                <a:cs typeface="Arial" panose="020B0604020202020204" pitchFamily="34" charset="0"/>
              </a:rPr>
              <a:t> </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1"/>
              </a:rPr>
              <a:t>http://v8.1c.ru/lawmonitor/</a:t>
            </a:r>
            <a:r>
              <a:rPr lang="ru-RU" altLang="ru-RU" sz="1200" dirty="0">
                <a:latin typeface="Arial" panose="020B0604020202020204" pitchFamily="34" charset="0"/>
                <a:cs typeface="Arial" panose="020B0604020202020204" pitchFamily="34" charset="0"/>
                <a:hlinkClick r:id="rId11"/>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отражение изменений законодательства в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2"/>
              </a:rPr>
              <a:t>http://1c.ru/bf/default.jsp</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бизнес форум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3"/>
              </a:rPr>
              <a:t>https://buh.ru/books/#program=168</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книги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p>
        </p:txBody>
      </p:sp>
      <p:sp>
        <p:nvSpPr>
          <p:cNvPr id="169988" name="Text Box 4">
            <a:extLst>
              <a:ext uri="{FF2B5EF4-FFF2-40B4-BE49-F238E27FC236}">
                <a16:creationId xmlns="" xmlns:a16="http://schemas.microsoft.com/office/drawing/2014/main" id="{5636EE40-D040-6EEC-531C-A0CE80A55E6B}"/>
              </a:ext>
            </a:extLst>
          </p:cNvPr>
          <p:cNvSpPr txBox="1">
            <a:spLocks noChangeArrowheads="1"/>
          </p:cNvSpPr>
          <p:nvPr/>
        </p:nvSpPr>
        <p:spPr bwMode="auto">
          <a:xfrm>
            <a:off x="179512" y="4371950"/>
            <a:ext cx="7202487" cy="396875"/>
          </a:xfrm>
          <a:prstGeom prst="rect">
            <a:avLst/>
          </a:prstGeom>
          <a:noFill/>
          <a:ln>
            <a:noFill/>
          </a:ln>
          <a:effectLst>
            <a:prstShdw prst="shdw17" dist="17961" dir="2700000">
              <a:schemeClr val="accent1">
                <a:gamma/>
                <a:shade val="60000"/>
                <a:invGamma/>
              </a:schemeClr>
            </a:prstShdw>
          </a:effectLst>
        </p:spPr>
        <p:txBody>
          <a:bodyPr wrap="square">
            <a:spAutoFit/>
          </a:bodyPr>
          <a:lstStyle/>
          <a:p>
            <a:pPr eaLnBrk="1" hangingPunct="1">
              <a:defRPr/>
            </a:pPr>
            <a:r>
              <a:rPr lang="ru-RU" altLang="ru-RU" sz="1000" b="0" i="1" dirty="0">
                <a:latin typeface="Arial" panose="020B0604020202020204" pitchFamily="34" charset="0"/>
              </a:rPr>
              <a:t>* раздел доступен после авторизации на сайте ИТС</a:t>
            </a:r>
          </a:p>
          <a:p>
            <a:pPr eaLnBrk="1" hangingPunct="1">
              <a:defRPr/>
            </a:pPr>
            <a:r>
              <a:rPr lang="ru-RU" altLang="ru-RU" sz="1000" b="0" i="1" dirty="0">
                <a:latin typeface="Arial" panose="020B0604020202020204" pitchFamily="34" charset="0"/>
              </a:rPr>
              <a:t>** раздел для партнеров</a:t>
            </a:r>
          </a:p>
        </p:txBody>
      </p:sp>
    </p:spTree>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a:extLst>
              <a:ext uri="{FF2B5EF4-FFF2-40B4-BE49-F238E27FC236}">
                <a16:creationId xmlns="" xmlns:a16="http://schemas.microsoft.com/office/drawing/2014/main" id="{BE8EE050-C185-BE4D-9228-15375B7EDE35}"/>
              </a:ext>
            </a:extLst>
          </p:cNvPr>
          <p:cNvSpPr/>
          <p:nvPr/>
        </p:nvSpPr>
        <p:spPr>
          <a:xfrm>
            <a:off x="7668344" y="3291830"/>
            <a:ext cx="1310978" cy="1728192"/>
          </a:xfrm>
          <a:prstGeom prst="round2Diag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87746" name="Rectangle 2">
            <a:extLst>
              <a:ext uri="{FF2B5EF4-FFF2-40B4-BE49-F238E27FC236}">
                <a16:creationId xmlns="" xmlns:a16="http://schemas.microsoft.com/office/drawing/2014/main" id="{BA5B6530-C152-5177-FAFD-EB29BA83FB4A}"/>
              </a:ext>
            </a:extLst>
          </p:cNvPr>
          <p:cNvSpPr>
            <a:spLocks noGrp="1"/>
          </p:cNvSpPr>
          <p:nvPr>
            <p:ph type="title" idx="4294967295"/>
          </p:nvPr>
        </p:nvSpPr>
        <p:spPr>
          <a:xfrm>
            <a:off x="1691680" y="195486"/>
            <a:ext cx="7200800" cy="657600"/>
          </a:xfrm>
        </p:spPr>
        <p:txBody>
          <a:bodyPr wrap="square" lIns="0" tIns="0" rIns="0" bIns="0" anchor="ctr" anchorCtr="0">
            <a:noAutofit/>
          </a:bodyPr>
          <a:lstStyle/>
          <a:p>
            <a:pPr algn="ctr">
              <a:lnSpc>
                <a:spcPct val="80000"/>
              </a:lnSpc>
            </a:pPr>
            <a:r>
              <a:rPr lang="ru-RU" altLang="ru-RU" sz="1800" b="1" dirty="0">
                <a:solidFill>
                  <a:schemeClr val="tx1"/>
                </a:solidFill>
                <a:latin typeface="Arial" panose="020B0604020202020204" pitchFamily="34" charset="0"/>
                <a:cs typeface="Arial" panose="020B0604020202020204" pitchFamily="34" charset="0"/>
              </a:rPr>
              <a:t>1С:Академия </a:t>
            </a:r>
            <a:r>
              <a:rPr lang="en-US" altLang="ru-RU" sz="1800" b="1" dirty="0">
                <a:solidFill>
                  <a:schemeClr val="tx1"/>
                </a:solidFill>
                <a:latin typeface="Arial" panose="020B0604020202020204" pitchFamily="34" charset="0"/>
                <a:cs typeface="Arial" panose="020B0604020202020204" pitchFamily="34" charset="0"/>
              </a:rPr>
              <a:t>ERP — </a:t>
            </a:r>
            <a:r>
              <a:rPr lang="ru-RU" altLang="ru-RU" sz="1800" b="1" dirty="0">
                <a:solidFill>
                  <a:schemeClr val="tx1"/>
                </a:solidFill>
                <a:latin typeface="Arial" panose="020B0604020202020204" pitchFamily="34" charset="0"/>
                <a:cs typeface="Arial" panose="020B0604020202020204" pitchFamily="34" charset="0"/>
              </a:rPr>
              <a:t>книги</a:t>
            </a:r>
            <a:r>
              <a:rPr lang="ru-RU" altLang="ru-RU" sz="1800" dirty="0">
                <a:solidFill>
                  <a:schemeClr val="tx1"/>
                </a:solidFill>
                <a:latin typeface="Arial" panose="020B0604020202020204" pitchFamily="34" charset="0"/>
                <a:cs typeface="Arial" panose="020B0604020202020204" pitchFamily="34" charset="0"/>
              </a:rPr>
              <a:t> </a:t>
            </a:r>
          </a:p>
        </p:txBody>
      </p:sp>
      <p:sp>
        <p:nvSpPr>
          <p:cNvPr id="287747" name="Rectangle 3">
            <a:extLst>
              <a:ext uri="{FF2B5EF4-FFF2-40B4-BE49-F238E27FC236}">
                <a16:creationId xmlns="" xmlns:a16="http://schemas.microsoft.com/office/drawing/2014/main" id="{1687C2F2-158C-F8D2-0C81-885BCEB8D6F0}"/>
              </a:ext>
            </a:extLst>
          </p:cNvPr>
          <p:cNvSpPr>
            <a:spLocks noChangeArrowheads="1"/>
          </p:cNvSpPr>
          <p:nvPr/>
        </p:nvSpPr>
        <p:spPr bwMode="auto">
          <a:xfrm>
            <a:off x="115888" y="2936875"/>
            <a:ext cx="911542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nSpc>
                <a:spcPct val="80000"/>
              </a:lnSpc>
              <a:spcBef>
                <a:spcPct val="0"/>
              </a:spcBef>
              <a:spcAft>
                <a:spcPct val="15000"/>
              </a:spcAft>
              <a:buClr>
                <a:srgbClr val="CC0000"/>
              </a:buClr>
              <a:buFontTx/>
              <a:buChar char="•"/>
            </a:pPr>
            <a:endParaRPr lang="ru-RU" altLang="ru-RU" sz="1600" b="0">
              <a:latin typeface="Futura PT Demi" panose="020B0702020204020303" pitchFamily="34" charset="0"/>
            </a:endParaRPr>
          </a:p>
        </p:txBody>
      </p:sp>
      <p:pic>
        <p:nvPicPr>
          <p:cNvPr id="287749" name="Picture 13">
            <a:extLst>
              <a:ext uri="{FF2B5EF4-FFF2-40B4-BE49-F238E27FC236}">
                <a16:creationId xmlns="" xmlns:a16="http://schemas.microsoft.com/office/drawing/2014/main" id="{AF8F1DCB-4F4A-B98D-7F5D-C930ED55A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560" y="3414073"/>
            <a:ext cx="1184764" cy="118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25966" name="Text Box 14">
            <a:extLst>
              <a:ext uri="{FF2B5EF4-FFF2-40B4-BE49-F238E27FC236}">
                <a16:creationId xmlns="" xmlns:a16="http://schemas.microsoft.com/office/drawing/2014/main" id="{A85136A8-A47D-9646-16DF-0B2C4389C8C0}"/>
              </a:ext>
            </a:extLst>
          </p:cNvPr>
          <p:cNvSpPr txBox="1">
            <a:spLocks noChangeArrowheads="1"/>
          </p:cNvSpPr>
          <p:nvPr/>
        </p:nvSpPr>
        <p:spPr bwMode="auto">
          <a:xfrm>
            <a:off x="7812360" y="4619912"/>
            <a:ext cx="1287760" cy="400110"/>
          </a:xfrm>
          <a:prstGeom prst="rect">
            <a:avLst/>
          </a:prstGeom>
          <a:noFill/>
          <a:ln>
            <a:noFill/>
          </a:ln>
          <a:effectLst>
            <a:prstShdw prst="shdw17" dist="17961" dir="2700000">
              <a:schemeClr val="accent1">
                <a:gamma/>
                <a:shade val="60000"/>
                <a:invGamma/>
              </a:schemeClr>
            </a:prstShdw>
          </a:effectLst>
        </p:spPr>
        <p:txBody>
          <a:bodyPr wrap="square" lIns="0">
            <a:spAutoFit/>
          </a:bodyPr>
          <a:lstStyle/>
          <a:p>
            <a:pPr eaLnBrk="1" hangingPunct="1">
              <a:spcBef>
                <a:spcPct val="50000"/>
              </a:spcBef>
              <a:defRPr/>
            </a:pPr>
            <a:r>
              <a:rPr lang="en-US" altLang="ru-RU" sz="1000" b="0" dirty="0">
                <a:latin typeface="Arial" panose="020B0604020202020204" pitchFamily="34" charset="0"/>
                <a:hlinkClick r:id="rId3"/>
              </a:rPr>
              <a:t>https://buh.ru/books/#serie=177</a:t>
            </a:r>
            <a:endParaRPr lang="ru-RU" altLang="ru-RU" sz="1000" b="0" dirty="0">
              <a:latin typeface="Arial" panose="020B0604020202020204" pitchFamily="34" charset="0"/>
            </a:endParaRPr>
          </a:p>
        </p:txBody>
      </p:sp>
      <p:pic>
        <p:nvPicPr>
          <p:cNvPr id="2" name="Рисунок 1"/>
          <p:cNvPicPr>
            <a:picLocks noChangeAspect="1"/>
          </p:cNvPicPr>
          <p:nvPr/>
        </p:nvPicPr>
        <p:blipFill>
          <a:blip r:embed="rId4"/>
          <a:stretch>
            <a:fillRect/>
          </a:stretch>
        </p:blipFill>
        <p:spPr>
          <a:xfrm>
            <a:off x="1280058" y="738431"/>
            <a:ext cx="6256694" cy="4203988"/>
          </a:xfrm>
          <a:prstGeom prst="rect">
            <a:avLst/>
          </a:prstGeom>
        </p:spPr>
      </p:pic>
    </p:spTree>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Заголовок 1">
            <a:extLst>
              <a:ext uri="{FF2B5EF4-FFF2-40B4-BE49-F238E27FC236}">
                <a16:creationId xmlns="" xmlns:a16="http://schemas.microsoft.com/office/drawing/2014/main" id="{4C77CC00-7C19-B9F2-6F66-26061996EDE6}"/>
              </a:ext>
            </a:extLst>
          </p:cNvPr>
          <p:cNvSpPr>
            <a:spLocks noGrp="1"/>
          </p:cNvSpPr>
          <p:nvPr>
            <p:ph type="title" idx="4294967295"/>
          </p:nvPr>
        </p:nvSpPr>
        <p:spPr>
          <a:xfrm>
            <a:off x="1713005" y="195486"/>
            <a:ext cx="7197724" cy="649700"/>
          </a:xfrm>
        </p:spPr>
        <p:txBody>
          <a:bodyPr wrap="square" anchor="ctr" anchorCtr="0">
            <a:noAutofit/>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Учебные курсы по «1С:ERP»</a:t>
            </a:r>
          </a:p>
        </p:txBody>
      </p:sp>
      <p:sp>
        <p:nvSpPr>
          <p:cNvPr id="288771" name="Text Box 7">
            <a:extLst>
              <a:ext uri="{FF2B5EF4-FFF2-40B4-BE49-F238E27FC236}">
                <a16:creationId xmlns="" xmlns:a16="http://schemas.microsoft.com/office/drawing/2014/main" id="{09984021-ED8D-73CF-491E-0E0F0F25D741}"/>
              </a:ext>
            </a:extLst>
          </p:cNvPr>
          <p:cNvSpPr txBox="1">
            <a:spLocks noChangeArrowheads="1"/>
          </p:cNvSpPr>
          <p:nvPr/>
        </p:nvSpPr>
        <p:spPr bwMode="auto">
          <a:xfrm>
            <a:off x="519113" y="1735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ru-RU" altLang="ru-RU" sz="1800">
              <a:latin typeface="Calibri" panose="020F0502020204030204" pitchFamily="34" charset="0"/>
            </a:endParaRPr>
          </a:p>
        </p:txBody>
      </p:sp>
      <p:sp>
        <p:nvSpPr>
          <p:cNvPr id="288772" name="Text Box 14">
            <a:extLst>
              <a:ext uri="{FF2B5EF4-FFF2-40B4-BE49-F238E27FC236}">
                <a16:creationId xmlns="" xmlns:a16="http://schemas.microsoft.com/office/drawing/2014/main" id="{E200D6DD-43C5-CBC1-093B-EC1E6B117386}"/>
              </a:ext>
            </a:extLst>
          </p:cNvPr>
          <p:cNvSpPr txBox="1">
            <a:spLocks noChangeArrowheads="1"/>
          </p:cNvSpPr>
          <p:nvPr/>
        </p:nvSpPr>
        <p:spPr bwMode="auto">
          <a:xfrm>
            <a:off x="1619251" y="758912"/>
            <a:ext cx="576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200" b="0" dirty="0">
                <a:solidFill>
                  <a:srgbClr val="333399"/>
                </a:solidFill>
              </a:rPr>
              <a:t>Курсы для очного и заочного обучения в учебных центрах фирмы «1С»</a:t>
            </a:r>
          </a:p>
          <a:p>
            <a:pPr algn="ctr" eaLnBrk="1" hangingPunct="1">
              <a:spcBef>
                <a:spcPct val="0"/>
              </a:spcBef>
              <a:buClrTx/>
              <a:buFontTx/>
              <a:buNone/>
            </a:pPr>
            <a:r>
              <a:rPr lang="ru-RU" altLang="ru-RU" sz="1200" b="0" dirty="0">
                <a:solidFill>
                  <a:srgbClr val="333399"/>
                </a:solidFill>
              </a:rPr>
              <a:t>и партнерских Центрах сертифицированного обучения (ЦСО):</a:t>
            </a:r>
          </a:p>
        </p:txBody>
      </p:sp>
      <p:pic>
        <p:nvPicPr>
          <p:cNvPr id="288773" name="Picture 12">
            <a:extLst>
              <a:ext uri="{FF2B5EF4-FFF2-40B4-BE49-F238E27FC236}">
                <a16:creationId xmlns="" xmlns:a16="http://schemas.microsoft.com/office/drawing/2014/main" id="{F902538C-FA23-BEC5-3239-B0739B5F8D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5417" y="703317"/>
            <a:ext cx="1179926" cy="38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288774" name="Text Box 14">
            <a:extLst>
              <a:ext uri="{FF2B5EF4-FFF2-40B4-BE49-F238E27FC236}">
                <a16:creationId xmlns="" xmlns:a16="http://schemas.microsoft.com/office/drawing/2014/main" id="{6161F31C-0C03-75AA-3F49-C8DD92F37F49}"/>
              </a:ext>
            </a:extLst>
          </p:cNvPr>
          <p:cNvSpPr txBox="1">
            <a:spLocks noChangeArrowheads="1"/>
          </p:cNvSpPr>
          <p:nvPr/>
        </p:nvSpPr>
        <p:spPr bwMode="auto">
          <a:xfrm>
            <a:off x="3419872" y="4575717"/>
            <a:ext cx="53971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ru-RU" altLang="ru-RU" sz="1200" b="0" dirty="0">
                <a:solidFill>
                  <a:srgbClr val="333399"/>
                </a:solidFill>
              </a:rPr>
              <a:t>Полный список курсов, включая интернет-обучение и самоучители:</a:t>
            </a:r>
            <a:r>
              <a:rPr lang="ru-RU" altLang="ru-RU" sz="1200" b="0" dirty="0"/>
              <a:t> </a:t>
            </a:r>
          </a:p>
          <a:p>
            <a:pPr algn="r" eaLnBrk="1" hangingPunct="1">
              <a:spcBef>
                <a:spcPct val="0"/>
              </a:spcBef>
              <a:buClrTx/>
              <a:buFontTx/>
              <a:buNone/>
            </a:pPr>
            <a:r>
              <a:rPr lang="en-US" altLang="ru-RU" sz="1200" b="0" dirty="0">
                <a:hlinkClick r:id="rId3"/>
              </a:rPr>
              <a:t>https://v8.1c.ru/metod/courses/1s-erp-upravlenie-predpriyatiem/</a:t>
            </a:r>
            <a:endParaRPr lang="ru-RU" altLang="ru-RU" sz="1200" b="0" dirty="0"/>
          </a:p>
        </p:txBody>
      </p:sp>
      <p:sp>
        <p:nvSpPr>
          <p:cNvPr id="2" name="Text Box 9">
            <a:extLst>
              <a:ext uri="{FF2B5EF4-FFF2-40B4-BE49-F238E27FC236}">
                <a16:creationId xmlns="" xmlns:a16="http://schemas.microsoft.com/office/drawing/2014/main" id="{77C4D9D8-5634-C0BB-7106-5553AE75FA16}"/>
              </a:ext>
            </a:extLst>
          </p:cNvPr>
          <p:cNvSpPr txBox="1">
            <a:spLocks noChangeArrowheads="1"/>
          </p:cNvSpPr>
          <p:nvPr/>
        </p:nvSpPr>
        <p:spPr bwMode="auto">
          <a:xfrm>
            <a:off x="166134" y="1248883"/>
            <a:ext cx="4405866" cy="3580467"/>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77800" indent="-177800"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0" indent="0" eaLnBrk="1" hangingPunct="1">
              <a:spcBef>
                <a:spcPts val="400"/>
              </a:spcBef>
              <a:spcAft>
                <a:spcPts val="300"/>
              </a:spcAft>
              <a:buClr>
                <a:srgbClr val="D20000"/>
              </a:buClr>
              <a:buNone/>
              <a:defRPr/>
            </a:pPr>
            <a:r>
              <a:rPr lang="ru-RU" altLang="ru-RU" sz="1200" dirty="0">
                <a:solidFill>
                  <a:srgbClr val="D20000"/>
                </a:solidFill>
              </a:rPr>
              <a:t>Концепция прикладного решения 1С:ERP </a:t>
            </a:r>
            <a:r>
              <a:rPr lang="ru-RU" altLang="ru-RU" sz="1200" b="0" dirty="0"/>
              <a:t>(3</a:t>
            </a:r>
            <a:r>
              <a:rPr lang="en-US" altLang="ru-RU" sz="1200" b="0" dirty="0"/>
              <a:t> </a:t>
            </a:r>
            <a:r>
              <a:rPr lang="ru-RU" altLang="ru-RU" sz="1200" b="0" dirty="0"/>
              <a:t>дня)</a:t>
            </a:r>
            <a:endParaRPr lang="en-US" altLang="ru-RU" sz="1200" b="0" dirty="0"/>
          </a:p>
          <a:p>
            <a:pPr eaLnBrk="1" hangingPunct="1">
              <a:spcBef>
                <a:spcPts val="400"/>
              </a:spcBef>
              <a:spcAft>
                <a:spcPts val="300"/>
              </a:spcAft>
              <a:buClr>
                <a:srgbClr val="D20000"/>
              </a:buClr>
              <a:defRPr/>
            </a:pPr>
            <a:r>
              <a:rPr lang="ru-RU" altLang="ru-RU" sz="1200" b="0" dirty="0"/>
              <a:t>про механизмы решения, архитектура, обзор функционала</a:t>
            </a:r>
          </a:p>
          <a:p>
            <a:pPr eaLnBrk="1" hangingPunct="1">
              <a:spcBef>
                <a:spcPts val="400"/>
              </a:spcBef>
              <a:spcAft>
                <a:spcPts val="300"/>
              </a:spcAft>
              <a:buClr>
                <a:srgbClr val="D20000"/>
              </a:buClr>
              <a:defRPr/>
            </a:pPr>
            <a:r>
              <a:rPr lang="ru-RU" altLang="ru-RU" sz="1200" b="0" dirty="0"/>
              <a:t>для специалистов партнеров по внедрению, продажам, для пользователей</a:t>
            </a:r>
            <a:endParaRPr lang="en-US" altLang="ru-RU" sz="1200" b="0" dirty="0"/>
          </a:p>
          <a:p>
            <a:pPr marL="0" indent="0" eaLnBrk="1" hangingPunct="1">
              <a:spcBef>
                <a:spcPts val="400"/>
              </a:spcBef>
              <a:spcAft>
                <a:spcPts val="300"/>
              </a:spcAft>
              <a:buClr>
                <a:srgbClr val="D20000"/>
              </a:buClr>
              <a:buNone/>
              <a:defRPr/>
            </a:pPr>
            <a:r>
              <a:rPr lang="ru-RU" altLang="ru-RU" sz="1200" dirty="0">
                <a:solidFill>
                  <a:srgbClr val="D20000"/>
                </a:solidFill>
              </a:rPr>
              <a:t>Управление производством и ремонтами </a:t>
            </a:r>
            <a:br>
              <a:rPr lang="ru-RU" altLang="ru-RU" sz="1200" dirty="0">
                <a:solidFill>
                  <a:srgbClr val="D20000"/>
                </a:solidFill>
              </a:rPr>
            </a:br>
            <a:r>
              <a:rPr lang="ru-RU" altLang="ru-RU" sz="1200" dirty="0">
                <a:solidFill>
                  <a:srgbClr val="D20000"/>
                </a:solidFill>
              </a:rPr>
              <a:t>в 1С:ERP </a:t>
            </a:r>
            <a:r>
              <a:rPr lang="ru-RU" altLang="ru-RU" sz="1200" b="0" dirty="0"/>
              <a:t>(4 дня)</a:t>
            </a:r>
            <a:endParaRPr lang="en-US" altLang="ru-RU" sz="1200" b="0" dirty="0"/>
          </a:p>
          <a:p>
            <a:pPr eaLnBrk="1" hangingPunct="1">
              <a:spcBef>
                <a:spcPts val="400"/>
              </a:spcBef>
              <a:spcAft>
                <a:spcPts val="300"/>
              </a:spcAft>
              <a:buClr>
                <a:srgbClr val="D20000"/>
              </a:buClr>
              <a:defRPr/>
            </a:pPr>
            <a:r>
              <a:rPr lang="ru-RU" altLang="ru-RU" sz="1200" b="0" dirty="0"/>
              <a:t>про НСИ, планирование производства, учет </a:t>
            </a:r>
          </a:p>
          <a:p>
            <a:pPr eaLnBrk="1" hangingPunct="1">
              <a:spcBef>
                <a:spcPts val="400"/>
              </a:spcBef>
              <a:spcAft>
                <a:spcPts val="300"/>
              </a:spcAft>
              <a:buClr>
                <a:srgbClr val="D20000"/>
              </a:buClr>
              <a:defRPr/>
            </a:pPr>
            <a:r>
              <a:rPr lang="ru-RU" altLang="ru-RU" sz="1200" b="0" dirty="0"/>
              <a:t>для консультантов по производству, для пользователей ПДО и производства</a:t>
            </a:r>
            <a:endParaRPr lang="en-US" altLang="ru-RU" sz="1200" b="0" dirty="0"/>
          </a:p>
          <a:p>
            <a:pPr marL="0" indent="0" eaLnBrk="1" hangingPunct="1">
              <a:spcBef>
                <a:spcPts val="400"/>
              </a:spcBef>
              <a:spcAft>
                <a:spcPts val="300"/>
              </a:spcAft>
              <a:buClr>
                <a:srgbClr val="D20000"/>
              </a:buClr>
              <a:buNone/>
              <a:defRPr/>
            </a:pPr>
            <a:r>
              <a:rPr lang="ru-RU" altLang="ru-RU" sz="1200" dirty="0">
                <a:solidFill>
                  <a:srgbClr val="D20000"/>
                </a:solidFill>
              </a:rPr>
              <a:t>Управленческий учет затрат, финансовый </a:t>
            </a:r>
            <a:br>
              <a:rPr lang="ru-RU" altLang="ru-RU" sz="1200" dirty="0">
                <a:solidFill>
                  <a:srgbClr val="D20000"/>
                </a:solidFill>
              </a:rPr>
            </a:br>
            <a:r>
              <a:rPr lang="ru-RU" altLang="ru-RU" sz="1200" dirty="0">
                <a:solidFill>
                  <a:srgbClr val="D20000"/>
                </a:solidFill>
              </a:rPr>
              <a:t>результат в 1С:ERP </a:t>
            </a:r>
            <a:r>
              <a:rPr lang="ru-RU" altLang="ru-RU" sz="1200" b="0" dirty="0"/>
              <a:t>(2 дня)</a:t>
            </a:r>
            <a:endParaRPr lang="en-US" altLang="ru-RU" sz="1200" b="0" dirty="0"/>
          </a:p>
          <a:p>
            <a:pPr eaLnBrk="1" hangingPunct="1">
              <a:spcBef>
                <a:spcPts val="400"/>
              </a:spcBef>
              <a:spcAft>
                <a:spcPts val="300"/>
              </a:spcAft>
              <a:buClr>
                <a:srgbClr val="D20000"/>
              </a:buClr>
              <a:defRPr/>
            </a:pPr>
            <a:r>
              <a:rPr lang="ru-RU" altLang="ru-RU" sz="1200" b="0" dirty="0"/>
              <a:t>про управленческий учет затрат, финансовый результат</a:t>
            </a:r>
          </a:p>
          <a:p>
            <a:pPr eaLnBrk="1" hangingPunct="1">
              <a:spcBef>
                <a:spcPts val="400"/>
              </a:spcBef>
              <a:spcAft>
                <a:spcPts val="300"/>
              </a:spcAft>
              <a:buClr>
                <a:srgbClr val="D20000"/>
              </a:buClr>
              <a:defRPr/>
            </a:pPr>
            <a:r>
              <a:rPr lang="ru-RU" altLang="ru-RU" sz="1200" b="0" dirty="0"/>
              <a:t>для консультантов по упр. учету, для пользователей </a:t>
            </a:r>
            <a:r>
              <a:rPr lang="ru-RU" altLang="ru-RU" sz="1200" b="0" dirty="0" err="1"/>
              <a:t>планово</a:t>
            </a:r>
            <a:r>
              <a:rPr lang="en-US" altLang="ru-RU" sz="1200" b="0" dirty="0"/>
              <a:t>-</a:t>
            </a:r>
            <a:r>
              <a:rPr lang="ru-RU" altLang="ru-RU" sz="1200" b="0" dirty="0"/>
              <a:t>экономических служб</a:t>
            </a:r>
          </a:p>
        </p:txBody>
      </p:sp>
      <p:sp>
        <p:nvSpPr>
          <p:cNvPr id="8" name="Text Box 10">
            <a:extLst>
              <a:ext uri="{FF2B5EF4-FFF2-40B4-BE49-F238E27FC236}">
                <a16:creationId xmlns="" xmlns:a16="http://schemas.microsoft.com/office/drawing/2014/main" id="{16C0D276-F6EB-8744-3400-05D6D4658D29}"/>
              </a:ext>
            </a:extLst>
          </p:cNvPr>
          <p:cNvSpPr txBox="1">
            <a:spLocks noChangeArrowheads="1"/>
          </p:cNvSpPr>
          <p:nvPr/>
        </p:nvSpPr>
        <p:spPr bwMode="auto">
          <a:xfrm>
            <a:off x="4495105" y="1206553"/>
            <a:ext cx="4541391" cy="3395801"/>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77800" indent="-177800"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0" indent="0" eaLnBrk="1" hangingPunct="1">
              <a:spcBef>
                <a:spcPts val="400"/>
              </a:spcBef>
              <a:spcAft>
                <a:spcPts val="300"/>
              </a:spcAft>
              <a:buClr>
                <a:srgbClr val="D20000"/>
              </a:buClr>
              <a:buNone/>
              <a:defRPr/>
            </a:pPr>
            <a:r>
              <a:rPr lang="ru-RU" altLang="ru-RU" sz="1200" dirty="0">
                <a:solidFill>
                  <a:srgbClr val="D20000"/>
                </a:solidFill>
              </a:rPr>
              <a:t>Ведение учета и составление отчетности по МСФО</a:t>
            </a:r>
            <a:r>
              <a:rPr lang="ru-RU" altLang="ru-RU" sz="1200" b="0" dirty="0"/>
              <a:t> </a:t>
            </a:r>
          </a:p>
          <a:p>
            <a:pPr eaLnBrk="1" hangingPunct="1">
              <a:spcBef>
                <a:spcPts val="400"/>
              </a:spcBef>
              <a:spcAft>
                <a:spcPts val="300"/>
              </a:spcAft>
              <a:buClr>
                <a:srgbClr val="D20000"/>
              </a:buClr>
              <a:defRPr/>
            </a:pPr>
            <a:r>
              <a:rPr lang="ru-RU" altLang="ru-RU" sz="1200" b="0" dirty="0"/>
              <a:t>про генератор финансовой отчетности, корпоративный учет, МСФО для консультантов по упр. учету, для пользователей финансовых и экономических служб</a:t>
            </a:r>
            <a:endParaRPr lang="en-US" altLang="ru-RU" sz="1200" b="0" dirty="0"/>
          </a:p>
          <a:p>
            <a:pPr marL="0" indent="0" eaLnBrk="1" hangingPunct="1">
              <a:spcBef>
                <a:spcPts val="400"/>
              </a:spcBef>
              <a:spcAft>
                <a:spcPts val="300"/>
              </a:spcAft>
              <a:buClrTx/>
              <a:buNone/>
              <a:defRPr/>
            </a:pPr>
            <a:r>
              <a:rPr lang="ru-RU" altLang="ru-RU" sz="1200" dirty="0">
                <a:solidFill>
                  <a:srgbClr val="D20000"/>
                </a:solidFill>
              </a:rPr>
              <a:t>Бюджетирование </a:t>
            </a:r>
            <a:r>
              <a:rPr lang="ru-RU" altLang="ru-RU" sz="1200" b="0" dirty="0"/>
              <a:t>(3 дня) </a:t>
            </a:r>
          </a:p>
          <a:p>
            <a:pPr eaLnBrk="1" hangingPunct="1">
              <a:spcBef>
                <a:spcPts val="400"/>
              </a:spcBef>
              <a:spcAft>
                <a:spcPts val="300"/>
              </a:spcAft>
              <a:buClr>
                <a:srgbClr val="D20000"/>
              </a:buClr>
              <a:defRPr/>
            </a:pPr>
            <a:r>
              <a:rPr lang="ru-RU" altLang="ru-RU" sz="1200" b="0" dirty="0"/>
              <a:t>про ЦФО, регламенты, показатели эффективности</a:t>
            </a:r>
          </a:p>
          <a:p>
            <a:pPr eaLnBrk="1" hangingPunct="1">
              <a:spcBef>
                <a:spcPts val="400"/>
              </a:spcBef>
              <a:spcAft>
                <a:spcPts val="300"/>
              </a:spcAft>
              <a:buClr>
                <a:srgbClr val="D20000"/>
              </a:buClr>
              <a:defRPr/>
            </a:pPr>
            <a:r>
              <a:rPr lang="ru-RU" altLang="ru-RU" sz="1200" b="0" dirty="0"/>
              <a:t>для консультантов по упр. учету, для пользователей</a:t>
            </a:r>
            <a:r>
              <a:rPr lang="en-US" altLang="ru-RU" sz="1200" b="0" dirty="0"/>
              <a:t> </a:t>
            </a:r>
            <a:r>
              <a:rPr lang="ru-RU" altLang="ru-RU" sz="1200" b="0" dirty="0"/>
              <a:t>финансовых и экономических служб</a:t>
            </a:r>
          </a:p>
          <a:p>
            <a:pPr marL="0" indent="0" eaLnBrk="1" hangingPunct="1">
              <a:spcBef>
                <a:spcPts val="400"/>
              </a:spcBef>
              <a:spcAft>
                <a:spcPts val="300"/>
              </a:spcAft>
              <a:buClrTx/>
              <a:buNone/>
              <a:defRPr/>
            </a:pPr>
            <a:r>
              <a:rPr lang="ru-RU" altLang="ru-RU" sz="1200" dirty="0">
                <a:solidFill>
                  <a:srgbClr val="D20000"/>
                </a:solidFill>
              </a:rPr>
              <a:t>Регламентированный учет</a:t>
            </a:r>
            <a:r>
              <a:rPr lang="ru-RU" altLang="ru-RU" sz="1200" b="0" dirty="0"/>
              <a:t> (3 дня)</a:t>
            </a:r>
          </a:p>
          <a:p>
            <a:pPr eaLnBrk="1" hangingPunct="1">
              <a:spcBef>
                <a:spcPts val="400"/>
              </a:spcBef>
              <a:spcAft>
                <a:spcPts val="300"/>
              </a:spcAft>
              <a:buClr>
                <a:srgbClr val="D20000"/>
              </a:buClr>
              <a:defRPr/>
            </a:pPr>
            <a:r>
              <a:rPr lang="ru-RU" altLang="ru-RU" sz="1200" b="0" dirty="0"/>
              <a:t>про регламентированный учет, налогообложение, бухгалтерская отчетность</a:t>
            </a:r>
          </a:p>
          <a:p>
            <a:pPr eaLnBrk="1" hangingPunct="1">
              <a:spcBef>
                <a:spcPts val="400"/>
              </a:spcBef>
              <a:spcAft>
                <a:spcPts val="300"/>
              </a:spcAft>
              <a:buClr>
                <a:srgbClr val="D20000"/>
              </a:buClr>
              <a:defRPr/>
            </a:pPr>
            <a:r>
              <a:rPr lang="ru-RU" altLang="ru-RU" sz="1200" b="0" dirty="0"/>
              <a:t>для консультантов по регламентированному учету</a:t>
            </a:r>
            <a:endParaRPr lang="en-US" altLang="ru-RU" sz="1200" b="0" dirty="0"/>
          </a:p>
          <a:p>
            <a:pPr marL="0" indent="0" eaLnBrk="1" hangingPunct="1">
              <a:spcBef>
                <a:spcPts val="400"/>
              </a:spcBef>
              <a:spcAft>
                <a:spcPts val="300"/>
              </a:spcAft>
              <a:buClr>
                <a:srgbClr val="D20000"/>
              </a:buClr>
              <a:buNone/>
              <a:defRPr/>
            </a:pPr>
            <a:r>
              <a:rPr lang="ru-RU" altLang="ru-RU" sz="1200" dirty="0">
                <a:solidFill>
                  <a:srgbClr val="D20000"/>
                </a:solidFill>
              </a:rPr>
              <a:t>Концепция прикладного решения «1С:</a:t>
            </a:r>
            <a:r>
              <a:rPr lang="en-US" altLang="ru-RU" sz="1200" dirty="0">
                <a:solidFill>
                  <a:srgbClr val="D20000"/>
                </a:solidFill>
              </a:rPr>
              <a:t>ERP </a:t>
            </a:r>
            <a:r>
              <a:rPr lang="ru-RU" altLang="ru-RU" sz="1200" dirty="0">
                <a:solidFill>
                  <a:srgbClr val="D20000"/>
                </a:solidFill>
              </a:rPr>
              <a:t>Управление предприятием»</a:t>
            </a:r>
            <a:r>
              <a:rPr lang="ru-RU" altLang="ru-RU" sz="1200" b="0" dirty="0"/>
              <a:t>  (онлайн, видео-курс)</a:t>
            </a:r>
          </a:p>
        </p:txBody>
      </p:sp>
    </p:spTree>
  </p:cSld>
  <p:clrMapOvr>
    <a:masterClrMapping/>
  </p:clrMapOvr>
  <p:transition advTm="600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 xmlns:a16="http://schemas.microsoft.com/office/drawing/2014/main" id="{02D5DB24-1F68-BFDD-5F3E-B36ADD3D7024}"/>
              </a:ext>
            </a:extLst>
          </p:cNvPr>
          <p:cNvSpPr>
            <a:spLocks noChangeArrowheads="1"/>
          </p:cNvSpPr>
          <p:nvPr/>
        </p:nvSpPr>
        <p:spPr bwMode="auto">
          <a:xfrm>
            <a:off x="1691680" y="195486"/>
            <a:ext cx="7200801" cy="711696"/>
          </a:xfrm>
          <a:prstGeom prst="rect">
            <a:avLst/>
          </a:prstGeom>
          <a:noFill/>
          <a:ln>
            <a:noFill/>
          </a:ln>
          <a:effectLst/>
        </p:spPr>
        <p:txBody>
          <a:bodyPr/>
          <a:lstStyle/>
          <a:p>
            <a:pPr algn="ctr" eaLnBrk="1" hangingPunct="1">
              <a:defRPr/>
            </a:pPr>
            <a:r>
              <a:rPr lang="ru-RU" dirty="0">
                <a:latin typeface="Arial" panose="020B0604020202020204" pitchFamily="34" charset="0"/>
                <a:ea typeface="+mj-ea"/>
                <a:sym typeface="+mn-ea"/>
              </a:rPr>
              <a:t>Материалы для переобучения специалистов</a:t>
            </a:r>
          </a:p>
          <a:p>
            <a:pPr algn="ctr" eaLnBrk="1" hangingPunct="1">
              <a:defRPr/>
            </a:pPr>
            <a:r>
              <a:rPr lang="ru-RU" dirty="0">
                <a:latin typeface="Arial" panose="020B0604020202020204" pitchFamily="34" charset="0"/>
                <a:ea typeface="+mj-ea"/>
                <a:sym typeface="+mn-ea"/>
              </a:rPr>
              <a:t>с зарубежных</a:t>
            </a:r>
            <a:r>
              <a:rPr dirty="0">
                <a:latin typeface="Arial" panose="020B0604020202020204" pitchFamily="34" charset="0"/>
                <a:ea typeface="+mj-ea"/>
                <a:sym typeface="+mn-ea"/>
              </a:rPr>
              <a:t> ERP</a:t>
            </a:r>
            <a:r>
              <a:rPr lang="en-US" dirty="0">
                <a:latin typeface="Arial" panose="020B0604020202020204" pitchFamily="34" charset="0"/>
                <a:ea typeface="+mj-ea"/>
                <a:sym typeface="+mn-ea"/>
              </a:rPr>
              <a:t>-</a:t>
            </a:r>
            <a:r>
              <a:rPr lang="ru-RU" dirty="0">
                <a:latin typeface="Arial" panose="020B0604020202020204" pitchFamily="34" charset="0"/>
                <a:ea typeface="+mj-ea"/>
                <a:sym typeface="+mn-ea"/>
              </a:rPr>
              <a:t>систем</a:t>
            </a:r>
            <a:r>
              <a:rPr dirty="0">
                <a:latin typeface="Arial" panose="020B0604020202020204" pitchFamily="34" charset="0"/>
                <a:ea typeface="+mj-ea"/>
                <a:sym typeface="+mn-ea"/>
              </a:rPr>
              <a:t> </a:t>
            </a:r>
            <a:r>
              <a:rPr lang="ru-RU" dirty="0">
                <a:latin typeface="Arial" panose="020B0604020202020204" pitchFamily="34" charset="0"/>
                <a:ea typeface="+mj-ea"/>
                <a:sym typeface="+mn-ea"/>
              </a:rPr>
              <a:t>на</a:t>
            </a:r>
            <a:r>
              <a:rPr dirty="0">
                <a:latin typeface="Arial" panose="020B0604020202020204" pitchFamily="34" charset="0"/>
                <a:ea typeface="+mj-ea"/>
                <a:sym typeface="+mn-ea"/>
              </a:rPr>
              <a:t> </a:t>
            </a:r>
            <a:r>
              <a:rPr lang="ru-RU" altLang="ru-RU" dirty="0">
                <a:latin typeface="Arial" panose="020B0604020202020204" pitchFamily="34" charset="0"/>
              </a:rPr>
              <a:t>«</a:t>
            </a:r>
            <a:r>
              <a:rPr lang="en-US" altLang="ru-RU" dirty="0">
                <a:latin typeface="Arial" panose="020B0604020202020204" pitchFamily="34" charset="0"/>
              </a:rPr>
              <a:t>1C:ERP</a:t>
            </a:r>
            <a:r>
              <a:rPr lang="ru-RU" altLang="ru-RU" dirty="0">
                <a:latin typeface="Arial" panose="020B0604020202020204" pitchFamily="34" charset="0"/>
              </a:rPr>
              <a:t>» </a:t>
            </a:r>
            <a:endParaRPr dirty="0">
              <a:latin typeface="Arial" panose="020B0604020202020204" pitchFamily="34" charset="0"/>
              <a:ea typeface="+mj-ea"/>
              <a:sym typeface="+mn-ea"/>
            </a:endParaRPr>
          </a:p>
        </p:txBody>
      </p:sp>
      <p:pic>
        <p:nvPicPr>
          <p:cNvPr id="289795" name="Изображение 9">
            <a:extLst>
              <a:ext uri="{FF2B5EF4-FFF2-40B4-BE49-F238E27FC236}">
                <a16:creationId xmlns="" xmlns:a16="http://schemas.microsoft.com/office/drawing/2014/main" id="{EF7BD558-E91F-9E45-9450-CA5705B6F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3976"/>
          <a:stretch>
            <a:fillRect/>
          </a:stretch>
        </p:blipFill>
        <p:spPr bwMode="auto">
          <a:xfrm>
            <a:off x="2922588" y="1643063"/>
            <a:ext cx="60817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Изображение 9">
            <a:extLst>
              <a:ext uri="{FF2B5EF4-FFF2-40B4-BE49-F238E27FC236}">
                <a16:creationId xmlns="" xmlns:a16="http://schemas.microsoft.com/office/drawing/2014/main" id="{BAF1BB23-A306-444B-688F-52D9A81CD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115" b="26860"/>
          <a:stretch>
            <a:fillRect/>
          </a:stretch>
        </p:blipFill>
        <p:spPr bwMode="auto">
          <a:xfrm>
            <a:off x="833438" y="3435846"/>
            <a:ext cx="60833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Изображение 9">
            <a:extLst>
              <a:ext uri="{FF2B5EF4-FFF2-40B4-BE49-F238E27FC236}">
                <a16:creationId xmlns="" xmlns:a16="http://schemas.microsoft.com/office/drawing/2014/main" id="{9051F507-714E-F43E-A44F-5B9D2926C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44" t="74487" r="32529" b="-1476"/>
          <a:stretch>
            <a:fillRect/>
          </a:stretch>
        </p:blipFill>
        <p:spPr bwMode="auto">
          <a:xfrm>
            <a:off x="7019925" y="3508375"/>
            <a:ext cx="2087563"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овое поле 8">
            <a:extLst>
              <a:ext uri="{FF2B5EF4-FFF2-40B4-BE49-F238E27FC236}">
                <a16:creationId xmlns="" xmlns:a16="http://schemas.microsoft.com/office/drawing/2014/main" id="{000223AB-A6F2-2E9C-E2B2-2A3665C7F10F}"/>
              </a:ext>
            </a:extLst>
          </p:cNvPr>
          <p:cNvSpPr txBox="1">
            <a:spLocks noChangeArrowheads="1"/>
          </p:cNvSpPr>
          <p:nvPr/>
        </p:nvSpPr>
        <p:spPr bwMode="auto">
          <a:xfrm>
            <a:off x="179512" y="1134507"/>
            <a:ext cx="2598762" cy="2144177"/>
          </a:xfrm>
          <a:prstGeom prst="rect">
            <a:avLst/>
          </a:prstGeom>
          <a:noFill/>
          <a:ln>
            <a:noFill/>
          </a:ln>
        </p:spPr>
        <p:txBody>
          <a:bodyPr wrap="square">
            <a:spAutoFit/>
          </a:bodyPr>
          <a:lstStyle>
            <a:defPPr>
              <a:defRPr lang="ru-RU"/>
            </a:defPPr>
            <a:lvl1pPr marL="252095" indent="-252095">
              <a:spcBef>
                <a:spcPts val="600"/>
              </a:spcBef>
              <a:buClr>
                <a:srgbClr val="F28104"/>
              </a:buClr>
              <a:buFont typeface="Wingdings" panose="05000000000000000000" pitchFamily="2" charset="2"/>
              <a:buChar char="§"/>
              <a:defRPr>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spcBef>
                <a:spcPts val="400"/>
              </a:spcBef>
              <a:spcAft>
                <a:spcPts val="400"/>
              </a:spcAft>
              <a:buClr>
                <a:srgbClr val="C00000"/>
              </a:buClr>
              <a:buFont typeface="Arial" panose="020B0604020202020204" pitchFamily="34" charset="0"/>
              <a:buChar char="•"/>
              <a:defRPr/>
            </a:pPr>
            <a:r>
              <a:rPr lang="ru-RU" altLang="en-US" sz="1200" b="0" dirty="0"/>
              <a:t>Для специалистов по зарубежным </a:t>
            </a:r>
            <a:r>
              <a:rPr lang="en-US" altLang="en-US" sz="1200" b="0" dirty="0"/>
              <a:t>ERP </a:t>
            </a:r>
            <a:r>
              <a:rPr lang="ru-RU" altLang="en-US" sz="1200" b="0" dirty="0"/>
              <a:t>опубликован</a:t>
            </a:r>
            <a:r>
              <a:rPr lang="en-US" altLang="en-US" sz="1200" b="0" dirty="0"/>
              <a:t> </a:t>
            </a:r>
            <a:r>
              <a:rPr lang="ru-RU" altLang="en-US" sz="1200" b="0" dirty="0">
                <a:solidFill>
                  <a:srgbClr val="C00000"/>
                </a:solidFill>
              </a:rPr>
              <a:t>каталог обучающих материалов</a:t>
            </a:r>
            <a:r>
              <a:rPr lang="ru-RU" altLang="en-US" sz="1200" b="0" dirty="0"/>
              <a:t>, сгруппированный по компетенциям</a:t>
            </a:r>
          </a:p>
          <a:p>
            <a:pPr>
              <a:spcBef>
                <a:spcPts val="400"/>
              </a:spcBef>
              <a:spcAft>
                <a:spcPts val="400"/>
              </a:spcAft>
              <a:buClr>
                <a:srgbClr val="C00000"/>
              </a:buClr>
              <a:buFont typeface="Arial" panose="020B0604020202020204" pitchFamily="34" charset="0"/>
              <a:buChar char="•"/>
              <a:defRPr/>
            </a:pPr>
            <a:r>
              <a:rPr lang="ru-RU" altLang="en-US" sz="1200" b="0" dirty="0">
                <a:solidFill>
                  <a:srgbClr val="C00000"/>
                </a:solidFill>
              </a:rPr>
              <a:t>7 треков </a:t>
            </a:r>
            <a:r>
              <a:rPr lang="ru-RU" altLang="en-US" sz="1200" b="0" dirty="0"/>
              <a:t>курсов переподготовки</a:t>
            </a:r>
          </a:p>
          <a:p>
            <a:pPr>
              <a:spcBef>
                <a:spcPts val="400"/>
              </a:spcBef>
              <a:spcAft>
                <a:spcPts val="400"/>
              </a:spcAft>
              <a:buClr>
                <a:srgbClr val="C00000"/>
              </a:buClr>
              <a:buFont typeface="Arial" panose="020B0604020202020204" pitchFamily="34" charset="0"/>
              <a:buChar char="•"/>
              <a:defRPr/>
            </a:pPr>
            <a:r>
              <a:rPr lang="ru-RU" altLang="en-US" sz="1200" b="0" dirty="0">
                <a:solidFill>
                  <a:srgbClr val="C00000"/>
                </a:solidFill>
              </a:rPr>
              <a:t>Вводные видеокурсы </a:t>
            </a:r>
            <a:r>
              <a:rPr lang="ru-RU" altLang="en-US" sz="1200" b="0" dirty="0"/>
              <a:t>по технологиям 1С </a:t>
            </a:r>
            <a:r>
              <a:rPr lang="ru-RU" altLang="en-US" sz="1200" b="0" dirty="0">
                <a:solidFill>
                  <a:srgbClr val="C00000"/>
                </a:solidFill>
              </a:rPr>
              <a:t>бесплатно</a:t>
            </a:r>
          </a:p>
        </p:txBody>
      </p:sp>
      <p:sp>
        <p:nvSpPr>
          <p:cNvPr id="289799" name="Прямоугольник 9">
            <a:extLst>
              <a:ext uri="{FF2B5EF4-FFF2-40B4-BE49-F238E27FC236}">
                <a16:creationId xmlns="" xmlns:a16="http://schemas.microsoft.com/office/drawing/2014/main" id="{6DC9379B-C429-1193-7C92-32AB5EBA3232}"/>
              </a:ext>
            </a:extLst>
          </p:cNvPr>
          <p:cNvSpPr>
            <a:spLocks noChangeArrowheads="1"/>
          </p:cNvSpPr>
          <p:nvPr/>
        </p:nvSpPr>
        <p:spPr bwMode="auto">
          <a:xfrm>
            <a:off x="6875463" y="4659313"/>
            <a:ext cx="2154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r>
              <a:rPr lang="ru-RU" altLang="ru-RU" sz="1200" b="0" dirty="0">
                <a:sym typeface="Arial" panose="020B0604020202020204" pitchFamily="34" charset="0"/>
              </a:rPr>
              <a:t>Куда обращаться: </a:t>
            </a:r>
            <a:r>
              <a:rPr lang="en-AU" altLang="ru-RU" sz="1200" b="0" dirty="0">
                <a:solidFill>
                  <a:srgbClr val="C00000"/>
                </a:solidFill>
                <a:sym typeface="Arial" panose="020B0604020202020204" pitchFamily="34" charset="0"/>
              </a:rPr>
              <a:t>edu@1c.ru</a:t>
            </a:r>
            <a:endParaRPr lang="ru-RU" altLang="ru-RU" sz="1200" b="0" dirty="0">
              <a:solidFill>
                <a:srgbClr val="C00000"/>
              </a:solidFill>
            </a:endParaRPr>
          </a:p>
        </p:txBody>
      </p:sp>
    </p:spTree>
  </p:cSld>
  <p:clrMapOvr>
    <a:masterClrMapping/>
  </p:clrMapOvr>
  <p:transition advTm="600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Заголовок 1">
            <a:extLst>
              <a:ext uri="{FF2B5EF4-FFF2-40B4-BE49-F238E27FC236}">
                <a16:creationId xmlns="" xmlns:a16="http://schemas.microsoft.com/office/drawing/2014/main" id="{D09716D1-00BD-B93D-3A1E-36CA208D6495}"/>
              </a:ext>
            </a:extLst>
          </p:cNvPr>
          <p:cNvSpPr>
            <a:spLocks noGrp="1"/>
          </p:cNvSpPr>
          <p:nvPr>
            <p:ph type="ctrTitle"/>
          </p:nvPr>
        </p:nvSpPr>
        <p:spPr>
          <a:xfrm>
            <a:off x="995214" y="2211710"/>
            <a:ext cx="7772400" cy="1102519"/>
          </a:xfrm>
        </p:spPr>
        <p:txBody>
          <a:bodyPr/>
          <a:lstStyle/>
          <a:p>
            <a:pPr>
              <a:spcBef>
                <a:spcPct val="50000"/>
              </a:spcBef>
            </a:pPr>
            <a:r>
              <a:rPr lang="ru-RU" altLang="ru-RU" sz="4000" dirty="0">
                <a:solidFill>
                  <a:schemeClr val="tx1"/>
                </a:solidFill>
              </a:rPr>
              <a:t>Благодарим за внимание!</a:t>
            </a:r>
          </a:p>
        </p:txBody>
      </p:sp>
      <p:sp>
        <p:nvSpPr>
          <p:cNvPr id="290819" name="Text Box 11">
            <a:extLst>
              <a:ext uri="{FF2B5EF4-FFF2-40B4-BE49-F238E27FC236}">
                <a16:creationId xmlns="" xmlns:a16="http://schemas.microsoft.com/office/drawing/2014/main" id="{5A709A4C-B1DB-4A96-AC6E-0F945EA20111}"/>
              </a:ext>
            </a:extLst>
          </p:cNvPr>
          <p:cNvSpPr txBox="1">
            <a:spLocks noChangeArrowheads="1"/>
          </p:cNvSpPr>
          <p:nvPr/>
        </p:nvSpPr>
        <p:spPr bwMode="auto">
          <a:xfrm>
            <a:off x="5364163" y="4227934"/>
            <a:ext cx="35941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r">
              <a:buClrTx/>
              <a:buFontTx/>
              <a:buNone/>
            </a:pPr>
            <a:r>
              <a:rPr lang="ru-RU" altLang="ru-RU" sz="1600" dirty="0"/>
              <a:t>© Фирма «1С», </a:t>
            </a:r>
            <a:r>
              <a:rPr lang="ru-RU" altLang="ru-RU" sz="1600" dirty="0" smtClean="0"/>
              <a:t>февраль </a:t>
            </a:r>
            <a:r>
              <a:rPr lang="ru-RU" altLang="ru-RU" sz="1600" dirty="0"/>
              <a:t>2024 г.</a:t>
            </a:r>
          </a:p>
          <a:p>
            <a:pPr algn="r">
              <a:buClrTx/>
              <a:buFontTx/>
              <a:buNone/>
            </a:pPr>
            <a:r>
              <a:rPr lang="ru-RU" altLang="ru-RU" sz="1600" dirty="0" smtClean="0"/>
              <a:t>solutions@1c.ru</a:t>
            </a:r>
            <a:endParaRPr lang="ru-RU" altLang="ru-RU" sz="1600" dirty="0"/>
          </a:p>
        </p:txBody>
      </p:sp>
    </p:spTree>
  </p:cSld>
  <p:clrMapOvr>
    <a:masterClrMapping/>
  </p:clrMapOvr>
  <p:transition advTm="6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A82F20BC-8FBA-4DF2-80BC-C20397A59C70}"/>
              </a:ext>
            </a:extLst>
          </p:cNvPr>
          <p:cNvSpPr txBox="1">
            <a:spLocks noChangeArrowheads="1"/>
          </p:cNvSpPr>
          <p:nvPr/>
        </p:nvSpPr>
        <p:spPr bwMode="auto">
          <a:xfrm>
            <a:off x="4577905" y="1371112"/>
            <a:ext cx="184731" cy="97180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30724" name="Заголовок 1">
            <a:extLst>
              <a:ext uri="{FF2B5EF4-FFF2-40B4-BE49-F238E27FC236}">
                <a16:creationId xmlns="" xmlns:a16="http://schemas.microsoft.com/office/drawing/2014/main" id="{904CC87B-2D62-4D53-BDFA-1EC600CC69D5}"/>
              </a:ext>
            </a:extLst>
          </p:cNvPr>
          <p:cNvSpPr>
            <a:spLocks noGrp="1" noChangeArrowheads="1"/>
          </p:cNvSpPr>
          <p:nvPr>
            <p:ph type="title"/>
          </p:nvPr>
        </p:nvSpPr>
        <p:spPr>
          <a:xfrm>
            <a:off x="1692275" y="195486"/>
            <a:ext cx="7176053"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Финансовому директору и главному экономисту</a:t>
            </a:r>
          </a:p>
        </p:txBody>
      </p:sp>
      <p:sp>
        <p:nvSpPr>
          <p:cNvPr id="30725" name="Объект 2">
            <a:extLst>
              <a:ext uri="{FF2B5EF4-FFF2-40B4-BE49-F238E27FC236}">
                <a16:creationId xmlns="" xmlns:a16="http://schemas.microsoft.com/office/drawing/2014/main" id="{F1670363-3BFA-4ABE-B3D2-69B5C5C3A595}"/>
              </a:ext>
            </a:extLst>
          </p:cNvPr>
          <p:cNvSpPr>
            <a:spLocks noGrp="1" noChangeArrowheads="1"/>
          </p:cNvSpPr>
          <p:nvPr>
            <p:ph idx="1"/>
          </p:nvPr>
        </p:nvSpPr>
        <p:spPr>
          <a:xfrm>
            <a:off x="179512" y="1131590"/>
            <a:ext cx="3312368" cy="3702702"/>
          </a:xfrm>
        </p:spPr>
        <p:txBody>
          <a:bodyPr/>
          <a:lstStyle/>
          <a:p>
            <a:pPr marL="180975" indent="-180975">
              <a:spcBef>
                <a:spcPts val="400"/>
              </a:spcBef>
              <a:spcAft>
                <a:spcPts val="400"/>
              </a:spcAft>
              <a:buClr>
                <a:srgbClr val="C00000"/>
              </a:buClr>
              <a:buFont typeface="Arial" panose="020B0604020202020204" pitchFamily="34" charset="0"/>
              <a:buChar char="•"/>
              <a:defRPr/>
            </a:pPr>
            <a:r>
              <a:rPr lang="ru-RU" altLang="ru-RU" sz="1200" kern="1200" dirty="0"/>
              <a:t>Эффективное управление денежными потоками</a:t>
            </a:r>
          </a:p>
          <a:p>
            <a:pPr marL="180975" indent="-180975">
              <a:spcBef>
                <a:spcPts val="400"/>
              </a:spcBef>
              <a:spcAft>
                <a:spcPts val="400"/>
              </a:spcAft>
              <a:buClr>
                <a:srgbClr val="C00000"/>
              </a:buClr>
              <a:buFont typeface="Arial" panose="020B0604020202020204" pitchFamily="34" charset="0"/>
              <a:buChar char="•"/>
              <a:defRPr/>
            </a:pPr>
            <a:r>
              <a:rPr lang="ru-RU" altLang="ru-RU" sz="1200" kern="1200" dirty="0"/>
              <a:t>Снижение рисков кассовых разрывов</a:t>
            </a:r>
          </a:p>
          <a:p>
            <a:pPr marL="180975" indent="-180975">
              <a:spcBef>
                <a:spcPts val="400"/>
              </a:spcBef>
              <a:spcAft>
                <a:spcPts val="400"/>
              </a:spcAft>
              <a:buClr>
                <a:srgbClr val="C00000"/>
              </a:buClr>
              <a:buFont typeface="Arial" panose="020B0604020202020204" pitchFamily="34" charset="0"/>
              <a:buChar char="•"/>
              <a:defRPr/>
            </a:pPr>
            <a:r>
              <a:rPr lang="ru-RU" altLang="ru-RU" sz="1200" b="0" kern="1200" dirty="0"/>
              <a:t>Оперативное формирование и контроль исполнения бюджетов</a:t>
            </a:r>
          </a:p>
          <a:p>
            <a:pPr marL="180975" indent="-180975">
              <a:spcBef>
                <a:spcPts val="400"/>
              </a:spcBef>
              <a:spcAft>
                <a:spcPts val="400"/>
              </a:spcAft>
              <a:buClr>
                <a:srgbClr val="C00000"/>
              </a:buClr>
              <a:buFont typeface="Arial" panose="020B0604020202020204" pitchFamily="34" charset="0"/>
              <a:buChar char="•"/>
              <a:defRPr/>
            </a:pPr>
            <a:r>
              <a:rPr lang="ru-RU" altLang="ru-RU" sz="1200" kern="1200" dirty="0"/>
              <a:t>Сокращение времени на подготовку отчетности</a:t>
            </a:r>
          </a:p>
          <a:p>
            <a:pPr marL="180975" indent="-180975">
              <a:spcBef>
                <a:spcPts val="400"/>
              </a:spcBef>
              <a:spcAft>
                <a:spcPts val="400"/>
              </a:spcAft>
              <a:buClr>
                <a:srgbClr val="C00000"/>
              </a:buClr>
              <a:buFont typeface="Arial" panose="020B0604020202020204" pitchFamily="34" charset="0"/>
              <a:buChar char="•"/>
              <a:defRPr/>
            </a:pPr>
            <a:r>
              <a:rPr lang="ru-RU" altLang="ru-RU" sz="1200" kern="1200" dirty="0"/>
              <a:t>Детализация себестоимости до первичных затрат</a:t>
            </a:r>
          </a:p>
          <a:p>
            <a:pPr marL="180975" indent="-180975">
              <a:spcBef>
                <a:spcPts val="400"/>
              </a:spcBef>
              <a:spcAft>
                <a:spcPts val="400"/>
              </a:spcAft>
              <a:buClr>
                <a:srgbClr val="C00000"/>
              </a:buClr>
              <a:buFont typeface="Arial" panose="020B0604020202020204" pitchFamily="34" charset="0"/>
              <a:buChar char="•"/>
              <a:defRPr/>
            </a:pPr>
            <a:r>
              <a:rPr lang="ru-RU" altLang="ru-RU" sz="1200" kern="1200" dirty="0"/>
              <a:t>Конструктор финансовых отчетов</a:t>
            </a:r>
          </a:p>
        </p:txBody>
      </p:sp>
      <p:pic>
        <p:nvPicPr>
          <p:cNvPr id="12290" name="Picture 2">
            <a:extLst>
              <a:ext uri="{FF2B5EF4-FFF2-40B4-BE49-F238E27FC236}">
                <a16:creationId xmlns="" xmlns:a16="http://schemas.microsoft.com/office/drawing/2014/main" id="{79DB5C3E-F0E2-4910-B679-DBED8079F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668135"/>
            <a:ext cx="5800399" cy="2279879"/>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2">
            <a:extLst>
              <a:ext uri="{FF2B5EF4-FFF2-40B4-BE49-F238E27FC236}">
                <a16:creationId xmlns="" xmlns:a16="http://schemas.microsoft.com/office/drawing/2014/main" id="{91706986-4C20-4FA7-B578-6224331A61FE}"/>
              </a:ext>
            </a:extLst>
          </p:cNvPr>
          <p:cNvSpPr txBox="1">
            <a:spLocks noChangeArrowheads="1"/>
          </p:cNvSpPr>
          <p:nvPr/>
        </p:nvSpPr>
        <p:spPr bwMode="auto">
          <a:xfrm>
            <a:off x="4046441" y="1119039"/>
            <a:ext cx="4840168" cy="37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CC0000"/>
              </a:buClr>
              <a:buChar char="•"/>
              <a:defRPr>
                <a:solidFill>
                  <a:schemeClr val="tx1"/>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rgbClr val="CC0000"/>
              </a:buClr>
              <a:buChar char="•"/>
              <a:defRPr sz="1600">
                <a:solidFill>
                  <a:schemeClr val="tx1"/>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rgbClr val="CC0000"/>
              </a:buClr>
              <a:buChar char="•"/>
              <a:defRPr sz="1400">
                <a:solidFill>
                  <a:schemeClr val="tx1"/>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rgbClr val="CC0000"/>
              </a:buClr>
              <a:buChar char="•"/>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975" indent="-180975">
              <a:spcBef>
                <a:spcPts val="400"/>
              </a:spcBef>
              <a:spcAft>
                <a:spcPts val="400"/>
              </a:spcAft>
              <a:buClr>
                <a:srgbClr val="C00000"/>
              </a:buClr>
              <a:buFont typeface="Arial" panose="020B0604020202020204" pitchFamily="34" charset="0"/>
              <a:buChar char="•"/>
              <a:defRPr/>
            </a:pPr>
            <a:r>
              <a:rPr lang="ru-RU" altLang="ru-RU" sz="1200" b="0" kern="1200" dirty="0"/>
              <a:t>Предотвращение нецелевого использования денежных средств</a:t>
            </a:r>
          </a:p>
          <a:p>
            <a:pPr marL="180975" indent="-180975">
              <a:spcBef>
                <a:spcPts val="400"/>
              </a:spcBef>
              <a:spcAft>
                <a:spcPts val="400"/>
              </a:spcAft>
              <a:buClr>
                <a:srgbClr val="C00000"/>
              </a:buClr>
              <a:buFont typeface="Arial" panose="020B0604020202020204" pitchFamily="34" charset="0"/>
              <a:buChar char="•"/>
              <a:defRPr/>
            </a:pPr>
            <a:r>
              <a:rPr lang="ru-RU" altLang="ru-RU" sz="1200" b="0" kern="1200" dirty="0"/>
              <a:t>Снижение налоговых, кредитных, процентных и валютных рисков</a:t>
            </a:r>
          </a:p>
          <a:p>
            <a:pPr marL="180975" indent="-180975">
              <a:spcBef>
                <a:spcPts val="400"/>
              </a:spcBef>
              <a:spcAft>
                <a:spcPts val="400"/>
              </a:spcAft>
              <a:buClr>
                <a:srgbClr val="C00000"/>
              </a:buClr>
              <a:buFont typeface="Arial" panose="020B0604020202020204" pitchFamily="34" charset="0"/>
              <a:buChar char="•"/>
              <a:defRPr/>
            </a:pPr>
            <a:r>
              <a:rPr lang="ru-RU" altLang="ru-RU" sz="1200" b="0" kern="1200" dirty="0"/>
              <a:t>Прозрачность процедур закрытия периодов по РСБУ и МСФО</a:t>
            </a:r>
          </a:p>
        </p:txBody>
      </p:sp>
    </p:spTree>
    <p:extLst>
      <p:ext uri="{BB962C8B-B14F-4D97-AF65-F5344CB8AC3E}">
        <p14:creationId xmlns:p14="http://schemas.microsoft.com/office/powerpoint/2010/main" val="236547375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a:extLst>
              <a:ext uri="{FF2B5EF4-FFF2-40B4-BE49-F238E27FC236}">
                <a16:creationId xmlns="" xmlns:a16="http://schemas.microsoft.com/office/drawing/2014/main" id="{29846692-EFA4-4238-91A0-A57731FB3E5C}"/>
              </a:ext>
            </a:extLst>
          </p:cNvPr>
          <p:cNvSpPr txBox="1">
            <a:spLocks noChangeArrowheads="1"/>
          </p:cNvSpPr>
          <p:nvPr/>
        </p:nvSpPr>
        <p:spPr bwMode="auto">
          <a:xfrm>
            <a:off x="13415760" y="-56300"/>
            <a:ext cx="184731" cy="97180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17413" name="Прямоугольник 23">
            <a:extLst>
              <a:ext uri="{FF2B5EF4-FFF2-40B4-BE49-F238E27FC236}">
                <a16:creationId xmlns="" xmlns:a16="http://schemas.microsoft.com/office/drawing/2014/main" id="{5111224E-4194-79D7-2396-527BF787D85C}"/>
              </a:ext>
            </a:extLst>
          </p:cNvPr>
          <p:cNvSpPr>
            <a:spLocks noChangeArrowheads="1"/>
          </p:cNvSpPr>
          <p:nvPr/>
        </p:nvSpPr>
        <p:spPr bwMode="auto">
          <a:xfrm>
            <a:off x="3382318" y="1852788"/>
            <a:ext cx="2282780" cy="293080"/>
          </a:xfrm>
          <a:prstGeom prst="rect">
            <a:avLst/>
          </a:prstGeom>
          <a:solidFill>
            <a:srgbClr val="F5AE03"/>
          </a:solidFill>
          <a:ln>
            <a:noFill/>
          </a:ln>
        </p:spPr>
        <p:txBody>
          <a:bodyPr wrap="square" lIns="71425" tIns="37141" rIns="71425" bIns="37141">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3"/>
              </a:buBlip>
            </a:pPr>
            <a:endParaRPr lang="ru-RU" altLang="ru-RU" sz="1667" b="0"/>
          </a:p>
        </p:txBody>
      </p:sp>
      <p:sp>
        <p:nvSpPr>
          <p:cNvPr id="17414" name="Прямоугольник 24">
            <a:extLst>
              <a:ext uri="{FF2B5EF4-FFF2-40B4-BE49-F238E27FC236}">
                <a16:creationId xmlns="" xmlns:a16="http://schemas.microsoft.com/office/drawing/2014/main" id="{14DF9B7A-B73E-7035-9286-6A01208C946A}"/>
              </a:ext>
            </a:extLst>
          </p:cNvPr>
          <p:cNvSpPr>
            <a:spLocks noChangeArrowheads="1"/>
          </p:cNvSpPr>
          <p:nvPr/>
        </p:nvSpPr>
        <p:spPr bwMode="auto">
          <a:xfrm>
            <a:off x="3382318" y="3965701"/>
            <a:ext cx="2267552" cy="293080"/>
          </a:xfrm>
          <a:prstGeom prst="rect">
            <a:avLst/>
          </a:prstGeom>
          <a:solidFill>
            <a:srgbClr val="D45448"/>
          </a:solidFill>
          <a:ln>
            <a:noFill/>
          </a:ln>
        </p:spPr>
        <p:txBody>
          <a:bodyPr wrap="square" lIns="71425" tIns="37141" rIns="71425" bIns="37141">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3"/>
              </a:buBlip>
            </a:pPr>
            <a:endParaRPr lang="ru-RU" altLang="ru-RU" sz="1667" b="0"/>
          </a:p>
        </p:txBody>
      </p:sp>
      <p:sp>
        <p:nvSpPr>
          <p:cNvPr id="17415" name="Прямоугольник 25">
            <a:extLst>
              <a:ext uri="{FF2B5EF4-FFF2-40B4-BE49-F238E27FC236}">
                <a16:creationId xmlns="" xmlns:a16="http://schemas.microsoft.com/office/drawing/2014/main" id="{621DE97C-351D-C19A-2976-88EB71BD3E46}"/>
              </a:ext>
            </a:extLst>
          </p:cNvPr>
          <p:cNvSpPr>
            <a:spLocks noChangeArrowheads="1"/>
          </p:cNvSpPr>
          <p:nvPr/>
        </p:nvSpPr>
        <p:spPr bwMode="auto">
          <a:xfrm>
            <a:off x="6343187" y="1851670"/>
            <a:ext cx="2273991" cy="293080"/>
          </a:xfrm>
          <a:prstGeom prst="rect">
            <a:avLst/>
          </a:prstGeom>
          <a:solidFill>
            <a:srgbClr val="92D050"/>
          </a:solidFill>
          <a:ln>
            <a:noFill/>
          </a:ln>
        </p:spPr>
        <p:txBody>
          <a:bodyPr wrap="square" lIns="71425" tIns="37141" rIns="71425" bIns="37141">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3"/>
              </a:buBlip>
            </a:pPr>
            <a:endParaRPr lang="ru-RU" altLang="ru-RU" sz="1667" b="0"/>
          </a:p>
        </p:txBody>
      </p:sp>
      <p:sp>
        <p:nvSpPr>
          <p:cNvPr id="17416" name="Прямоугольник 26">
            <a:extLst>
              <a:ext uri="{FF2B5EF4-FFF2-40B4-BE49-F238E27FC236}">
                <a16:creationId xmlns="" xmlns:a16="http://schemas.microsoft.com/office/drawing/2014/main" id="{0EEA97D0-9949-24E9-FC90-893EA1E07026}"/>
              </a:ext>
            </a:extLst>
          </p:cNvPr>
          <p:cNvSpPr>
            <a:spLocks noChangeArrowheads="1"/>
          </p:cNvSpPr>
          <p:nvPr/>
        </p:nvSpPr>
        <p:spPr bwMode="auto">
          <a:xfrm>
            <a:off x="6343187" y="3965701"/>
            <a:ext cx="2273991" cy="293080"/>
          </a:xfrm>
          <a:prstGeom prst="rect">
            <a:avLst/>
          </a:prstGeom>
          <a:solidFill>
            <a:srgbClr val="4CA2AE"/>
          </a:solidFill>
          <a:ln>
            <a:noFill/>
          </a:ln>
        </p:spPr>
        <p:txBody>
          <a:bodyPr wrap="square" lIns="71425" tIns="37141" rIns="71425" bIns="37141">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3"/>
              </a:buBlip>
            </a:pPr>
            <a:endParaRPr lang="ru-RU" altLang="ru-RU" sz="1667" b="0"/>
          </a:p>
        </p:txBody>
      </p:sp>
      <p:sp>
        <p:nvSpPr>
          <p:cNvPr id="17417" name="TextBox 27">
            <a:extLst>
              <a:ext uri="{FF2B5EF4-FFF2-40B4-BE49-F238E27FC236}">
                <a16:creationId xmlns="" xmlns:a16="http://schemas.microsoft.com/office/drawing/2014/main" id="{4F49F352-9E84-8D1C-BC53-9DFB09320FC8}"/>
              </a:ext>
            </a:extLst>
          </p:cNvPr>
          <p:cNvSpPr txBox="1">
            <a:spLocks noChangeArrowheads="1"/>
          </p:cNvSpPr>
          <p:nvPr/>
        </p:nvSpPr>
        <p:spPr bwMode="auto">
          <a:xfrm>
            <a:off x="4272312" y="2107118"/>
            <a:ext cx="1621667" cy="72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1032" dirty="0">
                <a:solidFill>
                  <a:schemeClr val="tx1"/>
                </a:solidFill>
              </a:rPr>
              <a:t>Идентификация, оценка,</a:t>
            </a:r>
            <a:br>
              <a:rPr lang="ru-RU" altLang="ru-RU" sz="1032" dirty="0">
                <a:solidFill>
                  <a:schemeClr val="tx1"/>
                </a:solidFill>
              </a:rPr>
            </a:br>
            <a:r>
              <a:rPr lang="ru-RU" altLang="ru-RU" sz="1032" dirty="0">
                <a:solidFill>
                  <a:schemeClr val="tx1"/>
                </a:solidFill>
              </a:rPr>
              <a:t>классификация рисков</a:t>
            </a:r>
          </a:p>
        </p:txBody>
      </p:sp>
      <p:sp>
        <p:nvSpPr>
          <p:cNvPr id="17418" name="TextBox 28">
            <a:extLst>
              <a:ext uri="{FF2B5EF4-FFF2-40B4-BE49-F238E27FC236}">
                <a16:creationId xmlns="" xmlns:a16="http://schemas.microsoft.com/office/drawing/2014/main" id="{52BCD779-96A5-4B98-F3A6-C24C3687D5D0}"/>
              </a:ext>
            </a:extLst>
          </p:cNvPr>
          <p:cNvSpPr txBox="1">
            <a:spLocks noChangeArrowheads="1"/>
          </p:cNvSpPr>
          <p:nvPr/>
        </p:nvSpPr>
        <p:spPr bwMode="auto">
          <a:xfrm>
            <a:off x="7495411" y="2122683"/>
            <a:ext cx="1458908" cy="52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22300">
              <a:defRPr sz="2100" b="1">
                <a:solidFill>
                  <a:srgbClr val="006600"/>
                </a:solidFill>
                <a:latin typeface="Arial" panose="020B0604020202020204" pitchFamily="34" charset="0"/>
              </a:defRPr>
            </a:lvl1pPr>
            <a:lvl2pPr marL="742950" indent="-285750" defTabSz="622300">
              <a:defRPr sz="2100" b="1">
                <a:solidFill>
                  <a:srgbClr val="006600"/>
                </a:solidFill>
                <a:latin typeface="Arial" panose="020B0604020202020204" pitchFamily="34" charset="0"/>
              </a:defRPr>
            </a:lvl2pPr>
            <a:lvl3pPr marL="1143000" indent="-228600" defTabSz="622300">
              <a:defRPr sz="2100" b="1">
                <a:solidFill>
                  <a:srgbClr val="006600"/>
                </a:solidFill>
                <a:latin typeface="Arial" panose="020B0604020202020204" pitchFamily="34" charset="0"/>
              </a:defRPr>
            </a:lvl3pPr>
            <a:lvl4pPr marL="1600200" indent="-228600" defTabSz="622300">
              <a:defRPr sz="2100" b="1">
                <a:solidFill>
                  <a:srgbClr val="006600"/>
                </a:solidFill>
                <a:latin typeface="Arial" panose="020B0604020202020204" pitchFamily="34" charset="0"/>
              </a:defRPr>
            </a:lvl4pPr>
            <a:lvl5pPr marL="2057400" indent="-228600" defTabSz="622300">
              <a:defRPr sz="2100" b="1">
                <a:solidFill>
                  <a:srgbClr val="006600"/>
                </a:solidFill>
                <a:latin typeface="Arial" panose="020B0604020202020204" pitchFamily="34" charset="0"/>
              </a:defRPr>
            </a:lvl5pPr>
            <a:lvl6pPr marL="2514600" indent="-228600" defTabSz="622300"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622300"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622300"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6223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90000"/>
              </a:lnSpc>
              <a:spcAft>
                <a:spcPct val="35000"/>
              </a:spcAft>
            </a:pPr>
            <a:r>
              <a:rPr lang="ru-RU" altLang="ru-RU" sz="1032" dirty="0">
                <a:solidFill>
                  <a:schemeClr val="tx1"/>
                </a:solidFill>
              </a:rPr>
              <a:t>Управление контрольными процедурами</a:t>
            </a:r>
          </a:p>
        </p:txBody>
      </p:sp>
      <p:sp>
        <p:nvSpPr>
          <p:cNvPr id="17419" name="TextBox 30">
            <a:extLst>
              <a:ext uri="{FF2B5EF4-FFF2-40B4-BE49-F238E27FC236}">
                <a16:creationId xmlns="" xmlns:a16="http://schemas.microsoft.com/office/drawing/2014/main" id="{33DE4DB5-2A98-E6B5-47D8-1B0401F2313D}"/>
              </a:ext>
            </a:extLst>
          </p:cNvPr>
          <p:cNvSpPr txBox="1">
            <a:spLocks noChangeArrowheads="1"/>
          </p:cNvSpPr>
          <p:nvPr/>
        </p:nvSpPr>
        <p:spPr bwMode="auto">
          <a:xfrm>
            <a:off x="7402722" y="4239088"/>
            <a:ext cx="1458908" cy="37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22300">
              <a:defRPr sz="2100" b="1">
                <a:solidFill>
                  <a:srgbClr val="006600"/>
                </a:solidFill>
                <a:latin typeface="Arial" panose="020B0604020202020204" pitchFamily="34" charset="0"/>
              </a:defRPr>
            </a:lvl1pPr>
            <a:lvl2pPr marL="742950" indent="-285750" defTabSz="622300">
              <a:defRPr sz="2100" b="1">
                <a:solidFill>
                  <a:srgbClr val="006600"/>
                </a:solidFill>
                <a:latin typeface="Arial" panose="020B0604020202020204" pitchFamily="34" charset="0"/>
              </a:defRPr>
            </a:lvl2pPr>
            <a:lvl3pPr marL="1143000" indent="-228600" defTabSz="622300">
              <a:defRPr sz="2100" b="1">
                <a:solidFill>
                  <a:srgbClr val="006600"/>
                </a:solidFill>
                <a:latin typeface="Arial" panose="020B0604020202020204" pitchFamily="34" charset="0"/>
              </a:defRPr>
            </a:lvl3pPr>
            <a:lvl4pPr marL="1600200" indent="-228600" defTabSz="622300">
              <a:defRPr sz="2100" b="1">
                <a:solidFill>
                  <a:srgbClr val="006600"/>
                </a:solidFill>
                <a:latin typeface="Arial" panose="020B0604020202020204" pitchFamily="34" charset="0"/>
              </a:defRPr>
            </a:lvl4pPr>
            <a:lvl5pPr marL="2057400" indent="-228600" defTabSz="622300">
              <a:defRPr sz="2100" b="1">
                <a:solidFill>
                  <a:srgbClr val="006600"/>
                </a:solidFill>
                <a:latin typeface="Arial" panose="020B0604020202020204" pitchFamily="34" charset="0"/>
              </a:defRPr>
            </a:lvl5pPr>
            <a:lvl6pPr marL="2514600" indent="-228600" defTabSz="622300"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622300"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622300"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6223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90000"/>
              </a:lnSpc>
              <a:spcAft>
                <a:spcPct val="35000"/>
              </a:spcAft>
            </a:pPr>
            <a:r>
              <a:rPr lang="ru-RU" altLang="ru-RU" sz="1032">
                <a:solidFill>
                  <a:schemeClr val="tx1"/>
                </a:solidFill>
              </a:rPr>
              <a:t>Реакция </a:t>
            </a:r>
            <a:br>
              <a:rPr lang="ru-RU" altLang="ru-RU" sz="1032">
                <a:solidFill>
                  <a:schemeClr val="tx1"/>
                </a:solidFill>
              </a:rPr>
            </a:br>
            <a:r>
              <a:rPr lang="ru-RU" altLang="ru-RU" sz="1032">
                <a:solidFill>
                  <a:schemeClr val="tx1"/>
                </a:solidFill>
              </a:rPr>
              <a:t>на инциденты</a:t>
            </a:r>
          </a:p>
        </p:txBody>
      </p:sp>
      <p:sp>
        <p:nvSpPr>
          <p:cNvPr id="17420" name="TextBox 31">
            <a:extLst>
              <a:ext uri="{FF2B5EF4-FFF2-40B4-BE49-F238E27FC236}">
                <a16:creationId xmlns="" xmlns:a16="http://schemas.microsoft.com/office/drawing/2014/main" id="{421FBC9B-2CA6-9014-6B2B-CD3DBEB43F1F}"/>
              </a:ext>
            </a:extLst>
          </p:cNvPr>
          <p:cNvSpPr txBox="1">
            <a:spLocks noChangeArrowheads="1"/>
          </p:cNvSpPr>
          <p:nvPr/>
        </p:nvSpPr>
        <p:spPr bwMode="auto">
          <a:xfrm>
            <a:off x="4204775" y="4232572"/>
            <a:ext cx="1276230" cy="4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1032" dirty="0">
                <a:solidFill>
                  <a:schemeClr val="tx1"/>
                </a:solidFill>
              </a:rPr>
              <a:t>Отчетность </a:t>
            </a:r>
            <a:br>
              <a:rPr lang="ru-RU" altLang="ru-RU" sz="1032" dirty="0">
                <a:solidFill>
                  <a:schemeClr val="tx1"/>
                </a:solidFill>
              </a:rPr>
            </a:br>
            <a:r>
              <a:rPr lang="ru-RU" altLang="ru-RU" sz="1032" dirty="0">
                <a:solidFill>
                  <a:schemeClr val="tx1"/>
                </a:solidFill>
              </a:rPr>
              <a:t>и анализ</a:t>
            </a:r>
          </a:p>
        </p:txBody>
      </p:sp>
      <p:grpSp>
        <p:nvGrpSpPr>
          <p:cNvPr id="7" name="Группа 6">
            <a:extLst>
              <a:ext uri="{FF2B5EF4-FFF2-40B4-BE49-F238E27FC236}">
                <a16:creationId xmlns="" xmlns:a16="http://schemas.microsoft.com/office/drawing/2014/main" id="{778EF792-7C6F-FEDC-52F6-2CDEC72C40F0}"/>
              </a:ext>
            </a:extLst>
          </p:cNvPr>
          <p:cNvGrpSpPr/>
          <p:nvPr/>
        </p:nvGrpSpPr>
        <p:grpSpPr>
          <a:xfrm>
            <a:off x="3585914" y="1952477"/>
            <a:ext cx="702997" cy="702997"/>
            <a:chOff x="927100" y="2182813"/>
            <a:chExt cx="885825" cy="885825"/>
          </a:xfrm>
        </p:grpSpPr>
        <p:sp>
          <p:nvSpPr>
            <p:cNvPr id="17454" name="Полилиния: фигура 35">
              <a:extLst>
                <a:ext uri="{FF2B5EF4-FFF2-40B4-BE49-F238E27FC236}">
                  <a16:creationId xmlns="" xmlns:a16="http://schemas.microsoft.com/office/drawing/2014/main" id="{936C27F2-D2A8-6EB9-51F3-416D24DDE6FC}"/>
                </a:ext>
              </a:extLst>
            </p:cNvPr>
            <p:cNvSpPr>
              <a:spLocks/>
            </p:cNvSpPr>
            <p:nvPr/>
          </p:nvSpPr>
          <p:spPr bwMode="auto">
            <a:xfrm>
              <a:off x="927100" y="2182813"/>
              <a:ext cx="885825" cy="885825"/>
            </a:xfrm>
            <a:custGeom>
              <a:avLst/>
              <a:gdLst>
                <a:gd name="T0" fmla="*/ 730448 w 885825"/>
                <a:gd name="T1" fmla="*/ 16073 h 885825"/>
                <a:gd name="T2" fmla="*/ 873323 w 885825"/>
                <a:gd name="T3" fmla="*/ 158948 h 885825"/>
                <a:gd name="T4" fmla="*/ 873323 w 885825"/>
                <a:gd name="T5" fmla="*/ 730448 h 885825"/>
                <a:gd name="T6" fmla="*/ 730448 w 885825"/>
                <a:gd name="T7" fmla="*/ 873323 h 885825"/>
                <a:gd name="T8" fmla="*/ 158948 w 885825"/>
                <a:gd name="T9" fmla="*/ 873323 h 885825"/>
                <a:gd name="T10" fmla="*/ 16073 w 885825"/>
                <a:gd name="T11" fmla="*/ 730448 h 885825"/>
                <a:gd name="T12" fmla="*/ 16073 w 885825"/>
                <a:gd name="T13" fmla="*/ 158948 h 885825"/>
                <a:gd name="T14" fmla="*/ 158948 w 885825"/>
                <a:gd name="T15" fmla="*/ 16073 h 8858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5825" h="885825">
                  <a:moveTo>
                    <a:pt x="730448" y="16073"/>
                  </a:moveTo>
                  <a:cubicBezTo>
                    <a:pt x="809356" y="16073"/>
                    <a:pt x="873323" y="80041"/>
                    <a:pt x="873323" y="158948"/>
                  </a:cubicBezTo>
                  <a:lnTo>
                    <a:pt x="873323" y="730448"/>
                  </a:lnTo>
                  <a:cubicBezTo>
                    <a:pt x="873323" y="809356"/>
                    <a:pt x="809356" y="873323"/>
                    <a:pt x="730448" y="873323"/>
                  </a:cubicBezTo>
                  <a:lnTo>
                    <a:pt x="158948" y="873323"/>
                  </a:lnTo>
                  <a:cubicBezTo>
                    <a:pt x="80041" y="873323"/>
                    <a:pt x="16073" y="809356"/>
                    <a:pt x="16073" y="730448"/>
                  </a:cubicBezTo>
                  <a:lnTo>
                    <a:pt x="16073" y="158948"/>
                  </a:lnTo>
                  <a:cubicBezTo>
                    <a:pt x="16073" y="80041"/>
                    <a:pt x="80041" y="16073"/>
                    <a:pt x="158948" y="16073"/>
                  </a:cubicBezTo>
                  <a:lnTo>
                    <a:pt x="730448" y="16073"/>
                  </a:lnTo>
                  <a:close/>
                </a:path>
              </a:pathLst>
            </a:custGeom>
            <a:solidFill>
              <a:srgbClr val="4A4A49"/>
            </a:soli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grpSp>
          <p:nvGrpSpPr>
            <p:cNvPr id="17455" name="Группа 63">
              <a:extLst>
                <a:ext uri="{FF2B5EF4-FFF2-40B4-BE49-F238E27FC236}">
                  <a16:creationId xmlns="" xmlns:a16="http://schemas.microsoft.com/office/drawing/2014/main" id="{3FAA393C-7A44-6C2E-BB44-1B1D5E98B71F}"/>
                </a:ext>
              </a:extLst>
            </p:cNvPr>
            <p:cNvGrpSpPr>
              <a:grpSpLocks/>
            </p:cNvGrpSpPr>
            <p:nvPr/>
          </p:nvGrpSpPr>
          <p:grpSpPr bwMode="auto">
            <a:xfrm>
              <a:off x="1117766" y="2273895"/>
              <a:ext cx="500063" cy="698927"/>
              <a:chOff x="1117940" y="2274335"/>
              <a:chExt cx="500063" cy="698927"/>
            </a:xfrm>
          </p:grpSpPr>
          <p:sp>
            <p:nvSpPr>
              <p:cNvPr id="17456" name="Полилиния: фигура 36">
                <a:extLst>
                  <a:ext uri="{FF2B5EF4-FFF2-40B4-BE49-F238E27FC236}">
                    <a16:creationId xmlns="" xmlns:a16="http://schemas.microsoft.com/office/drawing/2014/main" id="{BC7F55B7-EA4E-1F2B-95C3-33DEBC8207A0}"/>
                  </a:ext>
                </a:extLst>
              </p:cNvPr>
              <p:cNvSpPr>
                <a:spLocks/>
              </p:cNvSpPr>
              <p:nvPr/>
            </p:nvSpPr>
            <p:spPr bwMode="auto">
              <a:xfrm>
                <a:off x="1117940" y="2348345"/>
                <a:ext cx="500063" cy="414338"/>
              </a:xfrm>
              <a:custGeom>
                <a:avLst/>
                <a:gdLst>
                  <a:gd name="T0" fmla="*/ 475918 w 500062"/>
                  <a:gd name="T1" fmla="*/ 268892 h 414337"/>
                  <a:gd name="T2" fmla="*/ 475918 w 500062"/>
                  <a:gd name="T3" fmla="*/ 254033 h 414337"/>
                  <a:gd name="T4" fmla="*/ 254033 w 500062"/>
                  <a:gd name="T5" fmla="*/ 32147 h 414337"/>
                  <a:gd name="T6" fmla="*/ 32147 w 500062"/>
                  <a:gd name="T7" fmla="*/ 254033 h 414337"/>
                  <a:gd name="T8" fmla="*/ 32147 w 500062"/>
                  <a:gd name="T9" fmla="*/ 387192 h 414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062" h="414337">
                    <a:moveTo>
                      <a:pt x="475917" y="268891"/>
                    </a:moveTo>
                    <a:lnTo>
                      <a:pt x="475917" y="254032"/>
                    </a:lnTo>
                    <a:cubicBezTo>
                      <a:pt x="475917" y="131731"/>
                      <a:pt x="376761" y="32147"/>
                      <a:pt x="254032" y="32147"/>
                    </a:cubicBezTo>
                    <a:cubicBezTo>
                      <a:pt x="131302" y="32147"/>
                      <a:pt x="32147" y="131874"/>
                      <a:pt x="32147" y="254032"/>
                    </a:cubicBezTo>
                    <a:lnTo>
                      <a:pt x="32147" y="387191"/>
                    </a:ln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57" name="Полилиния: фигура 37">
                <a:extLst>
                  <a:ext uri="{FF2B5EF4-FFF2-40B4-BE49-F238E27FC236}">
                    <a16:creationId xmlns="" xmlns:a16="http://schemas.microsoft.com/office/drawing/2014/main" id="{8BC31928-2AE5-54B8-3D7D-D373F9A47467}"/>
                  </a:ext>
                </a:extLst>
              </p:cNvPr>
              <p:cNvSpPr>
                <a:spLocks/>
              </p:cNvSpPr>
              <p:nvPr/>
            </p:nvSpPr>
            <p:spPr bwMode="auto">
              <a:xfrm>
                <a:off x="1265816" y="2496363"/>
                <a:ext cx="342900" cy="428625"/>
              </a:xfrm>
              <a:custGeom>
                <a:avLst/>
                <a:gdLst>
                  <a:gd name="T0" fmla="*/ 323612 w 342900"/>
                  <a:gd name="T1" fmla="*/ 267748 h 428625"/>
                  <a:gd name="T2" fmla="*/ 180165 w 342900"/>
                  <a:gd name="T3" fmla="*/ 106156 h 428625"/>
                  <a:gd name="T4" fmla="*/ 106156 w 342900"/>
                  <a:gd name="T5" fmla="*/ 32147 h 428625"/>
                  <a:gd name="T6" fmla="*/ 32147 w 342900"/>
                  <a:gd name="T7" fmla="*/ 106156 h 428625"/>
                  <a:gd name="T8" fmla="*/ 32147 w 342900"/>
                  <a:gd name="T9" fmla="*/ 121015 h 428625"/>
                  <a:gd name="T10" fmla="*/ 257747 w 342900"/>
                  <a:gd name="T11" fmla="*/ 405622 h 4286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2900" h="428625">
                    <a:moveTo>
                      <a:pt x="323612" y="267748"/>
                    </a:moveTo>
                    <a:cubicBezTo>
                      <a:pt x="242888" y="258175"/>
                      <a:pt x="180165" y="189452"/>
                      <a:pt x="180165" y="106156"/>
                    </a:cubicBezTo>
                    <a:cubicBezTo>
                      <a:pt x="180165" y="65294"/>
                      <a:pt x="147018" y="32147"/>
                      <a:pt x="106156" y="32147"/>
                    </a:cubicBezTo>
                    <a:cubicBezTo>
                      <a:pt x="65294" y="32147"/>
                      <a:pt x="32147" y="65294"/>
                      <a:pt x="32147" y="106156"/>
                    </a:cubicBezTo>
                    <a:lnTo>
                      <a:pt x="32147" y="121015"/>
                    </a:lnTo>
                    <a:cubicBezTo>
                      <a:pt x="32147" y="264319"/>
                      <a:pt x="126302" y="370904"/>
                      <a:pt x="257747" y="405622"/>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58" name="Полилиния: фигура 38">
                <a:extLst>
                  <a:ext uri="{FF2B5EF4-FFF2-40B4-BE49-F238E27FC236}">
                    <a16:creationId xmlns="" xmlns:a16="http://schemas.microsoft.com/office/drawing/2014/main" id="{84474F48-8176-9C0C-502B-A1C99DCFA8F8}"/>
                  </a:ext>
                </a:extLst>
              </p:cNvPr>
              <p:cNvSpPr>
                <a:spLocks/>
              </p:cNvSpPr>
              <p:nvPr/>
            </p:nvSpPr>
            <p:spPr bwMode="auto">
              <a:xfrm>
                <a:off x="1130085" y="2422211"/>
                <a:ext cx="485775" cy="414338"/>
              </a:xfrm>
              <a:custGeom>
                <a:avLst/>
                <a:gdLst>
                  <a:gd name="T0" fmla="*/ 460772 w 485775"/>
                  <a:gd name="T1" fmla="*/ 267177 h 414337"/>
                  <a:gd name="T2" fmla="*/ 389906 w 485775"/>
                  <a:gd name="T3" fmla="*/ 180165 h 414337"/>
                  <a:gd name="T4" fmla="*/ 241887 w 485775"/>
                  <a:gd name="T5" fmla="*/ 32147 h 414337"/>
                  <a:gd name="T6" fmla="*/ 93869 w 485775"/>
                  <a:gd name="T7" fmla="*/ 180165 h 414337"/>
                  <a:gd name="T8" fmla="*/ 93869 w 485775"/>
                  <a:gd name="T9" fmla="*/ 298610 h 414337"/>
                  <a:gd name="T10" fmla="*/ 40719 w 485775"/>
                  <a:gd name="T11" fmla="*/ 379906 h 414337"/>
                  <a:gd name="T12" fmla="*/ 32147 w 485775"/>
                  <a:gd name="T13" fmla="*/ 383192 h 4143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5775" h="414337">
                    <a:moveTo>
                      <a:pt x="460772" y="267176"/>
                    </a:moveTo>
                    <a:cubicBezTo>
                      <a:pt x="420338" y="258890"/>
                      <a:pt x="389906" y="223171"/>
                      <a:pt x="389906" y="180165"/>
                    </a:cubicBezTo>
                    <a:cubicBezTo>
                      <a:pt x="389906" y="100298"/>
                      <a:pt x="318468" y="32147"/>
                      <a:pt x="241887" y="32147"/>
                    </a:cubicBezTo>
                    <a:cubicBezTo>
                      <a:pt x="161449" y="32147"/>
                      <a:pt x="93869" y="97441"/>
                      <a:pt x="93869" y="180165"/>
                    </a:cubicBezTo>
                    <a:lnTo>
                      <a:pt x="93869" y="298609"/>
                    </a:lnTo>
                    <a:cubicBezTo>
                      <a:pt x="93869" y="334899"/>
                      <a:pt x="72009" y="366189"/>
                      <a:pt x="40719" y="379905"/>
                    </a:cubicBezTo>
                    <a:cubicBezTo>
                      <a:pt x="37862" y="381190"/>
                      <a:pt x="35004" y="382191"/>
                      <a:pt x="32147" y="383191"/>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59" name="Полилиния: фигура 39">
                <a:extLst>
                  <a:ext uri="{FF2B5EF4-FFF2-40B4-BE49-F238E27FC236}">
                    <a16:creationId xmlns="" xmlns:a16="http://schemas.microsoft.com/office/drawing/2014/main" id="{AAD58BF0-70CB-A66D-8324-7A2BFF921851}"/>
                  </a:ext>
                </a:extLst>
              </p:cNvPr>
              <p:cNvSpPr>
                <a:spLocks/>
              </p:cNvSpPr>
              <p:nvPr/>
            </p:nvSpPr>
            <p:spPr bwMode="auto">
              <a:xfrm>
                <a:off x="1167946" y="2773684"/>
                <a:ext cx="128588" cy="128588"/>
              </a:xfrm>
              <a:custGeom>
                <a:avLst/>
                <a:gdLst>
                  <a:gd name="T0" fmla="*/ 109158 w 128587"/>
                  <a:gd name="T1" fmla="*/ 32147 h 128587"/>
                  <a:gd name="T2" fmla="*/ 32147 w 128587"/>
                  <a:gd name="T3" fmla="*/ 105586 h 128587"/>
                  <a:gd name="T4" fmla="*/ 0 60000 65536"/>
                  <a:gd name="T5" fmla="*/ 0 60000 65536"/>
                </a:gdLst>
                <a:ahLst/>
                <a:cxnLst>
                  <a:cxn ang="T4">
                    <a:pos x="T0" y="T1"/>
                  </a:cxn>
                  <a:cxn ang="T5">
                    <a:pos x="T2" y="T3"/>
                  </a:cxn>
                </a:cxnLst>
                <a:rect l="0" t="0" r="r" b="b"/>
                <a:pathLst>
                  <a:path w="128587" h="128587">
                    <a:moveTo>
                      <a:pt x="109157" y="32147"/>
                    </a:moveTo>
                    <a:cubicBezTo>
                      <a:pt x="87868" y="64580"/>
                      <a:pt x="63437" y="90297"/>
                      <a:pt x="32147" y="105585"/>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60" name="Полилиния: фигура 40">
                <a:extLst>
                  <a:ext uri="{FF2B5EF4-FFF2-40B4-BE49-F238E27FC236}">
                    <a16:creationId xmlns="" xmlns:a16="http://schemas.microsoft.com/office/drawing/2014/main" id="{CCFDF846-D0AB-A2E2-0383-753E4B179254}"/>
                  </a:ext>
                </a:extLst>
              </p:cNvPr>
              <p:cNvSpPr>
                <a:spLocks/>
              </p:cNvSpPr>
              <p:nvPr/>
            </p:nvSpPr>
            <p:spPr bwMode="auto">
              <a:xfrm>
                <a:off x="1226668" y="2858962"/>
                <a:ext cx="242888" cy="114300"/>
              </a:xfrm>
              <a:custGeom>
                <a:avLst/>
                <a:gdLst>
                  <a:gd name="T0" fmla="*/ 32147 w 242887"/>
                  <a:gd name="T1" fmla="*/ 72741 h 114300"/>
                  <a:gd name="T2" fmla="*/ 65008 w 242887"/>
                  <a:gd name="T3" fmla="*/ 47595 h 114300"/>
                  <a:gd name="T4" fmla="*/ 142162 w 242887"/>
                  <a:gd name="T5" fmla="*/ 44452 h 114300"/>
                  <a:gd name="T6" fmla="*/ 222457 w 242887"/>
                  <a:gd name="T7" fmla="*/ 90600 h 114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2887" h="114300">
                    <a:moveTo>
                      <a:pt x="32147" y="72741"/>
                    </a:moveTo>
                    <a:cubicBezTo>
                      <a:pt x="43577" y="65026"/>
                      <a:pt x="54578" y="56596"/>
                      <a:pt x="65008" y="47595"/>
                    </a:cubicBezTo>
                    <a:cubicBezTo>
                      <a:pt x="86868" y="28307"/>
                      <a:pt x="118872" y="26878"/>
                      <a:pt x="142161" y="44452"/>
                    </a:cubicBezTo>
                    <a:cubicBezTo>
                      <a:pt x="167307" y="63311"/>
                      <a:pt x="194167" y="79599"/>
                      <a:pt x="222456" y="90600"/>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61" name="Полилиния: фигура 41">
                <a:extLst>
                  <a:ext uri="{FF2B5EF4-FFF2-40B4-BE49-F238E27FC236}">
                    <a16:creationId xmlns="" xmlns:a16="http://schemas.microsoft.com/office/drawing/2014/main" id="{A9FB2017-16BD-D62D-BB55-1F2B6C497957}"/>
                  </a:ext>
                </a:extLst>
              </p:cNvPr>
              <p:cNvSpPr>
                <a:spLocks/>
              </p:cNvSpPr>
              <p:nvPr/>
            </p:nvSpPr>
            <p:spPr bwMode="auto">
              <a:xfrm>
                <a:off x="1339825" y="2585089"/>
                <a:ext cx="257175" cy="271463"/>
              </a:xfrm>
              <a:custGeom>
                <a:avLst/>
                <a:gdLst>
                  <a:gd name="T0" fmla="*/ 230314 w 257175"/>
                  <a:gd name="T1" fmla="*/ 251318 h 271462"/>
                  <a:gd name="T2" fmla="*/ 32147 w 257175"/>
                  <a:gd name="T3" fmla="*/ 32147 h 271462"/>
                  <a:gd name="T4" fmla="*/ 0 60000 65536"/>
                  <a:gd name="T5" fmla="*/ 0 60000 65536"/>
                </a:gdLst>
                <a:ahLst/>
                <a:cxnLst>
                  <a:cxn ang="T4">
                    <a:pos x="T0" y="T1"/>
                  </a:cxn>
                  <a:cxn ang="T5">
                    <a:pos x="T2" y="T3"/>
                  </a:cxn>
                </a:cxnLst>
                <a:rect l="0" t="0" r="r" b="b"/>
                <a:pathLst>
                  <a:path w="257175" h="271462">
                    <a:moveTo>
                      <a:pt x="230314" y="251317"/>
                    </a:moveTo>
                    <a:cubicBezTo>
                      <a:pt x="117729" y="235315"/>
                      <a:pt x="32147" y="149447"/>
                      <a:pt x="32147" y="32147"/>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62" name="Полилиния: фигура 42">
                <a:extLst>
                  <a:ext uri="{FF2B5EF4-FFF2-40B4-BE49-F238E27FC236}">
                    <a16:creationId xmlns="" xmlns:a16="http://schemas.microsoft.com/office/drawing/2014/main" id="{7D6B215E-BA5D-A729-A68E-8A92429C0145}"/>
                  </a:ext>
                </a:extLst>
              </p:cNvPr>
              <p:cNvSpPr>
                <a:spLocks/>
              </p:cNvSpPr>
              <p:nvPr/>
            </p:nvSpPr>
            <p:spPr bwMode="auto">
              <a:xfrm>
                <a:off x="1138086" y="2274335"/>
                <a:ext cx="457200" cy="142875"/>
              </a:xfrm>
              <a:custGeom>
                <a:avLst/>
                <a:gdLst>
                  <a:gd name="T0" fmla="*/ 437055 w 457200"/>
                  <a:gd name="T1" fmla="*/ 113014 h 142875"/>
                  <a:gd name="T2" fmla="*/ 233886 w 457200"/>
                  <a:gd name="T3" fmla="*/ 32147 h 142875"/>
                  <a:gd name="T4" fmla="*/ 32147 w 457200"/>
                  <a:gd name="T5" fmla="*/ 111585 h 142875"/>
                  <a:gd name="T6" fmla="*/ 0 60000 65536"/>
                  <a:gd name="T7" fmla="*/ 0 60000 65536"/>
                  <a:gd name="T8" fmla="*/ 0 60000 65536"/>
                </a:gdLst>
                <a:ahLst/>
                <a:cxnLst>
                  <a:cxn ang="T6">
                    <a:pos x="T0" y="T1"/>
                  </a:cxn>
                  <a:cxn ang="T7">
                    <a:pos x="T2" y="T3"/>
                  </a:cxn>
                  <a:cxn ang="T8">
                    <a:pos x="T4" y="T5"/>
                  </a:cxn>
                </a:cxnLst>
                <a:rect l="0" t="0" r="r" b="b"/>
                <a:pathLst>
                  <a:path w="457200" h="142875">
                    <a:moveTo>
                      <a:pt x="437055" y="113014"/>
                    </a:moveTo>
                    <a:cubicBezTo>
                      <a:pt x="373332" y="53150"/>
                      <a:pt x="292465" y="32147"/>
                      <a:pt x="233886" y="32147"/>
                    </a:cubicBezTo>
                    <a:cubicBezTo>
                      <a:pt x="156019" y="32147"/>
                      <a:pt x="85011" y="62293"/>
                      <a:pt x="32147" y="111585"/>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grpSp>
      <p:sp>
        <p:nvSpPr>
          <p:cNvPr id="17444" name="Полилиния: фигура 46">
            <a:extLst>
              <a:ext uri="{FF2B5EF4-FFF2-40B4-BE49-F238E27FC236}">
                <a16:creationId xmlns="" xmlns:a16="http://schemas.microsoft.com/office/drawing/2014/main" id="{6D1C236A-840D-78D1-4854-1D7210159662}"/>
              </a:ext>
            </a:extLst>
          </p:cNvPr>
          <p:cNvSpPr>
            <a:spLocks/>
          </p:cNvSpPr>
          <p:nvPr/>
        </p:nvSpPr>
        <p:spPr bwMode="auto">
          <a:xfrm>
            <a:off x="6473518" y="1936729"/>
            <a:ext cx="702997" cy="702997"/>
          </a:xfrm>
          <a:custGeom>
            <a:avLst/>
            <a:gdLst>
              <a:gd name="T0" fmla="*/ 730448 w 885825"/>
              <a:gd name="T1" fmla="*/ 16073 h 885825"/>
              <a:gd name="T2" fmla="*/ 873323 w 885825"/>
              <a:gd name="T3" fmla="*/ 158948 h 885825"/>
              <a:gd name="T4" fmla="*/ 873323 w 885825"/>
              <a:gd name="T5" fmla="*/ 730448 h 885825"/>
              <a:gd name="T6" fmla="*/ 730448 w 885825"/>
              <a:gd name="T7" fmla="*/ 873323 h 885825"/>
              <a:gd name="T8" fmla="*/ 158948 w 885825"/>
              <a:gd name="T9" fmla="*/ 873323 h 885825"/>
              <a:gd name="T10" fmla="*/ 16073 w 885825"/>
              <a:gd name="T11" fmla="*/ 730448 h 885825"/>
              <a:gd name="T12" fmla="*/ 16073 w 885825"/>
              <a:gd name="T13" fmla="*/ 158948 h 885825"/>
              <a:gd name="T14" fmla="*/ 158948 w 885825"/>
              <a:gd name="T15" fmla="*/ 16073 h 8858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5825" h="885825">
                <a:moveTo>
                  <a:pt x="730448" y="16073"/>
                </a:moveTo>
                <a:cubicBezTo>
                  <a:pt x="809356" y="16073"/>
                  <a:pt x="873323" y="80041"/>
                  <a:pt x="873323" y="158948"/>
                </a:cubicBezTo>
                <a:lnTo>
                  <a:pt x="873323" y="730448"/>
                </a:lnTo>
                <a:cubicBezTo>
                  <a:pt x="873323" y="809356"/>
                  <a:pt x="809356" y="873323"/>
                  <a:pt x="730448" y="873323"/>
                </a:cubicBezTo>
                <a:lnTo>
                  <a:pt x="158948" y="873323"/>
                </a:lnTo>
                <a:cubicBezTo>
                  <a:pt x="80041" y="873323"/>
                  <a:pt x="16073" y="809356"/>
                  <a:pt x="16073" y="730448"/>
                </a:cubicBezTo>
                <a:lnTo>
                  <a:pt x="16073" y="158948"/>
                </a:lnTo>
                <a:cubicBezTo>
                  <a:pt x="16073" y="80041"/>
                  <a:pt x="80041" y="16073"/>
                  <a:pt x="158948" y="16073"/>
                </a:cubicBezTo>
                <a:lnTo>
                  <a:pt x="730448" y="16073"/>
                </a:lnTo>
                <a:close/>
              </a:path>
            </a:pathLst>
          </a:custGeom>
          <a:solidFill>
            <a:srgbClr val="4A4A49"/>
          </a:soli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grpSp>
        <p:nvGrpSpPr>
          <p:cNvPr id="17445" name="Группа 64">
            <a:extLst>
              <a:ext uri="{FF2B5EF4-FFF2-40B4-BE49-F238E27FC236}">
                <a16:creationId xmlns="" xmlns:a16="http://schemas.microsoft.com/office/drawing/2014/main" id="{DC07B0C1-4961-2061-8512-9FC3FA585EC4}"/>
              </a:ext>
            </a:extLst>
          </p:cNvPr>
          <p:cNvGrpSpPr>
            <a:grpSpLocks/>
          </p:cNvGrpSpPr>
          <p:nvPr/>
        </p:nvGrpSpPr>
        <p:grpSpPr bwMode="auto">
          <a:xfrm>
            <a:off x="6567913" y="2082431"/>
            <a:ext cx="557749" cy="506371"/>
            <a:chOff x="6778996" y="2307340"/>
            <a:chExt cx="702803" cy="638062"/>
          </a:xfrm>
        </p:grpSpPr>
        <p:sp>
          <p:nvSpPr>
            <p:cNvPr id="17446" name="Полилиния: фигура 47">
              <a:extLst>
                <a:ext uri="{FF2B5EF4-FFF2-40B4-BE49-F238E27FC236}">
                  <a16:creationId xmlns="" xmlns:a16="http://schemas.microsoft.com/office/drawing/2014/main" id="{9EA5E059-EBF1-0AC8-899D-69FA778C61E7}"/>
                </a:ext>
              </a:extLst>
            </p:cNvPr>
            <p:cNvSpPr>
              <a:spLocks/>
            </p:cNvSpPr>
            <p:nvPr/>
          </p:nvSpPr>
          <p:spPr bwMode="auto">
            <a:xfrm>
              <a:off x="7130898" y="2358060"/>
              <a:ext cx="100013" cy="171450"/>
            </a:xfrm>
            <a:custGeom>
              <a:avLst/>
              <a:gdLst>
                <a:gd name="T0" fmla="*/ 32147 w 100012"/>
                <a:gd name="T1" fmla="*/ 150876 h 171450"/>
                <a:gd name="T2" fmla="*/ 62580 w 100012"/>
                <a:gd name="T3" fmla="*/ 120301 h 171450"/>
                <a:gd name="T4" fmla="*/ 71010 w 100012"/>
                <a:gd name="T5" fmla="*/ 99870 h 171450"/>
                <a:gd name="T6" fmla="*/ 71010 w 100012"/>
                <a:gd name="T7" fmla="*/ 32147 h 1714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12" h="171450">
                  <a:moveTo>
                    <a:pt x="32147" y="150876"/>
                  </a:moveTo>
                  <a:lnTo>
                    <a:pt x="62579" y="120301"/>
                  </a:lnTo>
                  <a:cubicBezTo>
                    <a:pt x="68008" y="114872"/>
                    <a:pt x="71009" y="107585"/>
                    <a:pt x="71009" y="99870"/>
                  </a:cubicBezTo>
                  <a:lnTo>
                    <a:pt x="71009" y="32147"/>
                  </a:ln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47" name="Полилиния: фигура 48">
              <a:extLst>
                <a:ext uri="{FF2B5EF4-FFF2-40B4-BE49-F238E27FC236}">
                  <a16:creationId xmlns="" xmlns:a16="http://schemas.microsoft.com/office/drawing/2014/main" id="{2C59BC5C-4C32-22FD-4E62-2C26CA03C338}"/>
                </a:ext>
              </a:extLst>
            </p:cNvPr>
            <p:cNvSpPr>
              <a:spLocks/>
            </p:cNvSpPr>
            <p:nvPr/>
          </p:nvSpPr>
          <p:spPr bwMode="auto">
            <a:xfrm>
              <a:off x="6778996" y="2358060"/>
              <a:ext cx="314325" cy="442913"/>
            </a:xfrm>
            <a:custGeom>
              <a:avLst/>
              <a:gdLst>
                <a:gd name="T0" fmla="*/ 32147 w 314325"/>
                <a:gd name="T1" fmla="*/ 32147 h 442912"/>
                <a:gd name="T2" fmla="*/ 32147 w 314325"/>
                <a:gd name="T3" fmla="*/ 99870 h 442912"/>
                <a:gd name="T4" fmla="*/ 40577 w 314325"/>
                <a:gd name="T5" fmla="*/ 120301 h 442912"/>
                <a:gd name="T6" fmla="*/ 191310 w 314325"/>
                <a:gd name="T7" fmla="*/ 272035 h 442912"/>
                <a:gd name="T8" fmla="*/ 191310 w 314325"/>
                <a:gd name="T9" fmla="*/ 415767 h 442912"/>
                <a:gd name="T10" fmla="*/ 263604 w 314325"/>
                <a:gd name="T11" fmla="*/ 343473 h 442912"/>
                <a:gd name="T12" fmla="*/ 263604 w 314325"/>
                <a:gd name="T13" fmla="*/ 272178 h 442912"/>
                <a:gd name="T14" fmla="*/ 282607 w 314325"/>
                <a:gd name="T15" fmla="*/ 253033 h 442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325" h="442912">
                  <a:moveTo>
                    <a:pt x="32147" y="32147"/>
                  </a:moveTo>
                  <a:lnTo>
                    <a:pt x="32147" y="99870"/>
                  </a:lnTo>
                  <a:cubicBezTo>
                    <a:pt x="32147" y="107585"/>
                    <a:pt x="35147" y="114872"/>
                    <a:pt x="40577" y="120301"/>
                  </a:cubicBezTo>
                  <a:lnTo>
                    <a:pt x="191310" y="272034"/>
                  </a:lnTo>
                  <a:lnTo>
                    <a:pt x="191310" y="415766"/>
                  </a:lnTo>
                  <a:lnTo>
                    <a:pt x="263604" y="343472"/>
                  </a:lnTo>
                  <a:lnTo>
                    <a:pt x="263604" y="272177"/>
                  </a:lnTo>
                  <a:lnTo>
                    <a:pt x="282607" y="253032"/>
                  </a:ln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48" name="Полилиния: фигура 49">
              <a:extLst>
                <a:ext uri="{FF2B5EF4-FFF2-40B4-BE49-F238E27FC236}">
                  <a16:creationId xmlns="" xmlns:a16="http://schemas.microsoft.com/office/drawing/2014/main" id="{8675F2DD-D6FE-2823-8849-5E3CCF16E890}"/>
                </a:ext>
              </a:extLst>
            </p:cNvPr>
            <p:cNvSpPr>
              <a:spLocks/>
            </p:cNvSpPr>
            <p:nvPr/>
          </p:nvSpPr>
          <p:spPr bwMode="auto">
            <a:xfrm>
              <a:off x="6778996" y="2307340"/>
              <a:ext cx="442913" cy="114300"/>
            </a:xfrm>
            <a:custGeom>
              <a:avLst/>
              <a:gdLst>
                <a:gd name="T0" fmla="*/ 32147 w 442912"/>
                <a:gd name="T1" fmla="*/ 82867 h 114300"/>
                <a:gd name="T2" fmla="*/ 227601 w 442912"/>
                <a:gd name="T3" fmla="*/ 32147 h 114300"/>
                <a:gd name="T4" fmla="*/ 423054 w 442912"/>
                <a:gd name="T5" fmla="*/ 82867 h 114300"/>
                <a:gd name="T6" fmla="*/ 0 60000 65536"/>
                <a:gd name="T7" fmla="*/ 0 60000 65536"/>
                <a:gd name="T8" fmla="*/ 0 60000 65536"/>
              </a:gdLst>
              <a:ahLst/>
              <a:cxnLst>
                <a:cxn ang="T6">
                  <a:pos x="T0" y="T1"/>
                </a:cxn>
                <a:cxn ang="T7">
                  <a:pos x="T2" y="T3"/>
                </a:cxn>
                <a:cxn ang="T8">
                  <a:pos x="T4" y="T5"/>
                </a:cxn>
              </a:cxnLst>
              <a:rect l="0" t="0" r="r" b="b"/>
              <a:pathLst>
                <a:path w="442912" h="114300">
                  <a:moveTo>
                    <a:pt x="32147" y="82867"/>
                  </a:moveTo>
                  <a:cubicBezTo>
                    <a:pt x="32147" y="54864"/>
                    <a:pt x="119586" y="32147"/>
                    <a:pt x="227600" y="32147"/>
                  </a:cubicBezTo>
                  <a:cubicBezTo>
                    <a:pt x="335613" y="32147"/>
                    <a:pt x="423053" y="54864"/>
                    <a:pt x="423053" y="82867"/>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49" name="Полилиния: фигура 50">
              <a:extLst>
                <a:ext uri="{FF2B5EF4-FFF2-40B4-BE49-F238E27FC236}">
                  <a16:creationId xmlns="" xmlns:a16="http://schemas.microsoft.com/office/drawing/2014/main" id="{5E08F6B8-19E0-FC75-1787-33C5B7195A00}"/>
                </a:ext>
              </a:extLst>
            </p:cNvPr>
            <p:cNvSpPr>
              <a:spLocks/>
            </p:cNvSpPr>
            <p:nvPr/>
          </p:nvSpPr>
          <p:spPr bwMode="auto">
            <a:xfrm>
              <a:off x="6778996" y="2365347"/>
              <a:ext cx="442913" cy="114300"/>
            </a:xfrm>
            <a:custGeom>
              <a:avLst/>
              <a:gdLst>
                <a:gd name="T0" fmla="*/ 32147 w 442912"/>
                <a:gd name="T1" fmla="*/ 32147 h 114300"/>
                <a:gd name="T2" fmla="*/ 227601 w 442912"/>
                <a:gd name="T3" fmla="*/ 82868 h 114300"/>
                <a:gd name="T4" fmla="*/ 423054 w 442912"/>
                <a:gd name="T5" fmla="*/ 32147 h 114300"/>
                <a:gd name="T6" fmla="*/ 0 60000 65536"/>
                <a:gd name="T7" fmla="*/ 0 60000 65536"/>
                <a:gd name="T8" fmla="*/ 0 60000 65536"/>
              </a:gdLst>
              <a:ahLst/>
              <a:cxnLst>
                <a:cxn ang="T6">
                  <a:pos x="T0" y="T1"/>
                </a:cxn>
                <a:cxn ang="T7">
                  <a:pos x="T2" y="T3"/>
                </a:cxn>
                <a:cxn ang="T8">
                  <a:pos x="T4" y="T5"/>
                </a:cxn>
              </a:cxnLst>
              <a:rect l="0" t="0" r="r" b="b"/>
              <a:pathLst>
                <a:path w="442912" h="114300">
                  <a:moveTo>
                    <a:pt x="32147" y="32147"/>
                  </a:moveTo>
                  <a:cubicBezTo>
                    <a:pt x="32147" y="60150"/>
                    <a:pt x="119586" y="82868"/>
                    <a:pt x="227600" y="82868"/>
                  </a:cubicBezTo>
                  <a:cubicBezTo>
                    <a:pt x="335613" y="82868"/>
                    <a:pt x="423053" y="60150"/>
                    <a:pt x="423053" y="32147"/>
                  </a:cubicBez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50" name="Полилиния: фигура 51">
              <a:extLst>
                <a:ext uri="{FF2B5EF4-FFF2-40B4-BE49-F238E27FC236}">
                  <a16:creationId xmlns="" xmlns:a16="http://schemas.microsoft.com/office/drawing/2014/main" id="{1AA4EB68-8CDD-B808-913D-74D568EEB27F}"/>
                </a:ext>
              </a:extLst>
            </p:cNvPr>
            <p:cNvSpPr>
              <a:spLocks/>
            </p:cNvSpPr>
            <p:nvPr/>
          </p:nvSpPr>
          <p:spPr bwMode="auto">
            <a:xfrm>
              <a:off x="7153186" y="2537224"/>
              <a:ext cx="328613" cy="200025"/>
            </a:xfrm>
            <a:custGeom>
              <a:avLst/>
              <a:gdLst>
                <a:gd name="T0" fmla="*/ 32147 w 328612"/>
                <a:gd name="T1" fmla="*/ 82012 h 200025"/>
                <a:gd name="T2" fmla="*/ 56150 w 328612"/>
                <a:gd name="T3" fmla="*/ 65724 h 200025"/>
                <a:gd name="T4" fmla="*/ 88297 w 328612"/>
                <a:gd name="T5" fmla="*/ 61438 h 200025"/>
                <a:gd name="T6" fmla="*/ 112300 w 328612"/>
                <a:gd name="T7" fmla="*/ 45150 h 200025"/>
                <a:gd name="T8" fmla="*/ 152448 w 328612"/>
                <a:gd name="T9" fmla="*/ 52865 h 200025"/>
                <a:gd name="T10" fmla="*/ 176452 w 328612"/>
                <a:gd name="T11" fmla="*/ 36577 h 200025"/>
                <a:gd name="T12" fmla="*/ 216600 w 328612"/>
                <a:gd name="T13" fmla="*/ 44293 h 200025"/>
                <a:gd name="T14" fmla="*/ 300896 w 328612"/>
                <a:gd name="T15" fmla="*/ 169023 h 200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612" h="200025">
                  <a:moveTo>
                    <a:pt x="32147" y="82012"/>
                  </a:moveTo>
                  <a:lnTo>
                    <a:pt x="56150" y="65724"/>
                  </a:lnTo>
                  <a:cubicBezTo>
                    <a:pt x="63722" y="60580"/>
                    <a:pt x="78724" y="57437"/>
                    <a:pt x="88297" y="61438"/>
                  </a:cubicBezTo>
                  <a:lnTo>
                    <a:pt x="112300" y="45150"/>
                  </a:lnTo>
                  <a:cubicBezTo>
                    <a:pt x="123587" y="37578"/>
                    <a:pt x="143304" y="39435"/>
                    <a:pt x="152448" y="52865"/>
                  </a:cubicBezTo>
                  <a:lnTo>
                    <a:pt x="176451" y="36577"/>
                  </a:lnTo>
                  <a:cubicBezTo>
                    <a:pt x="187738" y="29005"/>
                    <a:pt x="207455" y="30862"/>
                    <a:pt x="216599" y="44293"/>
                  </a:cubicBezTo>
                  <a:lnTo>
                    <a:pt x="300895" y="169023"/>
                  </a:ln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51" name="Полилиния: фигура 52">
              <a:extLst>
                <a:ext uri="{FF2B5EF4-FFF2-40B4-BE49-F238E27FC236}">
                  <a16:creationId xmlns="" xmlns:a16="http://schemas.microsoft.com/office/drawing/2014/main" id="{302845AC-10B7-FBF0-E437-E496239C7DA1}"/>
                </a:ext>
              </a:extLst>
            </p:cNvPr>
            <p:cNvSpPr>
              <a:spLocks/>
            </p:cNvSpPr>
            <p:nvPr/>
          </p:nvSpPr>
          <p:spPr bwMode="auto">
            <a:xfrm>
              <a:off x="7050017" y="2502489"/>
              <a:ext cx="300038" cy="442913"/>
            </a:xfrm>
            <a:custGeom>
              <a:avLst/>
              <a:gdLst>
                <a:gd name="T0" fmla="*/ 167749 w 300037"/>
                <a:gd name="T1" fmla="*/ 164752 h 442912"/>
                <a:gd name="T2" fmla="*/ 86738 w 300037"/>
                <a:gd name="T3" fmla="*/ 44880 h 442912"/>
                <a:gd name="T4" fmla="*/ 46590 w 300037"/>
                <a:gd name="T5" fmla="*/ 37165 h 442912"/>
                <a:gd name="T6" fmla="*/ 38875 w 300037"/>
                <a:gd name="T7" fmla="*/ 77313 h 442912"/>
                <a:gd name="T8" fmla="*/ 152319 w 300037"/>
                <a:gd name="T9" fmla="*/ 245192 h 442912"/>
                <a:gd name="T10" fmla="*/ 122028 w 300037"/>
                <a:gd name="T11" fmla="*/ 260908 h 442912"/>
                <a:gd name="T12" fmla="*/ 82452 w 300037"/>
                <a:gd name="T13" fmla="*/ 244049 h 442912"/>
                <a:gd name="T14" fmla="*/ 33874 w 300037"/>
                <a:gd name="T15" fmla="*/ 276910 h 442912"/>
                <a:gd name="T16" fmla="*/ 138459 w 300037"/>
                <a:gd name="T17" fmla="*/ 341918 h 442912"/>
                <a:gd name="T18" fmla="*/ 244759 w 300037"/>
                <a:gd name="T19" fmla="*/ 382066 h 442912"/>
                <a:gd name="T20" fmla="*/ 273334 w 300037"/>
                <a:gd name="T21" fmla="*/ 414070 h 442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037" h="442912">
                  <a:moveTo>
                    <a:pt x="167748" y="164752"/>
                  </a:moveTo>
                  <a:lnTo>
                    <a:pt x="86738" y="44880"/>
                  </a:lnTo>
                  <a:cubicBezTo>
                    <a:pt x="77737" y="31593"/>
                    <a:pt x="59735" y="28164"/>
                    <a:pt x="46590" y="37165"/>
                  </a:cubicBezTo>
                  <a:cubicBezTo>
                    <a:pt x="33303" y="46166"/>
                    <a:pt x="29874" y="64168"/>
                    <a:pt x="38875" y="77313"/>
                  </a:cubicBezTo>
                  <a:lnTo>
                    <a:pt x="152318" y="245191"/>
                  </a:lnTo>
                  <a:cubicBezTo>
                    <a:pt x="149460" y="258764"/>
                    <a:pt x="134744" y="266336"/>
                    <a:pt x="122028" y="260907"/>
                  </a:cubicBezTo>
                  <a:lnTo>
                    <a:pt x="82452" y="244048"/>
                  </a:lnTo>
                  <a:cubicBezTo>
                    <a:pt x="45447" y="230618"/>
                    <a:pt x="26016" y="265336"/>
                    <a:pt x="33874" y="276909"/>
                  </a:cubicBezTo>
                  <a:cubicBezTo>
                    <a:pt x="33874" y="276909"/>
                    <a:pt x="127743" y="337345"/>
                    <a:pt x="138459" y="341917"/>
                  </a:cubicBezTo>
                  <a:cubicBezTo>
                    <a:pt x="155747" y="349347"/>
                    <a:pt x="237757" y="371778"/>
                    <a:pt x="244758" y="382065"/>
                  </a:cubicBezTo>
                  <a:lnTo>
                    <a:pt x="273333" y="414069"/>
                  </a:ln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52" name="Полилиния: фигура 53">
              <a:extLst>
                <a:ext uri="{FF2B5EF4-FFF2-40B4-BE49-F238E27FC236}">
                  <a16:creationId xmlns="" xmlns:a16="http://schemas.microsoft.com/office/drawing/2014/main" id="{1F5D160A-0203-0C13-94ED-8E5269720306}"/>
                </a:ext>
              </a:extLst>
            </p:cNvPr>
            <p:cNvSpPr>
              <a:spLocks/>
            </p:cNvSpPr>
            <p:nvPr/>
          </p:nvSpPr>
          <p:spPr bwMode="auto">
            <a:xfrm>
              <a:off x="7209193" y="2566658"/>
              <a:ext cx="85725" cy="100013"/>
            </a:xfrm>
            <a:custGeom>
              <a:avLst/>
              <a:gdLst>
                <a:gd name="T0" fmla="*/ 32147 w 85725"/>
                <a:gd name="T1" fmla="*/ 32147 h 100012"/>
                <a:gd name="T2" fmla="*/ 64580 w 85725"/>
                <a:gd name="T3" fmla="*/ 80154 h 100012"/>
                <a:gd name="T4" fmla="*/ 0 60000 65536"/>
                <a:gd name="T5" fmla="*/ 0 60000 65536"/>
              </a:gdLst>
              <a:ahLst/>
              <a:cxnLst>
                <a:cxn ang="T4">
                  <a:pos x="T0" y="T1"/>
                </a:cxn>
                <a:cxn ang="T5">
                  <a:pos x="T2" y="T3"/>
                </a:cxn>
              </a:cxnLst>
              <a:rect l="0" t="0" r="r" b="b"/>
              <a:pathLst>
                <a:path w="85725" h="100012">
                  <a:moveTo>
                    <a:pt x="32147" y="32147"/>
                  </a:moveTo>
                  <a:lnTo>
                    <a:pt x="64580" y="80153"/>
                  </a:ln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53" name="Полилиния: фигура 54">
              <a:extLst>
                <a:ext uri="{FF2B5EF4-FFF2-40B4-BE49-F238E27FC236}">
                  <a16:creationId xmlns="" xmlns:a16="http://schemas.microsoft.com/office/drawing/2014/main" id="{CC8D871B-36A5-FD22-E669-CCA61DD75722}"/>
                </a:ext>
              </a:extLst>
            </p:cNvPr>
            <p:cNvSpPr>
              <a:spLocks/>
            </p:cNvSpPr>
            <p:nvPr/>
          </p:nvSpPr>
          <p:spPr bwMode="auto">
            <a:xfrm>
              <a:off x="7273344" y="2558228"/>
              <a:ext cx="85725" cy="100013"/>
            </a:xfrm>
            <a:custGeom>
              <a:avLst/>
              <a:gdLst>
                <a:gd name="T0" fmla="*/ 32147 w 85725"/>
                <a:gd name="T1" fmla="*/ 32147 h 100012"/>
                <a:gd name="T2" fmla="*/ 56579 w 85725"/>
                <a:gd name="T3" fmla="*/ 68009 h 100012"/>
                <a:gd name="T4" fmla="*/ 0 60000 65536"/>
                <a:gd name="T5" fmla="*/ 0 60000 65536"/>
              </a:gdLst>
              <a:ahLst/>
              <a:cxnLst>
                <a:cxn ang="T4">
                  <a:pos x="T0" y="T1"/>
                </a:cxn>
                <a:cxn ang="T5">
                  <a:pos x="T2" y="T3"/>
                </a:cxn>
              </a:cxnLst>
              <a:rect l="0" t="0" r="r" b="b"/>
              <a:pathLst>
                <a:path w="85725" h="100012">
                  <a:moveTo>
                    <a:pt x="32147" y="32147"/>
                  </a:moveTo>
                  <a:lnTo>
                    <a:pt x="56579" y="68008"/>
                  </a:lnTo>
                </a:path>
              </a:pathLst>
            </a:cu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sp>
        <p:nvSpPr>
          <p:cNvPr id="17429" name="Полилиния: фигура 72">
            <a:extLst>
              <a:ext uri="{FF2B5EF4-FFF2-40B4-BE49-F238E27FC236}">
                <a16:creationId xmlns="" xmlns:a16="http://schemas.microsoft.com/office/drawing/2014/main" id="{154BA1BF-A83C-DB1D-0A1E-ACAEE56B66E6}"/>
              </a:ext>
            </a:extLst>
          </p:cNvPr>
          <p:cNvSpPr>
            <a:spLocks/>
          </p:cNvSpPr>
          <p:nvPr/>
        </p:nvSpPr>
        <p:spPr bwMode="auto">
          <a:xfrm>
            <a:off x="6483031" y="4099245"/>
            <a:ext cx="702997" cy="702997"/>
          </a:xfrm>
          <a:custGeom>
            <a:avLst/>
            <a:gdLst>
              <a:gd name="T0" fmla="*/ 730448 w 885825"/>
              <a:gd name="T1" fmla="*/ 16073 h 885825"/>
              <a:gd name="T2" fmla="*/ 873323 w 885825"/>
              <a:gd name="T3" fmla="*/ 158948 h 885825"/>
              <a:gd name="T4" fmla="*/ 873323 w 885825"/>
              <a:gd name="T5" fmla="*/ 730448 h 885825"/>
              <a:gd name="T6" fmla="*/ 730448 w 885825"/>
              <a:gd name="T7" fmla="*/ 873323 h 885825"/>
              <a:gd name="T8" fmla="*/ 158948 w 885825"/>
              <a:gd name="T9" fmla="*/ 873323 h 885825"/>
              <a:gd name="T10" fmla="*/ 16073 w 885825"/>
              <a:gd name="T11" fmla="*/ 730448 h 885825"/>
              <a:gd name="T12" fmla="*/ 16073 w 885825"/>
              <a:gd name="T13" fmla="*/ 158948 h 885825"/>
              <a:gd name="T14" fmla="*/ 158948 w 885825"/>
              <a:gd name="T15" fmla="*/ 16073 h 8858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5825" h="885825">
                <a:moveTo>
                  <a:pt x="730448" y="16073"/>
                </a:moveTo>
                <a:cubicBezTo>
                  <a:pt x="809356" y="16073"/>
                  <a:pt x="873323" y="80041"/>
                  <a:pt x="873323" y="158948"/>
                </a:cubicBezTo>
                <a:lnTo>
                  <a:pt x="873323" y="730448"/>
                </a:lnTo>
                <a:cubicBezTo>
                  <a:pt x="873323" y="809356"/>
                  <a:pt x="809356" y="873323"/>
                  <a:pt x="730448" y="873323"/>
                </a:cubicBezTo>
                <a:lnTo>
                  <a:pt x="158948" y="873323"/>
                </a:lnTo>
                <a:cubicBezTo>
                  <a:pt x="80041" y="873323"/>
                  <a:pt x="16073" y="809356"/>
                  <a:pt x="16073" y="730448"/>
                </a:cubicBezTo>
                <a:lnTo>
                  <a:pt x="16073" y="158948"/>
                </a:lnTo>
                <a:cubicBezTo>
                  <a:pt x="16073" y="80041"/>
                  <a:pt x="80041" y="16073"/>
                  <a:pt x="158948" y="16073"/>
                </a:cubicBezTo>
                <a:lnTo>
                  <a:pt x="730448" y="16073"/>
                </a:lnTo>
                <a:close/>
              </a:path>
            </a:pathLst>
          </a:custGeom>
          <a:solidFill>
            <a:srgbClr val="4A4A49"/>
          </a:soli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grpSp>
        <p:nvGrpSpPr>
          <p:cNvPr id="17430" name="Группа 80">
            <a:extLst>
              <a:ext uri="{FF2B5EF4-FFF2-40B4-BE49-F238E27FC236}">
                <a16:creationId xmlns="" xmlns:a16="http://schemas.microsoft.com/office/drawing/2014/main" id="{0369B103-6E90-8124-5288-0C21CD7FC1D2}"/>
              </a:ext>
            </a:extLst>
          </p:cNvPr>
          <p:cNvGrpSpPr>
            <a:grpSpLocks/>
          </p:cNvGrpSpPr>
          <p:nvPr/>
        </p:nvGrpSpPr>
        <p:grpSpPr bwMode="auto">
          <a:xfrm>
            <a:off x="6628917" y="4208832"/>
            <a:ext cx="554801" cy="453207"/>
            <a:chOff x="6780905" y="4985637"/>
            <a:chExt cx="699088" cy="571072"/>
          </a:xfrm>
        </p:grpSpPr>
        <p:sp>
          <p:nvSpPr>
            <p:cNvPr id="17431" name="Полилиния: фигура 73">
              <a:extLst>
                <a:ext uri="{FF2B5EF4-FFF2-40B4-BE49-F238E27FC236}">
                  <a16:creationId xmlns="" xmlns:a16="http://schemas.microsoft.com/office/drawing/2014/main" id="{D9BF4593-8E7D-82E1-8761-7459E278553C}"/>
                </a:ext>
              </a:extLst>
            </p:cNvPr>
            <p:cNvSpPr>
              <a:spLocks/>
            </p:cNvSpPr>
            <p:nvPr/>
          </p:nvSpPr>
          <p:spPr bwMode="auto">
            <a:xfrm>
              <a:off x="6868345" y="5268958"/>
              <a:ext cx="242888" cy="228600"/>
            </a:xfrm>
            <a:custGeom>
              <a:avLst/>
              <a:gdLst>
                <a:gd name="T0" fmla="*/ 35147 w 242887"/>
                <a:gd name="T1" fmla="*/ 88582 h 228600"/>
                <a:gd name="T2" fmla="*/ 32147 w 242887"/>
                <a:gd name="T3" fmla="*/ 111014 h 228600"/>
                <a:gd name="T4" fmla="*/ 118015 w 242887"/>
                <a:gd name="T5" fmla="*/ 196882 h 228600"/>
                <a:gd name="T6" fmla="*/ 203884 w 242887"/>
                <a:gd name="T7" fmla="*/ 111014 h 228600"/>
                <a:gd name="T8" fmla="*/ 198883 w 242887"/>
                <a:gd name="T9" fmla="*/ 82296 h 228600"/>
                <a:gd name="T10" fmla="*/ 218314 w 242887"/>
                <a:gd name="T11" fmla="*/ 32147 h 228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87" h="228600">
                  <a:moveTo>
                    <a:pt x="35147" y="88582"/>
                  </a:moveTo>
                  <a:cubicBezTo>
                    <a:pt x="33147" y="95726"/>
                    <a:pt x="32147" y="103156"/>
                    <a:pt x="32147" y="111014"/>
                  </a:cubicBezTo>
                  <a:cubicBezTo>
                    <a:pt x="32147" y="158448"/>
                    <a:pt x="70580" y="196882"/>
                    <a:pt x="118015" y="196882"/>
                  </a:cubicBezTo>
                  <a:cubicBezTo>
                    <a:pt x="165449" y="196882"/>
                    <a:pt x="203883" y="158448"/>
                    <a:pt x="203883" y="111014"/>
                  </a:cubicBezTo>
                  <a:cubicBezTo>
                    <a:pt x="203883" y="100870"/>
                    <a:pt x="202025" y="91297"/>
                    <a:pt x="198882" y="82296"/>
                  </a:cubicBezTo>
                  <a:cubicBezTo>
                    <a:pt x="210884" y="69009"/>
                    <a:pt x="218313" y="51435"/>
                    <a:pt x="218313" y="32147"/>
                  </a:cubicBezTo>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32" name="Полилиния: фигура 74">
              <a:extLst>
                <a:ext uri="{FF2B5EF4-FFF2-40B4-BE49-F238E27FC236}">
                  <a16:creationId xmlns="" xmlns:a16="http://schemas.microsoft.com/office/drawing/2014/main" id="{7B4F4A14-2385-0A74-E7E7-63AFB8BC3D2B}"/>
                </a:ext>
              </a:extLst>
            </p:cNvPr>
            <p:cNvSpPr>
              <a:spLocks/>
            </p:cNvSpPr>
            <p:nvPr/>
          </p:nvSpPr>
          <p:spPr bwMode="auto">
            <a:xfrm>
              <a:off x="6781477" y="4985637"/>
              <a:ext cx="342900" cy="257175"/>
            </a:xfrm>
            <a:custGeom>
              <a:avLst/>
              <a:gdLst>
                <a:gd name="T0" fmla="*/ 323469 w 342900"/>
                <a:gd name="T1" fmla="*/ 93297 h 257175"/>
                <a:gd name="T2" fmla="*/ 244888 w 342900"/>
                <a:gd name="T3" fmla="*/ 32147 h 257175"/>
                <a:gd name="T4" fmla="*/ 178737 w 342900"/>
                <a:gd name="T5" fmla="*/ 66437 h 257175"/>
                <a:gd name="T6" fmla="*/ 139017 w 342900"/>
                <a:gd name="T7" fmla="*/ 58722 h 257175"/>
                <a:gd name="T8" fmla="*/ 32147 w 342900"/>
                <a:gd name="T9" fmla="*/ 165592 h 257175"/>
                <a:gd name="T10" fmla="*/ 52007 w 342900"/>
                <a:gd name="T11" fmla="*/ 227600 h 257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2900" h="257175">
                  <a:moveTo>
                    <a:pt x="323469" y="93297"/>
                  </a:moveTo>
                  <a:cubicBezTo>
                    <a:pt x="314611" y="58150"/>
                    <a:pt x="282750" y="32147"/>
                    <a:pt x="244888" y="32147"/>
                  </a:cubicBezTo>
                  <a:cubicBezTo>
                    <a:pt x="217599" y="32147"/>
                    <a:pt x="193453" y="45720"/>
                    <a:pt x="178737" y="66437"/>
                  </a:cubicBezTo>
                  <a:cubicBezTo>
                    <a:pt x="166449" y="61436"/>
                    <a:pt x="153019" y="58722"/>
                    <a:pt x="139017" y="58722"/>
                  </a:cubicBezTo>
                  <a:cubicBezTo>
                    <a:pt x="80010" y="58722"/>
                    <a:pt x="32147" y="106585"/>
                    <a:pt x="32147" y="165592"/>
                  </a:cubicBezTo>
                  <a:cubicBezTo>
                    <a:pt x="32147" y="188738"/>
                    <a:pt x="39576" y="210026"/>
                    <a:pt x="52007" y="227600"/>
                  </a:cubicBezTo>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33" name="Полилиния: фигура 75">
              <a:extLst>
                <a:ext uri="{FF2B5EF4-FFF2-40B4-BE49-F238E27FC236}">
                  <a16:creationId xmlns="" xmlns:a16="http://schemas.microsoft.com/office/drawing/2014/main" id="{AED2E8C4-AF7E-0BD6-23FB-6338AFE0F7C1}"/>
                </a:ext>
              </a:extLst>
            </p:cNvPr>
            <p:cNvSpPr>
              <a:spLocks/>
            </p:cNvSpPr>
            <p:nvPr/>
          </p:nvSpPr>
          <p:spPr bwMode="auto">
            <a:xfrm>
              <a:off x="6780905" y="5151515"/>
              <a:ext cx="185738" cy="242888"/>
            </a:xfrm>
            <a:custGeom>
              <a:avLst/>
              <a:gdLst>
                <a:gd name="T0" fmla="*/ 156878 w 185737"/>
                <a:gd name="T1" fmla="*/ 214456 h 242887"/>
                <a:gd name="T2" fmla="*/ 132732 w 185737"/>
                <a:gd name="T3" fmla="*/ 217314 h 242887"/>
                <a:gd name="T4" fmla="*/ 32147 w 185737"/>
                <a:gd name="T5" fmla="*/ 116729 h 242887"/>
                <a:gd name="T6" fmla="*/ 78153 w 185737"/>
                <a:gd name="T7" fmla="*/ 32147 h 2428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737" h="242887">
                  <a:moveTo>
                    <a:pt x="156877" y="214455"/>
                  </a:moveTo>
                  <a:cubicBezTo>
                    <a:pt x="149162" y="216313"/>
                    <a:pt x="141018" y="217313"/>
                    <a:pt x="132731" y="217313"/>
                  </a:cubicBezTo>
                  <a:cubicBezTo>
                    <a:pt x="77152" y="217313"/>
                    <a:pt x="32147" y="172307"/>
                    <a:pt x="32147" y="116729"/>
                  </a:cubicBezTo>
                  <a:cubicBezTo>
                    <a:pt x="32147" y="81296"/>
                    <a:pt x="50435" y="50149"/>
                    <a:pt x="78153" y="32147"/>
                  </a:cubicBezTo>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34" name="Полилиния: фигура 76">
              <a:extLst>
                <a:ext uri="{FF2B5EF4-FFF2-40B4-BE49-F238E27FC236}">
                  <a16:creationId xmlns="" xmlns:a16="http://schemas.microsoft.com/office/drawing/2014/main" id="{DCEE5F8D-5C91-6F58-6E46-1E4DEB637D54}"/>
                </a:ext>
              </a:extLst>
            </p:cNvPr>
            <p:cNvSpPr>
              <a:spLocks/>
            </p:cNvSpPr>
            <p:nvPr/>
          </p:nvSpPr>
          <p:spPr bwMode="auto">
            <a:xfrm>
              <a:off x="6979930" y="5056646"/>
              <a:ext cx="500063" cy="500063"/>
            </a:xfrm>
            <a:custGeom>
              <a:avLst/>
              <a:gdLst>
                <a:gd name="T0" fmla="*/ 458487 w 500062"/>
                <a:gd name="T1" fmla="*/ 373191 h 500062"/>
                <a:gd name="T2" fmla="*/ 188452 w 500062"/>
                <a:gd name="T3" fmla="*/ 103156 h 500062"/>
                <a:gd name="T4" fmla="*/ 188452 w 500062"/>
                <a:gd name="T5" fmla="*/ 60579 h 500062"/>
                <a:gd name="T6" fmla="*/ 160020 w 500062"/>
                <a:gd name="T7" fmla="*/ 32147 h 500062"/>
                <a:gd name="T8" fmla="*/ 32147 w 500062"/>
                <a:gd name="T9" fmla="*/ 160020 h 500062"/>
                <a:gd name="T10" fmla="*/ 60579 w 500062"/>
                <a:gd name="T11" fmla="*/ 188452 h 500062"/>
                <a:gd name="T12" fmla="*/ 103156 w 500062"/>
                <a:gd name="T13" fmla="*/ 188452 h 500062"/>
                <a:gd name="T14" fmla="*/ 373191 w 500062"/>
                <a:gd name="T15" fmla="*/ 458487 h 500062"/>
                <a:gd name="T16" fmla="*/ 458344 w 500062"/>
                <a:gd name="T17" fmla="*/ 458487 h 500062"/>
                <a:gd name="T18" fmla="*/ 458344 w 500062"/>
                <a:gd name="T19" fmla="*/ 458487 h 500062"/>
                <a:gd name="T20" fmla="*/ 458344 w 500062"/>
                <a:gd name="T21" fmla="*/ 373191 h 5000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0062" h="500062">
                  <a:moveTo>
                    <a:pt x="458486" y="373190"/>
                  </a:moveTo>
                  <a:lnTo>
                    <a:pt x="188452" y="103156"/>
                  </a:lnTo>
                  <a:lnTo>
                    <a:pt x="188452" y="60579"/>
                  </a:lnTo>
                  <a:lnTo>
                    <a:pt x="160020" y="32147"/>
                  </a:lnTo>
                  <a:lnTo>
                    <a:pt x="32147" y="160020"/>
                  </a:lnTo>
                  <a:lnTo>
                    <a:pt x="60579" y="188452"/>
                  </a:lnTo>
                  <a:lnTo>
                    <a:pt x="103156" y="188452"/>
                  </a:lnTo>
                  <a:cubicBezTo>
                    <a:pt x="103156" y="188452"/>
                    <a:pt x="373190" y="458486"/>
                    <a:pt x="373190" y="458486"/>
                  </a:cubicBezTo>
                  <a:cubicBezTo>
                    <a:pt x="396764" y="482060"/>
                    <a:pt x="434912" y="482060"/>
                    <a:pt x="458343" y="458486"/>
                  </a:cubicBezTo>
                  <a:cubicBezTo>
                    <a:pt x="481917" y="434912"/>
                    <a:pt x="481917" y="396764"/>
                    <a:pt x="458343" y="373190"/>
                  </a:cubicBezTo>
                  <a:lnTo>
                    <a:pt x="458486" y="373190"/>
                  </a:lnTo>
                  <a:close/>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35" name="Полилиния: фигура 77">
              <a:extLst>
                <a:ext uri="{FF2B5EF4-FFF2-40B4-BE49-F238E27FC236}">
                  <a16:creationId xmlns="" xmlns:a16="http://schemas.microsoft.com/office/drawing/2014/main" id="{A5B89023-B15E-E158-7D56-81AAB591B66B}"/>
                </a:ext>
              </a:extLst>
            </p:cNvPr>
            <p:cNvSpPr>
              <a:spLocks/>
            </p:cNvSpPr>
            <p:nvPr/>
          </p:nvSpPr>
          <p:spPr bwMode="auto">
            <a:xfrm>
              <a:off x="7093516" y="5255671"/>
              <a:ext cx="342900" cy="300038"/>
            </a:xfrm>
            <a:custGeom>
              <a:avLst/>
              <a:gdLst>
                <a:gd name="T0" fmla="*/ 302181 w 342900"/>
                <a:gd name="T1" fmla="*/ 273607 h 300037"/>
                <a:gd name="T2" fmla="*/ 299895 w 342900"/>
                <a:gd name="T3" fmla="*/ 208027 h 300037"/>
                <a:gd name="T4" fmla="*/ 131588 w 342900"/>
                <a:gd name="T5" fmla="*/ 32147 h 300037"/>
                <a:gd name="T6" fmla="*/ 32147 w 342900"/>
                <a:gd name="T7" fmla="*/ 32147 h 3000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2900" h="300037">
                  <a:moveTo>
                    <a:pt x="302181" y="273606"/>
                  </a:moveTo>
                  <a:cubicBezTo>
                    <a:pt x="317897" y="257889"/>
                    <a:pt x="315754" y="223742"/>
                    <a:pt x="299895" y="208026"/>
                  </a:cubicBezTo>
                  <a:lnTo>
                    <a:pt x="131588" y="32147"/>
                  </a:lnTo>
                  <a:lnTo>
                    <a:pt x="32147" y="32147"/>
                  </a:lnTo>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36" name="Полилиния: фигура 78">
              <a:extLst>
                <a:ext uri="{FF2B5EF4-FFF2-40B4-BE49-F238E27FC236}">
                  <a16:creationId xmlns="" xmlns:a16="http://schemas.microsoft.com/office/drawing/2014/main" id="{BE94AAB5-DCA3-B53E-8FE9-0DB6E5048E25}"/>
                </a:ext>
              </a:extLst>
            </p:cNvPr>
            <p:cNvSpPr>
              <a:spLocks/>
            </p:cNvSpPr>
            <p:nvPr/>
          </p:nvSpPr>
          <p:spPr bwMode="auto">
            <a:xfrm>
              <a:off x="7050939" y="5156087"/>
              <a:ext cx="114300" cy="114300"/>
            </a:xfrm>
            <a:custGeom>
              <a:avLst/>
              <a:gdLst>
                <a:gd name="T0" fmla="*/ 89011 w 114300"/>
                <a:gd name="T1" fmla="*/ 32147 h 114300"/>
                <a:gd name="T2" fmla="*/ 32147 w 114300"/>
                <a:gd name="T3" fmla="*/ 89011 h 114300"/>
                <a:gd name="T4" fmla="*/ 0 60000 65536"/>
                <a:gd name="T5" fmla="*/ 0 60000 65536"/>
              </a:gdLst>
              <a:ahLst/>
              <a:cxnLst>
                <a:cxn ang="T4">
                  <a:pos x="T0" y="T1"/>
                </a:cxn>
                <a:cxn ang="T5">
                  <a:pos x="T2" y="T3"/>
                </a:cxn>
              </a:cxnLst>
              <a:rect l="0" t="0" r="r" b="b"/>
              <a:pathLst>
                <a:path w="114300" h="114300">
                  <a:moveTo>
                    <a:pt x="89011" y="32147"/>
                  </a:moveTo>
                  <a:lnTo>
                    <a:pt x="32147" y="89011"/>
                  </a:lnTo>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7437" name="Полилиния: фигура 79">
              <a:extLst>
                <a:ext uri="{FF2B5EF4-FFF2-40B4-BE49-F238E27FC236}">
                  <a16:creationId xmlns="" xmlns:a16="http://schemas.microsoft.com/office/drawing/2014/main" id="{8058F6F8-5B62-842E-110F-B538012B2638}"/>
                </a:ext>
              </a:extLst>
            </p:cNvPr>
            <p:cNvSpPr>
              <a:spLocks/>
            </p:cNvSpPr>
            <p:nvPr/>
          </p:nvSpPr>
          <p:spPr bwMode="auto">
            <a:xfrm>
              <a:off x="6880346" y="5099223"/>
              <a:ext cx="142875" cy="157163"/>
            </a:xfrm>
            <a:custGeom>
              <a:avLst/>
              <a:gdLst>
                <a:gd name="T0" fmla="*/ 43005 w 142875"/>
                <a:gd name="T1" fmla="*/ 131732 h 157162"/>
                <a:gd name="T2" fmla="*/ 32147 w 142875"/>
                <a:gd name="T3" fmla="*/ 96156 h 157162"/>
                <a:gd name="T4" fmla="*/ 96155 w 142875"/>
                <a:gd name="T5" fmla="*/ 32147 h 157162"/>
                <a:gd name="T6" fmla="*/ 117443 w 142875"/>
                <a:gd name="T7" fmla="*/ 35719 h 157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875" h="157162">
                  <a:moveTo>
                    <a:pt x="43005" y="131731"/>
                  </a:moveTo>
                  <a:cubicBezTo>
                    <a:pt x="36147" y="121587"/>
                    <a:pt x="32147" y="109299"/>
                    <a:pt x="32147" y="96155"/>
                  </a:cubicBezTo>
                  <a:cubicBezTo>
                    <a:pt x="32147" y="60865"/>
                    <a:pt x="60722" y="32147"/>
                    <a:pt x="96155" y="32147"/>
                  </a:cubicBezTo>
                  <a:cubicBezTo>
                    <a:pt x="103584" y="32147"/>
                    <a:pt x="110728" y="33433"/>
                    <a:pt x="117443" y="35719"/>
                  </a:cubicBezTo>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cxnSp>
        <p:nvCxnSpPr>
          <p:cNvPr id="83" name="Прямая со стрелкой 88">
            <a:extLst>
              <a:ext uri="{FF2B5EF4-FFF2-40B4-BE49-F238E27FC236}">
                <a16:creationId xmlns="" xmlns:a16="http://schemas.microsoft.com/office/drawing/2014/main" id="{EE11F9AC-A5F6-460C-88EB-675B001ED4F8}"/>
              </a:ext>
            </a:extLst>
          </p:cNvPr>
          <p:cNvCxnSpPr>
            <a:cxnSpLocks/>
            <a:stCxn id="17415" idx="1"/>
            <a:endCxn id="17413" idx="3"/>
          </p:cNvCxnSpPr>
          <p:nvPr/>
        </p:nvCxnSpPr>
        <p:spPr bwMode="auto">
          <a:xfrm flipH="1">
            <a:off x="5665098" y="1998210"/>
            <a:ext cx="678089" cy="1118"/>
          </a:xfrm>
          <a:prstGeom prst="straightConnector1">
            <a:avLst/>
          </a:prstGeom>
          <a:ln w="25400" cmpd="sng">
            <a:solidFill>
              <a:srgbClr val="F5AE03"/>
            </a:solidFill>
            <a:prstDash val="solid"/>
            <a:headEnd type="triangle" w="lg" len="med"/>
            <a:tailEnd type="none" w="lg" len="med"/>
          </a:ln>
          <a:effectLst/>
        </p:spPr>
        <p:style>
          <a:lnRef idx="2">
            <a:schemeClr val="accent2"/>
          </a:lnRef>
          <a:fillRef idx="0">
            <a:schemeClr val="accent2"/>
          </a:fillRef>
          <a:effectRef idx="1">
            <a:schemeClr val="accent2"/>
          </a:effectRef>
          <a:fontRef idx="minor">
            <a:schemeClr val="tx1"/>
          </a:fontRef>
        </p:style>
      </p:cxnSp>
      <p:cxnSp>
        <p:nvCxnSpPr>
          <p:cNvPr id="85" name="Прямая со стрелкой 88">
            <a:extLst>
              <a:ext uri="{FF2B5EF4-FFF2-40B4-BE49-F238E27FC236}">
                <a16:creationId xmlns="" xmlns:a16="http://schemas.microsoft.com/office/drawing/2014/main" id="{8FC1BAE3-018A-493C-AC22-F52CB92EB1DC}"/>
              </a:ext>
            </a:extLst>
          </p:cNvPr>
          <p:cNvCxnSpPr>
            <a:cxnSpLocks/>
            <a:stCxn id="17416" idx="1"/>
            <a:endCxn id="17414" idx="3"/>
          </p:cNvCxnSpPr>
          <p:nvPr/>
        </p:nvCxnSpPr>
        <p:spPr bwMode="auto">
          <a:xfrm flipH="1">
            <a:off x="5649870" y="4112241"/>
            <a:ext cx="693317" cy="0"/>
          </a:xfrm>
          <a:prstGeom prst="straightConnector1">
            <a:avLst/>
          </a:prstGeom>
          <a:ln w="25400" cmpd="sng">
            <a:solidFill>
              <a:srgbClr val="4CA2AE"/>
            </a:solidFill>
            <a:prstDash val="solid"/>
            <a:headEnd type="none" w="lg" len="med"/>
            <a:tailEnd type="triangle" w="lg" len="med"/>
          </a:ln>
          <a:effectLst/>
        </p:spPr>
        <p:style>
          <a:lnRef idx="2">
            <a:schemeClr val="accent2"/>
          </a:lnRef>
          <a:fillRef idx="0">
            <a:schemeClr val="accent2"/>
          </a:fillRef>
          <a:effectRef idx="1">
            <a:schemeClr val="accent2"/>
          </a:effectRef>
          <a:fontRef idx="minor">
            <a:schemeClr val="tx1"/>
          </a:fontRef>
        </p:style>
      </p:cxnSp>
      <p:cxnSp>
        <p:nvCxnSpPr>
          <p:cNvPr id="86" name="Прямая со стрелкой 88">
            <a:extLst>
              <a:ext uri="{FF2B5EF4-FFF2-40B4-BE49-F238E27FC236}">
                <a16:creationId xmlns="" xmlns:a16="http://schemas.microsoft.com/office/drawing/2014/main" id="{6717B9A7-7A5B-460E-B707-4B54D53D0B73}"/>
              </a:ext>
            </a:extLst>
          </p:cNvPr>
          <p:cNvCxnSpPr>
            <a:cxnSpLocks/>
            <a:stCxn id="17416" idx="0"/>
            <a:endCxn id="17415" idx="2"/>
          </p:cNvCxnSpPr>
          <p:nvPr/>
        </p:nvCxnSpPr>
        <p:spPr bwMode="auto">
          <a:xfrm flipV="1">
            <a:off x="7480183" y="2144750"/>
            <a:ext cx="0" cy="1820951"/>
          </a:xfrm>
          <a:prstGeom prst="straightConnector1">
            <a:avLst/>
          </a:prstGeom>
          <a:ln w="25400" cmpd="sng">
            <a:solidFill>
              <a:srgbClr val="92D050"/>
            </a:solidFill>
            <a:prstDash val="solid"/>
            <a:headEnd type="triangle" w="lg" len="med"/>
            <a:tailEnd type="none" w="lg" len="med"/>
          </a:ln>
          <a:effectLst/>
        </p:spPr>
        <p:style>
          <a:lnRef idx="2">
            <a:schemeClr val="accent2"/>
          </a:lnRef>
          <a:fillRef idx="0">
            <a:schemeClr val="accent2"/>
          </a:fillRef>
          <a:effectRef idx="1">
            <a:schemeClr val="accent2"/>
          </a:effectRef>
          <a:fontRef idx="minor">
            <a:schemeClr val="tx1"/>
          </a:fontRef>
        </p:style>
      </p:cxnSp>
      <p:cxnSp>
        <p:nvCxnSpPr>
          <p:cNvPr id="89" name="Прямая со стрелкой 88">
            <a:extLst>
              <a:ext uri="{FF2B5EF4-FFF2-40B4-BE49-F238E27FC236}">
                <a16:creationId xmlns="" xmlns:a16="http://schemas.microsoft.com/office/drawing/2014/main" id="{7A581ABE-816A-49B2-9692-26D2316FEE92}"/>
              </a:ext>
            </a:extLst>
          </p:cNvPr>
          <p:cNvCxnSpPr>
            <a:cxnSpLocks/>
          </p:cNvCxnSpPr>
          <p:nvPr/>
        </p:nvCxnSpPr>
        <p:spPr bwMode="auto">
          <a:xfrm flipV="1">
            <a:off x="4285928" y="2823015"/>
            <a:ext cx="0" cy="1142685"/>
          </a:xfrm>
          <a:prstGeom prst="straightConnector1">
            <a:avLst/>
          </a:prstGeom>
          <a:ln w="25400" cmpd="sng">
            <a:solidFill>
              <a:srgbClr val="D45448"/>
            </a:solidFill>
            <a:prstDash val="solid"/>
            <a:headEnd type="none" w="lg" len="med"/>
            <a:tailEnd type="triangle" w="lg" len="med"/>
          </a:ln>
          <a:effectLst/>
        </p:spPr>
        <p:style>
          <a:lnRef idx="2">
            <a:schemeClr val="accent2"/>
          </a:lnRef>
          <a:fillRef idx="0">
            <a:schemeClr val="accent2"/>
          </a:fillRef>
          <a:effectRef idx="1">
            <a:schemeClr val="accent2"/>
          </a:effectRef>
          <a:fontRef idx="minor">
            <a:schemeClr val="tx1"/>
          </a:fontRef>
        </p:style>
      </p:cxnSp>
      <p:pic>
        <p:nvPicPr>
          <p:cNvPr id="9" name="Рисунок 8">
            <a:extLst>
              <a:ext uri="{FF2B5EF4-FFF2-40B4-BE49-F238E27FC236}">
                <a16:creationId xmlns="" xmlns:a16="http://schemas.microsoft.com/office/drawing/2014/main" id="{A9466490-5E9B-5752-77BA-A6A7E858AE71}"/>
              </a:ext>
            </a:extLst>
          </p:cNvPr>
          <p:cNvPicPr>
            <a:picLocks noChangeAspect="1"/>
          </p:cNvPicPr>
          <p:nvPr/>
        </p:nvPicPr>
        <p:blipFill>
          <a:blip r:embed="rId4"/>
          <a:stretch>
            <a:fillRect/>
          </a:stretch>
        </p:blipFill>
        <p:spPr>
          <a:xfrm>
            <a:off x="2556023" y="3531229"/>
            <a:ext cx="1637753" cy="1056566"/>
          </a:xfrm>
          <a:prstGeom prst="rect">
            <a:avLst/>
          </a:prstGeom>
          <a:effectLst>
            <a:glow rad="63500">
              <a:schemeClr val="accent4">
                <a:satMod val="175000"/>
                <a:alpha val="40000"/>
              </a:schemeClr>
            </a:glow>
          </a:effectLst>
        </p:spPr>
      </p:pic>
      <p:sp>
        <p:nvSpPr>
          <p:cNvPr id="47" name="Заголовок 1">
            <a:extLst>
              <a:ext uri="{FF2B5EF4-FFF2-40B4-BE49-F238E27FC236}">
                <a16:creationId xmlns="" xmlns:a16="http://schemas.microsoft.com/office/drawing/2014/main" id="{165C7435-72E3-45D0-991A-6E752EA24AEA}"/>
              </a:ext>
            </a:extLst>
          </p:cNvPr>
          <p:cNvSpPr txBox="1">
            <a:spLocks noChangeArrowheads="1"/>
          </p:cNvSpPr>
          <p:nvPr/>
        </p:nvSpPr>
        <p:spPr bwMode="auto">
          <a:xfrm>
            <a:off x="1734288" y="195486"/>
            <a:ext cx="7158191" cy="62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Совершенствование внутреннего контроля </a:t>
            </a:r>
          </a:p>
          <a:p>
            <a:r>
              <a:rPr lang="ru-RU" altLang="ru-RU" dirty="0"/>
              <a:t>и управление рисками</a:t>
            </a:r>
          </a:p>
        </p:txBody>
      </p:sp>
      <p:sp>
        <p:nvSpPr>
          <p:cNvPr id="57" name="TextBox 16">
            <a:extLst>
              <a:ext uri="{FF2B5EF4-FFF2-40B4-BE49-F238E27FC236}">
                <a16:creationId xmlns="" xmlns:a16="http://schemas.microsoft.com/office/drawing/2014/main" id="{E2CE350D-00EE-4B3B-A624-DDC2960C8508}"/>
              </a:ext>
            </a:extLst>
          </p:cNvPr>
          <p:cNvSpPr txBox="1">
            <a:spLocks noChangeArrowheads="1"/>
          </p:cNvSpPr>
          <p:nvPr/>
        </p:nvSpPr>
        <p:spPr bwMode="auto">
          <a:xfrm>
            <a:off x="290177" y="1171147"/>
            <a:ext cx="8644515" cy="605294"/>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defPPr>
              <a:defRPr lang="ru-RU"/>
            </a:defPPr>
            <a:lvl1pPr eaLnBrk="1" hangingPunct="1">
              <a:spcBef>
                <a:spcPct val="20000"/>
              </a:spcBef>
              <a:defRPr sz="1200" b="0">
                <a:solidFill>
                  <a:srgbClr val="C00000"/>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dirty="0"/>
              <a:t> </a:t>
            </a:r>
          </a:p>
          <a:p>
            <a:pPr marL="180000" indent="-180000">
              <a:spcBef>
                <a:spcPts val="400"/>
              </a:spcBef>
              <a:spcAft>
                <a:spcPts val="400"/>
              </a:spcAft>
              <a:buClr>
                <a:srgbClr val="D71920"/>
              </a:buClr>
              <a:buFont typeface="Arial" panose="020B0604020202020204" pitchFamily="34" charset="0"/>
              <a:buChar char="•"/>
              <a:defRPr/>
            </a:pPr>
            <a:r>
              <a:rPr lang="ru-RU" dirty="0">
                <a:solidFill>
                  <a:schemeClr val="tx1"/>
                </a:solidFill>
              </a:rPr>
              <a:t>Функции планирования контрольно-предупредительных мероприятий для снижения возможного ущерба и вероятности реализации рисковых событий</a:t>
            </a:r>
          </a:p>
        </p:txBody>
      </p:sp>
      <p:sp>
        <p:nvSpPr>
          <p:cNvPr id="48" name="TextBox 47">
            <a:extLst>
              <a:ext uri="{FF2B5EF4-FFF2-40B4-BE49-F238E27FC236}">
                <a16:creationId xmlns="" xmlns:a16="http://schemas.microsoft.com/office/drawing/2014/main" id="{EBC04A7E-79A0-453B-9542-A78EA605897E}"/>
              </a:ext>
            </a:extLst>
          </p:cNvPr>
          <p:cNvSpPr txBox="1"/>
          <p:nvPr/>
        </p:nvSpPr>
        <p:spPr>
          <a:xfrm>
            <a:off x="290177" y="1055189"/>
            <a:ext cx="2782249" cy="184666"/>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defPPr>
              <a:defRPr lang="ru-RU"/>
            </a:defPPr>
            <a:lvl1pPr eaLnBrk="1" hangingPunct="1">
              <a:spcBef>
                <a:spcPct val="20000"/>
              </a:spcBef>
              <a:defRPr sz="1200" b="0">
                <a:solidFill>
                  <a:srgbClr val="C00000"/>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dirty="0"/>
              <a:t>Единая система управления рисками:</a:t>
            </a:r>
          </a:p>
        </p:txBody>
      </p:sp>
      <p:sp>
        <p:nvSpPr>
          <p:cNvPr id="49" name="TextBox 16">
            <a:extLst>
              <a:ext uri="{FF2B5EF4-FFF2-40B4-BE49-F238E27FC236}">
                <a16:creationId xmlns="" xmlns:a16="http://schemas.microsoft.com/office/drawing/2014/main" id="{7C0AE136-FEC7-4A4A-90BC-05220984E7C2}"/>
              </a:ext>
            </a:extLst>
          </p:cNvPr>
          <p:cNvSpPr txBox="1">
            <a:spLocks noChangeArrowheads="1"/>
          </p:cNvSpPr>
          <p:nvPr/>
        </p:nvSpPr>
        <p:spPr bwMode="auto">
          <a:xfrm>
            <a:off x="256474" y="1646696"/>
            <a:ext cx="2101112" cy="2287806"/>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defPPr>
              <a:defRPr lang="ru-RU"/>
            </a:defPPr>
            <a:lvl1pPr eaLnBrk="1" hangingPunct="1">
              <a:spcBef>
                <a:spcPct val="20000"/>
              </a:spcBef>
              <a:defRPr sz="1200" b="0">
                <a:solidFill>
                  <a:srgbClr val="C00000"/>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dirty="0"/>
              <a:t> </a:t>
            </a:r>
          </a:p>
          <a:p>
            <a:pPr marL="180000" indent="-180000">
              <a:spcBef>
                <a:spcPts val="400"/>
              </a:spcBef>
              <a:spcAft>
                <a:spcPts val="400"/>
              </a:spcAft>
              <a:buClr>
                <a:srgbClr val="D71920"/>
              </a:buClr>
              <a:buFont typeface="Arial" panose="020B0604020202020204" pitchFamily="34" charset="0"/>
              <a:buChar char="•"/>
              <a:defRPr/>
            </a:pPr>
            <a:r>
              <a:rPr lang="ru-RU" dirty="0">
                <a:solidFill>
                  <a:schemeClr val="tx1"/>
                </a:solidFill>
              </a:rPr>
              <a:t>Процедуры идентификации и предварительной оценки произвольных рисков</a:t>
            </a:r>
          </a:p>
          <a:p>
            <a:pPr marL="180000" indent="-180000">
              <a:spcBef>
                <a:spcPts val="400"/>
              </a:spcBef>
              <a:spcAft>
                <a:spcPts val="400"/>
              </a:spcAft>
              <a:buClr>
                <a:srgbClr val="D71920"/>
              </a:buClr>
              <a:buFont typeface="Arial" panose="020B0604020202020204" pitchFamily="34" charset="0"/>
              <a:buChar char="•"/>
              <a:defRPr/>
            </a:pPr>
            <a:r>
              <a:rPr lang="ru-RU" dirty="0">
                <a:solidFill>
                  <a:schemeClr val="tx1"/>
                </a:solidFill>
              </a:rPr>
              <a:t>Учет инцидентов и планов реакции на них</a:t>
            </a:r>
          </a:p>
          <a:p>
            <a:pPr marL="180000" indent="-180000">
              <a:spcBef>
                <a:spcPts val="400"/>
              </a:spcBef>
              <a:spcAft>
                <a:spcPts val="400"/>
              </a:spcAft>
              <a:buClr>
                <a:srgbClr val="D71920"/>
              </a:buClr>
              <a:buFont typeface="Arial" panose="020B0604020202020204" pitchFamily="34" charset="0"/>
              <a:buChar char="•"/>
              <a:defRPr/>
            </a:pPr>
            <a:r>
              <a:rPr lang="ru-RU" dirty="0">
                <a:solidFill>
                  <a:schemeClr val="tx1"/>
                </a:solidFill>
              </a:rPr>
              <a:t>Наглядные инструменты интерпретации ущерба от рисков в данных план-</a:t>
            </a:r>
            <a:r>
              <a:rPr lang="ru-RU" dirty="0" err="1">
                <a:solidFill>
                  <a:schemeClr val="tx1"/>
                </a:solidFill>
              </a:rPr>
              <a:t>фактного</a:t>
            </a:r>
            <a:r>
              <a:rPr lang="ru-RU" dirty="0">
                <a:solidFill>
                  <a:schemeClr val="tx1"/>
                </a:solidFill>
              </a:rPr>
              <a:t> анализа</a:t>
            </a:r>
          </a:p>
        </p:txBody>
      </p:sp>
    </p:spTree>
    <p:extLst>
      <p:ext uri="{BB962C8B-B14F-4D97-AF65-F5344CB8AC3E}">
        <p14:creationId xmlns:p14="http://schemas.microsoft.com/office/powerpoint/2010/main" val="39354075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3B4E585E-98FF-4849-8DA8-DF9338A27893}"/>
              </a:ext>
            </a:extLst>
          </p:cNvPr>
          <p:cNvSpPr txBox="1">
            <a:spLocks noChangeArrowheads="1"/>
          </p:cNvSpPr>
          <p:nvPr/>
        </p:nvSpPr>
        <p:spPr bwMode="auto">
          <a:xfrm>
            <a:off x="4688158" y="987574"/>
            <a:ext cx="184731" cy="97180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bg2">
                    <a:lumMod val="50000"/>
                  </a:schemeClr>
                </a:solidFill>
                <a:latin typeface="Arial" panose="020B0604020202020204" pitchFamily="34" charset="0"/>
              </a:rPr>
              <a:t/>
            </a:r>
            <a:br>
              <a:rPr lang="ru-RU" altLang="ru-RU" sz="1905" b="0">
                <a:solidFill>
                  <a:schemeClr val="bg2">
                    <a:lumMod val="50000"/>
                  </a:schemeClr>
                </a:solidFill>
                <a:latin typeface="Arial" panose="020B0604020202020204" pitchFamily="34" charset="0"/>
              </a:rPr>
            </a:br>
            <a:endParaRPr lang="en-US" altLang="ru-RU" sz="1905" b="0">
              <a:solidFill>
                <a:schemeClr val="bg2">
                  <a:lumMod val="50000"/>
                </a:schemeClr>
              </a:solidFill>
              <a:latin typeface="Arial" panose="020B0604020202020204" pitchFamily="34" charset="0"/>
            </a:endParaRPr>
          </a:p>
          <a:p>
            <a:pPr algn="ctr">
              <a:defRPr/>
            </a:pPr>
            <a:endParaRPr lang="ru-RU" altLang="ru-RU" sz="1905" b="0">
              <a:solidFill>
                <a:schemeClr val="bg2">
                  <a:lumMod val="50000"/>
                </a:schemeClr>
              </a:solidFill>
              <a:latin typeface="Arial" panose="020B0604020202020204" pitchFamily="34" charset="0"/>
            </a:endParaRPr>
          </a:p>
        </p:txBody>
      </p:sp>
      <p:sp>
        <p:nvSpPr>
          <p:cNvPr id="46083" name="Заголовок 1">
            <a:extLst>
              <a:ext uri="{FF2B5EF4-FFF2-40B4-BE49-F238E27FC236}">
                <a16:creationId xmlns="" xmlns:a16="http://schemas.microsoft.com/office/drawing/2014/main" id="{0E6CAAC6-C294-4794-833D-28BC6EA7037F}"/>
              </a:ext>
            </a:extLst>
          </p:cNvPr>
          <p:cNvSpPr>
            <a:spLocks noGrp="1" noChangeArrowheads="1"/>
          </p:cNvSpPr>
          <p:nvPr>
            <p:ph type="title"/>
          </p:nvPr>
        </p:nvSpPr>
        <p:spPr>
          <a:xfrm>
            <a:off x="1428493" y="198890"/>
            <a:ext cx="7371782"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Управление коммерческими и кредитными рисками</a:t>
            </a:r>
          </a:p>
        </p:txBody>
      </p:sp>
      <p:sp>
        <p:nvSpPr>
          <p:cNvPr id="6" name="Rectangle 13">
            <a:extLst>
              <a:ext uri="{FF2B5EF4-FFF2-40B4-BE49-F238E27FC236}">
                <a16:creationId xmlns="" xmlns:a16="http://schemas.microsoft.com/office/drawing/2014/main" id="{EAB6D264-BB32-4E42-9568-CA81DC11C17E}"/>
              </a:ext>
            </a:extLst>
          </p:cNvPr>
          <p:cNvSpPr/>
          <p:nvPr/>
        </p:nvSpPr>
        <p:spPr>
          <a:xfrm>
            <a:off x="4211960" y="2057188"/>
            <a:ext cx="2285370" cy="2474348"/>
          </a:xfrm>
          <a:prstGeom prst="rect">
            <a:avLst/>
          </a:prstGeom>
          <a:solidFill>
            <a:srgbClr val="FFFFFF">
              <a:lumMod val="95000"/>
              <a:alpha val="70000"/>
            </a:srgbClr>
          </a:solidFill>
          <a:ln w="19050" cap="flat" cmpd="sng" algn="ctr">
            <a:solidFill>
              <a:srgbClr val="FFCC00"/>
            </a:solidFill>
            <a:prstDash val="solid"/>
            <a:headEnd type="none" w="med" len="med"/>
            <a:tailEnd type="none" w="med" len="med"/>
          </a:ln>
          <a:effectLst/>
        </p:spPr>
        <p:txBody>
          <a:bodyPr anchor="ctr"/>
          <a:lstStyle/>
          <a:p>
            <a:pPr marL="0" lvl="2" eaLnBrk="1" fontAlgn="auto" hangingPunct="1">
              <a:spcBef>
                <a:spcPts val="0"/>
              </a:spcBef>
              <a:spcAft>
                <a:spcPts val="0"/>
              </a:spcAft>
              <a:defRPr/>
            </a:pPr>
            <a:endParaRPr lang="ru-RU" sz="1176" kern="0" dirty="0">
              <a:solidFill>
                <a:schemeClr val="bg2">
                  <a:lumMod val="50000"/>
                </a:schemeClr>
              </a:solidFill>
              <a:latin typeface="Arial" panose="020B0604020202020204" pitchFamily="34" charset="0"/>
            </a:endParaRPr>
          </a:p>
        </p:txBody>
      </p:sp>
      <p:sp>
        <p:nvSpPr>
          <p:cNvPr id="7" name="Chevron 65">
            <a:extLst>
              <a:ext uri="{FF2B5EF4-FFF2-40B4-BE49-F238E27FC236}">
                <a16:creationId xmlns="" xmlns:a16="http://schemas.microsoft.com/office/drawing/2014/main" id="{5D03831A-4965-4982-8714-A2544B11FE0A}"/>
              </a:ext>
            </a:extLst>
          </p:cNvPr>
          <p:cNvSpPr/>
          <p:nvPr/>
        </p:nvSpPr>
        <p:spPr>
          <a:xfrm>
            <a:off x="4067944" y="1040488"/>
            <a:ext cx="2684743" cy="907093"/>
          </a:xfrm>
          <a:prstGeom prst="chevron">
            <a:avLst>
              <a:gd name="adj" fmla="val 31973"/>
            </a:avLst>
          </a:prstGeom>
          <a:solidFill>
            <a:srgbClr val="FFD653"/>
          </a:solidFill>
          <a:ln w="25400" cap="flat" cmpd="sng" algn="ctr">
            <a:noFill/>
            <a:prstDash val="solid"/>
          </a:ln>
          <a:effectLst/>
        </p:spPr>
        <p:txBody>
          <a:bodyPr lIns="371408" tIns="60493" rIns="60493" bIns="60493" anchor="ctr"/>
          <a:lstStyle/>
          <a:p>
            <a:pPr eaLnBrk="1" fontAlgn="auto" hangingPunct="1">
              <a:spcBef>
                <a:spcPts val="0"/>
              </a:spcBef>
              <a:spcAft>
                <a:spcPts val="0"/>
              </a:spcAft>
              <a:buClr>
                <a:srgbClr val="C00000"/>
              </a:buClr>
              <a:defRPr/>
            </a:pPr>
            <a:r>
              <a:rPr lang="ru-RU" sz="1200" kern="0" dirty="0">
                <a:solidFill>
                  <a:schemeClr val="bg2">
                    <a:lumMod val="50000"/>
                  </a:schemeClr>
                </a:solidFill>
                <a:latin typeface="Arial" panose="020B0604020202020204" pitchFamily="34" charset="0"/>
              </a:rPr>
              <a:t>Предупреждение отклонений</a:t>
            </a:r>
          </a:p>
        </p:txBody>
      </p:sp>
      <p:sp>
        <p:nvSpPr>
          <p:cNvPr id="8" name="Rectangle 12">
            <a:extLst>
              <a:ext uri="{FF2B5EF4-FFF2-40B4-BE49-F238E27FC236}">
                <a16:creationId xmlns="" xmlns:a16="http://schemas.microsoft.com/office/drawing/2014/main" id="{223EE886-9BF4-4519-8C56-698F888EB647}"/>
              </a:ext>
            </a:extLst>
          </p:cNvPr>
          <p:cNvSpPr/>
          <p:nvPr/>
        </p:nvSpPr>
        <p:spPr>
          <a:xfrm>
            <a:off x="2171370" y="2057188"/>
            <a:ext cx="2022062" cy="2474348"/>
          </a:xfrm>
          <a:prstGeom prst="rect">
            <a:avLst/>
          </a:prstGeom>
          <a:solidFill>
            <a:srgbClr val="FFFFFF">
              <a:lumMod val="95000"/>
              <a:alpha val="70000"/>
            </a:srgbClr>
          </a:solidFill>
          <a:ln w="19050" cap="flat" cmpd="sng" algn="ctr">
            <a:solidFill>
              <a:srgbClr val="92D050"/>
            </a:solidFill>
            <a:prstDash val="solid"/>
            <a:headEnd type="none" w="med" len="med"/>
            <a:tailEnd type="none" w="med" len="med"/>
          </a:ln>
          <a:effectLst/>
        </p:spPr>
        <p:txBody>
          <a:bodyPr anchor="ctr"/>
          <a:lstStyle/>
          <a:p>
            <a:pPr marL="0" lvl="2" eaLnBrk="1" fontAlgn="auto" hangingPunct="1">
              <a:spcBef>
                <a:spcPts val="0"/>
              </a:spcBef>
              <a:spcAft>
                <a:spcPts val="0"/>
              </a:spcAft>
              <a:defRPr/>
            </a:pPr>
            <a:endParaRPr lang="ru-RU" sz="1176" kern="0" dirty="0">
              <a:solidFill>
                <a:schemeClr val="bg2">
                  <a:lumMod val="50000"/>
                </a:schemeClr>
              </a:solidFill>
              <a:latin typeface="Arial" panose="020B0604020202020204" pitchFamily="34" charset="0"/>
            </a:endParaRPr>
          </a:p>
        </p:txBody>
      </p:sp>
      <p:sp>
        <p:nvSpPr>
          <p:cNvPr id="9" name="Chevron 65">
            <a:extLst>
              <a:ext uri="{FF2B5EF4-FFF2-40B4-BE49-F238E27FC236}">
                <a16:creationId xmlns="" xmlns:a16="http://schemas.microsoft.com/office/drawing/2014/main" id="{75D9A064-5A70-4F07-B574-037AE6463610}"/>
              </a:ext>
            </a:extLst>
          </p:cNvPr>
          <p:cNvSpPr/>
          <p:nvPr/>
        </p:nvSpPr>
        <p:spPr>
          <a:xfrm>
            <a:off x="2123728" y="1040488"/>
            <a:ext cx="2207259" cy="907093"/>
          </a:xfrm>
          <a:prstGeom prst="chevron">
            <a:avLst>
              <a:gd name="adj" fmla="val 31973"/>
            </a:avLst>
          </a:prstGeom>
          <a:solidFill>
            <a:srgbClr val="92D050"/>
          </a:solidFill>
          <a:ln w="25400" cap="flat" cmpd="sng" algn="ctr">
            <a:noFill/>
            <a:prstDash val="solid"/>
          </a:ln>
          <a:effectLst/>
        </p:spPr>
        <p:txBody>
          <a:bodyPr lIns="60493" tIns="60493" rIns="60493" bIns="60493" anchor="ctr"/>
          <a:lstStyle/>
          <a:p>
            <a:pPr algn="ctr" eaLnBrk="1" fontAlgn="auto" hangingPunct="1">
              <a:spcBef>
                <a:spcPts val="0"/>
              </a:spcBef>
              <a:spcAft>
                <a:spcPts val="504"/>
              </a:spcAft>
              <a:buClr>
                <a:srgbClr val="C00000"/>
              </a:buClr>
              <a:defRPr/>
            </a:pPr>
            <a:r>
              <a:rPr lang="ru-RU" sz="1200" kern="0" dirty="0">
                <a:solidFill>
                  <a:schemeClr val="bg2">
                    <a:lumMod val="50000"/>
                  </a:schemeClr>
                </a:solidFill>
                <a:latin typeface="Arial" panose="020B0604020202020204" pitchFamily="34" charset="0"/>
              </a:rPr>
              <a:t>Контрактация</a:t>
            </a:r>
          </a:p>
        </p:txBody>
      </p:sp>
      <p:sp>
        <p:nvSpPr>
          <p:cNvPr id="10" name="Rectangle 122">
            <a:extLst>
              <a:ext uri="{FF2B5EF4-FFF2-40B4-BE49-F238E27FC236}">
                <a16:creationId xmlns="" xmlns:a16="http://schemas.microsoft.com/office/drawing/2014/main" id="{EB868E6A-9D7A-4DC3-8462-C423EB791D72}"/>
              </a:ext>
            </a:extLst>
          </p:cNvPr>
          <p:cNvSpPr>
            <a:spLocks noChangeArrowheads="1"/>
          </p:cNvSpPr>
          <p:nvPr/>
        </p:nvSpPr>
        <p:spPr bwMode="auto">
          <a:xfrm>
            <a:off x="2165151" y="2074826"/>
            <a:ext cx="2085054" cy="2267287"/>
          </a:xfrm>
          <a:prstGeom prst="rect">
            <a:avLst/>
          </a:prstGeom>
          <a:noFill/>
          <a:ln>
            <a:noFill/>
          </a:ln>
        </p:spPr>
        <p:txBody>
          <a:bodyPr wrap="square">
            <a:spAutoFit/>
          </a:bodyPr>
          <a:lstStyle/>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Тендерные процедуры</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СПАРК</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Графики</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Проверка </a:t>
            </a:r>
            <a:br>
              <a:rPr lang="ru-RU" sz="1200" b="0" dirty="0">
                <a:latin typeface="Arial" panose="020B0604020202020204" pitchFamily="34" charset="0"/>
              </a:rPr>
            </a:br>
            <a:r>
              <a:rPr lang="ru-RU" sz="1200" b="0" dirty="0">
                <a:latin typeface="Arial" panose="020B0604020202020204" pitchFamily="34" charset="0"/>
              </a:rPr>
              <a:t>на соответствие коммерческой политике</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Обеспечение </a:t>
            </a:r>
            <a:br>
              <a:rPr lang="ru-RU" sz="1200" b="0" dirty="0">
                <a:latin typeface="Arial" panose="020B0604020202020204" pitchFamily="34" charset="0"/>
              </a:rPr>
            </a:br>
            <a:r>
              <a:rPr lang="ru-RU" sz="1200" b="0" dirty="0">
                <a:latin typeface="Arial" panose="020B0604020202020204" pitchFamily="34" charset="0"/>
              </a:rPr>
              <a:t>и страхование</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Контроль</a:t>
            </a:r>
          </a:p>
        </p:txBody>
      </p:sp>
      <p:sp>
        <p:nvSpPr>
          <p:cNvPr id="11" name="Chevron 67">
            <a:extLst>
              <a:ext uri="{FF2B5EF4-FFF2-40B4-BE49-F238E27FC236}">
                <a16:creationId xmlns="" xmlns:a16="http://schemas.microsoft.com/office/drawing/2014/main" id="{86619559-514F-4366-9507-0813EBB3649B}"/>
              </a:ext>
            </a:extLst>
          </p:cNvPr>
          <p:cNvSpPr/>
          <p:nvPr/>
        </p:nvSpPr>
        <p:spPr>
          <a:xfrm>
            <a:off x="6516216" y="1040488"/>
            <a:ext cx="2331984" cy="907093"/>
          </a:xfrm>
          <a:prstGeom prst="chevron">
            <a:avLst>
              <a:gd name="adj" fmla="val 31973"/>
            </a:avLst>
          </a:prstGeom>
          <a:solidFill>
            <a:srgbClr val="FC846B"/>
          </a:solidFill>
          <a:ln w="25400" cap="flat" cmpd="sng" algn="ctr">
            <a:noFill/>
            <a:prstDash val="solid"/>
          </a:ln>
          <a:effectLst/>
        </p:spPr>
        <p:txBody>
          <a:bodyPr lIns="371408" tIns="60493" rIns="60493" bIns="60493" anchor="ctr"/>
          <a:lstStyle/>
          <a:p>
            <a:pPr eaLnBrk="1" fontAlgn="auto" hangingPunct="1">
              <a:spcBef>
                <a:spcPts val="0"/>
              </a:spcBef>
              <a:spcAft>
                <a:spcPts val="0"/>
              </a:spcAft>
              <a:defRPr/>
            </a:pPr>
            <a:r>
              <a:rPr lang="ru-RU" sz="1200" kern="0" dirty="0">
                <a:solidFill>
                  <a:schemeClr val="bg2">
                    <a:lumMod val="50000"/>
                  </a:schemeClr>
                </a:solidFill>
                <a:latin typeface="Arial" panose="020B0604020202020204" pitchFamily="34" charset="0"/>
              </a:rPr>
              <a:t>Реакция </a:t>
            </a:r>
            <a:br>
              <a:rPr lang="ru-RU" sz="1200" kern="0" dirty="0">
                <a:solidFill>
                  <a:schemeClr val="bg2">
                    <a:lumMod val="50000"/>
                  </a:schemeClr>
                </a:solidFill>
                <a:latin typeface="Arial" panose="020B0604020202020204" pitchFamily="34" charset="0"/>
              </a:rPr>
            </a:br>
            <a:r>
              <a:rPr lang="ru-RU" sz="1200" kern="0" dirty="0">
                <a:solidFill>
                  <a:schemeClr val="bg2">
                    <a:lumMod val="50000"/>
                  </a:schemeClr>
                </a:solidFill>
                <a:latin typeface="Arial" panose="020B0604020202020204" pitchFamily="34" charset="0"/>
              </a:rPr>
              <a:t>на отклонения</a:t>
            </a:r>
          </a:p>
        </p:txBody>
      </p:sp>
      <p:grpSp>
        <p:nvGrpSpPr>
          <p:cNvPr id="46090" name="Группа 11">
            <a:extLst>
              <a:ext uri="{FF2B5EF4-FFF2-40B4-BE49-F238E27FC236}">
                <a16:creationId xmlns="" xmlns:a16="http://schemas.microsoft.com/office/drawing/2014/main" id="{9F65EEEE-ADB5-41E8-B2F7-6DFFC0370063}"/>
              </a:ext>
            </a:extLst>
          </p:cNvPr>
          <p:cNvGrpSpPr>
            <a:grpSpLocks/>
          </p:cNvGrpSpPr>
          <p:nvPr/>
        </p:nvGrpSpPr>
        <p:grpSpPr bwMode="auto">
          <a:xfrm>
            <a:off x="6516216" y="2057188"/>
            <a:ext cx="2290409" cy="2474348"/>
            <a:chOff x="8017765" y="2695988"/>
            <a:chExt cx="2726752" cy="2945148"/>
          </a:xfrm>
        </p:grpSpPr>
        <p:sp>
          <p:nvSpPr>
            <p:cNvPr id="13" name="Rectangle 12">
              <a:extLst>
                <a:ext uri="{FF2B5EF4-FFF2-40B4-BE49-F238E27FC236}">
                  <a16:creationId xmlns="" xmlns:a16="http://schemas.microsoft.com/office/drawing/2014/main" id="{7A119A58-0CAB-450E-9EFA-E5B1F0E2FB32}"/>
                </a:ext>
              </a:extLst>
            </p:cNvPr>
            <p:cNvSpPr/>
            <p:nvPr/>
          </p:nvSpPr>
          <p:spPr>
            <a:xfrm>
              <a:off x="8017765" y="2695988"/>
              <a:ext cx="2710254" cy="2945148"/>
            </a:xfrm>
            <a:prstGeom prst="rect">
              <a:avLst/>
            </a:prstGeom>
            <a:solidFill>
              <a:srgbClr val="FFFFFF">
                <a:lumMod val="95000"/>
                <a:alpha val="70000"/>
              </a:srgbClr>
            </a:solidFill>
            <a:ln w="19050" cap="flat" cmpd="sng" algn="ctr">
              <a:solidFill>
                <a:srgbClr val="FC846B"/>
              </a:solidFill>
              <a:prstDash val="solid"/>
              <a:headEnd type="none" w="med" len="med"/>
              <a:tailEnd type="none" w="med" len="med"/>
            </a:ln>
            <a:effectLst/>
          </p:spPr>
          <p:txBody>
            <a:bodyPr anchor="ctr"/>
            <a:lstStyle/>
            <a:p>
              <a:pPr marL="0" lvl="2" eaLnBrk="1" fontAlgn="auto" hangingPunct="1">
                <a:spcBef>
                  <a:spcPts val="0"/>
                </a:spcBef>
                <a:spcAft>
                  <a:spcPts val="0"/>
                </a:spcAft>
                <a:defRPr/>
              </a:pPr>
              <a:endParaRPr lang="ru-RU" sz="1176" kern="0" dirty="0">
                <a:solidFill>
                  <a:schemeClr val="bg2">
                    <a:lumMod val="50000"/>
                  </a:schemeClr>
                </a:solidFill>
                <a:latin typeface="Arial" panose="020B0604020202020204" pitchFamily="34" charset="0"/>
              </a:endParaRPr>
            </a:p>
          </p:txBody>
        </p:sp>
        <p:sp>
          <p:nvSpPr>
            <p:cNvPr id="14" name="Rectangle 122">
              <a:extLst>
                <a:ext uri="{FF2B5EF4-FFF2-40B4-BE49-F238E27FC236}">
                  <a16:creationId xmlns="" xmlns:a16="http://schemas.microsoft.com/office/drawing/2014/main" id="{CBFCEAF8-06D7-4CDE-932F-7287A5FDEA2B}"/>
                </a:ext>
              </a:extLst>
            </p:cNvPr>
            <p:cNvSpPr/>
            <p:nvPr/>
          </p:nvSpPr>
          <p:spPr>
            <a:xfrm>
              <a:off x="8023764" y="2716982"/>
              <a:ext cx="2720753" cy="2710901"/>
            </a:xfrm>
            <a:prstGeom prst="rect">
              <a:avLst/>
            </a:prstGeom>
            <a:noFill/>
            <a:ln>
              <a:noFill/>
            </a:ln>
            <a:effectLst/>
          </p:spPr>
          <p:txBody>
            <a:bodyPr>
              <a:spAutoFit/>
            </a:bodyPr>
            <a:lstStyle/>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Письма-напоминания </a:t>
              </a:r>
              <a:br>
                <a:rPr lang="ru-RU" sz="1200" b="0" dirty="0">
                  <a:latin typeface="Arial" panose="020B0604020202020204" pitchFamily="34" charset="0"/>
                </a:rPr>
              </a:br>
              <a:r>
                <a:rPr lang="ru-RU" sz="1200" b="0" dirty="0">
                  <a:latin typeface="Arial" panose="020B0604020202020204" pitchFamily="34" charset="0"/>
                </a:rPr>
                <a:t>и стоп-листы</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err="1">
                  <a:latin typeface="Arial" panose="020B0604020202020204" pitchFamily="34" charset="0"/>
                </a:rPr>
                <a:t>Претензионно</a:t>
              </a:r>
              <a:r>
                <a:rPr lang="ru-RU" sz="1200" b="0" dirty="0">
                  <a:latin typeface="Arial" panose="020B0604020202020204" pitchFamily="34" charset="0"/>
                </a:rPr>
                <a:t>-исковая работа </a:t>
              </a:r>
            </a:p>
            <a:p>
              <a:pPr marL="361950" lvl="2" indent="-179388" eaLnBrk="1" hangingPunct="1">
                <a:spcBef>
                  <a:spcPts val="0"/>
                </a:spcBef>
                <a:spcAft>
                  <a:spcPts val="0"/>
                </a:spcAft>
                <a:buClr>
                  <a:srgbClr val="D71920"/>
                </a:buClr>
                <a:buFont typeface="Courier New" panose="02070309020205020404" pitchFamily="49" charset="0"/>
                <a:buChar char="o"/>
                <a:defRPr/>
              </a:pPr>
              <a:r>
                <a:rPr lang="ru-RU" sz="1200" b="0" dirty="0">
                  <a:latin typeface="Arial" panose="020B0604020202020204" pitchFamily="34" charset="0"/>
                </a:rPr>
                <a:t>Уточненный прогноз ДДС</a:t>
              </a:r>
            </a:p>
            <a:p>
              <a:pPr marL="361950" lvl="2" indent="-179388" eaLnBrk="1" hangingPunct="1">
                <a:spcBef>
                  <a:spcPts val="0"/>
                </a:spcBef>
                <a:spcAft>
                  <a:spcPts val="0"/>
                </a:spcAft>
                <a:buClr>
                  <a:srgbClr val="D71920"/>
                </a:buClr>
                <a:buFont typeface="Courier New" panose="02070309020205020404" pitchFamily="49" charset="0"/>
                <a:buChar char="o"/>
                <a:defRPr/>
              </a:pPr>
              <a:r>
                <a:rPr lang="ru-RU" sz="1200" b="0" dirty="0">
                  <a:latin typeface="Arial" panose="020B0604020202020204" pitchFamily="34" charset="0"/>
                </a:rPr>
                <a:t>Автоматическое создание претензии</a:t>
              </a:r>
            </a:p>
            <a:p>
              <a:pPr marL="361950" lvl="2" indent="-179388" eaLnBrk="1" hangingPunct="1">
                <a:spcBef>
                  <a:spcPts val="0"/>
                </a:spcBef>
                <a:spcAft>
                  <a:spcPts val="0"/>
                </a:spcAft>
                <a:buClr>
                  <a:srgbClr val="D71920"/>
                </a:buClr>
                <a:buFont typeface="Courier New" panose="02070309020205020404" pitchFamily="49" charset="0"/>
                <a:buChar char="o"/>
                <a:defRPr/>
              </a:pPr>
              <a:r>
                <a:rPr lang="ru-RU" sz="1200" b="0" dirty="0">
                  <a:latin typeface="Arial" panose="020B0604020202020204" pitchFamily="34" charset="0"/>
                </a:rPr>
                <a:t>Напоминания </a:t>
              </a:r>
              <a:br>
                <a:rPr lang="ru-RU" sz="1200" b="0" dirty="0">
                  <a:latin typeface="Arial" panose="020B0604020202020204" pitchFamily="34" charset="0"/>
                </a:rPr>
              </a:br>
              <a:r>
                <a:rPr lang="ru-RU" sz="1200" b="0" dirty="0">
                  <a:latin typeface="Arial" panose="020B0604020202020204" pitchFamily="34" charset="0"/>
                </a:rPr>
                <a:t>о следующих этапах урегулирования</a:t>
              </a:r>
            </a:p>
          </p:txBody>
        </p:sp>
      </p:grpSp>
      <p:sp>
        <p:nvSpPr>
          <p:cNvPr id="15" name="Rectangle 12">
            <a:extLst>
              <a:ext uri="{FF2B5EF4-FFF2-40B4-BE49-F238E27FC236}">
                <a16:creationId xmlns="" xmlns:a16="http://schemas.microsoft.com/office/drawing/2014/main" id="{7D710967-A532-4033-8D5F-BFA2BA31E2DD}"/>
              </a:ext>
            </a:extLst>
          </p:cNvPr>
          <p:cNvSpPr/>
          <p:nvPr/>
        </p:nvSpPr>
        <p:spPr>
          <a:xfrm>
            <a:off x="256396" y="2057188"/>
            <a:ext cx="1820485" cy="2474348"/>
          </a:xfrm>
          <a:prstGeom prst="rect">
            <a:avLst/>
          </a:prstGeom>
          <a:solidFill>
            <a:srgbClr val="FFFFFF">
              <a:lumMod val="95000"/>
              <a:alpha val="70000"/>
            </a:srgbClr>
          </a:solidFill>
          <a:ln w="19050" cap="flat" cmpd="sng" algn="ctr">
            <a:solidFill>
              <a:srgbClr val="4CA2AE"/>
            </a:solidFill>
            <a:prstDash val="solid"/>
            <a:headEnd type="none" w="med" len="med"/>
            <a:tailEnd type="none" w="med" len="med"/>
          </a:ln>
          <a:effectLst/>
        </p:spPr>
        <p:txBody>
          <a:bodyPr anchor="ctr"/>
          <a:lstStyle/>
          <a:p>
            <a:pPr marL="0" lvl="2" eaLnBrk="1" fontAlgn="auto" hangingPunct="1">
              <a:spcBef>
                <a:spcPts val="0"/>
              </a:spcBef>
              <a:spcAft>
                <a:spcPts val="0"/>
              </a:spcAft>
              <a:defRPr/>
            </a:pPr>
            <a:endParaRPr lang="ru-RU" sz="1176" kern="0" dirty="0">
              <a:solidFill>
                <a:schemeClr val="bg2">
                  <a:lumMod val="50000"/>
                </a:schemeClr>
              </a:solidFill>
              <a:latin typeface="Arial" panose="020B0604020202020204" pitchFamily="34" charset="0"/>
            </a:endParaRPr>
          </a:p>
        </p:txBody>
      </p:sp>
      <p:sp>
        <p:nvSpPr>
          <p:cNvPr id="16" name="Pentagon 63">
            <a:extLst>
              <a:ext uri="{FF2B5EF4-FFF2-40B4-BE49-F238E27FC236}">
                <a16:creationId xmlns="" xmlns:a16="http://schemas.microsoft.com/office/drawing/2014/main" id="{54CB5464-AFB8-4338-A361-716B4B549A83}"/>
              </a:ext>
            </a:extLst>
          </p:cNvPr>
          <p:cNvSpPr/>
          <p:nvPr/>
        </p:nvSpPr>
        <p:spPr>
          <a:xfrm>
            <a:off x="252617" y="1045527"/>
            <a:ext cx="2148046" cy="902053"/>
          </a:xfrm>
          <a:prstGeom prst="homePlate">
            <a:avLst>
              <a:gd name="adj" fmla="val 33853"/>
            </a:avLst>
          </a:prstGeom>
          <a:solidFill>
            <a:srgbClr val="4CA2AE"/>
          </a:solidFill>
          <a:ln w="25400" cap="flat" cmpd="sng" algn="ctr">
            <a:noFill/>
            <a:prstDash val="solid"/>
          </a:ln>
          <a:effectLst/>
        </p:spPr>
        <p:txBody>
          <a:bodyPr lIns="314268" tIns="60493" rIns="60493" bIns="60493" anchor="ctr"/>
          <a:lstStyle/>
          <a:p>
            <a:pPr eaLnBrk="1" fontAlgn="auto" hangingPunct="1">
              <a:spcBef>
                <a:spcPts val="0"/>
              </a:spcBef>
              <a:spcAft>
                <a:spcPts val="0"/>
              </a:spcAft>
              <a:defRPr/>
            </a:pPr>
            <a:r>
              <a:rPr lang="ru-RU" sz="1200" kern="0" dirty="0">
                <a:solidFill>
                  <a:schemeClr val="bg1">
                    <a:lumMod val="95000"/>
                  </a:schemeClr>
                </a:solidFill>
                <a:latin typeface="Arial" panose="020B0604020202020204" pitchFamily="34" charset="0"/>
              </a:rPr>
              <a:t>Коммерческая политика</a:t>
            </a:r>
            <a:endParaRPr lang="en-US" sz="1200" kern="0" dirty="0">
              <a:solidFill>
                <a:schemeClr val="bg1">
                  <a:lumMod val="95000"/>
                </a:schemeClr>
              </a:solidFill>
              <a:latin typeface="Arial" panose="020B0604020202020204" pitchFamily="34" charset="0"/>
            </a:endParaRPr>
          </a:p>
        </p:txBody>
      </p:sp>
      <p:sp>
        <p:nvSpPr>
          <p:cNvPr id="17" name="Rectangle 122">
            <a:extLst>
              <a:ext uri="{FF2B5EF4-FFF2-40B4-BE49-F238E27FC236}">
                <a16:creationId xmlns="" xmlns:a16="http://schemas.microsoft.com/office/drawing/2014/main" id="{CB33BB43-028E-4AEC-8E76-0076F5320381}"/>
              </a:ext>
            </a:extLst>
          </p:cNvPr>
          <p:cNvSpPr>
            <a:spLocks noChangeArrowheads="1"/>
          </p:cNvSpPr>
          <p:nvPr/>
        </p:nvSpPr>
        <p:spPr bwMode="auto">
          <a:xfrm>
            <a:off x="263956" y="2074826"/>
            <a:ext cx="1812926" cy="2328843"/>
          </a:xfrm>
          <a:prstGeom prst="rect">
            <a:avLst/>
          </a:prstGeom>
          <a:noFill/>
          <a:ln>
            <a:noFill/>
          </a:ln>
        </p:spPr>
        <p:txBody>
          <a:bodyPr>
            <a:spAutoFit/>
          </a:bodyPr>
          <a:lstStyle/>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Типовые условия взаиморасчетов</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Классификация контрагентов</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Регламентация условий взаиморасчетов </a:t>
            </a:r>
            <a:br>
              <a:rPr lang="ru-RU" sz="1200" b="0" dirty="0">
                <a:latin typeface="Arial" panose="020B0604020202020204" pitchFamily="34" charset="0"/>
              </a:rPr>
            </a:br>
            <a:r>
              <a:rPr lang="ru-RU" sz="1200" b="0" dirty="0">
                <a:latin typeface="Arial" panose="020B0604020202020204" pitchFamily="34" charset="0"/>
              </a:rPr>
              <a:t>и кредитных лимитов </a:t>
            </a:r>
            <a:br>
              <a:rPr lang="ru-RU" sz="1200" b="0" dirty="0">
                <a:latin typeface="Arial" panose="020B0604020202020204" pitchFamily="34" charset="0"/>
              </a:rPr>
            </a:br>
            <a:r>
              <a:rPr lang="ru-RU" sz="1200" b="0" dirty="0">
                <a:latin typeface="Arial" panose="020B0604020202020204" pitchFamily="34" charset="0"/>
              </a:rPr>
              <a:t>от уровней риска </a:t>
            </a:r>
            <a:br>
              <a:rPr lang="ru-RU" sz="1200" b="0" dirty="0">
                <a:latin typeface="Arial" panose="020B0604020202020204" pitchFamily="34" charset="0"/>
              </a:rPr>
            </a:br>
            <a:r>
              <a:rPr lang="ru-RU" sz="1200" b="0" dirty="0">
                <a:latin typeface="Arial" panose="020B0604020202020204" pitchFamily="34" charset="0"/>
              </a:rPr>
              <a:t>и доходности</a:t>
            </a:r>
          </a:p>
        </p:txBody>
      </p:sp>
      <p:sp>
        <p:nvSpPr>
          <p:cNvPr id="18" name="Rectangle 120">
            <a:extLst>
              <a:ext uri="{FF2B5EF4-FFF2-40B4-BE49-F238E27FC236}">
                <a16:creationId xmlns="" xmlns:a16="http://schemas.microsoft.com/office/drawing/2014/main" id="{71CB670B-5260-4897-ADBE-A65419DF9E67}"/>
              </a:ext>
            </a:extLst>
          </p:cNvPr>
          <p:cNvSpPr/>
          <p:nvPr/>
        </p:nvSpPr>
        <p:spPr>
          <a:xfrm>
            <a:off x="4211960" y="2057188"/>
            <a:ext cx="2268912" cy="2482731"/>
          </a:xfrm>
          <a:prstGeom prst="rect">
            <a:avLst/>
          </a:prstGeom>
          <a:noFill/>
          <a:ln>
            <a:noFill/>
          </a:ln>
          <a:effectLst/>
        </p:spPr>
        <p:txBody>
          <a:bodyPr wrap="square">
            <a:spAutoFit/>
          </a:bodyPr>
          <a:lstStyle/>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АРМ Управление отклонениями</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Оповещения </a:t>
            </a:r>
            <a:br>
              <a:rPr lang="ru-RU" sz="1200" b="0" dirty="0">
                <a:latin typeface="Arial" panose="020B0604020202020204" pitchFamily="34" charset="0"/>
              </a:rPr>
            </a:br>
            <a:r>
              <a:rPr lang="ru-RU" sz="1200" b="0" dirty="0">
                <a:latin typeface="Arial" panose="020B0604020202020204" pitchFamily="34" charset="0"/>
              </a:rPr>
              <a:t>о ближайших платежах</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Контроль в заявках </a:t>
            </a:r>
            <a:br>
              <a:rPr lang="ru-RU" sz="1200" b="0" dirty="0">
                <a:latin typeface="Arial" panose="020B0604020202020204" pitchFamily="34" charset="0"/>
              </a:rPr>
            </a:br>
            <a:r>
              <a:rPr lang="ru-RU" sz="1200" b="0" dirty="0">
                <a:latin typeface="Arial" panose="020B0604020202020204" pitchFamily="34" charset="0"/>
              </a:rPr>
              <a:t>и договорах</a:t>
            </a:r>
          </a:p>
          <a:p>
            <a:pPr marL="180000" lvl="1" indent="-180000" eaLnBrk="1" hangingPunct="1">
              <a:spcBef>
                <a:spcPts val="400"/>
              </a:spcBef>
              <a:spcAft>
                <a:spcPts val="400"/>
              </a:spcAft>
              <a:buClr>
                <a:srgbClr val="D71920"/>
              </a:buClr>
              <a:buFont typeface="Arial" panose="020B0604020202020204" pitchFamily="34" charset="0"/>
              <a:buChar char="•"/>
              <a:defRPr/>
            </a:pPr>
            <a:r>
              <a:rPr lang="ru-RU" sz="1200" b="0" dirty="0">
                <a:latin typeface="Arial" panose="020B0604020202020204" pitchFamily="34" charset="0"/>
              </a:rPr>
              <a:t>Факторинг </a:t>
            </a:r>
          </a:p>
          <a:p>
            <a:pPr marL="361950" lvl="2" indent="-179388" eaLnBrk="1" hangingPunct="1">
              <a:spcBef>
                <a:spcPts val="0"/>
              </a:spcBef>
              <a:spcAft>
                <a:spcPts val="0"/>
              </a:spcAft>
              <a:buClr>
                <a:srgbClr val="D71920"/>
              </a:buClr>
              <a:buFont typeface="Courier New" panose="02070309020205020404" pitchFamily="49" charset="0"/>
              <a:buChar char="o"/>
              <a:defRPr/>
            </a:pPr>
            <a:r>
              <a:rPr lang="ru-RU" sz="1200" b="0" dirty="0">
                <a:latin typeface="Arial" panose="020B0604020202020204" pitchFamily="34" charset="0"/>
              </a:rPr>
              <a:t>Прогноз ДДС</a:t>
            </a:r>
          </a:p>
          <a:p>
            <a:pPr marL="361950" lvl="2" indent="-179388" eaLnBrk="1" hangingPunct="1">
              <a:spcBef>
                <a:spcPts val="0"/>
              </a:spcBef>
              <a:spcAft>
                <a:spcPts val="0"/>
              </a:spcAft>
              <a:buClr>
                <a:srgbClr val="D71920"/>
              </a:buClr>
              <a:buFont typeface="Courier New" panose="02070309020205020404" pitchFamily="49" charset="0"/>
              <a:buChar char="o"/>
              <a:defRPr/>
            </a:pPr>
            <a:r>
              <a:rPr lang="ru-RU" sz="1200" b="0" dirty="0">
                <a:latin typeface="Arial" panose="020B0604020202020204" pitchFamily="34" charset="0"/>
              </a:rPr>
              <a:t>Реестры уступленных денежных требований</a:t>
            </a:r>
          </a:p>
          <a:p>
            <a:pPr marL="361950" lvl="2" indent="-179388" eaLnBrk="1" hangingPunct="1">
              <a:spcBef>
                <a:spcPts val="0"/>
              </a:spcBef>
              <a:spcAft>
                <a:spcPts val="0"/>
              </a:spcAft>
              <a:buClr>
                <a:srgbClr val="D71920"/>
              </a:buClr>
              <a:buFont typeface="Courier New" panose="02070309020205020404" pitchFamily="49" charset="0"/>
              <a:buChar char="o"/>
              <a:defRPr/>
            </a:pPr>
            <a:r>
              <a:rPr lang="ru-RU" sz="1200" b="0" dirty="0">
                <a:latin typeface="Arial" panose="020B0604020202020204" pitchFamily="34" charset="0"/>
              </a:rPr>
              <a:t>Расчет комиссии</a:t>
            </a:r>
          </a:p>
        </p:txBody>
      </p:sp>
      <p:sp>
        <p:nvSpPr>
          <p:cNvPr id="19" name="Rectangle 23">
            <a:extLst>
              <a:ext uri="{FF2B5EF4-FFF2-40B4-BE49-F238E27FC236}">
                <a16:creationId xmlns="" xmlns:a16="http://schemas.microsoft.com/office/drawing/2014/main" id="{5CC0DAF5-C4F2-432A-819F-336D979974CF}"/>
              </a:ext>
            </a:extLst>
          </p:cNvPr>
          <p:cNvSpPr>
            <a:spLocks noChangeArrowheads="1"/>
          </p:cNvSpPr>
          <p:nvPr/>
        </p:nvSpPr>
        <p:spPr bwMode="auto">
          <a:xfrm>
            <a:off x="343725" y="4684959"/>
            <a:ext cx="8476747" cy="259651"/>
          </a:xfrm>
          <a:prstGeom prst="rect">
            <a:avLst/>
          </a:prstGeom>
          <a:noFill/>
          <a:ln w="9525">
            <a:noFill/>
            <a:miter lim="800000"/>
            <a:headEnd/>
            <a:tailEnd/>
          </a:ln>
          <a:effectLst>
            <a:prstShdw prst="shdw17" dist="17961" dir="2700000">
              <a:srgbClr val="009900"/>
            </a:prstShdw>
          </a:effectLst>
        </p:spPr>
        <p:txBody>
          <a:bodyPr wrap="square" lIns="71405" tIns="37130" rIns="71405" bIns="37130">
            <a:spAutoFit/>
          </a:bodyPr>
          <a:lstStyle/>
          <a:p>
            <a:pPr algn="ctr"/>
            <a:r>
              <a:rPr lang="ru-RU" altLang="ru-RU" sz="1200" b="0" dirty="0">
                <a:solidFill>
                  <a:srgbClr val="FF0000"/>
                </a:solidFill>
                <a:latin typeface="Arial" panose="020B0604020202020204" pitchFamily="34" charset="0"/>
              </a:rPr>
              <a:t>Достижение поставленных целей в условиях неопределенности</a:t>
            </a:r>
          </a:p>
        </p:txBody>
      </p:sp>
    </p:spTree>
    <p:extLst>
      <p:ext uri="{BB962C8B-B14F-4D97-AF65-F5344CB8AC3E}">
        <p14:creationId xmlns:p14="http://schemas.microsoft.com/office/powerpoint/2010/main" val="105957842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6B476228-5FCF-4087-AE41-E654D9D0199E}"/>
              </a:ext>
            </a:extLst>
          </p:cNvPr>
          <p:cNvSpPr txBox="1">
            <a:spLocks noChangeArrowheads="1"/>
          </p:cNvSpPr>
          <p:nvPr/>
        </p:nvSpPr>
        <p:spPr bwMode="auto">
          <a:xfrm>
            <a:off x="4026090" y="1371112"/>
            <a:ext cx="184731" cy="646331"/>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200" b="0">
                <a:solidFill>
                  <a:schemeClr val="tx1"/>
                </a:solidFill>
                <a:cs typeface="Arial" charset="0"/>
              </a:rPr>
              <a:t/>
            </a:r>
            <a:br>
              <a:rPr lang="ru-RU" altLang="ru-RU" sz="1200" b="0">
                <a:solidFill>
                  <a:schemeClr val="tx1"/>
                </a:solidFill>
                <a:cs typeface="Arial" charset="0"/>
              </a:rPr>
            </a:br>
            <a:endParaRPr lang="en-US" altLang="ru-RU" sz="1200" b="0">
              <a:solidFill>
                <a:schemeClr val="tx1"/>
              </a:solidFill>
              <a:cs typeface="Arial" charset="0"/>
            </a:endParaRPr>
          </a:p>
          <a:p>
            <a:pPr algn="ctr">
              <a:defRPr/>
            </a:pPr>
            <a:endParaRPr lang="ru-RU" altLang="ru-RU" sz="1200" b="0">
              <a:solidFill>
                <a:schemeClr val="tx1"/>
              </a:solidFill>
              <a:cs typeface="Arial" charset="0"/>
            </a:endParaRPr>
          </a:p>
        </p:txBody>
      </p:sp>
      <p:sp>
        <p:nvSpPr>
          <p:cNvPr id="45059" name="Заголовок 1">
            <a:extLst>
              <a:ext uri="{FF2B5EF4-FFF2-40B4-BE49-F238E27FC236}">
                <a16:creationId xmlns="" xmlns:a16="http://schemas.microsoft.com/office/drawing/2014/main" id="{A1804D4F-9CB4-4A18-B2F8-1D8D5D640CD2}"/>
              </a:ext>
            </a:extLst>
          </p:cNvPr>
          <p:cNvSpPr>
            <a:spLocks noGrp="1" noChangeArrowheads="1"/>
          </p:cNvSpPr>
          <p:nvPr>
            <p:ph type="title"/>
          </p:nvPr>
        </p:nvSpPr>
        <p:spPr>
          <a:xfrm>
            <a:off x="1691680" y="195486"/>
            <a:ext cx="7165741"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err="1">
                <a:solidFill>
                  <a:schemeClr val="tx1"/>
                </a:solidFill>
                <a:ea typeface="+mn-ea"/>
              </a:rPr>
              <a:t>Хэджирование</a:t>
            </a:r>
            <a:r>
              <a:rPr lang="ru-RU" altLang="ru-RU" kern="1200" dirty="0">
                <a:solidFill>
                  <a:schemeClr val="tx1"/>
                </a:solidFill>
                <a:ea typeface="+mn-ea"/>
              </a:rPr>
              <a:t> валютных и процентных рисков</a:t>
            </a:r>
          </a:p>
        </p:txBody>
      </p:sp>
      <p:graphicFrame>
        <p:nvGraphicFramePr>
          <p:cNvPr id="6" name="Объект 3">
            <a:extLst>
              <a:ext uri="{FF2B5EF4-FFF2-40B4-BE49-F238E27FC236}">
                <a16:creationId xmlns="" xmlns:a16="http://schemas.microsoft.com/office/drawing/2014/main" id="{A8D8EB4F-34AD-4A4A-9627-6A6943C27AB0}"/>
              </a:ext>
            </a:extLst>
          </p:cNvPr>
          <p:cNvGraphicFramePr>
            <a:graphicFrameLocks noGrp="1"/>
          </p:cNvGraphicFramePr>
          <p:nvPr>
            <p:ph idx="1"/>
            <p:extLst>
              <p:ext uri="{D42A27DB-BD31-4B8C-83A1-F6EECF244321}">
                <p14:modId xmlns:p14="http://schemas.microsoft.com/office/powerpoint/2010/main" val="578487101"/>
              </p:ext>
            </p:extLst>
          </p:nvPr>
        </p:nvGraphicFramePr>
        <p:xfrm>
          <a:off x="457485" y="911667"/>
          <a:ext cx="8399936" cy="3981034"/>
        </p:xfrm>
        <a:graphic>
          <a:graphicData uri="http://schemas.openxmlformats.org/drawingml/2006/table">
            <a:tbl>
              <a:tblPr firstRow="1" bandRow="1">
                <a:tableStyleId>{2D5ABB26-0587-4C30-8999-92F81FD0307C}</a:tableStyleId>
              </a:tblPr>
              <a:tblGrid>
                <a:gridCol w="2195819">
                  <a:extLst>
                    <a:ext uri="{9D8B030D-6E8A-4147-A177-3AD203B41FA5}">
                      <a16:colId xmlns="" xmlns:a16="http://schemas.microsoft.com/office/drawing/2014/main" val="20000"/>
                    </a:ext>
                  </a:extLst>
                </a:gridCol>
                <a:gridCol w="3054141">
                  <a:extLst>
                    <a:ext uri="{9D8B030D-6E8A-4147-A177-3AD203B41FA5}">
                      <a16:colId xmlns="" xmlns:a16="http://schemas.microsoft.com/office/drawing/2014/main" val="20001"/>
                    </a:ext>
                  </a:extLst>
                </a:gridCol>
                <a:gridCol w="3149976">
                  <a:extLst>
                    <a:ext uri="{9D8B030D-6E8A-4147-A177-3AD203B41FA5}">
                      <a16:colId xmlns="" xmlns:a16="http://schemas.microsoft.com/office/drawing/2014/main" val="20002"/>
                    </a:ext>
                  </a:extLst>
                </a:gridCol>
              </a:tblGrid>
              <a:tr h="290281">
                <a:tc>
                  <a:txBody>
                    <a:bodyPr/>
                    <a:lstStyle/>
                    <a:p>
                      <a:endParaRPr lang="ru-RU" sz="1200" dirty="0">
                        <a:latin typeface="Arial" panose="020B0604020202020204" pitchFamily="34" charset="0"/>
                        <a:cs typeface="Arial" panose="020B0604020202020204" pitchFamily="34" charset="0"/>
                      </a:endParaRPr>
                    </a:p>
                  </a:txBody>
                  <a:tcPr marL="72566" marR="72566" marT="36289" marB="36289">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ru-RU" sz="1200" b="0" dirty="0">
                          <a:solidFill>
                            <a:srgbClr val="C00000"/>
                          </a:solidFill>
                          <a:latin typeface="Arial" panose="020B0604020202020204" pitchFamily="34" charset="0"/>
                          <a:cs typeface="Arial" panose="020B0604020202020204" pitchFamily="34" charset="0"/>
                        </a:rPr>
                        <a:t>Валютные риски</a:t>
                      </a:r>
                    </a:p>
                  </a:txBody>
                  <a:tcPr marL="72566" marR="72566" marT="36289" marB="36289">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ru-RU" sz="1200" b="0" dirty="0">
                          <a:solidFill>
                            <a:srgbClr val="C00000"/>
                          </a:solidFill>
                          <a:latin typeface="Arial" panose="020B0604020202020204" pitchFamily="34" charset="0"/>
                          <a:cs typeface="Arial" panose="020B0604020202020204" pitchFamily="34" charset="0"/>
                        </a:rPr>
                        <a:t>Процентные</a:t>
                      </a:r>
                      <a:r>
                        <a:rPr lang="ru-RU" sz="1200" b="0" baseline="0" dirty="0">
                          <a:solidFill>
                            <a:srgbClr val="C00000"/>
                          </a:solidFill>
                          <a:latin typeface="Arial" panose="020B0604020202020204" pitchFamily="34" charset="0"/>
                          <a:cs typeface="Arial" panose="020B0604020202020204" pitchFamily="34" charset="0"/>
                        </a:rPr>
                        <a:t> риски</a:t>
                      </a:r>
                      <a:endParaRPr lang="ru-RU" sz="1200" b="0" dirty="0">
                        <a:solidFill>
                          <a:srgbClr val="C00000"/>
                        </a:solidFill>
                        <a:latin typeface="Arial" panose="020B0604020202020204" pitchFamily="34" charset="0"/>
                        <a:cs typeface="Arial" panose="020B0604020202020204" pitchFamily="34" charset="0"/>
                      </a:endParaRPr>
                    </a:p>
                  </a:txBody>
                  <a:tcPr marL="72566" marR="72566" marT="36289" marB="36289">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2"/>
                      </a:solidFill>
                      <a:prstDash val="solid"/>
                      <a:round/>
                      <a:headEnd type="none" w="med" len="med"/>
                      <a:tailEnd type="none" w="med" len="med"/>
                    </a:lnB>
                  </a:tcPr>
                </a:tc>
                <a:extLst>
                  <a:ext uri="{0D108BD9-81ED-4DB2-BD59-A6C34878D82A}">
                    <a16:rowId xmlns="" xmlns:a16="http://schemas.microsoft.com/office/drawing/2014/main" val="10000"/>
                  </a:ext>
                </a:extLst>
              </a:tr>
              <a:tr h="1585826">
                <a:tc>
                  <a:txBody>
                    <a:bodyPr/>
                    <a:lstStyle/>
                    <a:p>
                      <a:pPr algn="r"/>
                      <a:r>
                        <a:rPr lang="ru-RU" sz="1200" b="0" dirty="0">
                          <a:solidFill>
                            <a:srgbClr val="D71920"/>
                          </a:solidFill>
                          <a:latin typeface="Arial" panose="020B0604020202020204" pitchFamily="34" charset="0"/>
                          <a:cs typeface="Arial" panose="020B0604020202020204" pitchFamily="34" charset="0"/>
                        </a:rPr>
                        <a:t>Идентификация </a:t>
                      </a:r>
                      <a:br>
                        <a:rPr lang="ru-RU" sz="1200" b="0" dirty="0">
                          <a:solidFill>
                            <a:srgbClr val="D71920"/>
                          </a:solidFill>
                          <a:latin typeface="Arial" panose="020B0604020202020204" pitchFamily="34" charset="0"/>
                          <a:cs typeface="Arial" panose="020B0604020202020204" pitchFamily="34" charset="0"/>
                        </a:rPr>
                      </a:br>
                      <a:r>
                        <a:rPr lang="ru-RU" sz="1200" b="0" dirty="0">
                          <a:solidFill>
                            <a:srgbClr val="D71920"/>
                          </a:solidFill>
                          <a:latin typeface="Arial" panose="020B0604020202020204" pitchFamily="34" charset="0"/>
                          <a:cs typeface="Arial" panose="020B0604020202020204" pitchFamily="34" charset="0"/>
                        </a:rPr>
                        <a:t>и оценка</a:t>
                      </a:r>
                    </a:p>
                  </a:txBody>
                  <a:tcPr marL="72566" marR="72566" marT="36289" marB="36289"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Стресс-тестирование </a:t>
                      </a:r>
                      <a:br>
                        <a:rPr lang="ru-RU" sz="1200" dirty="0">
                          <a:solidFill>
                            <a:schemeClr val="tx1"/>
                          </a:solidFill>
                          <a:latin typeface="Arial" panose="020B0604020202020204" pitchFamily="34" charset="0"/>
                          <a:cs typeface="Arial" panose="020B0604020202020204" pitchFamily="34" charset="0"/>
                        </a:rPr>
                      </a:br>
                      <a:r>
                        <a:rPr lang="ru-RU" sz="1200" dirty="0">
                          <a:solidFill>
                            <a:schemeClr val="tx1"/>
                          </a:solidFill>
                          <a:latin typeface="Arial" panose="020B0604020202020204" pitchFamily="34" charset="0"/>
                          <a:cs typeface="Arial" panose="020B0604020202020204" pitchFamily="34" charset="0"/>
                        </a:rPr>
                        <a:t>в платежном календаре</a:t>
                      </a:r>
                    </a:p>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Специализированные отчеты</a:t>
                      </a:r>
                    </a:p>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Модель бюджетирования (</a:t>
                      </a:r>
                      <a:r>
                        <a:rPr lang="en-US" sz="1200" dirty="0">
                          <a:solidFill>
                            <a:schemeClr val="tx1"/>
                          </a:solidFill>
                          <a:latin typeface="Arial" panose="020B0604020202020204" pitchFamily="34" charset="0"/>
                          <a:cs typeface="Arial" panose="020B0604020202020204" pitchFamily="34" charset="0"/>
                        </a:rPr>
                        <a:t>VAR, CFAR</a:t>
                      </a:r>
                      <a:r>
                        <a:rPr lang="ru-RU" sz="1200" dirty="0">
                          <a:solidFill>
                            <a:schemeClr val="tx1"/>
                          </a:solidFill>
                          <a:latin typeface="Arial" panose="020B0604020202020204" pitchFamily="34" charset="0"/>
                          <a:cs typeface="Arial" panose="020B0604020202020204" pitchFamily="34" charset="0"/>
                        </a:rPr>
                        <a:t>)</a:t>
                      </a:r>
                    </a:p>
                  </a:txBody>
                  <a:tcPr marL="72566" marR="72566" marT="36289" marB="3628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RU" sz="1200" dirty="0">
                          <a:solidFill>
                            <a:schemeClr val="tx1"/>
                          </a:solidFill>
                          <a:latin typeface="Arial" panose="020B0604020202020204" pitchFamily="34" charset="0"/>
                          <a:cs typeface="Arial" panose="020B0604020202020204" pitchFamily="34" charset="0"/>
                        </a:rPr>
                        <a:t>Стресс-тестирование </a:t>
                      </a:r>
                      <a:br>
                        <a:rPr lang="ru-RU" sz="1200" dirty="0">
                          <a:solidFill>
                            <a:schemeClr val="tx1"/>
                          </a:solidFill>
                          <a:latin typeface="Arial" panose="020B0604020202020204" pitchFamily="34" charset="0"/>
                          <a:cs typeface="Arial" panose="020B0604020202020204" pitchFamily="34" charset="0"/>
                        </a:rPr>
                      </a:br>
                      <a:r>
                        <a:rPr lang="ru-RU" sz="1200" dirty="0">
                          <a:solidFill>
                            <a:schemeClr val="tx1"/>
                          </a:solidFill>
                          <a:latin typeface="Arial" panose="020B0604020202020204" pitchFamily="34" charset="0"/>
                          <a:cs typeface="Arial" panose="020B0604020202020204" pitchFamily="34" charset="0"/>
                        </a:rPr>
                        <a:t>кредитного портфеля</a:t>
                      </a:r>
                    </a:p>
                    <a:p>
                      <a:pPr marL="216000"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Модель</a:t>
                      </a:r>
                      <a:r>
                        <a:rPr lang="ru-RU" sz="1200" baseline="0" dirty="0">
                          <a:solidFill>
                            <a:schemeClr val="tx1"/>
                          </a:solidFill>
                          <a:latin typeface="Arial" panose="020B0604020202020204" pitchFamily="34" charset="0"/>
                          <a:cs typeface="Arial" panose="020B0604020202020204" pitchFamily="34" charset="0"/>
                        </a:rPr>
                        <a:t> бюджетирования</a:t>
                      </a:r>
                      <a:endParaRPr lang="ru-RU" sz="1200" dirty="0">
                        <a:solidFill>
                          <a:schemeClr val="tx1"/>
                        </a:solidFill>
                        <a:latin typeface="Arial" panose="020B0604020202020204" pitchFamily="34" charset="0"/>
                        <a:cs typeface="Arial" panose="020B0604020202020204" pitchFamily="34" charset="0"/>
                      </a:endParaRPr>
                    </a:p>
                  </a:txBody>
                  <a:tcPr marL="72566" marR="72566" marT="36289" marB="36289"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 xmlns:a16="http://schemas.microsoft.com/office/drawing/2014/main" val="10001"/>
                  </a:ext>
                </a:extLst>
              </a:tr>
              <a:tr h="2104927">
                <a:tc>
                  <a:txBody>
                    <a:bodyPr/>
                    <a:lstStyle/>
                    <a:p>
                      <a:pPr algn="r"/>
                      <a:r>
                        <a:rPr lang="ru-RU" sz="1200" b="0" dirty="0">
                          <a:solidFill>
                            <a:srgbClr val="D71920"/>
                          </a:solidFill>
                          <a:latin typeface="Arial" panose="020B0604020202020204" pitchFamily="34" charset="0"/>
                          <a:cs typeface="Arial" panose="020B0604020202020204" pitchFamily="34" charset="0"/>
                        </a:rPr>
                        <a:t>Воздействие</a:t>
                      </a:r>
                    </a:p>
                  </a:txBody>
                  <a:tcPr marL="72566" marR="72566" marT="36289" marB="36289"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Натуральное хеджирование</a:t>
                      </a:r>
                    </a:p>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Интервальная оговорка </a:t>
                      </a:r>
                      <a:br>
                        <a:rPr lang="ru-RU" sz="1200" dirty="0">
                          <a:solidFill>
                            <a:schemeClr val="tx1"/>
                          </a:solidFill>
                          <a:latin typeface="Arial" panose="020B0604020202020204" pitchFamily="34" charset="0"/>
                          <a:cs typeface="Arial" panose="020B0604020202020204" pitchFamily="34" charset="0"/>
                        </a:rPr>
                      </a:br>
                      <a:r>
                        <a:rPr lang="ru-RU" sz="1200" dirty="0">
                          <a:solidFill>
                            <a:schemeClr val="tx1"/>
                          </a:solidFill>
                          <a:latin typeface="Arial" panose="020B0604020202020204" pitchFamily="34" charset="0"/>
                          <a:cs typeface="Arial" panose="020B0604020202020204" pitchFamily="34" charset="0"/>
                        </a:rPr>
                        <a:t>в договорах</a:t>
                      </a:r>
                    </a:p>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Валютный своп</a:t>
                      </a:r>
                    </a:p>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Валютный форвард (поставочный, расчетный)</a:t>
                      </a:r>
                    </a:p>
                  </a:txBody>
                  <a:tcPr marL="72566" marR="72566" marT="36289" marB="3628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Процентный своп</a:t>
                      </a:r>
                    </a:p>
                    <a:p>
                      <a:pPr marL="216000" lvl="1" indent="-216000">
                        <a:lnSpc>
                          <a:spcPct val="100000"/>
                        </a:lnSpc>
                        <a:spcBef>
                          <a:spcPts val="0"/>
                        </a:spcBef>
                        <a:spcAft>
                          <a:spcPts val="600"/>
                        </a:spcAft>
                        <a:buFont typeface="Arial" panose="020B0604020202020204" pitchFamily="34" charset="0"/>
                        <a:buChar char="•"/>
                      </a:pPr>
                      <a:r>
                        <a:rPr lang="ru-RU" sz="1200" dirty="0">
                          <a:solidFill>
                            <a:schemeClr val="tx1"/>
                          </a:solidFill>
                          <a:latin typeface="Arial" panose="020B0604020202020204" pitchFamily="34" charset="0"/>
                          <a:cs typeface="Arial" panose="020B0604020202020204" pitchFamily="34" charset="0"/>
                        </a:rPr>
                        <a:t>Валютно-процентный своп</a:t>
                      </a:r>
                    </a:p>
                    <a:p>
                      <a:pPr marL="216000" indent="-216000">
                        <a:lnSpc>
                          <a:spcPct val="100000"/>
                        </a:lnSpc>
                        <a:spcBef>
                          <a:spcPts val="0"/>
                        </a:spcBef>
                        <a:spcAft>
                          <a:spcPts val="600"/>
                        </a:spcAft>
                        <a:buFont typeface="Arial" panose="020B0604020202020204" pitchFamily="34" charset="0"/>
                        <a:buChar char="•"/>
                      </a:pPr>
                      <a:endParaRPr lang="ru-RU" sz="1200" dirty="0">
                        <a:solidFill>
                          <a:schemeClr val="tx1"/>
                        </a:solidFill>
                        <a:latin typeface="Arial" panose="020B0604020202020204" pitchFamily="34" charset="0"/>
                        <a:cs typeface="Arial" panose="020B0604020202020204" pitchFamily="34" charset="0"/>
                      </a:endParaRPr>
                    </a:p>
                  </a:txBody>
                  <a:tcPr marL="72566" marR="72566" marT="36289" marB="36289"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46186330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BDD8C556-6B33-8129-CC29-815FF17BFC70}"/>
              </a:ext>
            </a:extLst>
          </p:cNvPr>
          <p:cNvSpPr txBox="1">
            <a:spLocks noChangeArrowheads="1"/>
          </p:cNvSpPr>
          <p:nvPr/>
        </p:nvSpPr>
        <p:spPr bwMode="auto">
          <a:xfrm>
            <a:off x="4578350" y="1371600"/>
            <a:ext cx="184150" cy="9715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12291" name="Заголовок 1">
            <a:extLst>
              <a:ext uri="{FF2B5EF4-FFF2-40B4-BE49-F238E27FC236}">
                <a16:creationId xmlns="" xmlns:a16="http://schemas.microsoft.com/office/drawing/2014/main" id="{747C0064-9FEB-068B-7137-098C993FCB28}"/>
              </a:ext>
            </a:extLst>
          </p:cNvPr>
          <p:cNvSpPr>
            <a:spLocks noGrp="1" noChangeArrowheads="1"/>
          </p:cNvSpPr>
          <p:nvPr>
            <p:ph type="title" idx="4294967295"/>
          </p:nvPr>
        </p:nvSpPr>
        <p:spPr>
          <a:xfrm>
            <a:off x="1701453" y="267494"/>
            <a:ext cx="7200900" cy="683281"/>
          </a:xfrm>
        </p:spPr>
        <p:txBody>
          <a:bodyPr/>
          <a:lstStyle/>
          <a:p>
            <a:pPr algn="ctr">
              <a:defRPr/>
            </a:pPr>
            <a:r>
              <a:rPr lang="ru-RU" altLang="ru-RU" sz="1800" b="1" dirty="0">
                <a:solidFill>
                  <a:srgbClr val="D71920"/>
                </a:solidFill>
                <a:latin typeface="Arial" panose="020B0604020202020204" pitchFamily="34" charset="0"/>
                <a:cs typeface="Arial" panose="020B0604020202020204" pitchFamily="34" charset="0"/>
              </a:rPr>
              <a:t>Цифровизация управления на 3-х уровнях </a:t>
            </a:r>
            <a:r>
              <a:rPr lang="ru-RU" altLang="ru-RU" sz="1800" b="1" dirty="0">
                <a:latin typeface="Arial" panose="020B0604020202020204" pitchFamily="34" charset="0"/>
                <a:cs typeface="Arial" panose="020B0604020202020204" pitchFamily="34" charset="0"/>
              </a:rPr>
              <a:t>в едином</a:t>
            </a:r>
            <a:br>
              <a:rPr lang="ru-RU" altLang="ru-RU" sz="1800" b="1" dirty="0">
                <a:latin typeface="Arial" panose="020B0604020202020204" pitchFamily="34" charset="0"/>
                <a:cs typeface="Arial" panose="020B0604020202020204" pitchFamily="34" charset="0"/>
              </a:rPr>
            </a:br>
            <a:r>
              <a:rPr lang="ru-RU" altLang="ru-RU" sz="1800" b="1" dirty="0">
                <a:latin typeface="Arial" panose="020B0604020202020204" pitchFamily="34" charset="0"/>
                <a:cs typeface="Arial" panose="020B0604020202020204" pitchFamily="34" charset="0"/>
              </a:rPr>
              <a:t>продукте класса ERP</a:t>
            </a:r>
            <a:r>
              <a:rPr lang="ru-RU" altLang="ru-RU" sz="1800" b="1" dirty="0" smtClean="0">
                <a:latin typeface="Arial" panose="020B0604020202020204" pitchFamily="34" charset="0"/>
                <a:cs typeface="Arial" panose="020B0604020202020204" pitchFamily="34" charset="0"/>
              </a:rPr>
              <a:t>+</a:t>
            </a:r>
            <a:br>
              <a:rPr lang="ru-RU" altLang="ru-RU" sz="1800" b="1" dirty="0" smtClean="0">
                <a:latin typeface="Arial" panose="020B0604020202020204" pitchFamily="34" charset="0"/>
                <a:cs typeface="Arial" panose="020B0604020202020204" pitchFamily="34" charset="0"/>
              </a:rPr>
            </a:br>
            <a:r>
              <a:rPr lang="ru-RU" altLang="ru-RU" sz="1800" b="1" dirty="0" smtClean="0">
                <a:latin typeface="Arial" panose="020B0604020202020204" pitchFamily="34" charset="0"/>
                <a:cs typeface="Arial" panose="020B0604020202020204" pitchFamily="34" charset="0"/>
              </a:rPr>
              <a:t>1С</a:t>
            </a:r>
            <a:r>
              <a:rPr lang="en-US" altLang="ru-RU" sz="1800" b="1" dirty="0">
                <a:latin typeface="Arial" panose="020B0604020202020204" pitchFamily="34" charset="0"/>
                <a:cs typeface="Arial" panose="020B0604020202020204" pitchFamily="34" charset="0"/>
              </a:rPr>
              <a:t>:ERP</a:t>
            </a:r>
            <a:r>
              <a:rPr lang="ru-RU" altLang="ru-RU" sz="1800" b="1" dirty="0">
                <a:latin typeface="Arial" panose="020B0604020202020204" pitchFamily="34" charset="0"/>
                <a:cs typeface="Arial" panose="020B0604020202020204" pitchFamily="34" charset="0"/>
              </a:rPr>
              <a:t>.</a:t>
            </a:r>
            <a:r>
              <a:rPr lang="en-US" altLang="ru-RU" sz="1800" b="1" dirty="0">
                <a:latin typeface="Arial" panose="020B0604020202020204" pitchFamily="34" charset="0"/>
                <a:cs typeface="Arial" panose="020B0604020202020204" pitchFamily="34" charset="0"/>
              </a:rPr>
              <a:t> </a:t>
            </a:r>
            <a:r>
              <a:rPr lang="ru-RU" altLang="ru-RU" sz="1800" b="1" dirty="0">
                <a:latin typeface="Arial" panose="020B0604020202020204" pitchFamily="34" charset="0"/>
                <a:cs typeface="Arial" panose="020B0604020202020204" pitchFamily="34" charset="0"/>
              </a:rPr>
              <a:t>Управление холдингом</a:t>
            </a:r>
          </a:p>
        </p:txBody>
      </p:sp>
      <p:pic>
        <p:nvPicPr>
          <p:cNvPr id="67588" name="Рисунок 4">
            <a:extLst>
              <a:ext uri="{FF2B5EF4-FFF2-40B4-BE49-F238E27FC236}">
                <a16:creationId xmlns="" xmlns:a16="http://schemas.microsoft.com/office/drawing/2014/main" id="{71CACF49-3B4C-D91C-EADC-EECD81C169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483" y="1059582"/>
            <a:ext cx="76549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7">
            <a:extLst>
              <a:ext uri="{FF2B5EF4-FFF2-40B4-BE49-F238E27FC236}">
                <a16:creationId xmlns="" xmlns:a16="http://schemas.microsoft.com/office/drawing/2014/main" id="{F285D685-2067-2210-35D4-4578A37FDF8F}"/>
              </a:ext>
            </a:extLst>
          </p:cNvPr>
          <p:cNvSpPr txBox="1">
            <a:spLocks noChangeArrowheads="1"/>
          </p:cNvSpPr>
          <p:nvPr/>
        </p:nvSpPr>
        <p:spPr bwMode="auto">
          <a:xfrm>
            <a:off x="1524395" y="4279118"/>
            <a:ext cx="6431981" cy="52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tabLst>
                <a:tab pos="180975" algn="l"/>
              </a:tabLst>
              <a:defRPr b="1">
                <a:solidFill>
                  <a:schemeClr val="tx1"/>
                </a:solidFill>
                <a:latin typeface="Calibri" panose="020F0502020204030204" pitchFamily="34" charset="0"/>
                <a:cs typeface="Arial" panose="020B0604020202020204" pitchFamily="34" charset="0"/>
              </a:defRPr>
            </a:lvl1pPr>
            <a:lvl2pPr marL="742950" indent="-285750">
              <a:tabLst>
                <a:tab pos="180975" algn="l"/>
              </a:tabLst>
              <a:defRPr b="1">
                <a:solidFill>
                  <a:schemeClr val="tx1"/>
                </a:solidFill>
                <a:latin typeface="Calibri" panose="020F0502020204030204" pitchFamily="34" charset="0"/>
                <a:cs typeface="Arial" panose="020B0604020202020204" pitchFamily="34" charset="0"/>
              </a:defRPr>
            </a:lvl2pPr>
            <a:lvl3pPr marL="1143000" indent="-228600">
              <a:tabLst>
                <a:tab pos="180975" algn="l"/>
              </a:tabLst>
              <a:defRPr b="1">
                <a:solidFill>
                  <a:schemeClr val="tx1"/>
                </a:solidFill>
                <a:latin typeface="Calibri" panose="020F0502020204030204" pitchFamily="34" charset="0"/>
                <a:cs typeface="Arial" panose="020B0604020202020204" pitchFamily="34" charset="0"/>
              </a:defRPr>
            </a:lvl3pPr>
            <a:lvl4pPr marL="1600200" indent="-228600">
              <a:tabLst>
                <a:tab pos="180975" algn="l"/>
              </a:tabLst>
              <a:defRPr b="1">
                <a:solidFill>
                  <a:schemeClr val="tx1"/>
                </a:solidFill>
                <a:latin typeface="Calibri" panose="020F0502020204030204" pitchFamily="34" charset="0"/>
                <a:cs typeface="Arial" panose="020B0604020202020204" pitchFamily="34" charset="0"/>
              </a:defRPr>
            </a:lvl4pPr>
            <a:lvl5pPr marL="2057400" indent="-228600">
              <a:tabLst>
                <a:tab pos="180975" algn="l"/>
              </a:tabLst>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9pPr>
          </a:lstStyle>
          <a:p>
            <a:pPr algn="just">
              <a:lnSpc>
                <a:spcPct val="120000"/>
              </a:lnSpc>
              <a:spcBef>
                <a:spcPts val="450"/>
              </a:spcBef>
            </a:pP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Функциональные возможности HCM и CRM в «1С:ERP. Управление холдингом» представлены в базовом виде,</a:t>
            </a:r>
            <a:r>
              <a:rPr lang="en-US" altLang="ru-RU" sz="900" b="0" dirty="0">
                <a:solidFill>
                  <a:srgbClr val="3B4D54"/>
                </a:solidFill>
                <a:latin typeface="Arial" panose="020B0604020202020204" pitchFamily="34" charset="0"/>
              </a:rPr>
              <a:t>           </a:t>
            </a:r>
            <a:br>
              <a:rPr lang="en-US" altLang="ru-RU" sz="900" b="0" dirty="0">
                <a:solidFill>
                  <a:srgbClr val="3B4D54"/>
                </a:solidFill>
                <a:latin typeface="Arial" panose="020B0604020202020204" pitchFamily="34" charset="0"/>
              </a:rPr>
            </a:b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расширенные</a:t>
            </a: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возможности</a:t>
            </a: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доступны при совместном использовании с программными продуктами «1С:Зарплата</a:t>
            </a:r>
            <a:r>
              <a:rPr lang="en-US" altLang="ru-RU" sz="900" b="0" dirty="0">
                <a:solidFill>
                  <a:srgbClr val="3B4D54"/>
                </a:solidFill>
                <a:latin typeface="Arial" panose="020B0604020202020204" pitchFamily="34" charset="0"/>
              </a:rPr>
              <a:t/>
            </a:r>
            <a:br>
              <a:rPr lang="en-US" altLang="ru-RU" sz="900" b="0" dirty="0">
                <a:solidFill>
                  <a:srgbClr val="3B4D54"/>
                </a:solidFill>
                <a:latin typeface="Arial" panose="020B0604020202020204" pitchFamily="34" charset="0"/>
              </a:rPr>
            </a:b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и управление персоналом КОРП» и «1С:CRM КОРП».</a:t>
            </a:r>
            <a:endParaRPr lang="ru-RU" altLang="ru-RU" sz="1900" b="0" dirty="0">
              <a:solidFill>
                <a:srgbClr val="3B4D54"/>
              </a:solidFill>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a:extLst>
              <a:ext uri="{FF2B5EF4-FFF2-40B4-BE49-F238E27FC236}">
                <a16:creationId xmlns="" xmlns:a16="http://schemas.microsoft.com/office/drawing/2014/main" id="{650C3F96-A0B6-4FD5-9C6B-3EC2F2C1C39B}"/>
              </a:ext>
            </a:extLst>
          </p:cNvPr>
          <p:cNvSpPr>
            <a:spLocks noGrp="1" noChangeArrowheads="1"/>
          </p:cNvSpPr>
          <p:nvPr>
            <p:ph type="title"/>
          </p:nvPr>
        </p:nvSpPr>
        <p:spPr>
          <a:xfrm>
            <a:off x="1626167" y="195486"/>
            <a:ext cx="7242953" cy="6574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Бюджетирование и бизнес-анализ</a:t>
            </a:r>
          </a:p>
        </p:txBody>
      </p:sp>
      <p:pic>
        <p:nvPicPr>
          <p:cNvPr id="20" name="Рисунок 19">
            <a:extLst>
              <a:ext uri="{FF2B5EF4-FFF2-40B4-BE49-F238E27FC236}">
                <a16:creationId xmlns="" xmlns:a16="http://schemas.microsoft.com/office/drawing/2014/main" id="{3919E644-6F1D-5E64-9C74-1CB1BC456B97}"/>
              </a:ext>
            </a:extLst>
          </p:cNvPr>
          <p:cNvPicPr>
            <a:picLocks noChangeAspect="1"/>
          </p:cNvPicPr>
          <p:nvPr/>
        </p:nvPicPr>
        <p:blipFill rotWithShape="1">
          <a:blip r:embed="rId3"/>
          <a:srcRect l="2750" t="6718" r="13775" b="22588"/>
          <a:stretch/>
        </p:blipFill>
        <p:spPr>
          <a:xfrm>
            <a:off x="4440548" y="3022497"/>
            <a:ext cx="2380763" cy="1100650"/>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p:spPr>
      </p:pic>
      <p:pic>
        <p:nvPicPr>
          <p:cNvPr id="21" name="Picture 2">
            <a:extLst>
              <a:ext uri="{FF2B5EF4-FFF2-40B4-BE49-F238E27FC236}">
                <a16:creationId xmlns="" xmlns:a16="http://schemas.microsoft.com/office/drawing/2014/main" id="{88E055F7-986A-830B-BD2D-70FEA48772DA}"/>
              </a:ext>
            </a:extLst>
          </p:cNvPr>
          <p:cNvPicPr>
            <a:picLocks noChangeAspect="1" noChangeArrowheads="1"/>
          </p:cNvPicPr>
          <p:nvPr/>
        </p:nvPicPr>
        <p:blipFill rotWithShape="1">
          <a:blip r:embed="rId4"/>
          <a:srcRect l="12143" t="23281" r="28889" b="6348"/>
          <a:stretch/>
        </p:blipFill>
        <p:spPr bwMode="auto">
          <a:xfrm>
            <a:off x="5939050" y="798871"/>
            <a:ext cx="1578783" cy="1059854"/>
          </a:xfrm>
          <a:prstGeom prst="rect">
            <a:avLst/>
          </a:prstGeom>
          <a:noFill/>
          <a:ln>
            <a:noFill/>
          </a:ln>
          <a:effectLst>
            <a:outerShdw blurRad="63500" sx="102000" sy="102000" algn="ctr" rotWithShape="0">
              <a:prstClr val="black">
                <a:alpha val="40000"/>
              </a:prstClr>
            </a:outerShdw>
          </a:effectLst>
        </p:spPr>
      </p:pic>
      <p:pic>
        <p:nvPicPr>
          <p:cNvPr id="22" name="Picture 5" descr="C:\Users\dmitriev_A\Desktop\Бюджетирование\Сравнение\2017-09-28_16h36_41.png">
            <a:extLst>
              <a:ext uri="{FF2B5EF4-FFF2-40B4-BE49-F238E27FC236}">
                <a16:creationId xmlns="" xmlns:a16="http://schemas.microsoft.com/office/drawing/2014/main" id="{FD892CA5-8A7B-23D2-E9D2-98E96BA17E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6632" y="1000119"/>
            <a:ext cx="1776301" cy="103067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a:extLst>
              <a:ext uri="{FF2B5EF4-FFF2-40B4-BE49-F238E27FC236}">
                <a16:creationId xmlns="" xmlns:a16="http://schemas.microsoft.com/office/drawing/2014/main" id="{ECD37EED-73A5-FEEE-226A-69926038AB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389"/>
          <a:stretch/>
        </p:blipFill>
        <p:spPr bwMode="auto">
          <a:xfrm>
            <a:off x="5569513" y="2499729"/>
            <a:ext cx="2488396" cy="94924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5" name="Picture 2">
            <a:extLst>
              <a:ext uri="{FF2B5EF4-FFF2-40B4-BE49-F238E27FC236}">
                <a16:creationId xmlns="" xmlns:a16="http://schemas.microsoft.com/office/drawing/2014/main" id="{2BEC99B3-882A-D6AF-82B6-75FFCCFFF3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6000" y="1448369"/>
            <a:ext cx="2128093" cy="113873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lgn="ctr">
                <a:solidFill>
                  <a:srgbClr val="000000"/>
                </a:solidFill>
                <a:miter lim="800000"/>
                <a:headEnd/>
                <a:tailEnd/>
              </a14:hiddenLine>
            </a:ext>
          </a:extLst>
        </p:spPr>
      </p:pic>
      <p:sp>
        <p:nvSpPr>
          <p:cNvPr id="26" name="TextBox 13">
            <a:extLst>
              <a:ext uri="{FF2B5EF4-FFF2-40B4-BE49-F238E27FC236}">
                <a16:creationId xmlns="" xmlns:a16="http://schemas.microsoft.com/office/drawing/2014/main" id="{635E8706-D8C5-4387-B830-EA34123E78F9}"/>
              </a:ext>
            </a:extLst>
          </p:cNvPr>
          <p:cNvSpPr txBox="1">
            <a:spLocks noChangeArrowheads="1"/>
          </p:cNvSpPr>
          <p:nvPr/>
        </p:nvSpPr>
        <p:spPr bwMode="auto">
          <a:xfrm>
            <a:off x="1147687" y="2067771"/>
            <a:ext cx="491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CC0000"/>
              </a:buClr>
              <a:buChar char="•"/>
              <a:defRPr sz="2100">
                <a:solidFill>
                  <a:schemeClr val="tx1"/>
                </a:solidFill>
                <a:latin typeface="Arial" charset="0"/>
              </a:defRPr>
            </a:lvl1pPr>
            <a:lvl2pPr marL="742950" indent="-285750">
              <a:spcBef>
                <a:spcPct val="20000"/>
              </a:spcBef>
              <a:buClr>
                <a:srgbClr val="CC0000"/>
              </a:buClr>
              <a:buChar char="•"/>
              <a:defRPr sz="1700">
                <a:solidFill>
                  <a:schemeClr val="tx1"/>
                </a:solidFill>
                <a:latin typeface="Arial" charset="0"/>
              </a:defRPr>
            </a:lvl2pPr>
            <a:lvl3pPr marL="1143000" indent="-228600">
              <a:spcBef>
                <a:spcPct val="20000"/>
              </a:spcBef>
              <a:buClr>
                <a:srgbClr val="CC0000"/>
              </a:buClr>
              <a:buChar char="•"/>
              <a:defRPr sz="1600">
                <a:solidFill>
                  <a:schemeClr val="tx1"/>
                </a:solidFill>
                <a:latin typeface="Arial" charset="0"/>
              </a:defRPr>
            </a:lvl3pPr>
            <a:lvl4pPr marL="1600200" indent="-228600">
              <a:spcBef>
                <a:spcPct val="20000"/>
              </a:spcBef>
              <a:buClr>
                <a:srgbClr val="CC0000"/>
              </a:buClr>
              <a:buChar char="•"/>
              <a:defRPr sz="1400">
                <a:solidFill>
                  <a:schemeClr val="tx1"/>
                </a:solidFill>
                <a:latin typeface="Arial" charset="0"/>
              </a:defRPr>
            </a:lvl4pPr>
            <a:lvl5pPr marL="2057400" indent="-228600">
              <a:spcBef>
                <a:spcPct val="20000"/>
              </a:spcBef>
              <a:buClr>
                <a:srgbClr val="CC0000"/>
              </a:buClr>
              <a:buChar char="•"/>
              <a:defRPr sz="1300">
                <a:solidFill>
                  <a:schemeClr val="tx1"/>
                </a:solidFill>
                <a:latin typeface="Arial"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charset="0"/>
              </a:defRPr>
            </a:lvl9pPr>
          </a:lstStyle>
          <a:p>
            <a:pPr defTabSz="768047">
              <a:spcBef>
                <a:spcPct val="0"/>
              </a:spcBef>
              <a:buClrTx/>
              <a:buNone/>
              <a:defRPr/>
            </a:pPr>
            <a:r>
              <a:rPr lang="ru-RU" altLang="ru-RU" sz="1200" b="0" dirty="0">
                <a:latin typeface="Arial" panose="020B0604020202020204" pitchFamily="34" charset="0"/>
              </a:rPr>
              <a:t>Управление полномочиями и коммуникации участников бюджетного процесса</a:t>
            </a:r>
          </a:p>
        </p:txBody>
      </p:sp>
      <p:sp>
        <p:nvSpPr>
          <p:cNvPr id="27" name="TextBox 33">
            <a:extLst>
              <a:ext uri="{FF2B5EF4-FFF2-40B4-BE49-F238E27FC236}">
                <a16:creationId xmlns="" xmlns:a16="http://schemas.microsoft.com/office/drawing/2014/main" id="{04F4DB9B-B154-B299-3654-3D26B12EAD39}"/>
              </a:ext>
            </a:extLst>
          </p:cNvPr>
          <p:cNvSpPr txBox="1">
            <a:spLocks noChangeArrowheads="1"/>
          </p:cNvSpPr>
          <p:nvPr/>
        </p:nvSpPr>
        <p:spPr bwMode="auto">
          <a:xfrm>
            <a:off x="1105521" y="1069350"/>
            <a:ext cx="456444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6788">
              <a:spcBef>
                <a:spcPct val="20000"/>
              </a:spcBef>
              <a:buClr>
                <a:srgbClr val="CC0000"/>
              </a:buClr>
              <a:buChar char="•"/>
              <a:defRPr sz="2100">
                <a:solidFill>
                  <a:schemeClr val="tx1"/>
                </a:solidFill>
                <a:latin typeface="Futura PT Demi" panose="020B0702020204020303" pitchFamily="34" charset="0"/>
              </a:defRPr>
            </a:lvl1pPr>
            <a:lvl2pPr marL="742950" indent="-285750" defTabSz="966788">
              <a:spcBef>
                <a:spcPct val="20000"/>
              </a:spcBef>
              <a:buClr>
                <a:srgbClr val="CC0000"/>
              </a:buClr>
              <a:buChar char="•"/>
              <a:defRPr sz="1700">
                <a:solidFill>
                  <a:schemeClr val="tx1"/>
                </a:solidFill>
                <a:latin typeface="Futura PT Demi" panose="020B0702020204020303" pitchFamily="34" charset="0"/>
              </a:defRPr>
            </a:lvl2pPr>
            <a:lvl3pPr marL="1143000" indent="-228600" defTabSz="966788">
              <a:spcBef>
                <a:spcPct val="20000"/>
              </a:spcBef>
              <a:buClr>
                <a:srgbClr val="CC0000"/>
              </a:buClr>
              <a:buChar char="•"/>
              <a:defRPr sz="1600">
                <a:solidFill>
                  <a:schemeClr val="tx1"/>
                </a:solidFill>
                <a:latin typeface="Futura PT Demi" panose="020B0702020204020303" pitchFamily="34" charset="0"/>
              </a:defRPr>
            </a:lvl3pPr>
            <a:lvl4pPr marL="1600200" indent="-228600" defTabSz="966788">
              <a:spcBef>
                <a:spcPct val="20000"/>
              </a:spcBef>
              <a:buClr>
                <a:srgbClr val="CC0000"/>
              </a:buClr>
              <a:buChar char="•"/>
              <a:defRPr sz="1400">
                <a:solidFill>
                  <a:schemeClr val="tx1"/>
                </a:solidFill>
                <a:latin typeface="Futura PT Demi" panose="020B0702020204020303" pitchFamily="34" charset="0"/>
              </a:defRPr>
            </a:lvl4pPr>
            <a:lvl5pPr marL="2057400" indent="-228600" defTabSz="966788">
              <a:spcBef>
                <a:spcPct val="20000"/>
              </a:spcBef>
              <a:buClr>
                <a:srgbClr val="CC0000"/>
              </a:buClr>
              <a:buChar char="•"/>
              <a:defRPr sz="1300">
                <a:solidFill>
                  <a:schemeClr val="tx1"/>
                </a:solidFill>
                <a:latin typeface="Futura PT Demi" panose="020B0702020204020303" pitchFamily="34" charset="0"/>
              </a:defRPr>
            </a:lvl5pPr>
            <a:lvl6pPr marL="25146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a:spcBef>
                <a:spcPct val="0"/>
              </a:spcBef>
              <a:buClrTx/>
              <a:buFontTx/>
              <a:buNone/>
            </a:pPr>
            <a:r>
              <a:rPr lang="ru-RU" altLang="ru-RU" sz="1200" b="0" dirty="0">
                <a:latin typeface="Arial" panose="020B0604020202020204" pitchFamily="34" charset="0"/>
              </a:rPr>
              <a:t>Оптимизирована для больших бюджетных моделей</a:t>
            </a:r>
          </a:p>
        </p:txBody>
      </p:sp>
      <p:sp>
        <p:nvSpPr>
          <p:cNvPr id="28" name="TextBox 34">
            <a:extLst>
              <a:ext uri="{FF2B5EF4-FFF2-40B4-BE49-F238E27FC236}">
                <a16:creationId xmlns="" xmlns:a16="http://schemas.microsoft.com/office/drawing/2014/main" id="{1C905004-96EC-5A1E-3C0F-B40C60936EC7}"/>
              </a:ext>
            </a:extLst>
          </p:cNvPr>
          <p:cNvSpPr txBox="1">
            <a:spLocks noChangeArrowheads="1"/>
          </p:cNvSpPr>
          <p:nvPr/>
        </p:nvSpPr>
        <p:spPr bwMode="auto">
          <a:xfrm>
            <a:off x="1159224" y="1476498"/>
            <a:ext cx="3993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6788">
              <a:spcBef>
                <a:spcPct val="20000"/>
              </a:spcBef>
              <a:buClr>
                <a:srgbClr val="CC0000"/>
              </a:buClr>
              <a:buChar char="•"/>
              <a:defRPr sz="2100">
                <a:solidFill>
                  <a:schemeClr val="tx1"/>
                </a:solidFill>
                <a:latin typeface="Futura PT Demi" panose="020B0702020204020303" pitchFamily="34" charset="0"/>
              </a:defRPr>
            </a:lvl1pPr>
            <a:lvl2pPr marL="742950" indent="-285750" defTabSz="966788">
              <a:spcBef>
                <a:spcPct val="20000"/>
              </a:spcBef>
              <a:buClr>
                <a:srgbClr val="CC0000"/>
              </a:buClr>
              <a:buChar char="•"/>
              <a:defRPr sz="1700">
                <a:solidFill>
                  <a:schemeClr val="tx1"/>
                </a:solidFill>
                <a:latin typeface="Futura PT Demi" panose="020B0702020204020303" pitchFamily="34" charset="0"/>
              </a:defRPr>
            </a:lvl2pPr>
            <a:lvl3pPr marL="1143000" indent="-228600" defTabSz="966788">
              <a:spcBef>
                <a:spcPct val="20000"/>
              </a:spcBef>
              <a:buClr>
                <a:srgbClr val="CC0000"/>
              </a:buClr>
              <a:buChar char="•"/>
              <a:defRPr sz="1600">
                <a:solidFill>
                  <a:schemeClr val="tx1"/>
                </a:solidFill>
                <a:latin typeface="Futura PT Demi" panose="020B0702020204020303" pitchFamily="34" charset="0"/>
              </a:defRPr>
            </a:lvl3pPr>
            <a:lvl4pPr marL="1600200" indent="-228600" defTabSz="966788">
              <a:spcBef>
                <a:spcPct val="20000"/>
              </a:spcBef>
              <a:buClr>
                <a:srgbClr val="CC0000"/>
              </a:buClr>
              <a:buChar char="•"/>
              <a:defRPr sz="1400">
                <a:solidFill>
                  <a:schemeClr val="tx1"/>
                </a:solidFill>
                <a:latin typeface="Futura PT Demi" panose="020B0702020204020303" pitchFamily="34" charset="0"/>
              </a:defRPr>
            </a:lvl4pPr>
            <a:lvl5pPr marL="2057400" indent="-228600" defTabSz="966788">
              <a:spcBef>
                <a:spcPct val="20000"/>
              </a:spcBef>
              <a:buClr>
                <a:srgbClr val="CC0000"/>
              </a:buClr>
              <a:buChar char="•"/>
              <a:defRPr sz="1300">
                <a:solidFill>
                  <a:schemeClr val="tx1"/>
                </a:solidFill>
                <a:latin typeface="Futura PT Demi" panose="020B0702020204020303" pitchFamily="34" charset="0"/>
              </a:defRPr>
            </a:lvl5pPr>
            <a:lvl6pPr marL="25146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a:spcBef>
                <a:spcPct val="0"/>
              </a:spcBef>
              <a:buClrTx/>
              <a:buFontTx/>
              <a:buNone/>
            </a:pPr>
            <a:r>
              <a:rPr lang="ru-RU" altLang="ru-RU" sz="1200" b="0" dirty="0">
                <a:latin typeface="Arial" panose="020B0604020202020204" pitchFamily="34" charset="0"/>
              </a:rPr>
              <a:t>Моделирование, импорт, расчет, прогноз, обратное распределение, консолидация показателей отчетности</a:t>
            </a:r>
          </a:p>
        </p:txBody>
      </p:sp>
      <p:sp>
        <p:nvSpPr>
          <p:cNvPr id="29" name="TextBox 34">
            <a:extLst>
              <a:ext uri="{FF2B5EF4-FFF2-40B4-BE49-F238E27FC236}">
                <a16:creationId xmlns="" xmlns:a16="http://schemas.microsoft.com/office/drawing/2014/main" id="{B2621417-9F60-C9B5-1EE4-1C364BBBCD9E}"/>
              </a:ext>
            </a:extLst>
          </p:cNvPr>
          <p:cNvSpPr txBox="1">
            <a:spLocks noChangeArrowheads="1"/>
          </p:cNvSpPr>
          <p:nvPr/>
        </p:nvSpPr>
        <p:spPr bwMode="auto">
          <a:xfrm>
            <a:off x="1161077" y="2743890"/>
            <a:ext cx="4453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66788">
              <a:spcBef>
                <a:spcPct val="20000"/>
              </a:spcBef>
              <a:buClr>
                <a:srgbClr val="CC0000"/>
              </a:buClr>
              <a:buChar char="•"/>
              <a:defRPr sz="2100">
                <a:solidFill>
                  <a:schemeClr val="tx1"/>
                </a:solidFill>
                <a:latin typeface="Futura PT Demi" panose="020B0702020204020303" pitchFamily="34" charset="0"/>
              </a:defRPr>
            </a:lvl1pPr>
            <a:lvl2pPr marL="742950" indent="-285750" defTabSz="966788">
              <a:spcBef>
                <a:spcPct val="20000"/>
              </a:spcBef>
              <a:buClr>
                <a:srgbClr val="CC0000"/>
              </a:buClr>
              <a:buChar char="•"/>
              <a:defRPr sz="1700">
                <a:solidFill>
                  <a:schemeClr val="tx1"/>
                </a:solidFill>
                <a:latin typeface="Futura PT Demi" panose="020B0702020204020303" pitchFamily="34" charset="0"/>
              </a:defRPr>
            </a:lvl2pPr>
            <a:lvl3pPr marL="1143000" indent="-228600" defTabSz="966788">
              <a:spcBef>
                <a:spcPct val="20000"/>
              </a:spcBef>
              <a:buClr>
                <a:srgbClr val="CC0000"/>
              </a:buClr>
              <a:buChar char="•"/>
              <a:defRPr sz="1600">
                <a:solidFill>
                  <a:schemeClr val="tx1"/>
                </a:solidFill>
                <a:latin typeface="Futura PT Demi" panose="020B0702020204020303" pitchFamily="34" charset="0"/>
              </a:defRPr>
            </a:lvl3pPr>
            <a:lvl4pPr marL="1600200" indent="-228600" defTabSz="966788">
              <a:spcBef>
                <a:spcPct val="20000"/>
              </a:spcBef>
              <a:buClr>
                <a:srgbClr val="CC0000"/>
              </a:buClr>
              <a:buChar char="•"/>
              <a:defRPr sz="1400">
                <a:solidFill>
                  <a:schemeClr val="tx1"/>
                </a:solidFill>
                <a:latin typeface="Futura PT Demi" panose="020B0702020204020303" pitchFamily="34" charset="0"/>
              </a:defRPr>
            </a:lvl4pPr>
            <a:lvl5pPr marL="2057400" indent="-228600" defTabSz="966788">
              <a:spcBef>
                <a:spcPct val="20000"/>
              </a:spcBef>
              <a:buClr>
                <a:srgbClr val="CC0000"/>
              </a:buClr>
              <a:buChar char="•"/>
              <a:defRPr sz="1300">
                <a:solidFill>
                  <a:schemeClr val="tx1"/>
                </a:solidFill>
                <a:latin typeface="Futura PT Demi" panose="020B0702020204020303" pitchFamily="34" charset="0"/>
              </a:defRPr>
            </a:lvl5pPr>
            <a:lvl6pPr marL="25146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a:spcBef>
                <a:spcPct val="0"/>
              </a:spcBef>
              <a:buClrTx/>
              <a:buFontTx/>
              <a:buNone/>
            </a:pPr>
            <a:r>
              <a:rPr lang="ru-RU" altLang="ru-RU" sz="1200" b="0" dirty="0">
                <a:latin typeface="Arial" panose="020B0604020202020204" pitchFamily="34" charset="0"/>
              </a:rPr>
              <a:t>Единые интерфейсы для ввода, согласования и многомерного анализа данных</a:t>
            </a:r>
          </a:p>
        </p:txBody>
      </p:sp>
      <p:pic>
        <p:nvPicPr>
          <p:cNvPr id="30" name="Рисунок 4" descr="Рисунок 4">
            <a:extLst>
              <a:ext uri="{FF2B5EF4-FFF2-40B4-BE49-F238E27FC236}">
                <a16:creationId xmlns="" xmlns:a16="http://schemas.microsoft.com/office/drawing/2014/main" id="{1AC972F1-DC1C-C6C9-A5DE-09060D04837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2060" y="4628533"/>
            <a:ext cx="822925" cy="28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 name="Picture 26" descr="logo">
            <a:extLst>
              <a:ext uri="{FF2B5EF4-FFF2-40B4-BE49-F238E27FC236}">
                <a16:creationId xmlns="" xmlns:a16="http://schemas.microsoft.com/office/drawing/2014/main" id="{CDCFECA3-8F10-2BA5-36F9-78616189D7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3091" y="4535024"/>
            <a:ext cx="1054435" cy="40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АО «ОСК»">
            <a:extLst>
              <a:ext uri="{FF2B5EF4-FFF2-40B4-BE49-F238E27FC236}">
                <a16:creationId xmlns="" xmlns:a16="http://schemas.microsoft.com/office/drawing/2014/main" id="{611AD3BB-A466-F2AD-2E71-4BF3518270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728" y="4469778"/>
            <a:ext cx="476010" cy="4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https://www.rosatom.ru/local/tpl/img/logo.ru.png">
            <a:extLst>
              <a:ext uri="{FF2B5EF4-FFF2-40B4-BE49-F238E27FC236}">
                <a16:creationId xmlns="" xmlns:a16="http://schemas.microsoft.com/office/drawing/2014/main" id="{11C73843-EA28-A9DF-2DB8-ECB7CBC5E0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5651" y="4159830"/>
            <a:ext cx="1138310" cy="40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Рисунок 28">
            <a:extLst>
              <a:ext uri="{FF2B5EF4-FFF2-40B4-BE49-F238E27FC236}">
                <a16:creationId xmlns="" xmlns:a16="http://schemas.microsoft.com/office/drawing/2014/main" id="{05D40C99-CEA6-2357-0CD6-E8545713D589}"/>
              </a:ext>
            </a:extLst>
          </p:cNvPr>
          <p:cNvGrpSpPr>
            <a:grpSpLocks/>
          </p:cNvGrpSpPr>
          <p:nvPr/>
        </p:nvGrpSpPr>
        <p:grpSpPr bwMode="auto">
          <a:xfrm>
            <a:off x="570388" y="981607"/>
            <a:ext cx="453546" cy="453546"/>
            <a:chOff x="719611" y="1814977"/>
            <a:chExt cx="571500" cy="571500"/>
          </a:xfrm>
        </p:grpSpPr>
        <p:sp>
          <p:nvSpPr>
            <p:cNvPr id="37" name="Полилиния: фигура 38">
              <a:extLst>
                <a:ext uri="{FF2B5EF4-FFF2-40B4-BE49-F238E27FC236}">
                  <a16:creationId xmlns="" xmlns:a16="http://schemas.microsoft.com/office/drawing/2014/main" id="{4CAF4921-D03D-435A-8E02-57073B001556}"/>
                </a:ext>
              </a:extLst>
            </p:cNvPr>
            <p:cNvSpPr>
              <a:spLocks/>
            </p:cNvSpPr>
            <p:nvPr/>
          </p:nvSpPr>
          <p:spPr bwMode="auto">
            <a:xfrm>
              <a:off x="712467" y="1807833"/>
              <a:ext cx="581025" cy="581025"/>
            </a:xfrm>
            <a:custGeom>
              <a:avLst/>
              <a:gdLst>
                <a:gd name="T0" fmla="*/ 483394 w 581025"/>
                <a:gd name="T1" fmla="*/ 7144 h 581025"/>
                <a:gd name="T2" fmla="*/ 578644 w 581025"/>
                <a:gd name="T3" fmla="*/ 102394 h 581025"/>
                <a:gd name="T4" fmla="*/ 578644 w 581025"/>
                <a:gd name="T5" fmla="*/ 483394 h 581025"/>
                <a:gd name="T6" fmla="*/ 483394 w 581025"/>
                <a:gd name="T7" fmla="*/ 578644 h 581025"/>
                <a:gd name="T8" fmla="*/ 102394 w 581025"/>
                <a:gd name="T9" fmla="*/ 578644 h 581025"/>
                <a:gd name="T10" fmla="*/ 7144 w 581025"/>
                <a:gd name="T11" fmla="*/ 483394 h 581025"/>
                <a:gd name="T12" fmla="*/ 7144 w 581025"/>
                <a:gd name="T13" fmla="*/ 102394 h 581025"/>
                <a:gd name="T14" fmla="*/ 102394 w 581025"/>
                <a:gd name="T15" fmla="*/ 7144 h 581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1025" h="581025">
                  <a:moveTo>
                    <a:pt x="483394" y="7144"/>
                  </a:moveTo>
                  <a:cubicBezTo>
                    <a:pt x="535999" y="7144"/>
                    <a:pt x="578644" y="49789"/>
                    <a:pt x="578644" y="102394"/>
                  </a:cubicBezTo>
                  <a:lnTo>
                    <a:pt x="578644" y="483394"/>
                  </a:lnTo>
                  <a:cubicBezTo>
                    <a:pt x="578644" y="535999"/>
                    <a:pt x="535999" y="578644"/>
                    <a:pt x="483394" y="578644"/>
                  </a:cubicBezTo>
                  <a:lnTo>
                    <a:pt x="102394" y="578644"/>
                  </a:lnTo>
                  <a:cubicBezTo>
                    <a:pt x="49789" y="578644"/>
                    <a:pt x="7144" y="535999"/>
                    <a:pt x="7144" y="483394"/>
                  </a:cubicBezTo>
                  <a:lnTo>
                    <a:pt x="7144" y="102394"/>
                  </a:lnTo>
                  <a:cubicBezTo>
                    <a:pt x="7144" y="49789"/>
                    <a:pt x="49789" y="7144"/>
                    <a:pt x="102394" y="7144"/>
                  </a:cubicBezTo>
                  <a:lnTo>
                    <a:pt x="483394" y="7144"/>
                  </a:lnTo>
                  <a:close/>
                </a:path>
              </a:pathLst>
            </a:custGeom>
            <a:solidFill>
              <a:srgbClr val="F9DC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38" name="Полилиния: фигура 39">
              <a:extLst>
                <a:ext uri="{FF2B5EF4-FFF2-40B4-BE49-F238E27FC236}">
                  <a16:creationId xmlns="" xmlns:a16="http://schemas.microsoft.com/office/drawing/2014/main" id="{359F4113-F8B5-CC23-ECC1-60296D95666C}"/>
                </a:ext>
              </a:extLst>
            </p:cNvPr>
            <p:cNvSpPr>
              <a:spLocks/>
            </p:cNvSpPr>
            <p:nvPr/>
          </p:nvSpPr>
          <p:spPr bwMode="auto">
            <a:xfrm>
              <a:off x="896776" y="1995952"/>
              <a:ext cx="247650" cy="76200"/>
            </a:xfrm>
            <a:custGeom>
              <a:avLst/>
              <a:gdLst>
                <a:gd name="T0" fmla="*/ 239459 w 247650"/>
                <a:gd name="T1" fmla="*/ 62579 h 76200"/>
                <a:gd name="T2" fmla="*/ 104489 w 247650"/>
                <a:gd name="T3" fmla="*/ 14288 h 76200"/>
                <a:gd name="T4" fmla="*/ 14288 w 247650"/>
                <a:gd name="T5" fmla="*/ 37909 h 76200"/>
                <a:gd name="T6" fmla="*/ 0 60000 65536"/>
                <a:gd name="T7" fmla="*/ 0 60000 65536"/>
                <a:gd name="T8" fmla="*/ 0 60000 65536"/>
              </a:gdLst>
              <a:ahLst/>
              <a:cxnLst>
                <a:cxn ang="T6">
                  <a:pos x="T0" y="T1"/>
                </a:cxn>
                <a:cxn ang="T7">
                  <a:pos x="T2" y="T3"/>
                </a:cxn>
                <a:cxn ang="T8">
                  <a:pos x="T4" y="T5"/>
                </a:cxn>
              </a:cxnLst>
              <a:rect l="0" t="0" r="r" b="b"/>
              <a:pathLst>
                <a:path w="247650" h="76200">
                  <a:moveTo>
                    <a:pt x="239459" y="62579"/>
                  </a:moveTo>
                  <a:cubicBezTo>
                    <a:pt x="207169" y="32766"/>
                    <a:pt x="156972" y="14288"/>
                    <a:pt x="104489" y="14288"/>
                  </a:cubicBezTo>
                  <a:cubicBezTo>
                    <a:pt x="80772" y="14288"/>
                    <a:pt x="40386" y="21431"/>
                    <a:pt x="14288" y="37909"/>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39" name="Полилиния: фигура 40">
              <a:extLst>
                <a:ext uri="{FF2B5EF4-FFF2-40B4-BE49-F238E27FC236}">
                  <a16:creationId xmlns="" xmlns:a16="http://schemas.microsoft.com/office/drawing/2014/main" id="{BAE086A1-384D-B788-F58E-B0771D7CDF63}"/>
                </a:ext>
              </a:extLst>
            </p:cNvPr>
            <p:cNvSpPr>
              <a:spLocks/>
            </p:cNvSpPr>
            <p:nvPr/>
          </p:nvSpPr>
          <p:spPr bwMode="auto">
            <a:xfrm>
              <a:off x="776697" y="1998378"/>
              <a:ext cx="257175" cy="304800"/>
            </a:xfrm>
            <a:custGeom>
              <a:avLst/>
              <a:gdLst>
                <a:gd name="T0" fmla="*/ 148273 w 257175"/>
                <a:gd name="T1" fmla="*/ 49676 h 304800"/>
                <a:gd name="T2" fmla="*/ 68454 w 257175"/>
                <a:gd name="T3" fmla="*/ 17291 h 304800"/>
                <a:gd name="T4" fmla="*/ 87408 w 257175"/>
                <a:gd name="T5" fmla="*/ 63678 h 304800"/>
                <a:gd name="T6" fmla="*/ 55881 w 257175"/>
                <a:gd name="T7" fmla="*/ 120733 h 304800"/>
                <a:gd name="T8" fmla="*/ 21781 w 257175"/>
                <a:gd name="T9" fmla="*/ 126638 h 304800"/>
                <a:gd name="T10" fmla="*/ 26639 w 257175"/>
                <a:gd name="T11" fmla="*/ 186455 h 304800"/>
                <a:gd name="T12" fmla="*/ 119031 w 257175"/>
                <a:gd name="T13" fmla="*/ 233890 h 304800"/>
                <a:gd name="T14" fmla="*/ 119031 w 257175"/>
                <a:gd name="T15" fmla="*/ 297612 h 304800"/>
                <a:gd name="T16" fmla="*/ 147606 w 257175"/>
                <a:gd name="T17" fmla="*/ 297612 h 304800"/>
                <a:gd name="T18" fmla="*/ 166656 w 257175"/>
                <a:gd name="T19" fmla="*/ 259512 h 304800"/>
                <a:gd name="T20" fmla="*/ 233331 w 257175"/>
                <a:gd name="T21" fmla="*/ 269037 h 304800"/>
                <a:gd name="T22" fmla="*/ 252286 w 257175"/>
                <a:gd name="T23" fmla="*/ 268465 h 304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175" h="304800">
                  <a:moveTo>
                    <a:pt x="148273" y="49676"/>
                  </a:moveTo>
                  <a:cubicBezTo>
                    <a:pt x="122079" y="15767"/>
                    <a:pt x="74740" y="9481"/>
                    <a:pt x="68454" y="17291"/>
                  </a:cubicBezTo>
                  <a:cubicBezTo>
                    <a:pt x="63977" y="22911"/>
                    <a:pt x="77883" y="47200"/>
                    <a:pt x="87408" y="63678"/>
                  </a:cubicBezTo>
                  <a:cubicBezTo>
                    <a:pt x="73788" y="72917"/>
                    <a:pt x="62929" y="105112"/>
                    <a:pt x="55881" y="120733"/>
                  </a:cubicBezTo>
                  <a:cubicBezTo>
                    <a:pt x="47594" y="124638"/>
                    <a:pt x="37021" y="126733"/>
                    <a:pt x="21781" y="126638"/>
                  </a:cubicBezTo>
                  <a:cubicBezTo>
                    <a:pt x="8541" y="126638"/>
                    <a:pt x="14542" y="163214"/>
                    <a:pt x="26639" y="186455"/>
                  </a:cubicBezTo>
                  <a:cubicBezTo>
                    <a:pt x="37783" y="207601"/>
                    <a:pt x="109506" y="232175"/>
                    <a:pt x="119031" y="233890"/>
                  </a:cubicBezTo>
                  <a:lnTo>
                    <a:pt x="119031" y="297612"/>
                  </a:lnTo>
                  <a:lnTo>
                    <a:pt x="147606" y="297612"/>
                  </a:lnTo>
                  <a:lnTo>
                    <a:pt x="166656" y="259512"/>
                  </a:lnTo>
                  <a:cubicBezTo>
                    <a:pt x="184373" y="264941"/>
                    <a:pt x="213329" y="269037"/>
                    <a:pt x="233331" y="269037"/>
                  </a:cubicBezTo>
                  <a:cubicBezTo>
                    <a:pt x="239618" y="269037"/>
                    <a:pt x="246000" y="268846"/>
                    <a:pt x="252286" y="268465"/>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0" name="Полилиния: фигура 41">
              <a:extLst>
                <a:ext uri="{FF2B5EF4-FFF2-40B4-BE49-F238E27FC236}">
                  <a16:creationId xmlns="" xmlns:a16="http://schemas.microsoft.com/office/drawing/2014/main" id="{5EE112D8-47FF-45E9-3835-36BEEE499CB5}"/>
                </a:ext>
              </a:extLst>
            </p:cNvPr>
            <p:cNvSpPr>
              <a:spLocks/>
            </p:cNvSpPr>
            <p:nvPr/>
          </p:nvSpPr>
          <p:spPr bwMode="auto">
            <a:xfrm>
              <a:off x="852961" y="2110252"/>
              <a:ext cx="47625" cy="28575"/>
            </a:xfrm>
            <a:custGeom>
              <a:avLst/>
              <a:gdLst>
                <a:gd name="T0" fmla="*/ 14288 w 47625"/>
                <a:gd name="T1" fmla="*/ 14288 h 28575"/>
                <a:gd name="T2" fmla="*/ 33338 w 47625"/>
                <a:gd name="T3" fmla="*/ 14288 h 28575"/>
                <a:gd name="T4" fmla="*/ 0 60000 65536"/>
                <a:gd name="T5" fmla="*/ 0 60000 65536"/>
              </a:gdLst>
              <a:ahLst/>
              <a:cxnLst>
                <a:cxn ang="T4">
                  <a:pos x="T0" y="T1"/>
                </a:cxn>
                <a:cxn ang="T5">
                  <a:pos x="T2" y="T3"/>
                </a:cxn>
              </a:cxnLst>
              <a:rect l="0" t="0" r="r" b="b"/>
              <a:pathLst>
                <a:path w="47625" h="28575">
                  <a:moveTo>
                    <a:pt x="14288" y="14288"/>
                  </a:moveTo>
                  <a:lnTo>
                    <a:pt x="33338" y="14288"/>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1" name="Полилиния: фигура 42">
              <a:extLst>
                <a:ext uri="{FF2B5EF4-FFF2-40B4-BE49-F238E27FC236}">
                  <a16:creationId xmlns="" xmlns:a16="http://schemas.microsoft.com/office/drawing/2014/main" id="{F01ABCC1-4577-5A03-7A6D-5D78FD9D357C}"/>
                </a:ext>
              </a:extLst>
            </p:cNvPr>
            <p:cNvSpPr>
              <a:spLocks/>
            </p:cNvSpPr>
            <p:nvPr/>
          </p:nvSpPr>
          <p:spPr bwMode="auto">
            <a:xfrm>
              <a:off x="929161" y="1881652"/>
              <a:ext cx="142875" cy="123825"/>
            </a:xfrm>
            <a:custGeom>
              <a:avLst/>
              <a:gdLst>
                <a:gd name="T0" fmla="*/ 28861 w 142875"/>
                <a:gd name="T1" fmla="*/ 109538 h 123825"/>
                <a:gd name="T2" fmla="*/ 14288 w 142875"/>
                <a:gd name="T3" fmla="*/ 71438 h 123825"/>
                <a:gd name="T4" fmla="*/ 71438 w 142875"/>
                <a:gd name="T5" fmla="*/ 14288 h 123825"/>
                <a:gd name="T6" fmla="*/ 128588 w 142875"/>
                <a:gd name="T7" fmla="*/ 71438 h 123825"/>
                <a:gd name="T8" fmla="*/ 114014 w 142875"/>
                <a:gd name="T9" fmla="*/ 109538 h 123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23825">
                  <a:moveTo>
                    <a:pt x="28861" y="109538"/>
                  </a:moveTo>
                  <a:cubicBezTo>
                    <a:pt x="19812" y="99441"/>
                    <a:pt x="14288" y="86106"/>
                    <a:pt x="14288" y="71438"/>
                  </a:cubicBezTo>
                  <a:cubicBezTo>
                    <a:pt x="14288" y="39910"/>
                    <a:pt x="39910" y="14288"/>
                    <a:pt x="71438" y="14288"/>
                  </a:cubicBezTo>
                  <a:cubicBezTo>
                    <a:pt x="102965" y="14288"/>
                    <a:pt x="128588" y="39910"/>
                    <a:pt x="128588" y="71438"/>
                  </a:cubicBezTo>
                  <a:cubicBezTo>
                    <a:pt x="128588" y="86106"/>
                    <a:pt x="123063" y="99441"/>
                    <a:pt x="114014" y="109538"/>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2" name="Полилиния: фигура 43">
              <a:extLst>
                <a:ext uri="{FF2B5EF4-FFF2-40B4-BE49-F238E27FC236}">
                  <a16:creationId xmlns="" xmlns:a16="http://schemas.microsoft.com/office/drawing/2014/main" id="{20B3A9D8-4725-9B28-01C1-4F061E00F492}"/>
                </a:ext>
              </a:extLst>
            </p:cNvPr>
            <p:cNvSpPr>
              <a:spLocks/>
            </p:cNvSpPr>
            <p:nvPr/>
          </p:nvSpPr>
          <p:spPr bwMode="auto">
            <a:xfrm>
              <a:off x="1033936" y="2072152"/>
              <a:ext cx="200025" cy="247650"/>
            </a:xfrm>
            <a:custGeom>
              <a:avLst/>
              <a:gdLst>
                <a:gd name="T0" fmla="*/ 14288 w 200025"/>
                <a:gd name="T1" fmla="*/ 14288 h 247650"/>
                <a:gd name="T2" fmla="*/ 185738 w 200025"/>
                <a:gd name="T3" fmla="*/ 14288 h 247650"/>
                <a:gd name="T4" fmla="*/ 185738 w 200025"/>
                <a:gd name="T5" fmla="*/ 233363 h 247650"/>
                <a:gd name="T6" fmla="*/ 14288 w 200025"/>
                <a:gd name="T7" fmla="*/ 233363 h 247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025" h="247650">
                  <a:moveTo>
                    <a:pt x="14288" y="14288"/>
                  </a:moveTo>
                  <a:lnTo>
                    <a:pt x="185738" y="14288"/>
                  </a:lnTo>
                  <a:lnTo>
                    <a:pt x="185738" y="233363"/>
                  </a:lnTo>
                  <a:lnTo>
                    <a:pt x="14288" y="233363"/>
                  </a:lnTo>
                  <a:lnTo>
                    <a:pt x="14288" y="14288"/>
                  </a:lnTo>
                  <a:close/>
                </a:path>
              </a:pathLst>
            </a:custGeom>
            <a:noFill/>
            <a:ln w="19050" cap="flat">
              <a:solidFill>
                <a:srgbClr val="4A4A4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3" name="Полилиния: фигура 44">
              <a:extLst>
                <a:ext uri="{FF2B5EF4-FFF2-40B4-BE49-F238E27FC236}">
                  <a16:creationId xmlns="" xmlns:a16="http://schemas.microsoft.com/office/drawing/2014/main" id="{ECF81F9E-FFC6-1899-36D8-5901989D7AD9}"/>
                </a:ext>
              </a:extLst>
            </p:cNvPr>
            <p:cNvSpPr>
              <a:spLocks/>
            </p:cNvSpPr>
            <p:nvPr/>
          </p:nvSpPr>
          <p:spPr bwMode="auto">
            <a:xfrm>
              <a:off x="1033936" y="2148352"/>
              <a:ext cx="200025" cy="28575"/>
            </a:xfrm>
            <a:custGeom>
              <a:avLst/>
              <a:gdLst>
                <a:gd name="T0" fmla="*/ 14288 w 200025"/>
                <a:gd name="T1" fmla="*/ 14288 h 28575"/>
                <a:gd name="T2" fmla="*/ 185738 w 200025"/>
                <a:gd name="T3" fmla="*/ 14288 h 28575"/>
                <a:gd name="T4" fmla="*/ 0 60000 65536"/>
                <a:gd name="T5" fmla="*/ 0 60000 65536"/>
              </a:gdLst>
              <a:ahLst/>
              <a:cxnLst>
                <a:cxn ang="T4">
                  <a:pos x="T0" y="T1"/>
                </a:cxn>
                <a:cxn ang="T5">
                  <a:pos x="T2" y="T3"/>
                </a:cxn>
              </a:cxnLst>
              <a:rect l="0" t="0" r="r" b="b"/>
              <a:pathLst>
                <a:path w="200025" h="28575">
                  <a:moveTo>
                    <a:pt x="14288" y="14288"/>
                  </a:moveTo>
                  <a:lnTo>
                    <a:pt x="185738" y="14288"/>
                  </a:lnTo>
                </a:path>
              </a:pathLst>
            </a:custGeom>
            <a:noFill/>
            <a:ln w="19050" cap="flat">
              <a:solidFill>
                <a:srgbClr val="4A4A4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4" name="Полилиния: фигура 45">
              <a:extLst>
                <a:ext uri="{FF2B5EF4-FFF2-40B4-BE49-F238E27FC236}">
                  <a16:creationId xmlns="" xmlns:a16="http://schemas.microsoft.com/office/drawing/2014/main" id="{2B41B15D-563A-0435-2D60-C1E7D311EB88}"/>
                </a:ext>
              </a:extLst>
            </p:cNvPr>
            <p:cNvSpPr>
              <a:spLocks/>
            </p:cNvSpPr>
            <p:nvPr/>
          </p:nvSpPr>
          <p:spPr bwMode="auto">
            <a:xfrm>
              <a:off x="1033936" y="2195977"/>
              <a:ext cx="200025" cy="28575"/>
            </a:xfrm>
            <a:custGeom>
              <a:avLst/>
              <a:gdLst>
                <a:gd name="T0" fmla="*/ 14288 w 200025"/>
                <a:gd name="T1" fmla="*/ 14288 h 28575"/>
                <a:gd name="T2" fmla="*/ 185738 w 200025"/>
                <a:gd name="T3" fmla="*/ 14288 h 28575"/>
                <a:gd name="T4" fmla="*/ 0 60000 65536"/>
                <a:gd name="T5" fmla="*/ 0 60000 65536"/>
              </a:gdLst>
              <a:ahLst/>
              <a:cxnLst>
                <a:cxn ang="T4">
                  <a:pos x="T0" y="T1"/>
                </a:cxn>
                <a:cxn ang="T5">
                  <a:pos x="T2" y="T3"/>
                </a:cxn>
              </a:cxnLst>
              <a:rect l="0" t="0" r="r" b="b"/>
              <a:pathLst>
                <a:path w="200025" h="28575">
                  <a:moveTo>
                    <a:pt x="14288" y="14288"/>
                  </a:moveTo>
                  <a:lnTo>
                    <a:pt x="185738" y="14288"/>
                  </a:lnTo>
                </a:path>
              </a:pathLst>
            </a:custGeom>
            <a:noFill/>
            <a:ln w="19050" cap="flat">
              <a:solidFill>
                <a:srgbClr val="4A4A4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5" name="Полилиния: фигура 46">
              <a:extLst>
                <a:ext uri="{FF2B5EF4-FFF2-40B4-BE49-F238E27FC236}">
                  <a16:creationId xmlns="" xmlns:a16="http://schemas.microsoft.com/office/drawing/2014/main" id="{113E05D4-08BC-B315-597B-0095C8957281}"/>
                </a:ext>
              </a:extLst>
            </p:cNvPr>
            <p:cNvSpPr>
              <a:spLocks/>
            </p:cNvSpPr>
            <p:nvPr/>
          </p:nvSpPr>
          <p:spPr bwMode="auto">
            <a:xfrm>
              <a:off x="1033936" y="2243602"/>
              <a:ext cx="142875" cy="28575"/>
            </a:xfrm>
            <a:custGeom>
              <a:avLst/>
              <a:gdLst>
                <a:gd name="T0" fmla="*/ 14288 w 142875"/>
                <a:gd name="T1" fmla="*/ 14288 h 28575"/>
                <a:gd name="T2" fmla="*/ 128588 w 142875"/>
                <a:gd name="T3" fmla="*/ 14288 h 28575"/>
                <a:gd name="T4" fmla="*/ 0 60000 65536"/>
                <a:gd name="T5" fmla="*/ 0 60000 65536"/>
              </a:gdLst>
              <a:ahLst/>
              <a:cxnLst>
                <a:cxn ang="T4">
                  <a:pos x="T0" y="T1"/>
                </a:cxn>
                <a:cxn ang="T5">
                  <a:pos x="T2" y="T3"/>
                </a:cxn>
              </a:cxnLst>
              <a:rect l="0" t="0" r="r" b="b"/>
              <a:pathLst>
                <a:path w="142875" h="28575">
                  <a:moveTo>
                    <a:pt x="14288" y="14288"/>
                  </a:moveTo>
                  <a:lnTo>
                    <a:pt x="128588" y="14288"/>
                  </a:lnTo>
                </a:path>
              </a:pathLst>
            </a:custGeom>
            <a:noFill/>
            <a:ln w="19050" cap="flat">
              <a:solidFill>
                <a:srgbClr val="4A4A4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6" name="Полилиния: фигура 47">
              <a:extLst>
                <a:ext uri="{FF2B5EF4-FFF2-40B4-BE49-F238E27FC236}">
                  <a16:creationId xmlns="" xmlns:a16="http://schemas.microsoft.com/office/drawing/2014/main" id="{8F4D2B01-5141-C659-5822-E435BD53CF53}"/>
                </a:ext>
              </a:extLst>
            </p:cNvPr>
            <p:cNvSpPr>
              <a:spLocks/>
            </p:cNvSpPr>
            <p:nvPr/>
          </p:nvSpPr>
          <p:spPr bwMode="auto">
            <a:xfrm>
              <a:off x="1091086" y="2148352"/>
              <a:ext cx="28575" cy="171450"/>
            </a:xfrm>
            <a:custGeom>
              <a:avLst/>
              <a:gdLst>
                <a:gd name="T0" fmla="*/ 14288 w 28575"/>
                <a:gd name="T1" fmla="*/ 157163 h 171450"/>
                <a:gd name="T2" fmla="*/ 14288 w 28575"/>
                <a:gd name="T3" fmla="*/ 14288 h 171450"/>
                <a:gd name="T4" fmla="*/ 0 60000 65536"/>
                <a:gd name="T5" fmla="*/ 0 60000 65536"/>
              </a:gdLst>
              <a:ahLst/>
              <a:cxnLst>
                <a:cxn ang="T4">
                  <a:pos x="T0" y="T1"/>
                </a:cxn>
                <a:cxn ang="T5">
                  <a:pos x="T2" y="T3"/>
                </a:cxn>
              </a:cxnLst>
              <a:rect l="0" t="0" r="r" b="b"/>
              <a:pathLst>
                <a:path w="28575" h="171450">
                  <a:moveTo>
                    <a:pt x="14288" y="157163"/>
                  </a:moveTo>
                  <a:lnTo>
                    <a:pt x="14288" y="14288"/>
                  </a:lnTo>
                </a:path>
              </a:pathLst>
            </a:custGeom>
            <a:noFill/>
            <a:ln w="19050" cap="flat">
              <a:solidFill>
                <a:srgbClr val="4A4A4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47" name="Полилиния: фигура 48">
              <a:extLst>
                <a:ext uri="{FF2B5EF4-FFF2-40B4-BE49-F238E27FC236}">
                  <a16:creationId xmlns="" xmlns:a16="http://schemas.microsoft.com/office/drawing/2014/main" id="{57309C6A-640E-E1E0-7CB3-2DC11B780876}"/>
                </a:ext>
              </a:extLst>
            </p:cNvPr>
            <p:cNvSpPr>
              <a:spLocks/>
            </p:cNvSpPr>
            <p:nvPr/>
          </p:nvSpPr>
          <p:spPr bwMode="auto">
            <a:xfrm>
              <a:off x="1148236" y="2148352"/>
              <a:ext cx="28575" cy="171450"/>
            </a:xfrm>
            <a:custGeom>
              <a:avLst/>
              <a:gdLst>
                <a:gd name="T0" fmla="*/ 14288 w 28575"/>
                <a:gd name="T1" fmla="*/ 157163 h 171450"/>
                <a:gd name="T2" fmla="*/ 14288 w 28575"/>
                <a:gd name="T3" fmla="*/ 14288 h 171450"/>
                <a:gd name="T4" fmla="*/ 0 60000 65536"/>
                <a:gd name="T5" fmla="*/ 0 60000 65536"/>
              </a:gdLst>
              <a:ahLst/>
              <a:cxnLst>
                <a:cxn ang="T4">
                  <a:pos x="T0" y="T1"/>
                </a:cxn>
                <a:cxn ang="T5">
                  <a:pos x="T2" y="T3"/>
                </a:cxn>
              </a:cxnLst>
              <a:rect l="0" t="0" r="r" b="b"/>
              <a:pathLst>
                <a:path w="28575" h="171450">
                  <a:moveTo>
                    <a:pt x="14288" y="157163"/>
                  </a:moveTo>
                  <a:lnTo>
                    <a:pt x="14288" y="14288"/>
                  </a:lnTo>
                </a:path>
              </a:pathLst>
            </a:custGeom>
            <a:noFill/>
            <a:ln w="19050" cap="flat">
              <a:solidFill>
                <a:srgbClr val="4A4A4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grpSp>
        <p:nvGrpSpPr>
          <p:cNvPr id="48" name="Рисунок 30">
            <a:extLst>
              <a:ext uri="{FF2B5EF4-FFF2-40B4-BE49-F238E27FC236}">
                <a16:creationId xmlns="" xmlns:a16="http://schemas.microsoft.com/office/drawing/2014/main" id="{80C21AED-0E0C-4DCD-EFA8-46E23A280BBF}"/>
              </a:ext>
            </a:extLst>
          </p:cNvPr>
          <p:cNvGrpSpPr>
            <a:grpSpLocks/>
          </p:cNvGrpSpPr>
          <p:nvPr/>
        </p:nvGrpSpPr>
        <p:grpSpPr bwMode="auto">
          <a:xfrm>
            <a:off x="572277" y="1542600"/>
            <a:ext cx="453546" cy="453546"/>
            <a:chOff x="719611" y="2745685"/>
            <a:chExt cx="571500" cy="571500"/>
          </a:xfrm>
        </p:grpSpPr>
        <p:sp>
          <p:nvSpPr>
            <p:cNvPr id="49" name="Полилиния: фигура 50">
              <a:extLst>
                <a:ext uri="{FF2B5EF4-FFF2-40B4-BE49-F238E27FC236}">
                  <a16:creationId xmlns="" xmlns:a16="http://schemas.microsoft.com/office/drawing/2014/main" id="{6BDC4F7F-5887-F2F7-F1C6-4E13CA7CE90F}"/>
                </a:ext>
              </a:extLst>
            </p:cNvPr>
            <p:cNvSpPr>
              <a:spLocks/>
            </p:cNvSpPr>
            <p:nvPr/>
          </p:nvSpPr>
          <p:spPr bwMode="auto">
            <a:xfrm>
              <a:off x="712467" y="2738541"/>
              <a:ext cx="581025" cy="581025"/>
            </a:xfrm>
            <a:custGeom>
              <a:avLst/>
              <a:gdLst>
                <a:gd name="T0" fmla="*/ 483394 w 581025"/>
                <a:gd name="T1" fmla="*/ 7144 h 581025"/>
                <a:gd name="T2" fmla="*/ 578644 w 581025"/>
                <a:gd name="T3" fmla="*/ 102394 h 581025"/>
                <a:gd name="T4" fmla="*/ 578644 w 581025"/>
                <a:gd name="T5" fmla="*/ 483394 h 581025"/>
                <a:gd name="T6" fmla="*/ 483394 w 581025"/>
                <a:gd name="T7" fmla="*/ 578644 h 581025"/>
                <a:gd name="T8" fmla="*/ 102394 w 581025"/>
                <a:gd name="T9" fmla="*/ 578644 h 581025"/>
                <a:gd name="T10" fmla="*/ 7144 w 581025"/>
                <a:gd name="T11" fmla="*/ 483394 h 581025"/>
                <a:gd name="T12" fmla="*/ 7144 w 581025"/>
                <a:gd name="T13" fmla="*/ 102394 h 581025"/>
                <a:gd name="T14" fmla="*/ 102394 w 581025"/>
                <a:gd name="T15" fmla="*/ 7144 h 581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1025" h="581025">
                  <a:moveTo>
                    <a:pt x="483394" y="7144"/>
                  </a:moveTo>
                  <a:cubicBezTo>
                    <a:pt x="535999" y="7144"/>
                    <a:pt x="578644" y="49789"/>
                    <a:pt x="578644" y="102394"/>
                  </a:cubicBezTo>
                  <a:lnTo>
                    <a:pt x="578644" y="483394"/>
                  </a:lnTo>
                  <a:cubicBezTo>
                    <a:pt x="578644" y="535999"/>
                    <a:pt x="535999" y="578644"/>
                    <a:pt x="483394" y="578644"/>
                  </a:cubicBezTo>
                  <a:lnTo>
                    <a:pt x="102394" y="578644"/>
                  </a:lnTo>
                  <a:cubicBezTo>
                    <a:pt x="49789" y="578644"/>
                    <a:pt x="7144" y="535999"/>
                    <a:pt x="7144" y="483394"/>
                  </a:cubicBezTo>
                  <a:lnTo>
                    <a:pt x="7144" y="102394"/>
                  </a:lnTo>
                  <a:cubicBezTo>
                    <a:pt x="7144" y="49789"/>
                    <a:pt x="49789" y="7144"/>
                    <a:pt x="102394" y="7144"/>
                  </a:cubicBezTo>
                  <a:lnTo>
                    <a:pt x="483394" y="7144"/>
                  </a:lnTo>
                  <a:close/>
                </a:path>
              </a:pathLst>
            </a:custGeom>
            <a:solidFill>
              <a:srgbClr val="F9DC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50" name="Полилиния: фигура 51">
              <a:extLst>
                <a:ext uri="{FF2B5EF4-FFF2-40B4-BE49-F238E27FC236}">
                  <a16:creationId xmlns="" xmlns:a16="http://schemas.microsoft.com/office/drawing/2014/main" id="{45CC21FA-36F8-9106-957C-4EB97B504F83}"/>
                </a:ext>
              </a:extLst>
            </p:cNvPr>
            <p:cNvSpPr>
              <a:spLocks/>
            </p:cNvSpPr>
            <p:nvPr/>
          </p:nvSpPr>
          <p:spPr bwMode="auto">
            <a:xfrm>
              <a:off x="797526" y="2954854"/>
              <a:ext cx="47625" cy="219075"/>
            </a:xfrm>
            <a:custGeom>
              <a:avLst/>
              <a:gdLst>
                <a:gd name="T0" fmla="*/ 14288 w 47625"/>
                <a:gd name="T1" fmla="*/ 207931 h 219075"/>
                <a:gd name="T2" fmla="*/ 14288 w 47625"/>
                <a:gd name="T3" fmla="*/ 35052 h 219075"/>
                <a:gd name="T4" fmla="*/ 35052 w 47625"/>
                <a:gd name="T5" fmla="*/ 14288 h 219075"/>
                <a:gd name="T6" fmla="*/ 0 60000 65536"/>
                <a:gd name="T7" fmla="*/ 0 60000 65536"/>
                <a:gd name="T8" fmla="*/ 0 60000 65536"/>
              </a:gdLst>
              <a:ahLst/>
              <a:cxnLst>
                <a:cxn ang="T6">
                  <a:pos x="T0" y="T1"/>
                </a:cxn>
                <a:cxn ang="T7">
                  <a:pos x="T2" y="T3"/>
                </a:cxn>
                <a:cxn ang="T8">
                  <a:pos x="T4" y="T5"/>
                </a:cxn>
              </a:cxnLst>
              <a:rect l="0" t="0" r="r" b="b"/>
              <a:pathLst>
                <a:path w="47625" h="219075">
                  <a:moveTo>
                    <a:pt x="14288" y="207931"/>
                  </a:moveTo>
                  <a:lnTo>
                    <a:pt x="14288" y="35052"/>
                  </a:lnTo>
                  <a:cubicBezTo>
                    <a:pt x="14288" y="23622"/>
                    <a:pt x="23527" y="14288"/>
                    <a:pt x="35052" y="14288"/>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1" name="Полилиния: фигура 52">
              <a:extLst>
                <a:ext uri="{FF2B5EF4-FFF2-40B4-BE49-F238E27FC236}">
                  <a16:creationId xmlns="" xmlns:a16="http://schemas.microsoft.com/office/drawing/2014/main" id="{518A7A21-EE3A-F33C-E4A3-C5DA56D39117}"/>
                </a:ext>
              </a:extLst>
            </p:cNvPr>
            <p:cNvSpPr>
              <a:spLocks/>
            </p:cNvSpPr>
            <p:nvPr/>
          </p:nvSpPr>
          <p:spPr bwMode="auto">
            <a:xfrm>
              <a:off x="1163857" y="2954854"/>
              <a:ext cx="47625" cy="219075"/>
            </a:xfrm>
            <a:custGeom>
              <a:avLst/>
              <a:gdLst>
                <a:gd name="T0" fmla="*/ 35052 w 47625"/>
                <a:gd name="T1" fmla="*/ 207931 h 219075"/>
                <a:gd name="T2" fmla="*/ 35052 w 47625"/>
                <a:gd name="T3" fmla="*/ 35052 h 219075"/>
                <a:gd name="T4" fmla="*/ 14288 w 47625"/>
                <a:gd name="T5" fmla="*/ 14288 h 219075"/>
                <a:gd name="T6" fmla="*/ 0 60000 65536"/>
                <a:gd name="T7" fmla="*/ 0 60000 65536"/>
                <a:gd name="T8" fmla="*/ 0 60000 65536"/>
              </a:gdLst>
              <a:ahLst/>
              <a:cxnLst>
                <a:cxn ang="T6">
                  <a:pos x="T0" y="T1"/>
                </a:cxn>
                <a:cxn ang="T7">
                  <a:pos x="T2" y="T3"/>
                </a:cxn>
                <a:cxn ang="T8">
                  <a:pos x="T4" y="T5"/>
                </a:cxn>
              </a:cxnLst>
              <a:rect l="0" t="0" r="r" b="b"/>
              <a:pathLst>
                <a:path w="47625" h="219075">
                  <a:moveTo>
                    <a:pt x="35052" y="207931"/>
                  </a:moveTo>
                  <a:lnTo>
                    <a:pt x="35052" y="35052"/>
                  </a:lnTo>
                  <a:cubicBezTo>
                    <a:pt x="35052" y="23622"/>
                    <a:pt x="25813" y="14288"/>
                    <a:pt x="14288" y="14288"/>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2" name="Полилиния: фигура 53">
              <a:extLst>
                <a:ext uri="{FF2B5EF4-FFF2-40B4-BE49-F238E27FC236}">
                  <a16:creationId xmlns="" xmlns:a16="http://schemas.microsoft.com/office/drawing/2014/main" id="{773D5993-D666-415C-BA8C-F39753805E31}"/>
                </a:ext>
              </a:extLst>
            </p:cNvPr>
            <p:cNvSpPr>
              <a:spLocks/>
            </p:cNvSpPr>
            <p:nvPr/>
          </p:nvSpPr>
          <p:spPr bwMode="auto">
            <a:xfrm>
              <a:off x="776761" y="3183073"/>
              <a:ext cx="457200" cy="76200"/>
            </a:xfrm>
            <a:custGeom>
              <a:avLst/>
              <a:gdLst>
                <a:gd name="T0" fmla="*/ 394525 w 457200"/>
                <a:gd name="T1" fmla="*/ 62675 h 76200"/>
                <a:gd name="T2" fmla="*/ 62675 w 457200"/>
                <a:gd name="T3" fmla="*/ 62675 h 76200"/>
                <a:gd name="T4" fmla="*/ 14288 w 457200"/>
                <a:gd name="T5" fmla="*/ 14288 h 76200"/>
                <a:gd name="T6" fmla="*/ 187166 w 457200"/>
                <a:gd name="T7" fmla="*/ 14288 h 76200"/>
                <a:gd name="T8" fmla="*/ 187166 w 457200"/>
                <a:gd name="T9" fmla="*/ 28099 h 76200"/>
                <a:gd name="T10" fmla="*/ 270129 w 457200"/>
                <a:gd name="T11" fmla="*/ 28099 h 76200"/>
                <a:gd name="T12" fmla="*/ 270129 w 457200"/>
                <a:gd name="T13" fmla="*/ 14288 h 76200"/>
                <a:gd name="T14" fmla="*/ 443008 w 457200"/>
                <a:gd name="T15" fmla="*/ 14288 h 76200"/>
                <a:gd name="T16" fmla="*/ 443008 w 457200"/>
                <a:gd name="T17" fmla="*/ 14288 h 76200"/>
                <a:gd name="T18" fmla="*/ 394621 w 457200"/>
                <a:gd name="T19" fmla="*/ 62675 h 76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7200" h="76200">
                  <a:moveTo>
                    <a:pt x="394525" y="62675"/>
                  </a:moveTo>
                  <a:lnTo>
                    <a:pt x="62675" y="62675"/>
                  </a:lnTo>
                  <a:cubicBezTo>
                    <a:pt x="35909" y="62675"/>
                    <a:pt x="14288" y="41053"/>
                    <a:pt x="14288" y="14288"/>
                  </a:cubicBezTo>
                  <a:lnTo>
                    <a:pt x="187166" y="14288"/>
                  </a:lnTo>
                  <a:lnTo>
                    <a:pt x="187166" y="28099"/>
                  </a:lnTo>
                  <a:lnTo>
                    <a:pt x="270129" y="28099"/>
                  </a:lnTo>
                  <a:lnTo>
                    <a:pt x="270129" y="14288"/>
                  </a:lnTo>
                  <a:cubicBezTo>
                    <a:pt x="270129" y="14288"/>
                    <a:pt x="443008" y="14288"/>
                    <a:pt x="443008" y="14288"/>
                  </a:cubicBezTo>
                  <a:cubicBezTo>
                    <a:pt x="443008" y="41053"/>
                    <a:pt x="421386" y="62675"/>
                    <a:pt x="394621" y="62675"/>
                  </a:cubicBezTo>
                  <a:lnTo>
                    <a:pt x="394525" y="62675"/>
                  </a:lnTo>
                  <a:close/>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3" name="Полилиния: фигура 54">
              <a:extLst>
                <a:ext uri="{FF2B5EF4-FFF2-40B4-BE49-F238E27FC236}">
                  <a16:creationId xmlns="" xmlns:a16="http://schemas.microsoft.com/office/drawing/2014/main" id="{8406F07A-EE19-DCA8-9708-065A4B0A46ED}"/>
                </a:ext>
              </a:extLst>
            </p:cNvPr>
            <p:cNvSpPr>
              <a:spLocks/>
            </p:cNvSpPr>
            <p:nvPr/>
          </p:nvSpPr>
          <p:spPr bwMode="auto">
            <a:xfrm>
              <a:off x="852770" y="3017148"/>
              <a:ext cx="304800" cy="123825"/>
            </a:xfrm>
            <a:custGeom>
              <a:avLst/>
              <a:gdLst>
                <a:gd name="T0" fmla="*/ 256318 w 304800"/>
                <a:gd name="T1" fmla="*/ 14288 h 123825"/>
                <a:gd name="T2" fmla="*/ 290894 w 304800"/>
                <a:gd name="T3" fmla="*/ 35052 h 123825"/>
                <a:gd name="T4" fmla="*/ 152591 w 304800"/>
                <a:gd name="T5" fmla="*/ 118015 h 123825"/>
                <a:gd name="T6" fmla="*/ 14288 w 304800"/>
                <a:gd name="T7" fmla="*/ 35052 h 123825"/>
                <a:gd name="T8" fmla="*/ 48863 w 304800"/>
                <a:gd name="T9" fmla="*/ 14288 h 123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23825">
                  <a:moveTo>
                    <a:pt x="256318" y="14288"/>
                  </a:moveTo>
                  <a:lnTo>
                    <a:pt x="290894" y="35052"/>
                  </a:lnTo>
                  <a:lnTo>
                    <a:pt x="152591" y="118015"/>
                  </a:lnTo>
                  <a:lnTo>
                    <a:pt x="14288" y="35052"/>
                  </a:lnTo>
                  <a:lnTo>
                    <a:pt x="48863" y="14288"/>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4" name="Полилиния: фигура 55">
              <a:extLst>
                <a:ext uri="{FF2B5EF4-FFF2-40B4-BE49-F238E27FC236}">
                  <a16:creationId xmlns="" xmlns:a16="http://schemas.microsoft.com/office/drawing/2014/main" id="{F43FEB4A-310F-FB7F-1F9C-D9604DA8BA71}"/>
                </a:ext>
              </a:extLst>
            </p:cNvPr>
            <p:cNvSpPr>
              <a:spLocks/>
            </p:cNvSpPr>
            <p:nvPr/>
          </p:nvSpPr>
          <p:spPr bwMode="auto">
            <a:xfrm>
              <a:off x="852770" y="2802835"/>
              <a:ext cx="304800" cy="180975"/>
            </a:xfrm>
            <a:custGeom>
              <a:avLst/>
              <a:gdLst>
                <a:gd name="T0" fmla="*/ 152591 w 304800"/>
                <a:gd name="T1" fmla="*/ 173260 h 180975"/>
                <a:gd name="T2" fmla="*/ 290894 w 304800"/>
                <a:gd name="T3" fmla="*/ 90297 h 180975"/>
                <a:gd name="T4" fmla="*/ 152591 w 304800"/>
                <a:gd name="T5" fmla="*/ 14288 h 180975"/>
                <a:gd name="T6" fmla="*/ 14288 w 304800"/>
                <a:gd name="T7" fmla="*/ 90297 h 1809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4800" h="180975">
                  <a:moveTo>
                    <a:pt x="152591" y="173260"/>
                  </a:moveTo>
                  <a:lnTo>
                    <a:pt x="290894" y="90297"/>
                  </a:lnTo>
                  <a:lnTo>
                    <a:pt x="152591" y="14288"/>
                  </a:lnTo>
                  <a:lnTo>
                    <a:pt x="14288" y="90297"/>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5" name="Полилиния: фигура 56">
              <a:extLst>
                <a:ext uri="{FF2B5EF4-FFF2-40B4-BE49-F238E27FC236}">
                  <a16:creationId xmlns="" xmlns:a16="http://schemas.microsoft.com/office/drawing/2014/main" id="{07FE8370-67EF-5C46-79B1-31DF84DFD1EF}"/>
                </a:ext>
              </a:extLst>
            </p:cNvPr>
            <p:cNvSpPr>
              <a:spLocks/>
            </p:cNvSpPr>
            <p:nvPr/>
          </p:nvSpPr>
          <p:spPr bwMode="auto">
            <a:xfrm>
              <a:off x="1129377" y="2878845"/>
              <a:ext cx="28575" cy="180975"/>
            </a:xfrm>
            <a:custGeom>
              <a:avLst/>
              <a:gdLst>
                <a:gd name="T0" fmla="*/ 14288 w 28575"/>
                <a:gd name="T1" fmla="*/ 14287 h 180975"/>
                <a:gd name="T2" fmla="*/ 14288 w 28575"/>
                <a:gd name="T3" fmla="*/ 173355 h 180975"/>
                <a:gd name="T4" fmla="*/ 0 60000 65536"/>
                <a:gd name="T5" fmla="*/ 0 60000 65536"/>
              </a:gdLst>
              <a:ahLst/>
              <a:cxnLst>
                <a:cxn ang="T4">
                  <a:pos x="T0" y="T1"/>
                </a:cxn>
                <a:cxn ang="T5">
                  <a:pos x="T2" y="T3"/>
                </a:cxn>
              </a:cxnLst>
              <a:rect l="0" t="0" r="r" b="b"/>
              <a:pathLst>
                <a:path w="28575" h="180975">
                  <a:moveTo>
                    <a:pt x="14288" y="14287"/>
                  </a:moveTo>
                  <a:lnTo>
                    <a:pt x="14288" y="173355"/>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6" name="Полилиния: фигура 57">
              <a:extLst>
                <a:ext uri="{FF2B5EF4-FFF2-40B4-BE49-F238E27FC236}">
                  <a16:creationId xmlns="" xmlns:a16="http://schemas.microsoft.com/office/drawing/2014/main" id="{EA961968-0737-7768-65CB-3E92427FCDDF}"/>
                </a:ext>
              </a:extLst>
            </p:cNvPr>
            <p:cNvSpPr>
              <a:spLocks/>
            </p:cNvSpPr>
            <p:nvPr/>
          </p:nvSpPr>
          <p:spPr bwMode="auto">
            <a:xfrm>
              <a:off x="915064" y="2878844"/>
              <a:ext cx="171450" cy="200025"/>
            </a:xfrm>
            <a:custGeom>
              <a:avLst/>
              <a:gdLst>
                <a:gd name="T0" fmla="*/ 90297 w 171450"/>
                <a:gd name="T1" fmla="*/ 14288 h 200025"/>
                <a:gd name="T2" fmla="*/ 14288 w 171450"/>
                <a:gd name="T3" fmla="*/ 55817 h 200025"/>
                <a:gd name="T4" fmla="*/ 14288 w 171450"/>
                <a:gd name="T5" fmla="*/ 138779 h 200025"/>
                <a:gd name="T6" fmla="*/ 90297 w 171450"/>
                <a:gd name="T7" fmla="*/ 187166 h 200025"/>
                <a:gd name="T8" fmla="*/ 166306 w 171450"/>
                <a:gd name="T9" fmla="*/ 138779 h 200025"/>
                <a:gd name="T10" fmla="*/ 166306 w 171450"/>
                <a:gd name="T11" fmla="*/ 55817 h 200025"/>
                <a:gd name="T12" fmla="*/ 90297 w 171450"/>
                <a:gd name="T13" fmla="*/ 14288 h 2000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450" h="200025">
                  <a:moveTo>
                    <a:pt x="90297" y="14288"/>
                  </a:moveTo>
                  <a:lnTo>
                    <a:pt x="14288" y="55817"/>
                  </a:lnTo>
                  <a:lnTo>
                    <a:pt x="14288" y="138779"/>
                  </a:lnTo>
                  <a:lnTo>
                    <a:pt x="90297" y="187166"/>
                  </a:lnTo>
                  <a:lnTo>
                    <a:pt x="166306" y="138779"/>
                  </a:lnTo>
                  <a:lnTo>
                    <a:pt x="166306" y="55817"/>
                  </a:lnTo>
                  <a:lnTo>
                    <a:pt x="90297" y="14288"/>
                  </a:lnTo>
                  <a:close/>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7" name="Полилиния: фигура 58">
              <a:extLst>
                <a:ext uri="{FF2B5EF4-FFF2-40B4-BE49-F238E27FC236}">
                  <a16:creationId xmlns="" xmlns:a16="http://schemas.microsoft.com/office/drawing/2014/main" id="{28B622E7-FB43-1B88-CFB0-6B1ABEEF303B}"/>
                </a:ext>
              </a:extLst>
            </p:cNvPr>
            <p:cNvSpPr>
              <a:spLocks/>
            </p:cNvSpPr>
            <p:nvPr/>
          </p:nvSpPr>
          <p:spPr bwMode="auto">
            <a:xfrm>
              <a:off x="852770" y="2878844"/>
              <a:ext cx="161925" cy="266700"/>
            </a:xfrm>
            <a:custGeom>
              <a:avLst/>
              <a:gdLst>
                <a:gd name="T0" fmla="*/ 152591 w 161925"/>
                <a:gd name="T1" fmla="*/ 256318 h 266700"/>
                <a:gd name="T2" fmla="*/ 152591 w 161925"/>
                <a:gd name="T3" fmla="*/ 97250 h 266700"/>
                <a:gd name="T4" fmla="*/ 14288 w 161925"/>
                <a:gd name="T5" fmla="*/ 14288 h 266700"/>
                <a:gd name="T6" fmla="*/ 14288 w 161925"/>
                <a:gd name="T7" fmla="*/ 173355 h 2667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1925" h="266700">
                  <a:moveTo>
                    <a:pt x="152591" y="256318"/>
                  </a:moveTo>
                  <a:lnTo>
                    <a:pt x="152591" y="97250"/>
                  </a:lnTo>
                  <a:lnTo>
                    <a:pt x="14288" y="14288"/>
                  </a:lnTo>
                  <a:lnTo>
                    <a:pt x="14288" y="173355"/>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58" name="Полилиния: фигура 59">
              <a:extLst>
                <a:ext uri="{FF2B5EF4-FFF2-40B4-BE49-F238E27FC236}">
                  <a16:creationId xmlns="" xmlns:a16="http://schemas.microsoft.com/office/drawing/2014/main" id="{40608331-3A2C-DBD6-78A8-FAB6D8FC87AE}"/>
                </a:ext>
              </a:extLst>
            </p:cNvPr>
            <p:cNvSpPr>
              <a:spLocks/>
            </p:cNvSpPr>
            <p:nvPr/>
          </p:nvSpPr>
          <p:spPr bwMode="auto">
            <a:xfrm>
              <a:off x="991074" y="2802835"/>
              <a:ext cx="28575" cy="57150"/>
            </a:xfrm>
            <a:custGeom>
              <a:avLst/>
              <a:gdLst>
                <a:gd name="T0" fmla="*/ 14288 w 28575"/>
                <a:gd name="T1" fmla="*/ 14288 h 57150"/>
                <a:gd name="T2" fmla="*/ 14288 w 28575"/>
                <a:gd name="T3" fmla="*/ 48863 h 57150"/>
                <a:gd name="T4" fmla="*/ 0 60000 65536"/>
                <a:gd name="T5" fmla="*/ 0 60000 65536"/>
              </a:gdLst>
              <a:ahLst/>
              <a:cxnLst>
                <a:cxn ang="T4">
                  <a:pos x="T0" y="T1"/>
                </a:cxn>
                <a:cxn ang="T5">
                  <a:pos x="T2" y="T3"/>
                </a:cxn>
              </a:cxnLst>
              <a:rect l="0" t="0" r="r" b="b"/>
              <a:pathLst>
                <a:path w="28575" h="57150">
                  <a:moveTo>
                    <a:pt x="14288" y="14288"/>
                  </a:moveTo>
                  <a:lnTo>
                    <a:pt x="14288" y="48863"/>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grpSp>
        <p:nvGrpSpPr>
          <p:cNvPr id="62" name="Рисунок 32">
            <a:extLst>
              <a:ext uri="{FF2B5EF4-FFF2-40B4-BE49-F238E27FC236}">
                <a16:creationId xmlns="" xmlns:a16="http://schemas.microsoft.com/office/drawing/2014/main" id="{4F0BDEED-13EA-47FA-9603-9CBA8E4C2B30}"/>
              </a:ext>
            </a:extLst>
          </p:cNvPr>
          <p:cNvGrpSpPr>
            <a:grpSpLocks/>
          </p:cNvGrpSpPr>
          <p:nvPr/>
        </p:nvGrpSpPr>
        <p:grpSpPr bwMode="auto">
          <a:xfrm>
            <a:off x="570714" y="2057436"/>
            <a:ext cx="453546" cy="453546"/>
            <a:chOff x="719611" y="3676393"/>
            <a:chExt cx="571500" cy="571500"/>
          </a:xfrm>
        </p:grpSpPr>
        <p:sp>
          <p:nvSpPr>
            <p:cNvPr id="63" name="Полилиния: фигура 61">
              <a:extLst>
                <a:ext uri="{FF2B5EF4-FFF2-40B4-BE49-F238E27FC236}">
                  <a16:creationId xmlns="" xmlns:a16="http://schemas.microsoft.com/office/drawing/2014/main" id="{73241422-A803-68CE-2372-02C3A3164333}"/>
                </a:ext>
              </a:extLst>
            </p:cNvPr>
            <p:cNvSpPr>
              <a:spLocks/>
            </p:cNvSpPr>
            <p:nvPr/>
          </p:nvSpPr>
          <p:spPr bwMode="auto">
            <a:xfrm>
              <a:off x="712467" y="3669249"/>
              <a:ext cx="581025" cy="581025"/>
            </a:xfrm>
            <a:custGeom>
              <a:avLst/>
              <a:gdLst>
                <a:gd name="T0" fmla="*/ 483394 w 581025"/>
                <a:gd name="T1" fmla="*/ 7144 h 581025"/>
                <a:gd name="T2" fmla="*/ 578644 w 581025"/>
                <a:gd name="T3" fmla="*/ 102394 h 581025"/>
                <a:gd name="T4" fmla="*/ 578644 w 581025"/>
                <a:gd name="T5" fmla="*/ 483394 h 581025"/>
                <a:gd name="T6" fmla="*/ 483394 w 581025"/>
                <a:gd name="T7" fmla="*/ 578644 h 581025"/>
                <a:gd name="T8" fmla="*/ 102394 w 581025"/>
                <a:gd name="T9" fmla="*/ 578644 h 581025"/>
                <a:gd name="T10" fmla="*/ 7144 w 581025"/>
                <a:gd name="T11" fmla="*/ 483394 h 581025"/>
                <a:gd name="T12" fmla="*/ 7144 w 581025"/>
                <a:gd name="T13" fmla="*/ 102394 h 581025"/>
                <a:gd name="T14" fmla="*/ 102394 w 581025"/>
                <a:gd name="T15" fmla="*/ 7144 h 581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1025" h="581025">
                  <a:moveTo>
                    <a:pt x="483394" y="7144"/>
                  </a:moveTo>
                  <a:cubicBezTo>
                    <a:pt x="535999" y="7144"/>
                    <a:pt x="578644" y="49789"/>
                    <a:pt x="578644" y="102394"/>
                  </a:cubicBezTo>
                  <a:lnTo>
                    <a:pt x="578644" y="483394"/>
                  </a:lnTo>
                  <a:cubicBezTo>
                    <a:pt x="578644" y="535999"/>
                    <a:pt x="535999" y="578644"/>
                    <a:pt x="483394" y="578644"/>
                  </a:cubicBezTo>
                  <a:lnTo>
                    <a:pt x="102394" y="578644"/>
                  </a:lnTo>
                  <a:cubicBezTo>
                    <a:pt x="49789" y="578644"/>
                    <a:pt x="7144" y="535999"/>
                    <a:pt x="7144" y="483394"/>
                  </a:cubicBezTo>
                  <a:lnTo>
                    <a:pt x="7144" y="102394"/>
                  </a:lnTo>
                  <a:cubicBezTo>
                    <a:pt x="7144" y="49789"/>
                    <a:pt x="49789" y="7144"/>
                    <a:pt x="102394" y="7144"/>
                  </a:cubicBezTo>
                  <a:lnTo>
                    <a:pt x="483394" y="7144"/>
                  </a:lnTo>
                  <a:close/>
                </a:path>
              </a:pathLst>
            </a:custGeom>
            <a:solidFill>
              <a:srgbClr val="F9DC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64" name="Полилиния: фигура 62">
              <a:extLst>
                <a:ext uri="{FF2B5EF4-FFF2-40B4-BE49-F238E27FC236}">
                  <a16:creationId xmlns="" xmlns:a16="http://schemas.microsoft.com/office/drawing/2014/main" id="{855741D8-70D3-40E7-E479-4750B183BC44}"/>
                </a:ext>
              </a:extLst>
            </p:cNvPr>
            <p:cNvSpPr>
              <a:spLocks/>
            </p:cNvSpPr>
            <p:nvPr/>
          </p:nvSpPr>
          <p:spPr bwMode="auto">
            <a:xfrm>
              <a:off x="870201" y="3831365"/>
              <a:ext cx="95250" cy="95250"/>
            </a:xfrm>
            <a:custGeom>
              <a:avLst/>
              <a:gdLst>
                <a:gd name="T0" fmla="*/ 88964 w 95250"/>
                <a:gd name="T1" fmla="*/ 51626 h 95250"/>
                <a:gd name="T2" fmla="*/ 51625 w 95250"/>
                <a:gd name="T3" fmla="*/ 88964 h 95250"/>
                <a:gd name="T4" fmla="*/ 14287 w 95250"/>
                <a:gd name="T5" fmla="*/ 51626 h 95250"/>
                <a:gd name="T6" fmla="*/ 51625 w 95250"/>
                <a:gd name="T7" fmla="*/ 14288 h 95250"/>
                <a:gd name="T8" fmla="*/ 88964 w 95250"/>
                <a:gd name="T9" fmla="*/ 51626 h 9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250" h="95250">
                  <a:moveTo>
                    <a:pt x="88964" y="51626"/>
                  </a:moveTo>
                  <a:cubicBezTo>
                    <a:pt x="88964" y="72247"/>
                    <a:pt x="72247" y="88964"/>
                    <a:pt x="51625" y="88964"/>
                  </a:cubicBezTo>
                  <a:cubicBezTo>
                    <a:pt x="31004" y="88964"/>
                    <a:pt x="14287" y="72247"/>
                    <a:pt x="14287" y="51626"/>
                  </a:cubicBezTo>
                  <a:cubicBezTo>
                    <a:pt x="14287" y="31004"/>
                    <a:pt x="31004" y="14288"/>
                    <a:pt x="51625" y="14288"/>
                  </a:cubicBezTo>
                  <a:cubicBezTo>
                    <a:pt x="72247" y="14288"/>
                    <a:pt x="88964" y="31004"/>
                    <a:pt x="88964" y="51626"/>
                  </a:cubicBezTo>
                  <a:close/>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68" name="Полилиния: фигура 63">
              <a:extLst>
                <a:ext uri="{FF2B5EF4-FFF2-40B4-BE49-F238E27FC236}">
                  <a16:creationId xmlns="" xmlns:a16="http://schemas.microsoft.com/office/drawing/2014/main" id="{ED479E2C-E162-9167-F75B-7BED4AA1F39A}"/>
                </a:ext>
              </a:extLst>
            </p:cNvPr>
            <p:cNvSpPr>
              <a:spLocks/>
            </p:cNvSpPr>
            <p:nvPr/>
          </p:nvSpPr>
          <p:spPr bwMode="auto">
            <a:xfrm>
              <a:off x="1017934" y="3928746"/>
              <a:ext cx="209550" cy="161925"/>
            </a:xfrm>
            <a:custGeom>
              <a:avLst/>
              <a:gdLst>
                <a:gd name="T0" fmla="*/ 14288 w 209550"/>
                <a:gd name="T1" fmla="*/ 48828 h 161925"/>
                <a:gd name="T2" fmla="*/ 29527 w 209550"/>
                <a:gd name="T3" fmla="*/ 37969 h 161925"/>
                <a:gd name="T4" fmla="*/ 50197 w 209550"/>
                <a:gd name="T5" fmla="*/ 34731 h 161925"/>
                <a:gd name="T6" fmla="*/ 65437 w 209550"/>
                <a:gd name="T7" fmla="*/ 23872 h 161925"/>
                <a:gd name="T8" fmla="*/ 91440 w 209550"/>
                <a:gd name="T9" fmla="*/ 28254 h 161925"/>
                <a:gd name="T10" fmla="*/ 106680 w 209550"/>
                <a:gd name="T11" fmla="*/ 17395 h 161925"/>
                <a:gd name="T12" fmla="*/ 132683 w 209550"/>
                <a:gd name="T13" fmla="*/ 21777 h 161925"/>
                <a:gd name="T14" fmla="*/ 183642 w 209550"/>
                <a:gd name="T15" fmla="*/ 93405 h 161925"/>
                <a:gd name="T16" fmla="*/ 195453 w 209550"/>
                <a:gd name="T17" fmla="*/ 142268 h 161925"/>
                <a:gd name="T18" fmla="*/ 201740 w 209550"/>
                <a:gd name="T19" fmla="*/ 151126 h 1619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9550" h="161925">
                  <a:moveTo>
                    <a:pt x="14288" y="48828"/>
                  </a:moveTo>
                  <a:lnTo>
                    <a:pt x="29527" y="37969"/>
                  </a:lnTo>
                  <a:cubicBezTo>
                    <a:pt x="34290" y="34540"/>
                    <a:pt x="44005" y="32254"/>
                    <a:pt x="50197" y="34731"/>
                  </a:cubicBezTo>
                  <a:lnTo>
                    <a:pt x="65437" y="23872"/>
                  </a:lnTo>
                  <a:cubicBezTo>
                    <a:pt x="72580" y="18824"/>
                    <a:pt x="85439" y="19681"/>
                    <a:pt x="91440" y="28254"/>
                  </a:cubicBezTo>
                  <a:lnTo>
                    <a:pt x="106680" y="17395"/>
                  </a:lnTo>
                  <a:cubicBezTo>
                    <a:pt x="113824" y="12347"/>
                    <a:pt x="126682" y="13204"/>
                    <a:pt x="132683" y="21777"/>
                  </a:cubicBezTo>
                  <a:lnTo>
                    <a:pt x="183642" y="93405"/>
                  </a:lnTo>
                  <a:cubicBezTo>
                    <a:pt x="194596" y="108835"/>
                    <a:pt x="188214" y="132076"/>
                    <a:pt x="195453" y="142268"/>
                  </a:cubicBezTo>
                  <a:cubicBezTo>
                    <a:pt x="196405" y="143601"/>
                    <a:pt x="198977" y="147316"/>
                    <a:pt x="201740" y="151126"/>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69" name="Полилиния: фигура 64">
              <a:extLst>
                <a:ext uri="{FF2B5EF4-FFF2-40B4-BE49-F238E27FC236}">
                  <a16:creationId xmlns="" xmlns:a16="http://schemas.microsoft.com/office/drawing/2014/main" id="{E8FEED6B-6F90-F61A-99FD-ACB350285B0F}"/>
                </a:ext>
              </a:extLst>
            </p:cNvPr>
            <p:cNvSpPr>
              <a:spLocks/>
            </p:cNvSpPr>
            <p:nvPr/>
          </p:nvSpPr>
          <p:spPr bwMode="auto">
            <a:xfrm>
              <a:off x="953666" y="3912862"/>
              <a:ext cx="171450" cy="266700"/>
            </a:xfrm>
            <a:custGeom>
              <a:avLst/>
              <a:gdLst>
                <a:gd name="T0" fmla="*/ 100177 w 171450"/>
                <a:gd name="T1" fmla="*/ 95097 h 266700"/>
                <a:gd name="T2" fmla="*/ 48266 w 171450"/>
                <a:gd name="T3" fmla="*/ 22135 h 266700"/>
                <a:gd name="T4" fmla="*/ 22263 w 171450"/>
                <a:gd name="T5" fmla="*/ 17754 h 266700"/>
                <a:gd name="T6" fmla="*/ 17881 w 171450"/>
                <a:gd name="T7" fmla="*/ 43757 h 266700"/>
                <a:gd name="T8" fmla="*/ 91414 w 171450"/>
                <a:gd name="T9" fmla="*/ 147103 h 266700"/>
                <a:gd name="T10" fmla="*/ 72079 w 171450"/>
                <a:gd name="T11" fmla="*/ 157676 h 266700"/>
                <a:gd name="T12" fmla="*/ 46361 w 171450"/>
                <a:gd name="T13" fmla="*/ 147389 h 266700"/>
                <a:gd name="T14" fmla="*/ 15500 w 171450"/>
                <a:gd name="T15" fmla="*/ 169296 h 266700"/>
                <a:gd name="T16" fmla="*/ 83985 w 171450"/>
                <a:gd name="T17" fmla="*/ 209682 h 266700"/>
                <a:gd name="T18" fmla="*/ 140087 w 171450"/>
                <a:gd name="T19" fmla="*/ 231685 h 266700"/>
                <a:gd name="T20" fmla="*/ 159518 w 171450"/>
                <a:gd name="T21" fmla="*/ 259022 h 266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450" h="266700">
                  <a:moveTo>
                    <a:pt x="100177" y="95097"/>
                  </a:moveTo>
                  <a:lnTo>
                    <a:pt x="48266" y="22135"/>
                  </a:lnTo>
                  <a:cubicBezTo>
                    <a:pt x="42265" y="13753"/>
                    <a:pt x="30645" y="11753"/>
                    <a:pt x="22263" y="17754"/>
                  </a:cubicBezTo>
                  <a:cubicBezTo>
                    <a:pt x="13881" y="23754"/>
                    <a:pt x="11881" y="35375"/>
                    <a:pt x="17881" y="43757"/>
                  </a:cubicBezTo>
                  <a:lnTo>
                    <a:pt x="91414" y="147103"/>
                  </a:lnTo>
                  <a:cubicBezTo>
                    <a:pt x="89700" y="155866"/>
                    <a:pt x="80461" y="161010"/>
                    <a:pt x="72079" y="157676"/>
                  </a:cubicBezTo>
                  <a:lnTo>
                    <a:pt x="46361" y="147389"/>
                  </a:lnTo>
                  <a:cubicBezTo>
                    <a:pt x="22263" y="139293"/>
                    <a:pt x="10261" y="161962"/>
                    <a:pt x="15500" y="169296"/>
                  </a:cubicBezTo>
                  <a:cubicBezTo>
                    <a:pt x="15500" y="169296"/>
                    <a:pt x="76936" y="206825"/>
                    <a:pt x="83985" y="209682"/>
                  </a:cubicBezTo>
                  <a:cubicBezTo>
                    <a:pt x="95224" y="214254"/>
                    <a:pt x="135515" y="225208"/>
                    <a:pt x="140087" y="231685"/>
                  </a:cubicBezTo>
                  <a:cubicBezTo>
                    <a:pt x="144754" y="238162"/>
                    <a:pt x="159518" y="259022"/>
                    <a:pt x="159518" y="259022"/>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70" name="Полилиния: фигура 65">
              <a:extLst>
                <a:ext uri="{FF2B5EF4-FFF2-40B4-BE49-F238E27FC236}">
                  <a16:creationId xmlns="" xmlns:a16="http://schemas.microsoft.com/office/drawing/2014/main" id="{7430A8EE-FB72-4E7C-BB46-0CC17FBC9E76}"/>
                </a:ext>
              </a:extLst>
            </p:cNvPr>
            <p:cNvSpPr>
              <a:spLocks/>
            </p:cNvSpPr>
            <p:nvPr/>
          </p:nvSpPr>
          <p:spPr bwMode="auto">
            <a:xfrm>
              <a:off x="1053748" y="3949189"/>
              <a:ext cx="47625" cy="57150"/>
            </a:xfrm>
            <a:custGeom>
              <a:avLst/>
              <a:gdLst>
                <a:gd name="T0" fmla="*/ 14288 w 47625"/>
                <a:gd name="T1" fmla="*/ 14287 h 57150"/>
                <a:gd name="T2" fmla="*/ 36005 w 47625"/>
                <a:gd name="T3" fmla="*/ 44768 h 57150"/>
                <a:gd name="T4" fmla="*/ 0 60000 65536"/>
                <a:gd name="T5" fmla="*/ 0 60000 65536"/>
              </a:gdLst>
              <a:ahLst/>
              <a:cxnLst>
                <a:cxn ang="T4">
                  <a:pos x="T0" y="T1"/>
                </a:cxn>
                <a:cxn ang="T5">
                  <a:pos x="T2" y="T3"/>
                </a:cxn>
              </a:cxnLst>
              <a:rect l="0" t="0" r="r" b="b"/>
              <a:pathLst>
                <a:path w="47625" h="57150">
                  <a:moveTo>
                    <a:pt x="14288" y="14287"/>
                  </a:moveTo>
                  <a:lnTo>
                    <a:pt x="36005" y="44768"/>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71" name="Полилиния: фигура 66">
              <a:extLst>
                <a:ext uri="{FF2B5EF4-FFF2-40B4-BE49-F238E27FC236}">
                  <a16:creationId xmlns="" xmlns:a16="http://schemas.microsoft.com/office/drawing/2014/main" id="{B7ABCB40-0D6F-B20F-F137-414DCB29ADD0}"/>
                </a:ext>
              </a:extLst>
            </p:cNvPr>
            <p:cNvSpPr>
              <a:spLocks/>
            </p:cNvSpPr>
            <p:nvPr/>
          </p:nvSpPr>
          <p:spPr bwMode="auto">
            <a:xfrm>
              <a:off x="1094991" y="3942807"/>
              <a:ext cx="38100" cy="47625"/>
            </a:xfrm>
            <a:custGeom>
              <a:avLst/>
              <a:gdLst>
                <a:gd name="T0" fmla="*/ 14287 w 38100"/>
                <a:gd name="T1" fmla="*/ 14287 h 47625"/>
                <a:gd name="T2" fmla="*/ 30575 w 38100"/>
                <a:gd name="T3" fmla="*/ 37148 h 47625"/>
                <a:gd name="T4" fmla="*/ 0 60000 65536"/>
                <a:gd name="T5" fmla="*/ 0 60000 65536"/>
              </a:gdLst>
              <a:ahLst/>
              <a:cxnLst>
                <a:cxn ang="T4">
                  <a:pos x="T0" y="T1"/>
                </a:cxn>
                <a:cxn ang="T5">
                  <a:pos x="T2" y="T3"/>
                </a:cxn>
              </a:cxnLst>
              <a:rect l="0" t="0" r="r" b="b"/>
              <a:pathLst>
                <a:path w="38100" h="47625">
                  <a:moveTo>
                    <a:pt x="14287" y="14287"/>
                  </a:moveTo>
                  <a:lnTo>
                    <a:pt x="30575" y="37148"/>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72" name="Полилиния: фигура 67">
              <a:extLst>
                <a:ext uri="{FF2B5EF4-FFF2-40B4-BE49-F238E27FC236}">
                  <a16:creationId xmlns="" xmlns:a16="http://schemas.microsoft.com/office/drawing/2014/main" id="{CE2ED0E4-1EEC-FD44-52A6-2351281FAC6C}"/>
                </a:ext>
              </a:extLst>
            </p:cNvPr>
            <p:cNvSpPr>
              <a:spLocks/>
            </p:cNvSpPr>
            <p:nvPr/>
          </p:nvSpPr>
          <p:spPr bwMode="auto">
            <a:xfrm>
              <a:off x="776856" y="3737925"/>
              <a:ext cx="285750" cy="285750"/>
            </a:xfrm>
            <a:custGeom>
              <a:avLst/>
              <a:gdLst>
                <a:gd name="T0" fmla="*/ 242411 w 285750"/>
                <a:gd name="T1" fmla="*/ 177260 h 285750"/>
                <a:gd name="T2" fmla="*/ 243745 w 285750"/>
                <a:gd name="T3" fmla="*/ 173069 h 285750"/>
                <a:gd name="T4" fmla="*/ 275749 w 285750"/>
                <a:gd name="T5" fmla="*/ 167450 h 285750"/>
                <a:gd name="T6" fmla="*/ 275749 w 285750"/>
                <a:gd name="T7" fmla="*/ 122587 h 285750"/>
                <a:gd name="T8" fmla="*/ 243745 w 285750"/>
                <a:gd name="T9" fmla="*/ 116967 h 285750"/>
                <a:gd name="T10" fmla="*/ 234696 w 285750"/>
                <a:gd name="T11" fmla="*/ 94964 h 285750"/>
                <a:gd name="T12" fmla="*/ 253365 w 285750"/>
                <a:gd name="T13" fmla="*/ 68390 h 285750"/>
                <a:gd name="T14" fmla="*/ 221647 w 285750"/>
                <a:gd name="T15" fmla="*/ 36671 h 285750"/>
                <a:gd name="T16" fmla="*/ 195072 w 285750"/>
                <a:gd name="T17" fmla="*/ 55340 h 285750"/>
                <a:gd name="T18" fmla="*/ 173069 w 285750"/>
                <a:gd name="T19" fmla="*/ 46291 h 285750"/>
                <a:gd name="T20" fmla="*/ 167450 w 285750"/>
                <a:gd name="T21" fmla="*/ 14288 h 285750"/>
                <a:gd name="T22" fmla="*/ 122587 w 285750"/>
                <a:gd name="T23" fmla="*/ 14288 h 285750"/>
                <a:gd name="T24" fmla="*/ 116967 w 285750"/>
                <a:gd name="T25" fmla="*/ 46291 h 285750"/>
                <a:gd name="T26" fmla="*/ 94964 w 285750"/>
                <a:gd name="T27" fmla="*/ 55340 h 285750"/>
                <a:gd name="T28" fmla="*/ 68389 w 285750"/>
                <a:gd name="T29" fmla="*/ 36671 h 285750"/>
                <a:gd name="T30" fmla="*/ 36671 w 285750"/>
                <a:gd name="T31" fmla="*/ 68390 h 285750"/>
                <a:gd name="T32" fmla="*/ 55340 w 285750"/>
                <a:gd name="T33" fmla="*/ 94964 h 285750"/>
                <a:gd name="T34" fmla="*/ 46291 w 285750"/>
                <a:gd name="T35" fmla="*/ 116967 h 285750"/>
                <a:gd name="T36" fmla="*/ 14288 w 285750"/>
                <a:gd name="T37" fmla="*/ 122587 h 285750"/>
                <a:gd name="T38" fmla="*/ 14288 w 285750"/>
                <a:gd name="T39" fmla="*/ 167450 h 285750"/>
                <a:gd name="T40" fmla="*/ 46291 w 285750"/>
                <a:gd name="T41" fmla="*/ 173069 h 285750"/>
                <a:gd name="T42" fmla="*/ 55340 w 285750"/>
                <a:gd name="T43" fmla="*/ 195072 h 285750"/>
                <a:gd name="T44" fmla="*/ 36671 w 285750"/>
                <a:gd name="T45" fmla="*/ 221647 h 285750"/>
                <a:gd name="T46" fmla="*/ 68389 w 285750"/>
                <a:gd name="T47" fmla="*/ 253365 h 285750"/>
                <a:gd name="T48" fmla="*/ 94964 w 285750"/>
                <a:gd name="T49" fmla="*/ 234696 h 285750"/>
                <a:gd name="T50" fmla="*/ 116967 w 285750"/>
                <a:gd name="T51" fmla="*/ 243745 h 285750"/>
                <a:gd name="T52" fmla="*/ 122587 w 285750"/>
                <a:gd name="T53" fmla="*/ 275749 h 285750"/>
                <a:gd name="T54" fmla="*/ 167450 w 285750"/>
                <a:gd name="T55" fmla="*/ 275749 h 285750"/>
                <a:gd name="T56" fmla="*/ 173069 w 285750"/>
                <a:gd name="T57" fmla="*/ 243745 h 285750"/>
                <a:gd name="T58" fmla="*/ 179451 w 285750"/>
                <a:gd name="T59" fmla="*/ 241745 h 2857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50" h="285750">
                  <a:moveTo>
                    <a:pt x="242411" y="177260"/>
                  </a:moveTo>
                  <a:cubicBezTo>
                    <a:pt x="242888" y="175832"/>
                    <a:pt x="243268" y="174498"/>
                    <a:pt x="243745" y="173069"/>
                  </a:cubicBezTo>
                  <a:lnTo>
                    <a:pt x="275749" y="167450"/>
                  </a:lnTo>
                  <a:lnTo>
                    <a:pt x="275749" y="122587"/>
                  </a:lnTo>
                  <a:lnTo>
                    <a:pt x="243745" y="116967"/>
                  </a:lnTo>
                  <a:cubicBezTo>
                    <a:pt x="241554" y="109252"/>
                    <a:pt x="238506" y="101822"/>
                    <a:pt x="234696" y="94964"/>
                  </a:cubicBezTo>
                  <a:lnTo>
                    <a:pt x="253365" y="68390"/>
                  </a:lnTo>
                  <a:lnTo>
                    <a:pt x="221647" y="36671"/>
                  </a:lnTo>
                  <a:lnTo>
                    <a:pt x="195072" y="55340"/>
                  </a:lnTo>
                  <a:cubicBezTo>
                    <a:pt x="188214" y="51530"/>
                    <a:pt x="180785" y="48482"/>
                    <a:pt x="173069" y="46291"/>
                  </a:cubicBezTo>
                  <a:lnTo>
                    <a:pt x="167450" y="14288"/>
                  </a:lnTo>
                  <a:lnTo>
                    <a:pt x="122587" y="14288"/>
                  </a:lnTo>
                  <a:lnTo>
                    <a:pt x="116967" y="46291"/>
                  </a:lnTo>
                  <a:cubicBezTo>
                    <a:pt x="109252" y="48482"/>
                    <a:pt x="101822" y="51530"/>
                    <a:pt x="94964" y="55340"/>
                  </a:cubicBezTo>
                  <a:lnTo>
                    <a:pt x="68389" y="36671"/>
                  </a:lnTo>
                  <a:lnTo>
                    <a:pt x="36671" y="68390"/>
                  </a:lnTo>
                  <a:lnTo>
                    <a:pt x="55340" y="94964"/>
                  </a:lnTo>
                  <a:cubicBezTo>
                    <a:pt x="51530" y="101822"/>
                    <a:pt x="48482" y="109252"/>
                    <a:pt x="46291" y="116967"/>
                  </a:cubicBezTo>
                  <a:lnTo>
                    <a:pt x="14288" y="122587"/>
                  </a:lnTo>
                  <a:lnTo>
                    <a:pt x="14288" y="167450"/>
                  </a:lnTo>
                  <a:lnTo>
                    <a:pt x="46291" y="173069"/>
                  </a:lnTo>
                  <a:cubicBezTo>
                    <a:pt x="48482" y="180785"/>
                    <a:pt x="51530" y="188214"/>
                    <a:pt x="55340" y="195072"/>
                  </a:cubicBezTo>
                  <a:lnTo>
                    <a:pt x="36671" y="221647"/>
                  </a:lnTo>
                  <a:lnTo>
                    <a:pt x="68389" y="253365"/>
                  </a:lnTo>
                  <a:lnTo>
                    <a:pt x="94964" y="234696"/>
                  </a:lnTo>
                  <a:cubicBezTo>
                    <a:pt x="101822" y="238506"/>
                    <a:pt x="109252" y="241554"/>
                    <a:pt x="116967" y="243745"/>
                  </a:cubicBezTo>
                  <a:lnTo>
                    <a:pt x="122587" y="275749"/>
                  </a:lnTo>
                  <a:lnTo>
                    <a:pt x="167450" y="275749"/>
                  </a:lnTo>
                  <a:lnTo>
                    <a:pt x="173069" y="243745"/>
                  </a:lnTo>
                  <a:cubicBezTo>
                    <a:pt x="175260" y="243173"/>
                    <a:pt x="177355" y="242507"/>
                    <a:pt x="179451" y="241745"/>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grpSp>
        <p:nvGrpSpPr>
          <p:cNvPr id="73" name="Рисунок 34">
            <a:extLst>
              <a:ext uri="{FF2B5EF4-FFF2-40B4-BE49-F238E27FC236}">
                <a16:creationId xmlns="" xmlns:a16="http://schemas.microsoft.com/office/drawing/2014/main" id="{9CBCA84F-9589-4EFB-1997-BC93F96E4358}"/>
              </a:ext>
            </a:extLst>
          </p:cNvPr>
          <p:cNvGrpSpPr>
            <a:grpSpLocks/>
          </p:cNvGrpSpPr>
          <p:nvPr/>
        </p:nvGrpSpPr>
        <p:grpSpPr bwMode="auto">
          <a:xfrm>
            <a:off x="578922" y="2654617"/>
            <a:ext cx="453546" cy="453546"/>
            <a:chOff x="719611" y="4607101"/>
            <a:chExt cx="571500" cy="571500"/>
          </a:xfrm>
        </p:grpSpPr>
        <p:sp>
          <p:nvSpPr>
            <p:cNvPr id="74" name="Полилиния: фигура 69">
              <a:extLst>
                <a:ext uri="{FF2B5EF4-FFF2-40B4-BE49-F238E27FC236}">
                  <a16:creationId xmlns="" xmlns:a16="http://schemas.microsoft.com/office/drawing/2014/main" id="{205CD79F-69D0-F234-8433-8DE475A44BBB}"/>
                </a:ext>
              </a:extLst>
            </p:cNvPr>
            <p:cNvSpPr>
              <a:spLocks/>
            </p:cNvSpPr>
            <p:nvPr/>
          </p:nvSpPr>
          <p:spPr bwMode="auto">
            <a:xfrm>
              <a:off x="712467" y="4599957"/>
              <a:ext cx="581025" cy="581025"/>
            </a:xfrm>
            <a:custGeom>
              <a:avLst/>
              <a:gdLst>
                <a:gd name="T0" fmla="*/ 483394 w 581025"/>
                <a:gd name="T1" fmla="*/ 7144 h 581025"/>
                <a:gd name="T2" fmla="*/ 578644 w 581025"/>
                <a:gd name="T3" fmla="*/ 102394 h 581025"/>
                <a:gd name="T4" fmla="*/ 578644 w 581025"/>
                <a:gd name="T5" fmla="*/ 483394 h 581025"/>
                <a:gd name="T6" fmla="*/ 483394 w 581025"/>
                <a:gd name="T7" fmla="*/ 578644 h 581025"/>
                <a:gd name="T8" fmla="*/ 102394 w 581025"/>
                <a:gd name="T9" fmla="*/ 578644 h 581025"/>
                <a:gd name="T10" fmla="*/ 7144 w 581025"/>
                <a:gd name="T11" fmla="*/ 483394 h 581025"/>
                <a:gd name="T12" fmla="*/ 7144 w 581025"/>
                <a:gd name="T13" fmla="*/ 102394 h 581025"/>
                <a:gd name="T14" fmla="*/ 102394 w 581025"/>
                <a:gd name="T15" fmla="*/ 7144 h 581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1025" h="581025">
                  <a:moveTo>
                    <a:pt x="483394" y="7144"/>
                  </a:moveTo>
                  <a:cubicBezTo>
                    <a:pt x="535999" y="7144"/>
                    <a:pt x="578644" y="49789"/>
                    <a:pt x="578644" y="102394"/>
                  </a:cubicBezTo>
                  <a:lnTo>
                    <a:pt x="578644" y="483394"/>
                  </a:lnTo>
                  <a:cubicBezTo>
                    <a:pt x="578644" y="535999"/>
                    <a:pt x="535999" y="578644"/>
                    <a:pt x="483394" y="578644"/>
                  </a:cubicBezTo>
                  <a:lnTo>
                    <a:pt x="102394" y="578644"/>
                  </a:lnTo>
                  <a:cubicBezTo>
                    <a:pt x="49789" y="578644"/>
                    <a:pt x="7144" y="535999"/>
                    <a:pt x="7144" y="483394"/>
                  </a:cubicBezTo>
                  <a:lnTo>
                    <a:pt x="7144" y="102394"/>
                  </a:lnTo>
                  <a:cubicBezTo>
                    <a:pt x="7144" y="49789"/>
                    <a:pt x="49789" y="7144"/>
                    <a:pt x="102394" y="7144"/>
                  </a:cubicBezTo>
                  <a:lnTo>
                    <a:pt x="483394" y="7144"/>
                  </a:lnTo>
                  <a:close/>
                </a:path>
              </a:pathLst>
            </a:custGeom>
            <a:solidFill>
              <a:srgbClr val="F9DC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75" name="Полилиния: фигура 70">
              <a:extLst>
                <a:ext uri="{FF2B5EF4-FFF2-40B4-BE49-F238E27FC236}">
                  <a16:creationId xmlns="" xmlns:a16="http://schemas.microsoft.com/office/drawing/2014/main" id="{2802E0DB-E4F0-BE78-CBA6-55EBF7C7933D}"/>
                </a:ext>
              </a:extLst>
            </p:cNvPr>
            <p:cNvSpPr>
              <a:spLocks/>
            </p:cNvSpPr>
            <p:nvPr/>
          </p:nvSpPr>
          <p:spPr bwMode="auto">
            <a:xfrm>
              <a:off x="983453" y="4837130"/>
              <a:ext cx="95250" cy="95250"/>
            </a:xfrm>
            <a:custGeom>
              <a:avLst/>
              <a:gdLst>
                <a:gd name="T0" fmla="*/ 66770 w 95250"/>
                <a:gd name="T1" fmla="*/ 90297 h 95250"/>
                <a:gd name="T2" fmla="*/ 83534 w 95250"/>
                <a:gd name="T3" fmla="*/ 56674 h 95250"/>
                <a:gd name="T4" fmla="*/ 80772 w 95250"/>
                <a:gd name="T5" fmla="*/ 31147 h 95250"/>
                <a:gd name="T6" fmla="*/ 62484 w 95250"/>
                <a:gd name="T7" fmla="*/ 16478 h 95250"/>
                <a:gd name="T8" fmla="*/ 49244 w 95250"/>
                <a:gd name="T9" fmla="*/ 14288 h 95250"/>
                <a:gd name="T10" fmla="*/ 36005 w 95250"/>
                <a:gd name="T11" fmla="*/ 16478 h 95250"/>
                <a:gd name="T12" fmla="*/ 17717 w 95250"/>
                <a:gd name="T13" fmla="*/ 31147 h 95250"/>
                <a:gd name="T14" fmla="*/ 14954 w 95250"/>
                <a:gd name="T15" fmla="*/ 56674 h 95250"/>
                <a:gd name="T16" fmla="*/ 31718 w 95250"/>
                <a:gd name="T17" fmla="*/ 90297 h 952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250" h="95250">
                  <a:moveTo>
                    <a:pt x="66770" y="90297"/>
                  </a:moveTo>
                  <a:cubicBezTo>
                    <a:pt x="83058" y="79439"/>
                    <a:pt x="81534" y="72485"/>
                    <a:pt x="83534" y="56674"/>
                  </a:cubicBezTo>
                  <a:cubicBezTo>
                    <a:pt x="84582" y="48101"/>
                    <a:pt x="84868" y="38957"/>
                    <a:pt x="80772" y="31147"/>
                  </a:cubicBezTo>
                  <a:cubicBezTo>
                    <a:pt x="76962" y="24003"/>
                    <a:pt x="70104" y="19050"/>
                    <a:pt x="62484" y="16478"/>
                  </a:cubicBezTo>
                  <a:cubicBezTo>
                    <a:pt x="58293" y="15049"/>
                    <a:pt x="53816" y="14288"/>
                    <a:pt x="49244" y="14288"/>
                  </a:cubicBezTo>
                  <a:cubicBezTo>
                    <a:pt x="44672" y="14288"/>
                    <a:pt x="40100" y="15049"/>
                    <a:pt x="36005" y="16478"/>
                  </a:cubicBezTo>
                  <a:cubicBezTo>
                    <a:pt x="28480" y="19050"/>
                    <a:pt x="21527" y="24003"/>
                    <a:pt x="17717" y="31147"/>
                  </a:cubicBezTo>
                  <a:cubicBezTo>
                    <a:pt x="13621" y="38957"/>
                    <a:pt x="13907" y="48196"/>
                    <a:pt x="14954" y="56674"/>
                  </a:cubicBezTo>
                  <a:cubicBezTo>
                    <a:pt x="16859" y="72485"/>
                    <a:pt x="15431" y="79439"/>
                    <a:pt x="31718" y="90297"/>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76" name="Полилиния: фигура 71">
              <a:extLst>
                <a:ext uri="{FF2B5EF4-FFF2-40B4-BE49-F238E27FC236}">
                  <a16:creationId xmlns="" xmlns:a16="http://schemas.microsoft.com/office/drawing/2014/main" id="{DC4945DA-3CB9-1AC5-AB67-4007F7422496}"/>
                </a:ext>
              </a:extLst>
            </p:cNvPr>
            <p:cNvSpPr>
              <a:spLocks/>
            </p:cNvSpPr>
            <p:nvPr/>
          </p:nvSpPr>
          <p:spPr bwMode="auto">
            <a:xfrm>
              <a:off x="910267" y="4840183"/>
              <a:ext cx="209550" cy="276225"/>
            </a:xfrm>
            <a:custGeom>
              <a:avLst/>
              <a:gdLst>
                <a:gd name="T0" fmla="*/ 74329 w 209550"/>
                <a:gd name="T1" fmla="*/ 266980 h 276225"/>
                <a:gd name="T2" fmla="*/ 74329 w 209550"/>
                <a:gd name="T3" fmla="*/ 190494 h 276225"/>
                <a:gd name="T4" fmla="*/ 57756 w 209550"/>
                <a:gd name="T5" fmla="*/ 153061 h 276225"/>
                <a:gd name="T6" fmla="*/ 14512 w 209550"/>
                <a:gd name="T7" fmla="*/ 35618 h 276225"/>
                <a:gd name="T8" fmla="*/ 29085 w 209550"/>
                <a:gd name="T9" fmla="*/ 14663 h 276225"/>
                <a:gd name="T10" fmla="*/ 29085 w 209550"/>
                <a:gd name="T11" fmla="*/ 14663 h 276225"/>
                <a:gd name="T12" fmla="*/ 50612 w 209550"/>
                <a:gd name="T13" fmla="*/ 28569 h 276225"/>
                <a:gd name="T14" fmla="*/ 87759 w 209550"/>
                <a:gd name="T15" fmla="*/ 107913 h 276225"/>
                <a:gd name="T16" fmla="*/ 122335 w 209550"/>
                <a:gd name="T17" fmla="*/ 114866 h 276225"/>
                <a:gd name="T18" fmla="*/ 143481 w 209550"/>
                <a:gd name="T19" fmla="*/ 114866 h 276225"/>
                <a:gd name="T20" fmla="*/ 198821 w 209550"/>
                <a:gd name="T21" fmla="*/ 170206 h 276225"/>
                <a:gd name="T22" fmla="*/ 198821 w 209550"/>
                <a:gd name="T23" fmla="*/ 239358 h 276225"/>
                <a:gd name="T24" fmla="*/ 178056 w 209550"/>
                <a:gd name="T25" fmla="*/ 260122 h 276225"/>
                <a:gd name="T26" fmla="*/ 164245 w 209550"/>
                <a:gd name="T27" fmla="*/ 260122 h 2762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9550" h="276225">
                  <a:moveTo>
                    <a:pt x="74329" y="266980"/>
                  </a:moveTo>
                  <a:lnTo>
                    <a:pt x="74329" y="190494"/>
                  </a:lnTo>
                  <a:cubicBezTo>
                    <a:pt x="74329" y="176207"/>
                    <a:pt x="67947" y="163062"/>
                    <a:pt x="57756" y="153061"/>
                  </a:cubicBezTo>
                  <a:cubicBezTo>
                    <a:pt x="31848" y="127629"/>
                    <a:pt x="19275" y="66003"/>
                    <a:pt x="14512" y="35618"/>
                  </a:cubicBezTo>
                  <a:cubicBezTo>
                    <a:pt x="12988" y="25902"/>
                    <a:pt x="19370" y="16663"/>
                    <a:pt x="29085" y="14663"/>
                  </a:cubicBezTo>
                  <a:cubicBezTo>
                    <a:pt x="38801" y="12663"/>
                    <a:pt x="48326" y="18854"/>
                    <a:pt x="50612" y="28569"/>
                  </a:cubicBezTo>
                  <a:cubicBezTo>
                    <a:pt x="62042" y="77433"/>
                    <a:pt x="69471" y="95530"/>
                    <a:pt x="87759" y="107913"/>
                  </a:cubicBezTo>
                  <a:cubicBezTo>
                    <a:pt x="95094" y="112866"/>
                    <a:pt x="101571" y="114866"/>
                    <a:pt x="122335" y="114866"/>
                  </a:cubicBezTo>
                  <a:lnTo>
                    <a:pt x="143481" y="114866"/>
                  </a:lnTo>
                  <a:cubicBezTo>
                    <a:pt x="174056" y="114866"/>
                    <a:pt x="198821" y="139631"/>
                    <a:pt x="198821" y="170206"/>
                  </a:cubicBezTo>
                  <a:lnTo>
                    <a:pt x="198821" y="239358"/>
                  </a:lnTo>
                  <a:cubicBezTo>
                    <a:pt x="198821" y="250788"/>
                    <a:pt x="189582" y="260122"/>
                    <a:pt x="178056" y="260122"/>
                  </a:cubicBezTo>
                  <a:lnTo>
                    <a:pt x="164245" y="260122"/>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77" name="Полилиния: фигура 72">
              <a:extLst>
                <a:ext uri="{FF2B5EF4-FFF2-40B4-BE49-F238E27FC236}">
                  <a16:creationId xmlns="" xmlns:a16="http://schemas.microsoft.com/office/drawing/2014/main" id="{98CF4D83-F2FE-422E-E362-D2693273BB04}"/>
                </a:ext>
              </a:extLst>
            </p:cNvPr>
            <p:cNvSpPr>
              <a:spLocks/>
            </p:cNvSpPr>
            <p:nvPr/>
          </p:nvSpPr>
          <p:spPr bwMode="auto">
            <a:xfrm>
              <a:off x="1060225" y="5002960"/>
              <a:ext cx="28575" cy="114300"/>
            </a:xfrm>
            <a:custGeom>
              <a:avLst/>
              <a:gdLst>
                <a:gd name="T0" fmla="*/ 14287 w 28575"/>
                <a:gd name="T1" fmla="*/ 14288 h 114300"/>
                <a:gd name="T2" fmla="*/ 14287 w 28575"/>
                <a:gd name="T3" fmla="*/ 104204 h 114300"/>
                <a:gd name="T4" fmla="*/ 0 60000 65536"/>
                <a:gd name="T5" fmla="*/ 0 60000 65536"/>
              </a:gdLst>
              <a:ahLst/>
              <a:cxnLst>
                <a:cxn ang="T4">
                  <a:pos x="T0" y="T1"/>
                </a:cxn>
                <a:cxn ang="T5">
                  <a:pos x="T2" y="T3"/>
                </a:cxn>
              </a:cxnLst>
              <a:rect l="0" t="0" r="r" b="b"/>
              <a:pathLst>
                <a:path w="28575" h="114300">
                  <a:moveTo>
                    <a:pt x="14287" y="14288"/>
                  </a:moveTo>
                  <a:lnTo>
                    <a:pt x="14287" y="104204"/>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78" name="Полилиния: фигура 73">
              <a:extLst>
                <a:ext uri="{FF2B5EF4-FFF2-40B4-BE49-F238E27FC236}">
                  <a16:creationId xmlns="" xmlns:a16="http://schemas.microsoft.com/office/drawing/2014/main" id="{6A687623-D207-A6ED-529D-9F5DDE4B8C8B}"/>
                </a:ext>
              </a:extLst>
            </p:cNvPr>
            <p:cNvSpPr>
              <a:spLocks/>
            </p:cNvSpPr>
            <p:nvPr/>
          </p:nvSpPr>
          <p:spPr bwMode="auto">
            <a:xfrm>
              <a:off x="776761" y="4664251"/>
              <a:ext cx="457200" cy="314325"/>
            </a:xfrm>
            <a:custGeom>
              <a:avLst/>
              <a:gdLst>
                <a:gd name="T0" fmla="*/ 111062 w 457200"/>
                <a:gd name="T1" fmla="*/ 266414 h 314325"/>
                <a:gd name="T2" fmla="*/ 14288 w 457200"/>
                <a:gd name="T3" fmla="*/ 304610 h 314325"/>
                <a:gd name="T4" fmla="*/ 14288 w 457200"/>
                <a:gd name="T5" fmla="*/ 62675 h 314325"/>
                <a:gd name="T6" fmla="*/ 228600 w 457200"/>
                <a:gd name="T7" fmla="*/ 14288 h 314325"/>
                <a:gd name="T8" fmla="*/ 442913 w 457200"/>
                <a:gd name="T9" fmla="*/ 62675 h 314325"/>
                <a:gd name="T10" fmla="*/ 442913 w 457200"/>
                <a:gd name="T11" fmla="*/ 304610 h 314325"/>
                <a:gd name="T12" fmla="*/ 325374 w 457200"/>
                <a:gd name="T13" fmla="*/ 263081 h 31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200" h="314325">
                  <a:moveTo>
                    <a:pt x="111062" y="266414"/>
                  </a:moveTo>
                  <a:cubicBezTo>
                    <a:pt x="53531" y="276701"/>
                    <a:pt x="14288" y="292703"/>
                    <a:pt x="14288" y="304610"/>
                  </a:cubicBezTo>
                  <a:lnTo>
                    <a:pt x="14288" y="62675"/>
                  </a:lnTo>
                  <a:cubicBezTo>
                    <a:pt x="14288" y="43625"/>
                    <a:pt x="114014" y="14288"/>
                    <a:pt x="228600" y="14288"/>
                  </a:cubicBezTo>
                  <a:cubicBezTo>
                    <a:pt x="343186" y="14288"/>
                    <a:pt x="442913" y="43625"/>
                    <a:pt x="442913" y="62675"/>
                  </a:cubicBezTo>
                  <a:lnTo>
                    <a:pt x="442913" y="304610"/>
                  </a:lnTo>
                  <a:cubicBezTo>
                    <a:pt x="442913" y="291275"/>
                    <a:pt x="394049" y="272891"/>
                    <a:pt x="325374" y="263081"/>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79" name="Полилиния: фигура 74">
              <a:extLst>
                <a:ext uri="{FF2B5EF4-FFF2-40B4-BE49-F238E27FC236}">
                  <a16:creationId xmlns="" xmlns:a16="http://schemas.microsoft.com/office/drawing/2014/main" id="{368E4387-8CC8-81D7-273F-FB717D6CDDF5}"/>
                </a:ext>
              </a:extLst>
            </p:cNvPr>
            <p:cNvSpPr>
              <a:spLocks/>
            </p:cNvSpPr>
            <p:nvPr/>
          </p:nvSpPr>
          <p:spPr bwMode="auto">
            <a:xfrm>
              <a:off x="1053272" y="4747214"/>
              <a:ext cx="28575" cy="47625"/>
            </a:xfrm>
            <a:custGeom>
              <a:avLst/>
              <a:gdLst>
                <a:gd name="T0" fmla="*/ 14287 w 28575"/>
                <a:gd name="T1" fmla="*/ 41910 h 47625"/>
                <a:gd name="T2" fmla="*/ 14287 w 28575"/>
                <a:gd name="T3" fmla="*/ 14287 h 47625"/>
                <a:gd name="T4" fmla="*/ 0 60000 65536"/>
                <a:gd name="T5" fmla="*/ 0 60000 65536"/>
              </a:gdLst>
              <a:ahLst/>
              <a:cxnLst>
                <a:cxn ang="T4">
                  <a:pos x="T0" y="T1"/>
                </a:cxn>
                <a:cxn ang="T5">
                  <a:pos x="T2" y="T3"/>
                </a:cxn>
              </a:cxnLst>
              <a:rect l="0" t="0" r="r" b="b"/>
              <a:pathLst>
                <a:path w="28575" h="47625">
                  <a:moveTo>
                    <a:pt x="14287" y="41910"/>
                  </a:moveTo>
                  <a:lnTo>
                    <a:pt x="14287" y="14287"/>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80" name="Полилиния: фигура 75">
              <a:extLst>
                <a:ext uri="{FF2B5EF4-FFF2-40B4-BE49-F238E27FC236}">
                  <a16:creationId xmlns="" xmlns:a16="http://schemas.microsoft.com/office/drawing/2014/main" id="{B3E64E1E-13E9-8EF8-0EFF-99BF6051EF53}"/>
                </a:ext>
              </a:extLst>
            </p:cNvPr>
            <p:cNvSpPr>
              <a:spLocks/>
            </p:cNvSpPr>
            <p:nvPr/>
          </p:nvSpPr>
          <p:spPr bwMode="auto">
            <a:xfrm>
              <a:off x="1087848" y="4761025"/>
              <a:ext cx="28575" cy="47625"/>
            </a:xfrm>
            <a:custGeom>
              <a:avLst/>
              <a:gdLst>
                <a:gd name="T0" fmla="*/ 14287 w 28575"/>
                <a:gd name="T1" fmla="*/ 14287 h 47625"/>
                <a:gd name="T2" fmla="*/ 14287 w 28575"/>
                <a:gd name="T3" fmla="*/ 35052 h 47625"/>
                <a:gd name="T4" fmla="*/ 0 60000 65536"/>
                <a:gd name="T5" fmla="*/ 0 60000 65536"/>
              </a:gdLst>
              <a:ahLst/>
              <a:cxnLst>
                <a:cxn ang="T4">
                  <a:pos x="T0" y="T1"/>
                </a:cxn>
                <a:cxn ang="T5">
                  <a:pos x="T2" y="T3"/>
                </a:cxn>
              </a:cxnLst>
              <a:rect l="0" t="0" r="r" b="b"/>
              <a:pathLst>
                <a:path w="28575" h="47625">
                  <a:moveTo>
                    <a:pt x="14287" y="14287"/>
                  </a:moveTo>
                  <a:lnTo>
                    <a:pt x="14287" y="35052"/>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81" name="Полилиния: фигура 76">
              <a:extLst>
                <a:ext uri="{FF2B5EF4-FFF2-40B4-BE49-F238E27FC236}">
                  <a16:creationId xmlns="" xmlns:a16="http://schemas.microsoft.com/office/drawing/2014/main" id="{ED3B07A8-3B91-D282-9072-4C67F7020077}"/>
                </a:ext>
              </a:extLst>
            </p:cNvPr>
            <p:cNvSpPr>
              <a:spLocks/>
            </p:cNvSpPr>
            <p:nvPr/>
          </p:nvSpPr>
          <p:spPr bwMode="auto">
            <a:xfrm>
              <a:off x="1122423" y="4733403"/>
              <a:ext cx="28575" cy="76200"/>
            </a:xfrm>
            <a:custGeom>
              <a:avLst/>
              <a:gdLst>
                <a:gd name="T0" fmla="*/ 14288 w 28575"/>
                <a:gd name="T1" fmla="*/ 14288 h 76200"/>
                <a:gd name="T2" fmla="*/ 14288 w 28575"/>
                <a:gd name="T3" fmla="*/ 69532 h 76200"/>
                <a:gd name="T4" fmla="*/ 0 60000 65536"/>
                <a:gd name="T5" fmla="*/ 0 60000 65536"/>
              </a:gdLst>
              <a:ahLst/>
              <a:cxnLst>
                <a:cxn ang="T4">
                  <a:pos x="T0" y="T1"/>
                </a:cxn>
                <a:cxn ang="T5">
                  <a:pos x="T2" y="T3"/>
                </a:cxn>
              </a:cxnLst>
              <a:rect l="0" t="0" r="r" b="b"/>
              <a:pathLst>
                <a:path w="28575" h="76200">
                  <a:moveTo>
                    <a:pt x="14288" y="14288"/>
                  </a:moveTo>
                  <a:lnTo>
                    <a:pt x="14288" y="69532"/>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82" name="Полилиния: фигура 77">
              <a:extLst>
                <a:ext uri="{FF2B5EF4-FFF2-40B4-BE49-F238E27FC236}">
                  <a16:creationId xmlns="" xmlns:a16="http://schemas.microsoft.com/office/drawing/2014/main" id="{CB3C3C3F-8951-CD1B-CA8E-F90A642B8602}"/>
                </a:ext>
              </a:extLst>
            </p:cNvPr>
            <p:cNvSpPr>
              <a:spLocks/>
            </p:cNvSpPr>
            <p:nvPr/>
          </p:nvSpPr>
          <p:spPr bwMode="auto">
            <a:xfrm>
              <a:off x="1046414" y="4805221"/>
              <a:ext cx="104775" cy="38100"/>
            </a:xfrm>
            <a:custGeom>
              <a:avLst/>
              <a:gdLst>
                <a:gd name="T0" fmla="*/ 14288 w 104775"/>
                <a:gd name="T1" fmla="*/ 14288 h 38100"/>
                <a:gd name="T2" fmla="*/ 97345 w 104775"/>
                <a:gd name="T3" fmla="*/ 28766 h 38100"/>
                <a:gd name="T4" fmla="*/ 0 60000 65536"/>
                <a:gd name="T5" fmla="*/ 0 60000 65536"/>
              </a:gdLst>
              <a:ahLst/>
              <a:cxnLst>
                <a:cxn ang="T4">
                  <a:pos x="T0" y="T1"/>
                </a:cxn>
                <a:cxn ang="T5">
                  <a:pos x="T2" y="T3"/>
                </a:cxn>
              </a:cxnLst>
              <a:rect l="0" t="0" r="r" b="b"/>
              <a:pathLst>
                <a:path w="104775" h="38100">
                  <a:moveTo>
                    <a:pt x="14288" y="14288"/>
                  </a:moveTo>
                  <a:cubicBezTo>
                    <a:pt x="44958" y="17336"/>
                    <a:pt x="73342" y="22574"/>
                    <a:pt x="97345" y="28766"/>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83" name="Полилиния: фигура 78">
              <a:extLst>
                <a:ext uri="{FF2B5EF4-FFF2-40B4-BE49-F238E27FC236}">
                  <a16:creationId xmlns="" xmlns:a16="http://schemas.microsoft.com/office/drawing/2014/main" id="{7E062B32-FA9E-9B9B-D866-3C932EB977A6}"/>
                </a:ext>
              </a:extLst>
            </p:cNvPr>
            <p:cNvSpPr>
              <a:spLocks/>
            </p:cNvSpPr>
            <p:nvPr/>
          </p:nvSpPr>
          <p:spPr bwMode="auto">
            <a:xfrm>
              <a:off x="845913" y="4719591"/>
              <a:ext cx="161925" cy="95250"/>
            </a:xfrm>
            <a:custGeom>
              <a:avLst/>
              <a:gdLst>
                <a:gd name="T0" fmla="*/ 14288 w 161925"/>
                <a:gd name="T1" fmla="*/ 83344 h 95250"/>
                <a:gd name="T2" fmla="*/ 35052 w 161925"/>
                <a:gd name="T3" fmla="*/ 55721 h 95250"/>
                <a:gd name="T4" fmla="*/ 62675 w 161925"/>
                <a:gd name="T5" fmla="*/ 76486 h 95250"/>
                <a:gd name="T6" fmla="*/ 104108 w 161925"/>
                <a:gd name="T7" fmla="*/ 14288 h 95250"/>
                <a:gd name="T8" fmla="*/ 131826 w 161925"/>
                <a:gd name="T9" fmla="*/ 62674 h 95250"/>
                <a:gd name="T10" fmla="*/ 152495 w 161925"/>
                <a:gd name="T11" fmla="*/ 41910 h 95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925" h="95250">
                  <a:moveTo>
                    <a:pt x="14288" y="83344"/>
                  </a:moveTo>
                  <a:lnTo>
                    <a:pt x="35052" y="55721"/>
                  </a:lnTo>
                  <a:lnTo>
                    <a:pt x="62675" y="76486"/>
                  </a:lnTo>
                  <a:lnTo>
                    <a:pt x="104108" y="14288"/>
                  </a:lnTo>
                  <a:lnTo>
                    <a:pt x="131826" y="62674"/>
                  </a:lnTo>
                  <a:lnTo>
                    <a:pt x="152495" y="41910"/>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84" name="Полилиния: фигура 79">
              <a:extLst>
                <a:ext uri="{FF2B5EF4-FFF2-40B4-BE49-F238E27FC236}">
                  <a16:creationId xmlns="" xmlns:a16="http://schemas.microsoft.com/office/drawing/2014/main" id="{F3B567F1-D9E7-1CAD-B327-5CB760B37EB1}"/>
                </a:ext>
              </a:extLst>
            </p:cNvPr>
            <p:cNvSpPr>
              <a:spLocks/>
            </p:cNvSpPr>
            <p:nvPr/>
          </p:nvSpPr>
          <p:spPr bwMode="auto">
            <a:xfrm>
              <a:off x="838959" y="4802554"/>
              <a:ext cx="171450" cy="47625"/>
            </a:xfrm>
            <a:custGeom>
              <a:avLst/>
              <a:gdLst>
                <a:gd name="T0" fmla="*/ 14288 w 171450"/>
                <a:gd name="T1" fmla="*/ 35338 h 47625"/>
                <a:gd name="T2" fmla="*/ 166402 w 171450"/>
                <a:gd name="T3" fmla="*/ 14288 h 47625"/>
                <a:gd name="T4" fmla="*/ 0 60000 65536"/>
                <a:gd name="T5" fmla="*/ 0 60000 65536"/>
              </a:gdLst>
              <a:ahLst/>
              <a:cxnLst>
                <a:cxn ang="T4">
                  <a:pos x="T0" y="T1"/>
                </a:cxn>
                <a:cxn ang="T5">
                  <a:pos x="T2" y="T3"/>
                </a:cxn>
              </a:cxnLst>
              <a:rect l="0" t="0" r="r" b="b"/>
              <a:pathLst>
                <a:path w="171450" h="47625">
                  <a:moveTo>
                    <a:pt x="14288" y="35338"/>
                  </a:moveTo>
                  <a:cubicBezTo>
                    <a:pt x="53721" y="23622"/>
                    <a:pt x="108109" y="14288"/>
                    <a:pt x="166402" y="14288"/>
                  </a:cubicBez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grpSp>
        <p:nvGrpSpPr>
          <p:cNvPr id="85" name="Группа 84">
            <a:extLst>
              <a:ext uri="{FF2B5EF4-FFF2-40B4-BE49-F238E27FC236}">
                <a16:creationId xmlns="" xmlns:a16="http://schemas.microsoft.com/office/drawing/2014/main" id="{2105687B-B38B-961D-2A8D-49F41D3A8EF8}"/>
              </a:ext>
            </a:extLst>
          </p:cNvPr>
          <p:cNvGrpSpPr/>
          <p:nvPr/>
        </p:nvGrpSpPr>
        <p:grpSpPr>
          <a:xfrm>
            <a:off x="579110" y="3200357"/>
            <a:ext cx="460942" cy="461160"/>
            <a:chOff x="1845349" y="2337808"/>
            <a:chExt cx="580819" cy="581094"/>
          </a:xfrm>
        </p:grpSpPr>
        <p:sp>
          <p:nvSpPr>
            <p:cNvPr id="86" name="Полилиния: фигура 93">
              <a:extLst>
                <a:ext uri="{FF2B5EF4-FFF2-40B4-BE49-F238E27FC236}">
                  <a16:creationId xmlns="" xmlns:a16="http://schemas.microsoft.com/office/drawing/2014/main" id="{4F39A3EB-9945-D8E0-A810-43927038F90C}"/>
                </a:ext>
              </a:extLst>
            </p:cNvPr>
            <p:cNvSpPr>
              <a:spLocks/>
            </p:cNvSpPr>
            <p:nvPr/>
          </p:nvSpPr>
          <p:spPr bwMode="auto">
            <a:xfrm>
              <a:off x="1845349" y="2337808"/>
              <a:ext cx="580819" cy="581094"/>
            </a:xfrm>
            <a:custGeom>
              <a:avLst/>
              <a:gdLst>
                <a:gd name="T0" fmla="*/ 483394 w 581025"/>
                <a:gd name="T1" fmla="*/ 7144 h 581025"/>
                <a:gd name="T2" fmla="*/ 578644 w 581025"/>
                <a:gd name="T3" fmla="*/ 102394 h 581025"/>
                <a:gd name="T4" fmla="*/ 578644 w 581025"/>
                <a:gd name="T5" fmla="*/ 483394 h 581025"/>
                <a:gd name="T6" fmla="*/ 483394 w 581025"/>
                <a:gd name="T7" fmla="*/ 578644 h 581025"/>
                <a:gd name="T8" fmla="*/ 102394 w 581025"/>
                <a:gd name="T9" fmla="*/ 578644 h 581025"/>
                <a:gd name="T10" fmla="*/ 7144 w 581025"/>
                <a:gd name="T11" fmla="*/ 483394 h 581025"/>
                <a:gd name="T12" fmla="*/ 7144 w 581025"/>
                <a:gd name="T13" fmla="*/ 102394 h 581025"/>
                <a:gd name="T14" fmla="*/ 102394 w 581025"/>
                <a:gd name="T15" fmla="*/ 7144 h 581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1025" h="581025">
                  <a:moveTo>
                    <a:pt x="483394" y="7144"/>
                  </a:moveTo>
                  <a:cubicBezTo>
                    <a:pt x="535999" y="7144"/>
                    <a:pt x="578644" y="49789"/>
                    <a:pt x="578644" y="102394"/>
                  </a:cubicBezTo>
                  <a:lnTo>
                    <a:pt x="578644" y="483394"/>
                  </a:lnTo>
                  <a:cubicBezTo>
                    <a:pt x="578644" y="535999"/>
                    <a:pt x="535999" y="578644"/>
                    <a:pt x="483394" y="578644"/>
                  </a:cubicBezTo>
                  <a:lnTo>
                    <a:pt x="102394" y="578644"/>
                  </a:lnTo>
                  <a:cubicBezTo>
                    <a:pt x="49789" y="578644"/>
                    <a:pt x="7144" y="535999"/>
                    <a:pt x="7144" y="483394"/>
                  </a:cubicBezTo>
                  <a:lnTo>
                    <a:pt x="7144" y="102394"/>
                  </a:lnTo>
                  <a:cubicBezTo>
                    <a:pt x="7144" y="49789"/>
                    <a:pt x="49789" y="7144"/>
                    <a:pt x="102394" y="7144"/>
                  </a:cubicBezTo>
                  <a:lnTo>
                    <a:pt x="483394" y="7144"/>
                  </a:lnTo>
                  <a:close/>
                </a:path>
              </a:pathLst>
            </a:custGeom>
            <a:solidFill>
              <a:srgbClr val="F9DC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87" name="Полилиния: фигура 94">
              <a:extLst>
                <a:ext uri="{FF2B5EF4-FFF2-40B4-BE49-F238E27FC236}">
                  <a16:creationId xmlns="" xmlns:a16="http://schemas.microsoft.com/office/drawing/2014/main" id="{C0AE2A55-EF52-4D2A-4915-FFE25F0E7E6C}"/>
                </a:ext>
              </a:extLst>
            </p:cNvPr>
            <p:cNvSpPr>
              <a:spLocks/>
            </p:cNvSpPr>
            <p:nvPr/>
          </p:nvSpPr>
          <p:spPr bwMode="auto">
            <a:xfrm>
              <a:off x="2011786" y="2421924"/>
              <a:ext cx="152346" cy="247679"/>
            </a:xfrm>
            <a:custGeom>
              <a:avLst/>
              <a:gdLst/>
              <a:ahLst/>
              <a:cxnLst/>
              <a:rect l="0" t="0" r="r" b="b"/>
              <a:pathLst>
                <a:path w="152400" h="247650">
                  <a:moveTo>
                    <a:pt x="131064" y="242221"/>
                  </a:moveTo>
                  <a:lnTo>
                    <a:pt x="145733" y="242221"/>
                  </a:lnTo>
                  <a:lnTo>
                    <a:pt x="145733" y="7144"/>
                  </a:lnTo>
                  <a:lnTo>
                    <a:pt x="7144" y="7144"/>
                  </a:lnTo>
                  <a:lnTo>
                    <a:pt x="7144" y="242221"/>
                  </a:lnTo>
                  <a:lnTo>
                    <a:pt x="131064" y="242221"/>
                  </a:lnTo>
                  <a:close/>
                  <a:moveTo>
                    <a:pt x="107442" y="26384"/>
                  </a:moveTo>
                  <a:lnTo>
                    <a:pt x="126492" y="26384"/>
                  </a:lnTo>
                  <a:lnTo>
                    <a:pt x="126492" y="54388"/>
                  </a:lnTo>
                  <a:lnTo>
                    <a:pt x="107442" y="54388"/>
                  </a:lnTo>
                  <a:lnTo>
                    <a:pt x="107442" y="26384"/>
                  </a:lnTo>
                  <a:close/>
                  <a:moveTo>
                    <a:pt x="107442" y="69342"/>
                  </a:moveTo>
                  <a:lnTo>
                    <a:pt x="126492" y="69342"/>
                  </a:lnTo>
                  <a:lnTo>
                    <a:pt x="126492" y="97345"/>
                  </a:lnTo>
                  <a:lnTo>
                    <a:pt x="107442" y="97345"/>
                  </a:lnTo>
                  <a:lnTo>
                    <a:pt x="107442" y="69342"/>
                  </a:lnTo>
                  <a:close/>
                  <a:moveTo>
                    <a:pt x="107442" y="112300"/>
                  </a:moveTo>
                  <a:lnTo>
                    <a:pt x="126492" y="112300"/>
                  </a:lnTo>
                  <a:lnTo>
                    <a:pt x="126492" y="140303"/>
                  </a:lnTo>
                  <a:lnTo>
                    <a:pt x="107442" y="140303"/>
                  </a:lnTo>
                  <a:lnTo>
                    <a:pt x="107442" y="112300"/>
                  </a:lnTo>
                  <a:close/>
                  <a:moveTo>
                    <a:pt x="107442" y="155258"/>
                  </a:moveTo>
                  <a:lnTo>
                    <a:pt x="126492" y="155258"/>
                  </a:lnTo>
                  <a:lnTo>
                    <a:pt x="126492" y="172403"/>
                  </a:lnTo>
                  <a:cubicBezTo>
                    <a:pt x="126492" y="172403"/>
                    <a:pt x="126492" y="183356"/>
                    <a:pt x="126492" y="183356"/>
                  </a:cubicBezTo>
                  <a:lnTo>
                    <a:pt x="114776" y="183356"/>
                  </a:lnTo>
                  <a:cubicBezTo>
                    <a:pt x="114776" y="183356"/>
                    <a:pt x="107442" y="183356"/>
                    <a:pt x="107442" y="183356"/>
                  </a:cubicBezTo>
                  <a:lnTo>
                    <a:pt x="107442" y="155258"/>
                  </a:lnTo>
                  <a:close/>
                  <a:moveTo>
                    <a:pt x="45815" y="226314"/>
                  </a:moveTo>
                  <a:lnTo>
                    <a:pt x="26765" y="226314"/>
                  </a:lnTo>
                  <a:lnTo>
                    <a:pt x="26765" y="198215"/>
                  </a:lnTo>
                  <a:lnTo>
                    <a:pt x="45815" y="198215"/>
                  </a:lnTo>
                  <a:lnTo>
                    <a:pt x="45815" y="226314"/>
                  </a:lnTo>
                  <a:close/>
                  <a:moveTo>
                    <a:pt x="45815" y="183356"/>
                  </a:moveTo>
                  <a:lnTo>
                    <a:pt x="26765" y="183356"/>
                  </a:lnTo>
                  <a:lnTo>
                    <a:pt x="26765" y="155258"/>
                  </a:lnTo>
                  <a:lnTo>
                    <a:pt x="45815" y="155258"/>
                  </a:lnTo>
                  <a:lnTo>
                    <a:pt x="45815" y="183356"/>
                  </a:lnTo>
                  <a:close/>
                  <a:moveTo>
                    <a:pt x="45815" y="140399"/>
                  </a:moveTo>
                  <a:lnTo>
                    <a:pt x="26765" y="140399"/>
                  </a:lnTo>
                  <a:lnTo>
                    <a:pt x="26765" y="112395"/>
                  </a:lnTo>
                  <a:lnTo>
                    <a:pt x="45815" y="112395"/>
                  </a:lnTo>
                  <a:lnTo>
                    <a:pt x="45815" y="140399"/>
                  </a:lnTo>
                  <a:close/>
                  <a:moveTo>
                    <a:pt x="45815" y="97441"/>
                  </a:moveTo>
                  <a:lnTo>
                    <a:pt x="26765" y="97441"/>
                  </a:lnTo>
                  <a:lnTo>
                    <a:pt x="26765" y="69437"/>
                  </a:lnTo>
                  <a:lnTo>
                    <a:pt x="45815" y="69437"/>
                  </a:lnTo>
                  <a:lnTo>
                    <a:pt x="45815" y="97441"/>
                  </a:lnTo>
                  <a:close/>
                  <a:moveTo>
                    <a:pt x="45815" y="54483"/>
                  </a:moveTo>
                  <a:lnTo>
                    <a:pt x="26765" y="54483"/>
                  </a:lnTo>
                  <a:lnTo>
                    <a:pt x="26765" y="26479"/>
                  </a:lnTo>
                  <a:lnTo>
                    <a:pt x="45815" y="26479"/>
                  </a:lnTo>
                  <a:lnTo>
                    <a:pt x="45815" y="54483"/>
                  </a:lnTo>
                  <a:close/>
                  <a:moveTo>
                    <a:pt x="72676" y="226505"/>
                  </a:moveTo>
                  <a:lnTo>
                    <a:pt x="53626" y="226505"/>
                  </a:lnTo>
                  <a:lnTo>
                    <a:pt x="53626" y="198501"/>
                  </a:lnTo>
                  <a:lnTo>
                    <a:pt x="72676" y="198501"/>
                  </a:lnTo>
                  <a:lnTo>
                    <a:pt x="72676" y="226505"/>
                  </a:lnTo>
                  <a:close/>
                  <a:moveTo>
                    <a:pt x="72676" y="183356"/>
                  </a:moveTo>
                  <a:lnTo>
                    <a:pt x="53626" y="183356"/>
                  </a:lnTo>
                  <a:lnTo>
                    <a:pt x="53626" y="155258"/>
                  </a:lnTo>
                  <a:lnTo>
                    <a:pt x="72676" y="155258"/>
                  </a:lnTo>
                  <a:lnTo>
                    <a:pt x="72676" y="183356"/>
                  </a:lnTo>
                  <a:close/>
                  <a:moveTo>
                    <a:pt x="72676" y="140399"/>
                  </a:moveTo>
                  <a:lnTo>
                    <a:pt x="53626" y="140399"/>
                  </a:lnTo>
                  <a:lnTo>
                    <a:pt x="53626" y="112395"/>
                  </a:lnTo>
                  <a:lnTo>
                    <a:pt x="72676" y="112395"/>
                  </a:lnTo>
                  <a:lnTo>
                    <a:pt x="72676" y="140399"/>
                  </a:lnTo>
                  <a:close/>
                  <a:moveTo>
                    <a:pt x="72676" y="97441"/>
                  </a:moveTo>
                  <a:lnTo>
                    <a:pt x="53626" y="97441"/>
                  </a:lnTo>
                  <a:lnTo>
                    <a:pt x="53626" y="69437"/>
                  </a:lnTo>
                  <a:lnTo>
                    <a:pt x="72676" y="69437"/>
                  </a:lnTo>
                  <a:lnTo>
                    <a:pt x="72676" y="97441"/>
                  </a:lnTo>
                  <a:close/>
                  <a:moveTo>
                    <a:pt x="72676" y="54483"/>
                  </a:moveTo>
                  <a:lnTo>
                    <a:pt x="53626" y="54483"/>
                  </a:lnTo>
                  <a:lnTo>
                    <a:pt x="53626" y="26479"/>
                  </a:lnTo>
                  <a:lnTo>
                    <a:pt x="72676" y="26479"/>
                  </a:lnTo>
                  <a:lnTo>
                    <a:pt x="72676" y="54483"/>
                  </a:lnTo>
                  <a:close/>
                  <a:moveTo>
                    <a:pt x="99632" y="226505"/>
                  </a:moveTo>
                  <a:lnTo>
                    <a:pt x="80582" y="226505"/>
                  </a:lnTo>
                  <a:lnTo>
                    <a:pt x="80582" y="198501"/>
                  </a:lnTo>
                  <a:lnTo>
                    <a:pt x="99632" y="198501"/>
                  </a:lnTo>
                  <a:lnTo>
                    <a:pt x="99632" y="226505"/>
                  </a:lnTo>
                  <a:close/>
                  <a:moveTo>
                    <a:pt x="99632" y="183356"/>
                  </a:moveTo>
                  <a:lnTo>
                    <a:pt x="80582" y="183356"/>
                  </a:lnTo>
                  <a:lnTo>
                    <a:pt x="80582" y="155258"/>
                  </a:lnTo>
                  <a:lnTo>
                    <a:pt x="99632" y="155258"/>
                  </a:lnTo>
                  <a:lnTo>
                    <a:pt x="99632" y="183356"/>
                  </a:lnTo>
                  <a:close/>
                  <a:moveTo>
                    <a:pt x="99632" y="140399"/>
                  </a:moveTo>
                  <a:lnTo>
                    <a:pt x="80582" y="140399"/>
                  </a:lnTo>
                  <a:lnTo>
                    <a:pt x="80582" y="112395"/>
                  </a:lnTo>
                  <a:lnTo>
                    <a:pt x="99632" y="112395"/>
                  </a:lnTo>
                  <a:lnTo>
                    <a:pt x="99632" y="140399"/>
                  </a:lnTo>
                  <a:close/>
                  <a:moveTo>
                    <a:pt x="99632" y="97441"/>
                  </a:moveTo>
                  <a:lnTo>
                    <a:pt x="80582" y="97441"/>
                  </a:lnTo>
                  <a:lnTo>
                    <a:pt x="80582" y="69437"/>
                  </a:lnTo>
                  <a:lnTo>
                    <a:pt x="99632" y="69437"/>
                  </a:lnTo>
                  <a:lnTo>
                    <a:pt x="99632" y="97441"/>
                  </a:lnTo>
                  <a:close/>
                  <a:moveTo>
                    <a:pt x="99632" y="54483"/>
                  </a:moveTo>
                  <a:lnTo>
                    <a:pt x="80582" y="54483"/>
                  </a:lnTo>
                  <a:lnTo>
                    <a:pt x="80582" y="26479"/>
                  </a:lnTo>
                  <a:lnTo>
                    <a:pt x="99632" y="26479"/>
                  </a:lnTo>
                  <a:lnTo>
                    <a:pt x="99632" y="54483"/>
                  </a:lnTo>
                  <a:close/>
                  <a:moveTo>
                    <a:pt x="126492" y="226409"/>
                  </a:moveTo>
                  <a:lnTo>
                    <a:pt x="107442" y="226409"/>
                  </a:lnTo>
                  <a:lnTo>
                    <a:pt x="107442" y="198311"/>
                  </a:lnTo>
                  <a:lnTo>
                    <a:pt x="124397" y="198311"/>
                  </a:lnTo>
                  <a:cubicBezTo>
                    <a:pt x="124397" y="198311"/>
                    <a:pt x="126492" y="198311"/>
                    <a:pt x="126492" y="198311"/>
                  </a:cubicBezTo>
                  <a:lnTo>
                    <a:pt x="126492" y="201549"/>
                  </a:lnTo>
                  <a:lnTo>
                    <a:pt x="126492" y="226409"/>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88" name="Полилиния: фигура 95">
              <a:extLst>
                <a:ext uri="{FF2B5EF4-FFF2-40B4-BE49-F238E27FC236}">
                  <a16:creationId xmlns="" xmlns:a16="http://schemas.microsoft.com/office/drawing/2014/main" id="{357AAD0D-E543-6F23-AFC4-DBDCEB2CFA22}"/>
                </a:ext>
              </a:extLst>
            </p:cNvPr>
            <p:cNvSpPr>
              <a:spLocks/>
            </p:cNvSpPr>
            <p:nvPr/>
          </p:nvSpPr>
          <p:spPr bwMode="auto">
            <a:xfrm>
              <a:off x="2156134" y="2498514"/>
              <a:ext cx="104738" cy="171470"/>
            </a:xfrm>
            <a:custGeom>
              <a:avLst/>
              <a:gdLst>
                <a:gd name="T0" fmla="*/ 90678 w 104775"/>
                <a:gd name="T1" fmla="*/ 165640 h 171450"/>
                <a:gd name="T2" fmla="*/ 100584 w 104775"/>
                <a:gd name="T3" fmla="*/ 165640 h 171450"/>
                <a:gd name="T4" fmla="*/ 100584 w 104775"/>
                <a:gd name="T5" fmla="*/ 106108 h 171450"/>
                <a:gd name="T6" fmla="*/ 100584 w 104775"/>
                <a:gd name="T7" fmla="*/ 7144 h 171450"/>
                <a:gd name="T8" fmla="*/ 7144 w 104775"/>
                <a:gd name="T9" fmla="*/ 7144 h 171450"/>
                <a:gd name="T10" fmla="*/ 7144 w 104775"/>
                <a:gd name="T11" fmla="*/ 18478 h 171450"/>
                <a:gd name="T12" fmla="*/ 93154 w 104775"/>
                <a:gd name="T13" fmla="*/ 18478 h 171450"/>
                <a:gd name="T14" fmla="*/ 93154 w 104775"/>
                <a:gd name="T15" fmla="*/ 24384 h 171450"/>
                <a:gd name="T16" fmla="*/ 7144 w 104775"/>
                <a:gd name="T17" fmla="*/ 24384 h 171450"/>
                <a:gd name="T18" fmla="*/ 7144 w 104775"/>
                <a:gd name="T19" fmla="*/ 33052 h 171450"/>
                <a:gd name="T20" fmla="*/ 93154 w 104775"/>
                <a:gd name="T21" fmla="*/ 33052 h 171450"/>
                <a:gd name="T22" fmla="*/ 93154 w 104775"/>
                <a:gd name="T23" fmla="*/ 38957 h 171450"/>
                <a:gd name="T24" fmla="*/ 7144 w 104775"/>
                <a:gd name="T25" fmla="*/ 38957 h 171450"/>
                <a:gd name="T26" fmla="*/ 7144 w 104775"/>
                <a:gd name="T27" fmla="*/ 47625 h 171450"/>
                <a:gd name="T28" fmla="*/ 93154 w 104775"/>
                <a:gd name="T29" fmla="*/ 47625 h 171450"/>
                <a:gd name="T30" fmla="*/ 93154 w 104775"/>
                <a:gd name="T31" fmla="*/ 53530 h 171450"/>
                <a:gd name="T32" fmla="*/ 7144 w 104775"/>
                <a:gd name="T33" fmla="*/ 53530 h 171450"/>
                <a:gd name="T34" fmla="*/ 7144 w 104775"/>
                <a:gd name="T35" fmla="*/ 62103 h 171450"/>
                <a:gd name="T36" fmla="*/ 93154 w 104775"/>
                <a:gd name="T37" fmla="*/ 62103 h 171450"/>
                <a:gd name="T38" fmla="*/ 93154 w 104775"/>
                <a:gd name="T39" fmla="*/ 68008 h 171450"/>
                <a:gd name="T40" fmla="*/ 7144 w 104775"/>
                <a:gd name="T41" fmla="*/ 68008 h 171450"/>
                <a:gd name="T42" fmla="*/ 7144 w 104775"/>
                <a:gd name="T43" fmla="*/ 76676 h 171450"/>
                <a:gd name="T44" fmla="*/ 93154 w 104775"/>
                <a:gd name="T45" fmla="*/ 76676 h 171450"/>
                <a:gd name="T46" fmla="*/ 93154 w 104775"/>
                <a:gd name="T47" fmla="*/ 82582 h 171450"/>
                <a:gd name="T48" fmla="*/ 7144 w 104775"/>
                <a:gd name="T49" fmla="*/ 82582 h 171450"/>
                <a:gd name="T50" fmla="*/ 7144 w 104775"/>
                <a:gd name="T51" fmla="*/ 91154 h 171450"/>
                <a:gd name="T52" fmla="*/ 93154 w 104775"/>
                <a:gd name="T53" fmla="*/ 91154 h 171450"/>
                <a:gd name="T54" fmla="*/ 93154 w 104775"/>
                <a:gd name="T55" fmla="*/ 97155 h 171450"/>
                <a:gd name="T56" fmla="*/ 7144 w 104775"/>
                <a:gd name="T57" fmla="*/ 97155 h 171450"/>
                <a:gd name="T58" fmla="*/ 7144 w 104775"/>
                <a:gd name="T59" fmla="*/ 105727 h 171450"/>
                <a:gd name="T60" fmla="*/ 93154 w 104775"/>
                <a:gd name="T61" fmla="*/ 105727 h 171450"/>
                <a:gd name="T62" fmla="*/ 93154 w 104775"/>
                <a:gd name="T63" fmla="*/ 111633 h 171450"/>
                <a:gd name="T64" fmla="*/ 7144 w 104775"/>
                <a:gd name="T65" fmla="*/ 111633 h 171450"/>
                <a:gd name="T66" fmla="*/ 7144 w 104775"/>
                <a:gd name="T67" fmla="*/ 120301 h 171450"/>
                <a:gd name="T68" fmla="*/ 93154 w 104775"/>
                <a:gd name="T69" fmla="*/ 120301 h 171450"/>
                <a:gd name="T70" fmla="*/ 93154 w 104775"/>
                <a:gd name="T71" fmla="*/ 126206 h 171450"/>
                <a:gd name="T72" fmla="*/ 7144 w 104775"/>
                <a:gd name="T73" fmla="*/ 126206 h 171450"/>
                <a:gd name="T74" fmla="*/ 7144 w 104775"/>
                <a:gd name="T75" fmla="*/ 134779 h 171450"/>
                <a:gd name="T76" fmla="*/ 93154 w 104775"/>
                <a:gd name="T77" fmla="*/ 134779 h 171450"/>
                <a:gd name="T78" fmla="*/ 93154 w 104775"/>
                <a:gd name="T79" fmla="*/ 140684 h 171450"/>
                <a:gd name="T80" fmla="*/ 7144 w 104775"/>
                <a:gd name="T81" fmla="*/ 140684 h 171450"/>
                <a:gd name="T82" fmla="*/ 7144 w 104775"/>
                <a:gd name="T83" fmla="*/ 149352 h 171450"/>
                <a:gd name="T84" fmla="*/ 93154 w 104775"/>
                <a:gd name="T85" fmla="*/ 149352 h 171450"/>
                <a:gd name="T86" fmla="*/ 93154 w 104775"/>
                <a:gd name="T87" fmla="*/ 155257 h 171450"/>
                <a:gd name="T88" fmla="*/ 7144 w 104775"/>
                <a:gd name="T89" fmla="*/ 155257 h 171450"/>
                <a:gd name="T90" fmla="*/ 7144 w 104775"/>
                <a:gd name="T91" fmla="*/ 165640 h 171450"/>
                <a:gd name="T92" fmla="*/ 87630 w 104775"/>
                <a:gd name="T93" fmla="*/ 165640 h 171450"/>
                <a:gd name="T94" fmla="*/ 90678 w 104775"/>
                <a:gd name="T95" fmla="*/ 165640 h 1714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4775" h="171450">
                  <a:moveTo>
                    <a:pt x="90678" y="165640"/>
                  </a:moveTo>
                  <a:lnTo>
                    <a:pt x="100584" y="165640"/>
                  </a:lnTo>
                  <a:lnTo>
                    <a:pt x="100584" y="106108"/>
                  </a:lnTo>
                  <a:lnTo>
                    <a:pt x="100584" y="7144"/>
                  </a:lnTo>
                  <a:lnTo>
                    <a:pt x="7144" y="7144"/>
                  </a:lnTo>
                  <a:lnTo>
                    <a:pt x="7144" y="18478"/>
                  </a:lnTo>
                  <a:lnTo>
                    <a:pt x="93154" y="18478"/>
                  </a:lnTo>
                  <a:lnTo>
                    <a:pt x="93154" y="24384"/>
                  </a:lnTo>
                  <a:lnTo>
                    <a:pt x="7144" y="24384"/>
                  </a:lnTo>
                  <a:lnTo>
                    <a:pt x="7144" y="33052"/>
                  </a:lnTo>
                  <a:lnTo>
                    <a:pt x="93154" y="33052"/>
                  </a:lnTo>
                  <a:lnTo>
                    <a:pt x="93154" y="38957"/>
                  </a:lnTo>
                  <a:lnTo>
                    <a:pt x="7144" y="38957"/>
                  </a:lnTo>
                  <a:lnTo>
                    <a:pt x="7144" y="47625"/>
                  </a:lnTo>
                  <a:lnTo>
                    <a:pt x="93154" y="47625"/>
                  </a:lnTo>
                  <a:lnTo>
                    <a:pt x="93154" y="53530"/>
                  </a:lnTo>
                  <a:lnTo>
                    <a:pt x="7144" y="53530"/>
                  </a:lnTo>
                  <a:lnTo>
                    <a:pt x="7144" y="62103"/>
                  </a:lnTo>
                  <a:lnTo>
                    <a:pt x="93154" y="62103"/>
                  </a:lnTo>
                  <a:lnTo>
                    <a:pt x="93154" y="68008"/>
                  </a:lnTo>
                  <a:lnTo>
                    <a:pt x="7144" y="68008"/>
                  </a:lnTo>
                  <a:lnTo>
                    <a:pt x="7144" y="76676"/>
                  </a:lnTo>
                  <a:lnTo>
                    <a:pt x="93154" y="76676"/>
                  </a:lnTo>
                  <a:lnTo>
                    <a:pt x="93154" y="82582"/>
                  </a:lnTo>
                  <a:lnTo>
                    <a:pt x="7144" y="82582"/>
                  </a:lnTo>
                  <a:lnTo>
                    <a:pt x="7144" y="91154"/>
                  </a:lnTo>
                  <a:lnTo>
                    <a:pt x="93154" y="91154"/>
                  </a:lnTo>
                  <a:lnTo>
                    <a:pt x="93154" y="97155"/>
                  </a:lnTo>
                  <a:lnTo>
                    <a:pt x="7144" y="97155"/>
                  </a:lnTo>
                  <a:lnTo>
                    <a:pt x="7144" y="105727"/>
                  </a:lnTo>
                  <a:lnTo>
                    <a:pt x="93154" y="105727"/>
                  </a:lnTo>
                  <a:lnTo>
                    <a:pt x="93154" y="111633"/>
                  </a:lnTo>
                  <a:lnTo>
                    <a:pt x="7144" y="111633"/>
                  </a:lnTo>
                  <a:lnTo>
                    <a:pt x="7144" y="120301"/>
                  </a:lnTo>
                  <a:lnTo>
                    <a:pt x="93154" y="120301"/>
                  </a:lnTo>
                  <a:lnTo>
                    <a:pt x="93154" y="126206"/>
                  </a:lnTo>
                  <a:lnTo>
                    <a:pt x="7144" y="126206"/>
                  </a:lnTo>
                  <a:lnTo>
                    <a:pt x="7144" y="134779"/>
                  </a:lnTo>
                  <a:lnTo>
                    <a:pt x="93154" y="134779"/>
                  </a:lnTo>
                  <a:lnTo>
                    <a:pt x="93154" y="140684"/>
                  </a:lnTo>
                  <a:lnTo>
                    <a:pt x="7144" y="140684"/>
                  </a:lnTo>
                  <a:lnTo>
                    <a:pt x="7144" y="149352"/>
                  </a:lnTo>
                  <a:lnTo>
                    <a:pt x="93154" y="149352"/>
                  </a:lnTo>
                  <a:lnTo>
                    <a:pt x="93154" y="155257"/>
                  </a:lnTo>
                  <a:lnTo>
                    <a:pt x="7144" y="155257"/>
                  </a:lnTo>
                  <a:lnTo>
                    <a:pt x="7144" y="165640"/>
                  </a:lnTo>
                  <a:lnTo>
                    <a:pt x="87630" y="165640"/>
                  </a:lnTo>
                  <a:lnTo>
                    <a:pt x="90678" y="165640"/>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89" name="Полилиния: фигура 96">
              <a:extLst>
                <a:ext uri="{FF2B5EF4-FFF2-40B4-BE49-F238E27FC236}">
                  <a16:creationId xmlns="" xmlns:a16="http://schemas.microsoft.com/office/drawing/2014/main" id="{E425E900-B7B1-0E17-49E3-0E61D60D6B00}"/>
                </a:ext>
              </a:extLst>
            </p:cNvPr>
            <p:cNvSpPr>
              <a:spLocks/>
            </p:cNvSpPr>
            <p:nvPr/>
          </p:nvSpPr>
          <p:spPr bwMode="auto">
            <a:xfrm>
              <a:off x="1958370" y="2685418"/>
              <a:ext cx="352300" cy="66683"/>
            </a:xfrm>
            <a:custGeom>
              <a:avLst/>
              <a:gdLst>
                <a:gd name="T0" fmla="*/ 11811 w 352425"/>
                <a:gd name="T1" fmla="*/ 34862 h 66675"/>
                <a:gd name="T2" fmla="*/ 93345 w 352425"/>
                <a:gd name="T3" fmla="*/ 34862 h 66675"/>
                <a:gd name="T4" fmla="*/ 93345 w 352425"/>
                <a:gd name="T5" fmla="*/ 60389 h 66675"/>
                <a:gd name="T6" fmla="*/ 98108 w 352425"/>
                <a:gd name="T7" fmla="*/ 60389 h 66675"/>
                <a:gd name="T8" fmla="*/ 98108 w 352425"/>
                <a:gd name="T9" fmla="*/ 34862 h 66675"/>
                <a:gd name="T10" fmla="*/ 176308 w 352425"/>
                <a:gd name="T11" fmla="*/ 34862 h 66675"/>
                <a:gd name="T12" fmla="*/ 176308 w 352425"/>
                <a:gd name="T13" fmla="*/ 60389 h 66675"/>
                <a:gd name="T14" fmla="*/ 181070 w 352425"/>
                <a:gd name="T15" fmla="*/ 60389 h 66675"/>
                <a:gd name="T16" fmla="*/ 181070 w 352425"/>
                <a:gd name="T17" fmla="*/ 34862 h 66675"/>
                <a:gd name="T18" fmla="*/ 261557 w 352425"/>
                <a:gd name="T19" fmla="*/ 34862 h 66675"/>
                <a:gd name="T20" fmla="*/ 261557 w 352425"/>
                <a:gd name="T21" fmla="*/ 60389 h 66675"/>
                <a:gd name="T22" fmla="*/ 266319 w 352425"/>
                <a:gd name="T23" fmla="*/ 60389 h 66675"/>
                <a:gd name="T24" fmla="*/ 266319 w 352425"/>
                <a:gd name="T25" fmla="*/ 34862 h 66675"/>
                <a:gd name="T26" fmla="*/ 347853 w 352425"/>
                <a:gd name="T27" fmla="*/ 34862 h 66675"/>
                <a:gd name="T28" fmla="*/ 347853 w 352425"/>
                <a:gd name="T29" fmla="*/ 60484 h 66675"/>
                <a:gd name="T30" fmla="*/ 352520 w 352425"/>
                <a:gd name="T31" fmla="*/ 60484 h 66675"/>
                <a:gd name="T32" fmla="*/ 352520 w 352425"/>
                <a:gd name="T33" fmla="*/ 30099 h 66675"/>
                <a:gd name="T34" fmla="*/ 266319 w 352425"/>
                <a:gd name="T35" fmla="*/ 30099 h 66675"/>
                <a:gd name="T36" fmla="*/ 181070 w 352425"/>
                <a:gd name="T37" fmla="*/ 30099 h 66675"/>
                <a:gd name="T38" fmla="*/ 181070 w 352425"/>
                <a:gd name="T39" fmla="*/ 7144 h 66675"/>
                <a:gd name="T40" fmla="*/ 176308 w 352425"/>
                <a:gd name="T41" fmla="*/ 7144 h 66675"/>
                <a:gd name="T42" fmla="*/ 176308 w 352425"/>
                <a:gd name="T43" fmla="*/ 30099 h 66675"/>
                <a:gd name="T44" fmla="*/ 93345 w 352425"/>
                <a:gd name="T45" fmla="*/ 30099 h 66675"/>
                <a:gd name="T46" fmla="*/ 7144 w 352425"/>
                <a:gd name="T47" fmla="*/ 30099 h 66675"/>
                <a:gd name="T48" fmla="*/ 7144 w 352425"/>
                <a:gd name="T49" fmla="*/ 60484 h 66675"/>
                <a:gd name="T50" fmla="*/ 11811 w 352425"/>
                <a:gd name="T51" fmla="*/ 60484 h 66675"/>
                <a:gd name="T52" fmla="*/ 11811 w 352425"/>
                <a:gd name="T53" fmla="*/ 34862 h 666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52425" h="66675">
                  <a:moveTo>
                    <a:pt x="11811" y="34862"/>
                  </a:moveTo>
                  <a:lnTo>
                    <a:pt x="93345" y="34862"/>
                  </a:lnTo>
                  <a:lnTo>
                    <a:pt x="93345" y="60389"/>
                  </a:lnTo>
                  <a:lnTo>
                    <a:pt x="98108" y="60389"/>
                  </a:lnTo>
                  <a:lnTo>
                    <a:pt x="98108" y="34862"/>
                  </a:lnTo>
                  <a:lnTo>
                    <a:pt x="176308" y="34862"/>
                  </a:lnTo>
                  <a:lnTo>
                    <a:pt x="176308" y="60389"/>
                  </a:lnTo>
                  <a:lnTo>
                    <a:pt x="181070" y="60389"/>
                  </a:lnTo>
                  <a:lnTo>
                    <a:pt x="181070" y="34862"/>
                  </a:lnTo>
                  <a:lnTo>
                    <a:pt x="261557" y="34862"/>
                  </a:lnTo>
                  <a:lnTo>
                    <a:pt x="261557" y="60389"/>
                  </a:lnTo>
                  <a:lnTo>
                    <a:pt x="266319" y="60389"/>
                  </a:lnTo>
                  <a:lnTo>
                    <a:pt x="266319" y="34862"/>
                  </a:lnTo>
                  <a:lnTo>
                    <a:pt x="347853" y="34862"/>
                  </a:lnTo>
                  <a:lnTo>
                    <a:pt x="347853" y="60484"/>
                  </a:lnTo>
                  <a:lnTo>
                    <a:pt x="352520" y="60484"/>
                  </a:lnTo>
                  <a:lnTo>
                    <a:pt x="352520" y="30099"/>
                  </a:lnTo>
                  <a:lnTo>
                    <a:pt x="266319" y="30099"/>
                  </a:lnTo>
                  <a:lnTo>
                    <a:pt x="181070" y="30099"/>
                  </a:lnTo>
                  <a:lnTo>
                    <a:pt x="181070" y="7144"/>
                  </a:lnTo>
                  <a:lnTo>
                    <a:pt x="176308" y="7144"/>
                  </a:lnTo>
                  <a:lnTo>
                    <a:pt x="176308" y="30099"/>
                  </a:lnTo>
                  <a:lnTo>
                    <a:pt x="93345" y="30099"/>
                  </a:lnTo>
                  <a:lnTo>
                    <a:pt x="7144" y="30099"/>
                  </a:lnTo>
                  <a:lnTo>
                    <a:pt x="7144" y="60484"/>
                  </a:lnTo>
                  <a:lnTo>
                    <a:pt x="11811" y="60484"/>
                  </a:lnTo>
                  <a:lnTo>
                    <a:pt x="11811" y="34862"/>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90" name="Полилиния: фигура 97">
              <a:extLst>
                <a:ext uri="{FF2B5EF4-FFF2-40B4-BE49-F238E27FC236}">
                  <a16:creationId xmlns="" xmlns:a16="http://schemas.microsoft.com/office/drawing/2014/main" id="{E8F8A2B0-03FA-2E14-2337-CF0FD89C211D}"/>
                </a:ext>
              </a:extLst>
            </p:cNvPr>
            <p:cNvSpPr>
              <a:spLocks/>
            </p:cNvSpPr>
            <p:nvPr/>
          </p:nvSpPr>
          <p:spPr bwMode="auto">
            <a:xfrm>
              <a:off x="1929806" y="2763246"/>
              <a:ext cx="66651" cy="66683"/>
            </a:xfrm>
            <a:custGeom>
              <a:avLst/>
              <a:gdLst>
                <a:gd name="T0" fmla="*/ 7144 w 66675"/>
                <a:gd name="T1" fmla="*/ 68961 h 66675"/>
                <a:gd name="T2" fmla="*/ 68961 w 66675"/>
                <a:gd name="T3" fmla="*/ 68961 h 66675"/>
                <a:gd name="T4" fmla="*/ 68961 w 66675"/>
                <a:gd name="T5" fmla="*/ 7144 h 66675"/>
                <a:gd name="T6" fmla="*/ 7144 w 66675"/>
                <a:gd name="T7" fmla="*/ 7144 h 66675"/>
                <a:gd name="T8" fmla="*/ 7144 w 66675"/>
                <a:gd name="T9" fmla="*/ 68961 h 66675"/>
                <a:gd name="T10" fmla="*/ 64198 w 66675"/>
                <a:gd name="T11" fmla="*/ 64199 h 66675"/>
                <a:gd name="T12" fmla="*/ 51911 w 66675"/>
                <a:gd name="T13" fmla="*/ 64199 h 66675"/>
                <a:gd name="T14" fmla="*/ 64198 w 66675"/>
                <a:gd name="T15" fmla="*/ 51911 h 66675"/>
                <a:gd name="T16" fmla="*/ 64198 w 66675"/>
                <a:gd name="T17" fmla="*/ 64199 h 66675"/>
                <a:gd name="T18" fmla="*/ 64198 w 66675"/>
                <a:gd name="T19" fmla="*/ 45149 h 66675"/>
                <a:gd name="T20" fmla="*/ 45148 w 66675"/>
                <a:gd name="T21" fmla="*/ 64199 h 66675"/>
                <a:gd name="T22" fmla="*/ 31909 w 66675"/>
                <a:gd name="T23" fmla="*/ 64199 h 66675"/>
                <a:gd name="T24" fmla="*/ 64198 w 66675"/>
                <a:gd name="T25" fmla="*/ 31909 h 66675"/>
                <a:gd name="T26" fmla="*/ 64198 w 66675"/>
                <a:gd name="T27" fmla="*/ 45149 h 66675"/>
                <a:gd name="T28" fmla="*/ 11906 w 66675"/>
                <a:gd name="T29" fmla="*/ 11906 h 66675"/>
                <a:gd name="T30" fmla="*/ 17526 w 66675"/>
                <a:gd name="T31" fmla="*/ 11906 h 66675"/>
                <a:gd name="T32" fmla="*/ 11906 w 66675"/>
                <a:gd name="T33" fmla="*/ 17526 h 66675"/>
                <a:gd name="T34" fmla="*/ 11906 w 66675"/>
                <a:gd name="T35" fmla="*/ 11906 h 66675"/>
                <a:gd name="T36" fmla="*/ 11906 w 66675"/>
                <a:gd name="T37" fmla="*/ 24194 h 66675"/>
                <a:gd name="T38" fmla="*/ 24194 w 66675"/>
                <a:gd name="T39" fmla="*/ 11906 h 66675"/>
                <a:gd name="T40" fmla="*/ 37433 w 66675"/>
                <a:gd name="T41" fmla="*/ 11906 h 66675"/>
                <a:gd name="T42" fmla="*/ 11811 w 66675"/>
                <a:gd name="T43" fmla="*/ 37528 h 66675"/>
                <a:gd name="T44" fmla="*/ 11811 w 66675"/>
                <a:gd name="T45" fmla="*/ 24289 h 66675"/>
                <a:gd name="T46" fmla="*/ 11906 w 66675"/>
                <a:gd name="T47" fmla="*/ 44196 h 66675"/>
                <a:gd name="T48" fmla="*/ 44196 w 66675"/>
                <a:gd name="T49" fmla="*/ 11906 h 66675"/>
                <a:gd name="T50" fmla="*/ 57436 w 66675"/>
                <a:gd name="T51" fmla="*/ 11906 h 66675"/>
                <a:gd name="T52" fmla="*/ 11906 w 66675"/>
                <a:gd name="T53" fmla="*/ 57436 h 66675"/>
                <a:gd name="T54" fmla="*/ 11906 w 66675"/>
                <a:gd name="T55" fmla="*/ 44196 h 66675"/>
                <a:gd name="T56" fmla="*/ 64198 w 66675"/>
                <a:gd name="T57" fmla="*/ 11906 h 66675"/>
                <a:gd name="T58" fmla="*/ 64198 w 66675"/>
                <a:gd name="T59" fmla="*/ 25146 h 66675"/>
                <a:gd name="T60" fmla="*/ 25146 w 66675"/>
                <a:gd name="T61" fmla="*/ 64199 h 66675"/>
                <a:gd name="T62" fmla="*/ 11906 w 66675"/>
                <a:gd name="T63" fmla="*/ 64199 h 66675"/>
                <a:gd name="T64" fmla="*/ 64198 w 66675"/>
                <a:gd name="T65" fmla="*/ 11906 h 666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675" h="66675">
                  <a:moveTo>
                    <a:pt x="7144" y="68961"/>
                  </a:moveTo>
                  <a:lnTo>
                    <a:pt x="68961" y="68961"/>
                  </a:lnTo>
                  <a:lnTo>
                    <a:pt x="68961" y="7144"/>
                  </a:lnTo>
                  <a:lnTo>
                    <a:pt x="7144" y="7144"/>
                  </a:lnTo>
                  <a:lnTo>
                    <a:pt x="7144" y="68961"/>
                  </a:lnTo>
                  <a:close/>
                  <a:moveTo>
                    <a:pt x="64198" y="64199"/>
                  </a:moveTo>
                  <a:lnTo>
                    <a:pt x="51911" y="64199"/>
                  </a:lnTo>
                  <a:lnTo>
                    <a:pt x="64198" y="51911"/>
                  </a:lnTo>
                  <a:lnTo>
                    <a:pt x="64198" y="64199"/>
                  </a:lnTo>
                  <a:close/>
                  <a:moveTo>
                    <a:pt x="64198" y="45149"/>
                  </a:moveTo>
                  <a:lnTo>
                    <a:pt x="45148" y="64199"/>
                  </a:lnTo>
                  <a:lnTo>
                    <a:pt x="31909" y="64199"/>
                  </a:lnTo>
                  <a:lnTo>
                    <a:pt x="64198" y="31909"/>
                  </a:lnTo>
                  <a:lnTo>
                    <a:pt x="64198" y="45149"/>
                  </a:lnTo>
                  <a:close/>
                  <a:moveTo>
                    <a:pt x="11906" y="11906"/>
                  </a:moveTo>
                  <a:lnTo>
                    <a:pt x="17526" y="11906"/>
                  </a:lnTo>
                  <a:lnTo>
                    <a:pt x="11906" y="17526"/>
                  </a:lnTo>
                  <a:lnTo>
                    <a:pt x="11906" y="11906"/>
                  </a:lnTo>
                  <a:close/>
                  <a:moveTo>
                    <a:pt x="11906" y="24194"/>
                  </a:moveTo>
                  <a:lnTo>
                    <a:pt x="24194" y="11906"/>
                  </a:lnTo>
                  <a:lnTo>
                    <a:pt x="37433" y="11906"/>
                  </a:lnTo>
                  <a:lnTo>
                    <a:pt x="11811" y="37528"/>
                  </a:lnTo>
                  <a:lnTo>
                    <a:pt x="11811" y="24289"/>
                  </a:lnTo>
                  <a:lnTo>
                    <a:pt x="11906" y="24194"/>
                  </a:lnTo>
                  <a:close/>
                  <a:moveTo>
                    <a:pt x="11906" y="44196"/>
                  </a:moveTo>
                  <a:lnTo>
                    <a:pt x="44196" y="11906"/>
                  </a:lnTo>
                  <a:lnTo>
                    <a:pt x="57436" y="11906"/>
                  </a:lnTo>
                  <a:lnTo>
                    <a:pt x="11906" y="57436"/>
                  </a:lnTo>
                  <a:lnTo>
                    <a:pt x="11906" y="44196"/>
                  </a:lnTo>
                  <a:close/>
                  <a:moveTo>
                    <a:pt x="64198" y="11906"/>
                  </a:moveTo>
                  <a:lnTo>
                    <a:pt x="64198" y="25146"/>
                  </a:lnTo>
                  <a:lnTo>
                    <a:pt x="25146" y="64199"/>
                  </a:lnTo>
                  <a:lnTo>
                    <a:pt x="11906" y="64199"/>
                  </a:lnTo>
                  <a:lnTo>
                    <a:pt x="64198" y="11906"/>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91" name="Полилиния: фигура 98">
              <a:extLst>
                <a:ext uri="{FF2B5EF4-FFF2-40B4-BE49-F238E27FC236}">
                  <a16:creationId xmlns="" xmlns:a16="http://schemas.microsoft.com/office/drawing/2014/main" id="{BF5D527B-1909-5638-0E28-26132C01D8A7}"/>
                </a:ext>
              </a:extLst>
            </p:cNvPr>
            <p:cNvSpPr>
              <a:spLocks/>
            </p:cNvSpPr>
            <p:nvPr/>
          </p:nvSpPr>
          <p:spPr bwMode="auto">
            <a:xfrm>
              <a:off x="2016072" y="2763436"/>
              <a:ext cx="66651" cy="66683"/>
            </a:xfrm>
            <a:custGeom>
              <a:avLst/>
              <a:gdLst>
                <a:gd name="T0" fmla="*/ 7144 w 66675"/>
                <a:gd name="T1" fmla="*/ 68961 h 66675"/>
                <a:gd name="T2" fmla="*/ 68961 w 66675"/>
                <a:gd name="T3" fmla="*/ 68961 h 66675"/>
                <a:gd name="T4" fmla="*/ 68961 w 66675"/>
                <a:gd name="T5" fmla="*/ 7144 h 66675"/>
                <a:gd name="T6" fmla="*/ 7144 w 66675"/>
                <a:gd name="T7" fmla="*/ 7144 h 66675"/>
                <a:gd name="T8" fmla="*/ 7144 w 66675"/>
                <a:gd name="T9" fmla="*/ 68961 h 66675"/>
                <a:gd name="T10" fmla="*/ 64198 w 66675"/>
                <a:gd name="T11" fmla="*/ 64198 h 66675"/>
                <a:gd name="T12" fmla="*/ 51911 w 66675"/>
                <a:gd name="T13" fmla="*/ 64198 h 66675"/>
                <a:gd name="T14" fmla="*/ 64198 w 66675"/>
                <a:gd name="T15" fmla="*/ 51911 h 66675"/>
                <a:gd name="T16" fmla="*/ 64198 w 66675"/>
                <a:gd name="T17" fmla="*/ 64198 h 66675"/>
                <a:gd name="T18" fmla="*/ 64198 w 66675"/>
                <a:gd name="T19" fmla="*/ 45148 h 66675"/>
                <a:gd name="T20" fmla="*/ 45148 w 66675"/>
                <a:gd name="T21" fmla="*/ 64198 h 66675"/>
                <a:gd name="T22" fmla="*/ 31909 w 66675"/>
                <a:gd name="T23" fmla="*/ 64198 h 66675"/>
                <a:gd name="T24" fmla="*/ 64198 w 66675"/>
                <a:gd name="T25" fmla="*/ 31909 h 66675"/>
                <a:gd name="T26" fmla="*/ 64198 w 66675"/>
                <a:gd name="T27" fmla="*/ 45148 h 66675"/>
                <a:gd name="T28" fmla="*/ 11906 w 66675"/>
                <a:gd name="T29" fmla="*/ 11906 h 66675"/>
                <a:gd name="T30" fmla="*/ 17526 w 66675"/>
                <a:gd name="T31" fmla="*/ 11906 h 66675"/>
                <a:gd name="T32" fmla="*/ 11906 w 66675"/>
                <a:gd name="T33" fmla="*/ 17526 h 66675"/>
                <a:gd name="T34" fmla="*/ 11906 w 66675"/>
                <a:gd name="T35" fmla="*/ 11906 h 66675"/>
                <a:gd name="T36" fmla="*/ 11906 w 66675"/>
                <a:gd name="T37" fmla="*/ 24194 h 66675"/>
                <a:gd name="T38" fmla="*/ 24193 w 66675"/>
                <a:gd name="T39" fmla="*/ 11906 h 66675"/>
                <a:gd name="T40" fmla="*/ 37433 w 66675"/>
                <a:gd name="T41" fmla="*/ 11906 h 66675"/>
                <a:gd name="T42" fmla="*/ 11811 w 66675"/>
                <a:gd name="T43" fmla="*/ 37528 h 66675"/>
                <a:gd name="T44" fmla="*/ 11811 w 66675"/>
                <a:gd name="T45" fmla="*/ 24289 h 66675"/>
                <a:gd name="T46" fmla="*/ 11906 w 66675"/>
                <a:gd name="T47" fmla="*/ 44196 h 66675"/>
                <a:gd name="T48" fmla="*/ 44196 w 66675"/>
                <a:gd name="T49" fmla="*/ 11906 h 66675"/>
                <a:gd name="T50" fmla="*/ 57436 w 66675"/>
                <a:gd name="T51" fmla="*/ 11906 h 66675"/>
                <a:gd name="T52" fmla="*/ 11906 w 66675"/>
                <a:gd name="T53" fmla="*/ 57436 h 66675"/>
                <a:gd name="T54" fmla="*/ 11906 w 66675"/>
                <a:gd name="T55" fmla="*/ 44196 h 66675"/>
                <a:gd name="T56" fmla="*/ 64198 w 66675"/>
                <a:gd name="T57" fmla="*/ 11906 h 66675"/>
                <a:gd name="T58" fmla="*/ 64198 w 66675"/>
                <a:gd name="T59" fmla="*/ 25146 h 66675"/>
                <a:gd name="T60" fmla="*/ 25146 w 66675"/>
                <a:gd name="T61" fmla="*/ 64198 h 66675"/>
                <a:gd name="T62" fmla="*/ 11906 w 66675"/>
                <a:gd name="T63" fmla="*/ 64198 h 66675"/>
                <a:gd name="T64" fmla="*/ 64198 w 66675"/>
                <a:gd name="T65" fmla="*/ 11906 h 666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675" h="66675">
                  <a:moveTo>
                    <a:pt x="7144" y="68961"/>
                  </a:moveTo>
                  <a:lnTo>
                    <a:pt x="68961" y="68961"/>
                  </a:lnTo>
                  <a:lnTo>
                    <a:pt x="68961" y="7144"/>
                  </a:lnTo>
                  <a:lnTo>
                    <a:pt x="7144" y="7144"/>
                  </a:lnTo>
                  <a:lnTo>
                    <a:pt x="7144" y="68961"/>
                  </a:lnTo>
                  <a:close/>
                  <a:moveTo>
                    <a:pt x="64198" y="64198"/>
                  </a:moveTo>
                  <a:lnTo>
                    <a:pt x="51911" y="64198"/>
                  </a:lnTo>
                  <a:lnTo>
                    <a:pt x="64198" y="51911"/>
                  </a:lnTo>
                  <a:lnTo>
                    <a:pt x="64198" y="64198"/>
                  </a:lnTo>
                  <a:close/>
                  <a:moveTo>
                    <a:pt x="64198" y="45148"/>
                  </a:moveTo>
                  <a:lnTo>
                    <a:pt x="45148" y="64198"/>
                  </a:lnTo>
                  <a:lnTo>
                    <a:pt x="31909" y="64198"/>
                  </a:lnTo>
                  <a:lnTo>
                    <a:pt x="64198" y="31909"/>
                  </a:lnTo>
                  <a:lnTo>
                    <a:pt x="64198" y="45148"/>
                  </a:lnTo>
                  <a:close/>
                  <a:moveTo>
                    <a:pt x="11906" y="11906"/>
                  </a:moveTo>
                  <a:lnTo>
                    <a:pt x="17526" y="11906"/>
                  </a:lnTo>
                  <a:lnTo>
                    <a:pt x="11906" y="17526"/>
                  </a:lnTo>
                  <a:lnTo>
                    <a:pt x="11906" y="11906"/>
                  </a:lnTo>
                  <a:close/>
                  <a:moveTo>
                    <a:pt x="11906" y="24194"/>
                  </a:moveTo>
                  <a:lnTo>
                    <a:pt x="24193" y="11906"/>
                  </a:lnTo>
                  <a:lnTo>
                    <a:pt x="37433" y="11906"/>
                  </a:lnTo>
                  <a:lnTo>
                    <a:pt x="11811" y="37528"/>
                  </a:lnTo>
                  <a:lnTo>
                    <a:pt x="11811" y="24289"/>
                  </a:lnTo>
                  <a:lnTo>
                    <a:pt x="11906" y="24194"/>
                  </a:lnTo>
                  <a:close/>
                  <a:moveTo>
                    <a:pt x="11906" y="44196"/>
                  </a:moveTo>
                  <a:lnTo>
                    <a:pt x="44196" y="11906"/>
                  </a:lnTo>
                  <a:lnTo>
                    <a:pt x="57436" y="11906"/>
                  </a:lnTo>
                  <a:lnTo>
                    <a:pt x="11906" y="57436"/>
                  </a:lnTo>
                  <a:lnTo>
                    <a:pt x="11906" y="44196"/>
                  </a:lnTo>
                  <a:close/>
                  <a:moveTo>
                    <a:pt x="64198" y="11906"/>
                  </a:moveTo>
                  <a:lnTo>
                    <a:pt x="64198" y="25146"/>
                  </a:lnTo>
                  <a:lnTo>
                    <a:pt x="25146" y="64198"/>
                  </a:lnTo>
                  <a:lnTo>
                    <a:pt x="11906" y="64198"/>
                  </a:lnTo>
                  <a:lnTo>
                    <a:pt x="64198" y="11906"/>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92" name="Полилиния: фигура 99">
              <a:extLst>
                <a:ext uri="{FF2B5EF4-FFF2-40B4-BE49-F238E27FC236}">
                  <a16:creationId xmlns="" xmlns:a16="http://schemas.microsoft.com/office/drawing/2014/main" id="{F7C7171B-840B-3E82-DD82-AEEB27D27F8E}"/>
                </a:ext>
              </a:extLst>
            </p:cNvPr>
            <p:cNvSpPr>
              <a:spLocks/>
            </p:cNvSpPr>
            <p:nvPr/>
          </p:nvSpPr>
          <p:spPr bwMode="auto">
            <a:xfrm>
              <a:off x="2099671" y="2763436"/>
              <a:ext cx="66651" cy="66683"/>
            </a:xfrm>
            <a:custGeom>
              <a:avLst/>
              <a:gdLst>
                <a:gd name="T0" fmla="*/ 7144 w 66675"/>
                <a:gd name="T1" fmla="*/ 68961 h 66675"/>
                <a:gd name="T2" fmla="*/ 68961 w 66675"/>
                <a:gd name="T3" fmla="*/ 68961 h 66675"/>
                <a:gd name="T4" fmla="*/ 68961 w 66675"/>
                <a:gd name="T5" fmla="*/ 7144 h 66675"/>
                <a:gd name="T6" fmla="*/ 7144 w 66675"/>
                <a:gd name="T7" fmla="*/ 7144 h 66675"/>
                <a:gd name="T8" fmla="*/ 7144 w 66675"/>
                <a:gd name="T9" fmla="*/ 68961 h 66675"/>
                <a:gd name="T10" fmla="*/ 64199 w 66675"/>
                <a:gd name="T11" fmla="*/ 64198 h 66675"/>
                <a:gd name="T12" fmla="*/ 51911 w 66675"/>
                <a:gd name="T13" fmla="*/ 64198 h 66675"/>
                <a:gd name="T14" fmla="*/ 64199 w 66675"/>
                <a:gd name="T15" fmla="*/ 51911 h 66675"/>
                <a:gd name="T16" fmla="*/ 64199 w 66675"/>
                <a:gd name="T17" fmla="*/ 64198 h 66675"/>
                <a:gd name="T18" fmla="*/ 64199 w 66675"/>
                <a:gd name="T19" fmla="*/ 45148 h 66675"/>
                <a:gd name="T20" fmla="*/ 45149 w 66675"/>
                <a:gd name="T21" fmla="*/ 64198 h 66675"/>
                <a:gd name="T22" fmla="*/ 31909 w 66675"/>
                <a:gd name="T23" fmla="*/ 64198 h 66675"/>
                <a:gd name="T24" fmla="*/ 64199 w 66675"/>
                <a:gd name="T25" fmla="*/ 31909 h 66675"/>
                <a:gd name="T26" fmla="*/ 64199 w 66675"/>
                <a:gd name="T27" fmla="*/ 45148 h 66675"/>
                <a:gd name="T28" fmla="*/ 11906 w 66675"/>
                <a:gd name="T29" fmla="*/ 11906 h 66675"/>
                <a:gd name="T30" fmla="*/ 17526 w 66675"/>
                <a:gd name="T31" fmla="*/ 11906 h 66675"/>
                <a:gd name="T32" fmla="*/ 11906 w 66675"/>
                <a:gd name="T33" fmla="*/ 17526 h 66675"/>
                <a:gd name="T34" fmla="*/ 11906 w 66675"/>
                <a:gd name="T35" fmla="*/ 11906 h 66675"/>
                <a:gd name="T36" fmla="*/ 11906 w 66675"/>
                <a:gd name="T37" fmla="*/ 24194 h 66675"/>
                <a:gd name="T38" fmla="*/ 24194 w 66675"/>
                <a:gd name="T39" fmla="*/ 11906 h 66675"/>
                <a:gd name="T40" fmla="*/ 37433 w 66675"/>
                <a:gd name="T41" fmla="*/ 11906 h 66675"/>
                <a:gd name="T42" fmla="*/ 11811 w 66675"/>
                <a:gd name="T43" fmla="*/ 37528 h 66675"/>
                <a:gd name="T44" fmla="*/ 11811 w 66675"/>
                <a:gd name="T45" fmla="*/ 24289 h 66675"/>
                <a:gd name="T46" fmla="*/ 11906 w 66675"/>
                <a:gd name="T47" fmla="*/ 44196 h 66675"/>
                <a:gd name="T48" fmla="*/ 44196 w 66675"/>
                <a:gd name="T49" fmla="*/ 11906 h 66675"/>
                <a:gd name="T50" fmla="*/ 57436 w 66675"/>
                <a:gd name="T51" fmla="*/ 11906 h 66675"/>
                <a:gd name="T52" fmla="*/ 11906 w 66675"/>
                <a:gd name="T53" fmla="*/ 57436 h 66675"/>
                <a:gd name="T54" fmla="*/ 11906 w 66675"/>
                <a:gd name="T55" fmla="*/ 44196 h 66675"/>
                <a:gd name="T56" fmla="*/ 64199 w 66675"/>
                <a:gd name="T57" fmla="*/ 11906 h 66675"/>
                <a:gd name="T58" fmla="*/ 64199 w 66675"/>
                <a:gd name="T59" fmla="*/ 25146 h 66675"/>
                <a:gd name="T60" fmla="*/ 25146 w 66675"/>
                <a:gd name="T61" fmla="*/ 64198 h 66675"/>
                <a:gd name="T62" fmla="*/ 11906 w 66675"/>
                <a:gd name="T63" fmla="*/ 64198 h 66675"/>
                <a:gd name="T64" fmla="*/ 64199 w 66675"/>
                <a:gd name="T65" fmla="*/ 11906 h 666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675" h="66675">
                  <a:moveTo>
                    <a:pt x="7144" y="68961"/>
                  </a:moveTo>
                  <a:lnTo>
                    <a:pt x="68961" y="68961"/>
                  </a:lnTo>
                  <a:lnTo>
                    <a:pt x="68961" y="7144"/>
                  </a:lnTo>
                  <a:lnTo>
                    <a:pt x="7144" y="7144"/>
                  </a:lnTo>
                  <a:lnTo>
                    <a:pt x="7144" y="68961"/>
                  </a:lnTo>
                  <a:close/>
                  <a:moveTo>
                    <a:pt x="64199" y="64198"/>
                  </a:moveTo>
                  <a:lnTo>
                    <a:pt x="51911" y="64198"/>
                  </a:lnTo>
                  <a:lnTo>
                    <a:pt x="64199" y="51911"/>
                  </a:lnTo>
                  <a:lnTo>
                    <a:pt x="64199" y="64198"/>
                  </a:lnTo>
                  <a:close/>
                  <a:moveTo>
                    <a:pt x="64199" y="45148"/>
                  </a:moveTo>
                  <a:lnTo>
                    <a:pt x="45149" y="64198"/>
                  </a:lnTo>
                  <a:lnTo>
                    <a:pt x="31909" y="64198"/>
                  </a:lnTo>
                  <a:lnTo>
                    <a:pt x="64199" y="31909"/>
                  </a:lnTo>
                  <a:lnTo>
                    <a:pt x="64199" y="45148"/>
                  </a:lnTo>
                  <a:close/>
                  <a:moveTo>
                    <a:pt x="11906" y="11906"/>
                  </a:moveTo>
                  <a:lnTo>
                    <a:pt x="17526" y="11906"/>
                  </a:lnTo>
                  <a:lnTo>
                    <a:pt x="11906" y="17526"/>
                  </a:lnTo>
                  <a:lnTo>
                    <a:pt x="11906" y="11906"/>
                  </a:lnTo>
                  <a:close/>
                  <a:moveTo>
                    <a:pt x="11906" y="24194"/>
                  </a:moveTo>
                  <a:lnTo>
                    <a:pt x="24194" y="11906"/>
                  </a:lnTo>
                  <a:lnTo>
                    <a:pt x="37433" y="11906"/>
                  </a:lnTo>
                  <a:lnTo>
                    <a:pt x="11811" y="37528"/>
                  </a:lnTo>
                  <a:lnTo>
                    <a:pt x="11811" y="24289"/>
                  </a:lnTo>
                  <a:lnTo>
                    <a:pt x="11906" y="24194"/>
                  </a:lnTo>
                  <a:close/>
                  <a:moveTo>
                    <a:pt x="11906" y="44196"/>
                  </a:moveTo>
                  <a:lnTo>
                    <a:pt x="44196" y="11906"/>
                  </a:lnTo>
                  <a:lnTo>
                    <a:pt x="57436" y="11906"/>
                  </a:lnTo>
                  <a:lnTo>
                    <a:pt x="11906" y="57436"/>
                  </a:lnTo>
                  <a:lnTo>
                    <a:pt x="11906" y="44196"/>
                  </a:lnTo>
                  <a:close/>
                  <a:moveTo>
                    <a:pt x="64199" y="11906"/>
                  </a:moveTo>
                  <a:lnTo>
                    <a:pt x="64199" y="25146"/>
                  </a:lnTo>
                  <a:lnTo>
                    <a:pt x="25146" y="64198"/>
                  </a:lnTo>
                  <a:lnTo>
                    <a:pt x="11906" y="64198"/>
                  </a:lnTo>
                  <a:lnTo>
                    <a:pt x="64199" y="11906"/>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93" name="Полилиния: фигура 100">
              <a:extLst>
                <a:ext uri="{FF2B5EF4-FFF2-40B4-BE49-F238E27FC236}">
                  <a16:creationId xmlns="" xmlns:a16="http://schemas.microsoft.com/office/drawing/2014/main" id="{E388F6D5-0330-A95C-0D91-3D78F924AFB5}"/>
                </a:ext>
              </a:extLst>
            </p:cNvPr>
            <p:cNvSpPr>
              <a:spLocks/>
            </p:cNvSpPr>
            <p:nvPr/>
          </p:nvSpPr>
          <p:spPr bwMode="auto">
            <a:xfrm>
              <a:off x="2184128" y="2763436"/>
              <a:ext cx="66651" cy="66683"/>
            </a:xfrm>
            <a:custGeom>
              <a:avLst/>
              <a:gdLst>
                <a:gd name="T0" fmla="*/ 7144 w 66675"/>
                <a:gd name="T1" fmla="*/ 68961 h 66675"/>
                <a:gd name="T2" fmla="*/ 68961 w 66675"/>
                <a:gd name="T3" fmla="*/ 68961 h 66675"/>
                <a:gd name="T4" fmla="*/ 68961 w 66675"/>
                <a:gd name="T5" fmla="*/ 7144 h 66675"/>
                <a:gd name="T6" fmla="*/ 7144 w 66675"/>
                <a:gd name="T7" fmla="*/ 7144 h 66675"/>
                <a:gd name="T8" fmla="*/ 7144 w 66675"/>
                <a:gd name="T9" fmla="*/ 68961 h 66675"/>
                <a:gd name="T10" fmla="*/ 64198 w 66675"/>
                <a:gd name="T11" fmla="*/ 64198 h 66675"/>
                <a:gd name="T12" fmla="*/ 51911 w 66675"/>
                <a:gd name="T13" fmla="*/ 64198 h 66675"/>
                <a:gd name="T14" fmla="*/ 64198 w 66675"/>
                <a:gd name="T15" fmla="*/ 51911 h 66675"/>
                <a:gd name="T16" fmla="*/ 64198 w 66675"/>
                <a:gd name="T17" fmla="*/ 64198 h 66675"/>
                <a:gd name="T18" fmla="*/ 64198 w 66675"/>
                <a:gd name="T19" fmla="*/ 45148 h 66675"/>
                <a:gd name="T20" fmla="*/ 45148 w 66675"/>
                <a:gd name="T21" fmla="*/ 64198 h 66675"/>
                <a:gd name="T22" fmla="*/ 31909 w 66675"/>
                <a:gd name="T23" fmla="*/ 64198 h 66675"/>
                <a:gd name="T24" fmla="*/ 64198 w 66675"/>
                <a:gd name="T25" fmla="*/ 31909 h 66675"/>
                <a:gd name="T26" fmla="*/ 64198 w 66675"/>
                <a:gd name="T27" fmla="*/ 45148 h 66675"/>
                <a:gd name="T28" fmla="*/ 11906 w 66675"/>
                <a:gd name="T29" fmla="*/ 11906 h 66675"/>
                <a:gd name="T30" fmla="*/ 17526 w 66675"/>
                <a:gd name="T31" fmla="*/ 11906 h 66675"/>
                <a:gd name="T32" fmla="*/ 11906 w 66675"/>
                <a:gd name="T33" fmla="*/ 17526 h 66675"/>
                <a:gd name="T34" fmla="*/ 11906 w 66675"/>
                <a:gd name="T35" fmla="*/ 11906 h 66675"/>
                <a:gd name="T36" fmla="*/ 11906 w 66675"/>
                <a:gd name="T37" fmla="*/ 24194 h 66675"/>
                <a:gd name="T38" fmla="*/ 24193 w 66675"/>
                <a:gd name="T39" fmla="*/ 11906 h 66675"/>
                <a:gd name="T40" fmla="*/ 37433 w 66675"/>
                <a:gd name="T41" fmla="*/ 11906 h 66675"/>
                <a:gd name="T42" fmla="*/ 11811 w 66675"/>
                <a:gd name="T43" fmla="*/ 37528 h 66675"/>
                <a:gd name="T44" fmla="*/ 11811 w 66675"/>
                <a:gd name="T45" fmla="*/ 24289 h 66675"/>
                <a:gd name="T46" fmla="*/ 11906 w 66675"/>
                <a:gd name="T47" fmla="*/ 44196 h 66675"/>
                <a:gd name="T48" fmla="*/ 44196 w 66675"/>
                <a:gd name="T49" fmla="*/ 11906 h 66675"/>
                <a:gd name="T50" fmla="*/ 57436 w 66675"/>
                <a:gd name="T51" fmla="*/ 11906 h 66675"/>
                <a:gd name="T52" fmla="*/ 11906 w 66675"/>
                <a:gd name="T53" fmla="*/ 57436 h 66675"/>
                <a:gd name="T54" fmla="*/ 11906 w 66675"/>
                <a:gd name="T55" fmla="*/ 44196 h 66675"/>
                <a:gd name="T56" fmla="*/ 64198 w 66675"/>
                <a:gd name="T57" fmla="*/ 11906 h 66675"/>
                <a:gd name="T58" fmla="*/ 64198 w 66675"/>
                <a:gd name="T59" fmla="*/ 25146 h 66675"/>
                <a:gd name="T60" fmla="*/ 25146 w 66675"/>
                <a:gd name="T61" fmla="*/ 64198 h 66675"/>
                <a:gd name="T62" fmla="*/ 11906 w 66675"/>
                <a:gd name="T63" fmla="*/ 64198 h 66675"/>
                <a:gd name="T64" fmla="*/ 64198 w 66675"/>
                <a:gd name="T65" fmla="*/ 11906 h 666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675" h="66675">
                  <a:moveTo>
                    <a:pt x="7144" y="68961"/>
                  </a:moveTo>
                  <a:lnTo>
                    <a:pt x="68961" y="68961"/>
                  </a:lnTo>
                  <a:lnTo>
                    <a:pt x="68961" y="7144"/>
                  </a:lnTo>
                  <a:lnTo>
                    <a:pt x="7144" y="7144"/>
                  </a:lnTo>
                  <a:lnTo>
                    <a:pt x="7144" y="68961"/>
                  </a:lnTo>
                  <a:close/>
                  <a:moveTo>
                    <a:pt x="64198" y="64198"/>
                  </a:moveTo>
                  <a:lnTo>
                    <a:pt x="51911" y="64198"/>
                  </a:lnTo>
                  <a:lnTo>
                    <a:pt x="64198" y="51911"/>
                  </a:lnTo>
                  <a:lnTo>
                    <a:pt x="64198" y="64198"/>
                  </a:lnTo>
                  <a:close/>
                  <a:moveTo>
                    <a:pt x="64198" y="45148"/>
                  </a:moveTo>
                  <a:lnTo>
                    <a:pt x="45148" y="64198"/>
                  </a:lnTo>
                  <a:lnTo>
                    <a:pt x="31909" y="64198"/>
                  </a:lnTo>
                  <a:lnTo>
                    <a:pt x="64198" y="31909"/>
                  </a:lnTo>
                  <a:lnTo>
                    <a:pt x="64198" y="45148"/>
                  </a:lnTo>
                  <a:close/>
                  <a:moveTo>
                    <a:pt x="11906" y="11906"/>
                  </a:moveTo>
                  <a:lnTo>
                    <a:pt x="17526" y="11906"/>
                  </a:lnTo>
                  <a:lnTo>
                    <a:pt x="11906" y="17526"/>
                  </a:lnTo>
                  <a:lnTo>
                    <a:pt x="11906" y="11906"/>
                  </a:lnTo>
                  <a:close/>
                  <a:moveTo>
                    <a:pt x="11906" y="24194"/>
                  </a:moveTo>
                  <a:lnTo>
                    <a:pt x="24193" y="11906"/>
                  </a:lnTo>
                  <a:lnTo>
                    <a:pt x="37433" y="11906"/>
                  </a:lnTo>
                  <a:lnTo>
                    <a:pt x="11811" y="37528"/>
                  </a:lnTo>
                  <a:lnTo>
                    <a:pt x="11811" y="24289"/>
                  </a:lnTo>
                  <a:lnTo>
                    <a:pt x="11906" y="24194"/>
                  </a:lnTo>
                  <a:close/>
                  <a:moveTo>
                    <a:pt x="11906" y="44196"/>
                  </a:moveTo>
                  <a:lnTo>
                    <a:pt x="44196" y="11906"/>
                  </a:lnTo>
                  <a:lnTo>
                    <a:pt x="57436" y="11906"/>
                  </a:lnTo>
                  <a:lnTo>
                    <a:pt x="11906" y="57436"/>
                  </a:lnTo>
                  <a:lnTo>
                    <a:pt x="11906" y="44196"/>
                  </a:lnTo>
                  <a:close/>
                  <a:moveTo>
                    <a:pt x="64198" y="11906"/>
                  </a:moveTo>
                  <a:lnTo>
                    <a:pt x="64198" y="25146"/>
                  </a:lnTo>
                  <a:lnTo>
                    <a:pt x="25146" y="64198"/>
                  </a:lnTo>
                  <a:lnTo>
                    <a:pt x="11906" y="64198"/>
                  </a:lnTo>
                  <a:lnTo>
                    <a:pt x="64198" y="11906"/>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94" name="Полилиния: фигура 101">
              <a:extLst>
                <a:ext uri="{FF2B5EF4-FFF2-40B4-BE49-F238E27FC236}">
                  <a16:creationId xmlns="" xmlns:a16="http://schemas.microsoft.com/office/drawing/2014/main" id="{A04A8443-9D77-9F6F-4A57-C2C509FEA54D}"/>
                </a:ext>
              </a:extLst>
            </p:cNvPr>
            <p:cNvSpPr>
              <a:spLocks/>
            </p:cNvSpPr>
            <p:nvPr/>
          </p:nvSpPr>
          <p:spPr bwMode="auto">
            <a:xfrm>
              <a:off x="2270394" y="2763436"/>
              <a:ext cx="66651" cy="66683"/>
            </a:xfrm>
            <a:custGeom>
              <a:avLst/>
              <a:gdLst>
                <a:gd name="T0" fmla="*/ 7144 w 66675"/>
                <a:gd name="T1" fmla="*/ 7144 h 66675"/>
                <a:gd name="T2" fmla="*/ 7144 w 66675"/>
                <a:gd name="T3" fmla="*/ 68961 h 66675"/>
                <a:gd name="T4" fmla="*/ 68961 w 66675"/>
                <a:gd name="T5" fmla="*/ 68961 h 66675"/>
                <a:gd name="T6" fmla="*/ 68961 w 66675"/>
                <a:gd name="T7" fmla="*/ 7144 h 66675"/>
                <a:gd name="T8" fmla="*/ 7144 w 66675"/>
                <a:gd name="T9" fmla="*/ 7144 h 66675"/>
                <a:gd name="T10" fmla="*/ 11906 w 66675"/>
                <a:gd name="T11" fmla="*/ 11906 h 66675"/>
                <a:gd name="T12" fmla="*/ 17526 w 66675"/>
                <a:gd name="T13" fmla="*/ 11906 h 66675"/>
                <a:gd name="T14" fmla="*/ 11906 w 66675"/>
                <a:gd name="T15" fmla="*/ 17526 h 66675"/>
                <a:gd name="T16" fmla="*/ 11906 w 66675"/>
                <a:gd name="T17" fmla="*/ 11906 h 66675"/>
                <a:gd name="T18" fmla="*/ 11906 w 66675"/>
                <a:gd name="T19" fmla="*/ 24194 h 66675"/>
                <a:gd name="T20" fmla="*/ 24194 w 66675"/>
                <a:gd name="T21" fmla="*/ 11906 h 66675"/>
                <a:gd name="T22" fmla="*/ 37433 w 66675"/>
                <a:gd name="T23" fmla="*/ 11906 h 66675"/>
                <a:gd name="T24" fmla="*/ 11811 w 66675"/>
                <a:gd name="T25" fmla="*/ 37528 h 66675"/>
                <a:gd name="T26" fmla="*/ 11811 w 66675"/>
                <a:gd name="T27" fmla="*/ 24289 h 66675"/>
                <a:gd name="T28" fmla="*/ 11906 w 66675"/>
                <a:gd name="T29" fmla="*/ 44196 h 66675"/>
                <a:gd name="T30" fmla="*/ 44196 w 66675"/>
                <a:gd name="T31" fmla="*/ 11906 h 66675"/>
                <a:gd name="T32" fmla="*/ 57436 w 66675"/>
                <a:gd name="T33" fmla="*/ 11906 h 66675"/>
                <a:gd name="T34" fmla="*/ 11906 w 66675"/>
                <a:gd name="T35" fmla="*/ 57436 h 66675"/>
                <a:gd name="T36" fmla="*/ 11906 w 66675"/>
                <a:gd name="T37" fmla="*/ 44196 h 66675"/>
                <a:gd name="T38" fmla="*/ 64199 w 66675"/>
                <a:gd name="T39" fmla="*/ 64198 h 66675"/>
                <a:gd name="T40" fmla="*/ 51911 w 66675"/>
                <a:gd name="T41" fmla="*/ 64198 h 66675"/>
                <a:gd name="T42" fmla="*/ 64199 w 66675"/>
                <a:gd name="T43" fmla="*/ 51911 h 66675"/>
                <a:gd name="T44" fmla="*/ 64199 w 66675"/>
                <a:gd name="T45" fmla="*/ 64198 h 66675"/>
                <a:gd name="T46" fmla="*/ 64199 w 66675"/>
                <a:gd name="T47" fmla="*/ 45148 h 66675"/>
                <a:gd name="T48" fmla="*/ 45149 w 66675"/>
                <a:gd name="T49" fmla="*/ 64198 h 66675"/>
                <a:gd name="T50" fmla="*/ 31909 w 66675"/>
                <a:gd name="T51" fmla="*/ 64198 h 66675"/>
                <a:gd name="T52" fmla="*/ 64199 w 66675"/>
                <a:gd name="T53" fmla="*/ 31909 h 66675"/>
                <a:gd name="T54" fmla="*/ 64199 w 66675"/>
                <a:gd name="T55" fmla="*/ 45148 h 66675"/>
                <a:gd name="T56" fmla="*/ 64199 w 66675"/>
                <a:gd name="T57" fmla="*/ 25146 h 66675"/>
                <a:gd name="T58" fmla="*/ 25146 w 66675"/>
                <a:gd name="T59" fmla="*/ 64198 h 66675"/>
                <a:gd name="T60" fmla="*/ 11906 w 66675"/>
                <a:gd name="T61" fmla="*/ 64198 h 66675"/>
                <a:gd name="T62" fmla="*/ 64199 w 66675"/>
                <a:gd name="T63" fmla="*/ 11906 h 66675"/>
                <a:gd name="T64" fmla="*/ 64199 w 66675"/>
                <a:gd name="T65" fmla="*/ 25146 h 666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675" h="66675">
                  <a:moveTo>
                    <a:pt x="7144" y="7144"/>
                  </a:moveTo>
                  <a:lnTo>
                    <a:pt x="7144" y="68961"/>
                  </a:lnTo>
                  <a:lnTo>
                    <a:pt x="68961" y="68961"/>
                  </a:lnTo>
                  <a:lnTo>
                    <a:pt x="68961" y="7144"/>
                  </a:lnTo>
                  <a:lnTo>
                    <a:pt x="7144" y="7144"/>
                  </a:lnTo>
                  <a:close/>
                  <a:moveTo>
                    <a:pt x="11906" y="11906"/>
                  </a:moveTo>
                  <a:lnTo>
                    <a:pt x="17526" y="11906"/>
                  </a:lnTo>
                  <a:lnTo>
                    <a:pt x="11906" y="17526"/>
                  </a:lnTo>
                  <a:lnTo>
                    <a:pt x="11906" y="11906"/>
                  </a:lnTo>
                  <a:close/>
                  <a:moveTo>
                    <a:pt x="11906" y="24194"/>
                  </a:moveTo>
                  <a:lnTo>
                    <a:pt x="24194" y="11906"/>
                  </a:lnTo>
                  <a:lnTo>
                    <a:pt x="37433" y="11906"/>
                  </a:lnTo>
                  <a:lnTo>
                    <a:pt x="11811" y="37528"/>
                  </a:lnTo>
                  <a:lnTo>
                    <a:pt x="11811" y="24289"/>
                  </a:lnTo>
                  <a:lnTo>
                    <a:pt x="11906" y="24194"/>
                  </a:lnTo>
                  <a:close/>
                  <a:moveTo>
                    <a:pt x="11906" y="44196"/>
                  </a:moveTo>
                  <a:lnTo>
                    <a:pt x="44196" y="11906"/>
                  </a:lnTo>
                  <a:lnTo>
                    <a:pt x="57436" y="11906"/>
                  </a:lnTo>
                  <a:lnTo>
                    <a:pt x="11906" y="57436"/>
                  </a:lnTo>
                  <a:lnTo>
                    <a:pt x="11906" y="44196"/>
                  </a:lnTo>
                  <a:close/>
                  <a:moveTo>
                    <a:pt x="64199" y="64198"/>
                  </a:moveTo>
                  <a:lnTo>
                    <a:pt x="51911" y="64198"/>
                  </a:lnTo>
                  <a:lnTo>
                    <a:pt x="64199" y="51911"/>
                  </a:lnTo>
                  <a:lnTo>
                    <a:pt x="64199" y="64198"/>
                  </a:lnTo>
                  <a:close/>
                  <a:moveTo>
                    <a:pt x="64199" y="45148"/>
                  </a:moveTo>
                  <a:lnTo>
                    <a:pt x="45149" y="64198"/>
                  </a:lnTo>
                  <a:lnTo>
                    <a:pt x="31909" y="64198"/>
                  </a:lnTo>
                  <a:lnTo>
                    <a:pt x="64199" y="31909"/>
                  </a:lnTo>
                  <a:lnTo>
                    <a:pt x="64199" y="45148"/>
                  </a:lnTo>
                  <a:close/>
                  <a:moveTo>
                    <a:pt x="64199" y="25146"/>
                  </a:moveTo>
                  <a:lnTo>
                    <a:pt x="25146" y="64198"/>
                  </a:lnTo>
                  <a:lnTo>
                    <a:pt x="11906" y="64198"/>
                  </a:lnTo>
                  <a:lnTo>
                    <a:pt x="64199" y="11906"/>
                  </a:lnTo>
                  <a:lnTo>
                    <a:pt x="64199" y="25146"/>
                  </a:lnTo>
                  <a:close/>
                </a:path>
              </a:pathLst>
            </a:custGeom>
            <a:solidFill>
              <a:srgbClr val="4A4A4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grpSp>
      <p:sp>
        <p:nvSpPr>
          <p:cNvPr id="95" name="TextBox 34">
            <a:extLst>
              <a:ext uri="{FF2B5EF4-FFF2-40B4-BE49-F238E27FC236}">
                <a16:creationId xmlns="" xmlns:a16="http://schemas.microsoft.com/office/drawing/2014/main" id="{E5738D66-BD8A-2894-57E4-ACDDF4E4A1B8}"/>
              </a:ext>
            </a:extLst>
          </p:cNvPr>
          <p:cNvSpPr txBox="1">
            <a:spLocks noChangeArrowheads="1"/>
          </p:cNvSpPr>
          <p:nvPr/>
        </p:nvSpPr>
        <p:spPr bwMode="auto">
          <a:xfrm>
            <a:off x="1171012" y="3331777"/>
            <a:ext cx="53601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66788">
              <a:spcBef>
                <a:spcPct val="20000"/>
              </a:spcBef>
              <a:buClr>
                <a:srgbClr val="CC0000"/>
              </a:buClr>
              <a:buChar char="•"/>
              <a:defRPr sz="2100">
                <a:solidFill>
                  <a:schemeClr val="tx1"/>
                </a:solidFill>
                <a:latin typeface="Futura PT Demi" panose="020B0702020204020303" pitchFamily="34" charset="0"/>
              </a:defRPr>
            </a:lvl1pPr>
            <a:lvl2pPr marL="742950" indent="-285750" defTabSz="966788">
              <a:spcBef>
                <a:spcPct val="20000"/>
              </a:spcBef>
              <a:buClr>
                <a:srgbClr val="CC0000"/>
              </a:buClr>
              <a:buChar char="•"/>
              <a:defRPr sz="1700">
                <a:solidFill>
                  <a:schemeClr val="tx1"/>
                </a:solidFill>
                <a:latin typeface="Futura PT Demi" panose="020B0702020204020303" pitchFamily="34" charset="0"/>
              </a:defRPr>
            </a:lvl2pPr>
            <a:lvl3pPr marL="1143000" indent="-228600" defTabSz="966788">
              <a:spcBef>
                <a:spcPct val="20000"/>
              </a:spcBef>
              <a:buClr>
                <a:srgbClr val="CC0000"/>
              </a:buClr>
              <a:buChar char="•"/>
              <a:defRPr sz="1600">
                <a:solidFill>
                  <a:schemeClr val="tx1"/>
                </a:solidFill>
                <a:latin typeface="Futura PT Demi" panose="020B0702020204020303" pitchFamily="34" charset="0"/>
              </a:defRPr>
            </a:lvl3pPr>
            <a:lvl4pPr marL="1600200" indent="-228600" defTabSz="966788">
              <a:spcBef>
                <a:spcPct val="20000"/>
              </a:spcBef>
              <a:buClr>
                <a:srgbClr val="CC0000"/>
              </a:buClr>
              <a:buChar char="•"/>
              <a:defRPr sz="1400">
                <a:solidFill>
                  <a:schemeClr val="tx1"/>
                </a:solidFill>
                <a:latin typeface="Futura PT Demi" panose="020B0702020204020303" pitchFamily="34" charset="0"/>
              </a:defRPr>
            </a:lvl4pPr>
            <a:lvl5pPr marL="2057400" indent="-228600" defTabSz="966788">
              <a:spcBef>
                <a:spcPct val="20000"/>
              </a:spcBef>
              <a:buClr>
                <a:srgbClr val="CC0000"/>
              </a:buClr>
              <a:buChar char="•"/>
              <a:defRPr sz="1300">
                <a:solidFill>
                  <a:schemeClr val="tx1"/>
                </a:solidFill>
                <a:latin typeface="Futura PT Demi" panose="020B0702020204020303" pitchFamily="34" charset="0"/>
              </a:defRPr>
            </a:lvl5pPr>
            <a:lvl6pPr marL="25146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a:spcBef>
                <a:spcPct val="0"/>
              </a:spcBef>
              <a:buClrTx/>
              <a:buFontTx/>
              <a:buNone/>
            </a:pPr>
            <a:r>
              <a:rPr lang="ru-RU" altLang="ru-RU" sz="1200" b="0" dirty="0" err="1">
                <a:latin typeface="Arial" panose="020B0604020202020204" pitchFamily="34" charset="0"/>
              </a:rPr>
              <a:t>Дашборды</a:t>
            </a:r>
            <a:r>
              <a:rPr lang="ru-RU" altLang="ru-RU" sz="1200" b="0" dirty="0">
                <a:latin typeface="Arial" panose="020B0604020202020204" pitchFamily="34" charset="0"/>
              </a:rPr>
              <a:t> и </a:t>
            </a:r>
            <a:r>
              <a:rPr lang="en-US" altLang="ru-RU" sz="1200" b="0" dirty="0">
                <a:latin typeface="Arial" panose="020B0604020202020204" pitchFamily="34" charset="0"/>
              </a:rPr>
              <a:t>Balanced Scorecard</a:t>
            </a:r>
            <a:endParaRPr lang="ru-RU" altLang="ru-RU" sz="1200" b="0" dirty="0">
              <a:latin typeface="Arial" panose="020B0604020202020204" pitchFamily="34" charset="0"/>
            </a:endParaRPr>
          </a:p>
        </p:txBody>
      </p:sp>
      <p:grpSp>
        <p:nvGrpSpPr>
          <p:cNvPr id="96" name="Рисунок 89">
            <a:extLst>
              <a:ext uri="{FF2B5EF4-FFF2-40B4-BE49-F238E27FC236}">
                <a16:creationId xmlns="" xmlns:a16="http://schemas.microsoft.com/office/drawing/2014/main" id="{9B94E099-1290-BC8B-B96B-A035262D9BB3}"/>
              </a:ext>
            </a:extLst>
          </p:cNvPr>
          <p:cNvGrpSpPr>
            <a:grpSpLocks/>
          </p:cNvGrpSpPr>
          <p:nvPr/>
        </p:nvGrpSpPr>
        <p:grpSpPr bwMode="auto">
          <a:xfrm>
            <a:off x="580811" y="3714671"/>
            <a:ext cx="453546" cy="453546"/>
            <a:chOff x="780285" y="2189423"/>
            <a:chExt cx="571500" cy="571500"/>
          </a:xfrm>
        </p:grpSpPr>
        <p:sp>
          <p:nvSpPr>
            <p:cNvPr id="97" name="Полилиния: фигура 98">
              <a:extLst>
                <a:ext uri="{FF2B5EF4-FFF2-40B4-BE49-F238E27FC236}">
                  <a16:creationId xmlns="" xmlns:a16="http://schemas.microsoft.com/office/drawing/2014/main" id="{0A3EC503-C35C-5D76-06CB-161193AA09A0}"/>
                </a:ext>
              </a:extLst>
            </p:cNvPr>
            <p:cNvSpPr>
              <a:spLocks/>
            </p:cNvSpPr>
            <p:nvPr/>
          </p:nvSpPr>
          <p:spPr bwMode="auto">
            <a:xfrm>
              <a:off x="773141" y="2182279"/>
              <a:ext cx="581025" cy="581025"/>
            </a:xfrm>
            <a:custGeom>
              <a:avLst/>
              <a:gdLst>
                <a:gd name="T0" fmla="*/ 483394 w 581025"/>
                <a:gd name="T1" fmla="*/ 7144 h 581025"/>
                <a:gd name="T2" fmla="*/ 578644 w 581025"/>
                <a:gd name="T3" fmla="*/ 102394 h 581025"/>
                <a:gd name="T4" fmla="*/ 578644 w 581025"/>
                <a:gd name="T5" fmla="*/ 483394 h 581025"/>
                <a:gd name="T6" fmla="*/ 483394 w 581025"/>
                <a:gd name="T7" fmla="*/ 578644 h 581025"/>
                <a:gd name="T8" fmla="*/ 102394 w 581025"/>
                <a:gd name="T9" fmla="*/ 578644 h 581025"/>
                <a:gd name="T10" fmla="*/ 7144 w 581025"/>
                <a:gd name="T11" fmla="*/ 483394 h 581025"/>
                <a:gd name="T12" fmla="*/ 7144 w 581025"/>
                <a:gd name="T13" fmla="*/ 102394 h 581025"/>
                <a:gd name="T14" fmla="*/ 102394 w 581025"/>
                <a:gd name="T15" fmla="*/ 7144 h 5810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1025" h="581025">
                  <a:moveTo>
                    <a:pt x="483394" y="7144"/>
                  </a:moveTo>
                  <a:cubicBezTo>
                    <a:pt x="535999" y="7144"/>
                    <a:pt x="578644" y="49789"/>
                    <a:pt x="578644" y="102394"/>
                  </a:cubicBezTo>
                  <a:lnTo>
                    <a:pt x="578644" y="483394"/>
                  </a:lnTo>
                  <a:cubicBezTo>
                    <a:pt x="578644" y="535999"/>
                    <a:pt x="535999" y="578644"/>
                    <a:pt x="483394" y="578644"/>
                  </a:cubicBezTo>
                  <a:lnTo>
                    <a:pt x="102394" y="578644"/>
                  </a:lnTo>
                  <a:cubicBezTo>
                    <a:pt x="49789" y="578644"/>
                    <a:pt x="7144" y="535999"/>
                    <a:pt x="7144" y="483394"/>
                  </a:cubicBezTo>
                  <a:lnTo>
                    <a:pt x="7144" y="102394"/>
                  </a:lnTo>
                  <a:cubicBezTo>
                    <a:pt x="7144" y="49789"/>
                    <a:pt x="49789" y="7144"/>
                    <a:pt x="102394" y="7144"/>
                  </a:cubicBezTo>
                  <a:lnTo>
                    <a:pt x="483394" y="7144"/>
                  </a:lnTo>
                  <a:close/>
                </a:path>
              </a:pathLst>
            </a:custGeom>
            <a:solidFill>
              <a:srgbClr val="F9DC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u-RU">
                <a:latin typeface="Arial" panose="020B0604020202020204" pitchFamily="34" charset="0"/>
              </a:endParaRPr>
            </a:p>
          </p:txBody>
        </p:sp>
        <p:sp>
          <p:nvSpPr>
            <p:cNvPr id="98" name="Полилиния: фигура 99">
              <a:extLst>
                <a:ext uri="{FF2B5EF4-FFF2-40B4-BE49-F238E27FC236}">
                  <a16:creationId xmlns="" xmlns:a16="http://schemas.microsoft.com/office/drawing/2014/main" id="{5B0E7756-07E7-4CC8-57BD-EDE86A05C8BA}"/>
                </a:ext>
              </a:extLst>
            </p:cNvPr>
            <p:cNvSpPr>
              <a:spLocks/>
            </p:cNvSpPr>
            <p:nvPr/>
          </p:nvSpPr>
          <p:spPr bwMode="auto">
            <a:xfrm>
              <a:off x="846769" y="2474887"/>
              <a:ext cx="438150" cy="200025"/>
            </a:xfrm>
            <a:custGeom>
              <a:avLst/>
              <a:gdLst>
                <a:gd name="T0" fmla="*/ 424244 w 438150"/>
                <a:gd name="T1" fmla="*/ 14288 h 200025"/>
                <a:gd name="T2" fmla="*/ 424244 w 438150"/>
                <a:gd name="T3" fmla="*/ 191262 h 200025"/>
                <a:gd name="T4" fmla="*/ 14288 w 438150"/>
                <a:gd name="T5" fmla="*/ 191262 h 200025"/>
                <a:gd name="T6" fmla="*/ 14288 w 438150"/>
                <a:gd name="T7" fmla="*/ 14288 h 2000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8150" h="200025">
                  <a:moveTo>
                    <a:pt x="424244" y="14288"/>
                  </a:moveTo>
                  <a:lnTo>
                    <a:pt x="424244" y="191262"/>
                  </a:lnTo>
                  <a:lnTo>
                    <a:pt x="14288" y="191262"/>
                  </a:lnTo>
                  <a:lnTo>
                    <a:pt x="14288" y="14288"/>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99" name="Полилиния: фигура 100">
              <a:extLst>
                <a:ext uri="{FF2B5EF4-FFF2-40B4-BE49-F238E27FC236}">
                  <a16:creationId xmlns="" xmlns:a16="http://schemas.microsoft.com/office/drawing/2014/main" id="{7CF0434D-82C2-1BF9-3291-03829BD85288}"/>
                </a:ext>
              </a:extLst>
            </p:cNvPr>
            <p:cNvSpPr>
              <a:spLocks/>
            </p:cNvSpPr>
            <p:nvPr/>
          </p:nvSpPr>
          <p:spPr bwMode="auto">
            <a:xfrm>
              <a:off x="837435" y="2325726"/>
              <a:ext cx="457200" cy="209550"/>
            </a:xfrm>
            <a:custGeom>
              <a:avLst/>
              <a:gdLst>
                <a:gd name="T0" fmla="*/ 116777 w 457200"/>
                <a:gd name="T1" fmla="*/ 200692 h 209550"/>
                <a:gd name="T2" fmla="*/ 98012 w 457200"/>
                <a:gd name="T3" fmla="*/ 200692 h 209550"/>
                <a:gd name="T4" fmla="*/ 14288 w 457200"/>
                <a:gd name="T5" fmla="*/ 126111 h 209550"/>
                <a:gd name="T6" fmla="*/ 14288 w 457200"/>
                <a:gd name="T7" fmla="*/ 14288 h 209550"/>
                <a:gd name="T8" fmla="*/ 442913 w 457200"/>
                <a:gd name="T9" fmla="*/ 14288 h 209550"/>
                <a:gd name="T10" fmla="*/ 442913 w 457200"/>
                <a:gd name="T11" fmla="*/ 126111 h 209550"/>
                <a:gd name="T12" fmla="*/ 359093 w 457200"/>
                <a:gd name="T13" fmla="*/ 200692 h 209550"/>
                <a:gd name="T14" fmla="*/ 340424 w 457200"/>
                <a:gd name="T15" fmla="*/ 200692 h 2095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7200" h="209550">
                  <a:moveTo>
                    <a:pt x="116777" y="200692"/>
                  </a:moveTo>
                  <a:lnTo>
                    <a:pt x="98012" y="200692"/>
                  </a:lnTo>
                  <a:cubicBezTo>
                    <a:pt x="51721" y="200692"/>
                    <a:pt x="14288" y="170307"/>
                    <a:pt x="14288" y="126111"/>
                  </a:cubicBezTo>
                  <a:lnTo>
                    <a:pt x="14288" y="14288"/>
                  </a:lnTo>
                  <a:lnTo>
                    <a:pt x="442913" y="14288"/>
                  </a:lnTo>
                  <a:lnTo>
                    <a:pt x="442913" y="126111"/>
                  </a:lnTo>
                  <a:cubicBezTo>
                    <a:pt x="442913" y="170307"/>
                    <a:pt x="405289" y="200692"/>
                    <a:pt x="359093" y="200692"/>
                  </a:cubicBezTo>
                  <a:lnTo>
                    <a:pt x="340424" y="200692"/>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00" name="Полилиния: фигура 101">
              <a:extLst>
                <a:ext uri="{FF2B5EF4-FFF2-40B4-BE49-F238E27FC236}">
                  <a16:creationId xmlns="" xmlns:a16="http://schemas.microsoft.com/office/drawing/2014/main" id="{6672B867-866F-0343-AADD-0802B8FAB122}"/>
                </a:ext>
              </a:extLst>
            </p:cNvPr>
            <p:cNvSpPr>
              <a:spLocks/>
            </p:cNvSpPr>
            <p:nvPr/>
          </p:nvSpPr>
          <p:spPr bwMode="auto">
            <a:xfrm>
              <a:off x="986501" y="2512130"/>
              <a:ext cx="152400" cy="28575"/>
            </a:xfrm>
            <a:custGeom>
              <a:avLst/>
              <a:gdLst>
                <a:gd name="T0" fmla="*/ 144780 w 152400"/>
                <a:gd name="T1" fmla="*/ 14288 h 28575"/>
                <a:gd name="T2" fmla="*/ 14287 w 152400"/>
                <a:gd name="T3" fmla="*/ 14288 h 28575"/>
                <a:gd name="T4" fmla="*/ 0 60000 65536"/>
                <a:gd name="T5" fmla="*/ 0 60000 65536"/>
              </a:gdLst>
              <a:ahLst/>
              <a:cxnLst>
                <a:cxn ang="T4">
                  <a:pos x="T0" y="T1"/>
                </a:cxn>
                <a:cxn ang="T5">
                  <a:pos x="T2" y="T3"/>
                </a:cxn>
              </a:cxnLst>
              <a:rect l="0" t="0" r="r" b="b"/>
              <a:pathLst>
                <a:path w="152400" h="28575">
                  <a:moveTo>
                    <a:pt x="144780" y="14288"/>
                  </a:moveTo>
                  <a:lnTo>
                    <a:pt x="14287" y="14288"/>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01" name="Полилиния: фигура 102">
              <a:extLst>
                <a:ext uri="{FF2B5EF4-FFF2-40B4-BE49-F238E27FC236}">
                  <a16:creationId xmlns="" xmlns:a16="http://schemas.microsoft.com/office/drawing/2014/main" id="{BF860609-A866-13B5-623C-92D8B0AD5D75}"/>
                </a:ext>
              </a:extLst>
            </p:cNvPr>
            <p:cNvSpPr>
              <a:spLocks/>
            </p:cNvSpPr>
            <p:nvPr/>
          </p:nvSpPr>
          <p:spPr bwMode="auto">
            <a:xfrm>
              <a:off x="986596" y="2269909"/>
              <a:ext cx="142875" cy="57150"/>
            </a:xfrm>
            <a:custGeom>
              <a:avLst/>
              <a:gdLst>
                <a:gd name="T0" fmla="*/ 135350 w 142875"/>
                <a:gd name="T1" fmla="*/ 51530 h 57150"/>
                <a:gd name="T2" fmla="*/ 135350 w 142875"/>
                <a:gd name="T3" fmla="*/ 42196 h 57150"/>
                <a:gd name="T4" fmla="*/ 107442 w 142875"/>
                <a:gd name="T5" fmla="*/ 14288 h 57150"/>
                <a:gd name="T6" fmla="*/ 42196 w 142875"/>
                <a:gd name="T7" fmla="*/ 14288 h 57150"/>
                <a:gd name="T8" fmla="*/ 14288 w 142875"/>
                <a:gd name="T9" fmla="*/ 42196 h 57150"/>
                <a:gd name="T10" fmla="*/ 14288 w 142875"/>
                <a:gd name="T11" fmla="*/ 51530 h 571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2875" h="57150">
                  <a:moveTo>
                    <a:pt x="135350" y="51530"/>
                  </a:moveTo>
                  <a:lnTo>
                    <a:pt x="135350" y="42196"/>
                  </a:lnTo>
                  <a:cubicBezTo>
                    <a:pt x="135350" y="26765"/>
                    <a:pt x="122873" y="14288"/>
                    <a:pt x="107442" y="14288"/>
                  </a:cubicBezTo>
                  <a:lnTo>
                    <a:pt x="42196" y="14288"/>
                  </a:lnTo>
                  <a:cubicBezTo>
                    <a:pt x="26765" y="14288"/>
                    <a:pt x="14288" y="26765"/>
                    <a:pt x="14288" y="42196"/>
                  </a:cubicBezTo>
                  <a:lnTo>
                    <a:pt x="14288" y="51530"/>
                  </a:lnTo>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02" name="Полилиния: фигура 103">
              <a:extLst>
                <a:ext uri="{FF2B5EF4-FFF2-40B4-BE49-F238E27FC236}">
                  <a16:creationId xmlns="" xmlns:a16="http://schemas.microsoft.com/office/drawing/2014/main" id="{BAC3988E-9AF3-E973-48E7-8C4497314BAB}"/>
                </a:ext>
              </a:extLst>
            </p:cNvPr>
            <p:cNvSpPr>
              <a:spLocks/>
            </p:cNvSpPr>
            <p:nvPr/>
          </p:nvSpPr>
          <p:spPr bwMode="auto">
            <a:xfrm>
              <a:off x="939924" y="2484222"/>
              <a:ext cx="66675" cy="76200"/>
            </a:xfrm>
            <a:custGeom>
              <a:avLst/>
              <a:gdLst>
                <a:gd name="T0" fmla="*/ 14288 w 66675"/>
                <a:gd name="T1" fmla="*/ 14288 h 76200"/>
                <a:gd name="T2" fmla="*/ 60865 w 66675"/>
                <a:gd name="T3" fmla="*/ 14288 h 76200"/>
                <a:gd name="T4" fmla="*/ 60865 w 66675"/>
                <a:gd name="T5" fmla="*/ 70199 h 76200"/>
                <a:gd name="T6" fmla="*/ 14288 w 66675"/>
                <a:gd name="T7" fmla="*/ 70199 h 76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675" h="76200">
                  <a:moveTo>
                    <a:pt x="14288" y="14288"/>
                  </a:moveTo>
                  <a:lnTo>
                    <a:pt x="60865" y="14288"/>
                  </a:lnTo>
                  <a:lnTo>
                    <a:pt x="60865" y="70199"/>
                  </a:lnTo>
                  <a:lnTo>
                    <a:pt x="14288" y="70199"/>
                  </a:lnTo>
                  <a:lnTo>
                    <a:pt x="14288" y="14288"/>
                  </a:lnTo>
                  <a:close/>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sp>
          <p:nvSpPr>
            <p:cNvPr id="103" name="Полилиния: фигура 104">
              <a:extLst>
                <a:ext uri="{FF2B5EF4-FFF2-40B4-BE49-F238E27FC236}">
                  <a16:creationId xmlns="" xmlns:a16="http://schemas.microsoft.com/office/drawing/2014/main" id="{D6DFFA54-89C6-07FA-B3DF-0900EC5CC9F4}"/>
                </a:ext>
              </a:extLst>
            </p:cNvPr>
            <p:cNvSpPr>
              <a:spLocks/>
            </p:cNvSpPr>
            <p:nvPr/>
          </p:nvSpPr>
          <p:spPr bwMode="auto">
            <a:xfrm>
              <a:off x="1116994" y="2484222"/>
              <a:ext cx="66675" cy="76200"/>
            </a:xfrm>
            <a:custGeom>
              <a:avLst/>
              <a:gdLst>
                <a:gd name="T0" fmla="*/ 14287 w 66675"/>
                <a:gd name="T1" fmla="*/ 14288 h 76200"/>
                <a:gd name="T2" fmla="*/ 60865 w 66675"/>
                <a:gd name="T3" fmla="*/ 14288 h 76200"/>
                <a:gd name="T4" fmla="*/ 60865 w 66675"/>
                <a:gd name="T5" fmla="*/ 70199 h 76200"/>
                <a:gd name="T6" fmla="*/ 14287 w 66675"/>
                <a:gd name="T7" fmla="*/ 70199 h 76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675" h="76200">
                  <a:moveTo>
                    <a:pt x="14287" y="14288"/>
                  </a:moveTo>
                  <a:lnTo>
                    <a:pt x="60865" y="14288"/>
                  </a:lnTo>
                  <a:lnTo>
                    <a:pt x="60865" y="70199"/>
                  </a:lnTo>
                  <a:lnTo>
                    <a:pt x="14287" y="70199"/>
                  </a:lnTo>
                  <a:lnTo>
                    <a:pt x="14287" y="14288"/>
                  </a:lnTo>
                  <a:close/>
                </a:path>
              </a:pathLst>
            </a:custGeom>
            <a:noFill/>
            <a:ln w="19050" cap="flat">
              <a:solidFill>
                <a:srgbClr val="4A4A49"/>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ru-RU">
                <a:latin typeface="Arial" panose="020B0604020202020204" pitchFamily="34" charset="0"/>
              </a:endParaRPr>
            </a:p>
          </p:txBody>
        </p:sp>
      </p:grpSp>
      <p:sp>
        <p:nvSpPr>
          <p:cNvPr id="104" name="TextBox 34">
            <a:extLst>
              <a:ext uri="{FF2B5EF4-FFF2-40B4-BE49-F238E27FC236}">
                <a16:creationId xmlns="" xmlns:a16="http://schemas.microsoft.com/office/drawing/2014/main" id="{40F240D9-2B45-9A22-7C55-0AB57A384797}"/>
              </a:ext>
            </a:extLst>
          </p:cNvPr>
          <p:cNvSpPr txBox="1">
            <a:spLocks noChangeArrowheads="1"/>
          </p:cNvSpPr>
          <p:nvPr/>
        </p:nvSpPr>
        <p:spPr bwMode="auto">
          <a:xfrm>
            <a:off x="1184717" y="3810461"/>
            <a:ext cx="27037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66788">
              <a:spcBef>
                <a:spcPct val="20000"/>
              </a:spcBef>
              <a:buClr>
                <a:srgbClr val="CC0000"/>
              </a:buClr>
              <a:buChar char="•"/>
              <a:defRPr sz="2100">
                <a:solidFill>
                  <a:schemeClr val="tx1"/>
                </a:solidFill>
                <a:latin typeface="Futura PT Demi" panose="020B0702020204020303" pitchFamily="34" charset="0"/>
              </a:defRPr>
            </a:lvl1pPr>
            <a:lvl2pPr marL="742950" indent="-285750" defTabSz="966788">
              <a:spcBef>
                <a:spcPct val="20000"/>
              </a:spcBef>
              <a:buClr>
                <a:srgbClr val="CC0000"/>
              </a:buClr>
              <a:buChar char="•"/>
              <a:defRPr sz="1700">
                <a:solidFill>
                  <a:schemeClr val="tx1"/>
                </a:solidFill>
                <a:latin typeface="Futura PT Demi" panose="020B0702020204020303" pitchFamily="34" charset="0"/>
              </a:defRPr>
            </a:lvl2pPr>
            <a:lvl3pPr marL="1143000" indent="-228600" defTabSz="966788">
              <a:spcBef>
                <a:spcPct val="20000"/>
              </a:spcBef>
              <a:buClr>
                <a:srgbClr val="CC0000"/>
              </a:buClr>
              <a:buChar char="•"/>
              <a:defRPr sz="1600">
                <a:solidFill>
                  <a:schemeClr val="tx1"/>
                </a:solidFill>
                <a:latin typeface="Futura PT Demi" panose="020B0702020204020303" pitchFamily="34" charset="0"/>
              </a:defRPr>
            </a:lvl3pPr>
            <a:lvl4pPr marL="1600200" indent="-228600" defTabSz="966788">
              <a:spcBef>
                <a:spcPct val="20000"/>
              </a:spcBef>
              <a:buClr>
                <a:srgbClr val="CC0000"/>
              </a:buClr>
              <a:buChar char="•"/>
              <a:defRPr sz="1400">
                <a:solidFill>
                  <a:schemeClr val="tx1"/>
                </a:solidFill>
                <a:latin typeface="Futura PT Demi" panose="020B0702020204020303" pitchFamily="34" charset="0"/>
              </a:defRPr>
            </a:lvl4pPr>
            <a:lvl5pPr marL="2057400" indent="-228600" defTabSz="966788">
              <a:spcBef>
                <a:spcPct val="20000"/>
              </a:spcBef>
              <a:buClr>
                <a:srgbClr val="CC0000"/>
              </a:buClr>
              <a:buChar char="•"/>
              <a:defRPr sz="1300">
                <a:solidFill>
                  <a:schemeClr val="tx1"/>
                </a:solidFill>
                <a:latin typeface="Futura PT Demi" panose="020B0702020204020303" pitchFamily="34" charset="0"/>
              </a:defRPr>
            </a:lvl5pPr>
            <a:lvl6pPr marL="25146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defTabSz="966788"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a:spcBef>
                <a:spcPct val="0"/>
              </a:spcBef>
              <a:buClrTx/>
              <a:buFontTx/>
              <a:buNone/>
            </a:pPr>
            <a:r>
              <a:rPr lang="ru-RU" altLang="ru-RU" sz="1200" b="0" dirty="0">
                <a:latin typeface="Arial" panose="020B0604020202020204" pitchFamily="34" charset="0"/>
              </a:rPr>
              <a:t>Инвестиционные проекты</a:t>
            </a:r>
          </a:p>
        </p:txBody>
      </p:sp>
      <p:pic>
        <p:nvPicPr>
          <p:cNvPr id="105" name="Рисунок 104">
            <a:extLst>
              <a:ext uri="{FF2B5EF4-FFF2-40B4-BE49-F238E27FC236}">
                <a16:creationId xmlns="" xmlns:a16="http://schemas.microsoft.com/office/drawing/2014/main" id="{29BE4409-7590-335D-DC9A-C4B4A23EB9AF}"/>
              </a:ext>
            </a:extLst>
          </p:cNvPr>
          <p:cNvPicPr>
            <a:picLocks noChangeAspect="1"/>
          </p:cNvPicPr>
          <p:nvPr/>
        </p:nvPicPr>
        <p:blipFill>
          <a:blip r:embed="rId12"/>
          <a:stretch>
            <a:fillRect/>
          </a:stretch>
        </p:blipFill>
        <p:spPr>
          <a:xfrm>
            <a:off x="7095160" y="2077255"/>
            <a:ext cx="1828274" cy="1123102"/>
          </a:xfrm>
          <a:prstGeom prst="rect">
            <a:avLst/>
          </a:prstGeom>
          <a:noFill/>
          <a:ln>
            <a:noFill/>
          </a:ln>
          <a:effectLst>
            <a:outerShdw blurRad="63500" sx="102000" sy="102000" algn="ctr" rotWithShape="0">
              <a:prstClr val="black">
                <a:alpha val="40000"/>
              </a:prstClr>
            </a:outerShdw>
          </a:effectLst>
        </p:spPr>
      </p:pic>
      <p:pic>
        <p:nvPicPr>
          <p:cNvPr id="107" name="Picture 21" descr="teamlogo_7777_20211022153434">
            <a:extLst>
              <a:ext uri="{FF2B5EF4-FFF2-40B4-BE49-F238E27FC236}">
                <a16:creationId xmlns="" xmlns:a16="http://schemas.microsoft.com/office/drawing/2014/main" id="{461DA7D3-39DE-41AF-B0E5-F4EAE20A5C6D}"/>
              </a:ext>
            </a:extLst>
          </p:cNvPr>
          <p:cNvPicPr>
            <a:picLocks noChangeAspect="1" noChangeArrowheads="1"/>
          </p:cNvPicPr>
          <p:nvPr/>
        </p:nvPicPr>
        <p:blipFill>
          <a:blip r:embed="rId13"/>
          <a:srcRect/>
          <a:stretch>
            <a:fillRect/>
          </a:stretch>
        </p:blipFill>
        <p:spPr bwMode="auto">
          <a:xfrm>
            <a:off x="111408" y="4577336"/>
            <a:ext cx="548490" cy="548490"/>
          </a:xfrm>
          <a:prstGeom prst="rect">
            <a:avLst/>
          </a:prstGeom>
          <a:noFill/>
          <a:ln w="9525">
            <a:noFill/>
            <a:miter lim="800000"/>
            <a:headEnd/>
            <a:tailEnd/>
          </a:ln>
        </p:spPr>
      </p:pic>
      <p:sp>
        <p:nvSpPr>
          <p:cNvPr id="108" name="Rectangle 22">
            <a:extLst>
              <a:ext uri="{FF2B5EF4-FFF2-40B4-BE49-F238E27FC236}">
                <a16:creationId xmlns="" xmlns:a16="http://schemas.microsoft.com/office/drawing/2014/main" id="{B2182BE2-7673-4460-8A58-4D5F7008F865}"/>
              </a:ext>
            </a:extLst>
          </p:cNvPr>
          <p:cNvSpPr>
            <a:spLocks noChangeArrowheads="1"/>
          </p:cNvSpPr>
          <p:nvPr/>
        </p:nvSpPr>
        <p:spPr bwMode="auto">
          <a:xfrm>
            <a:off x="227908" y="4191974"/>
            <a:ext cx="2752094" cy="38536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defRPr/>
            </a:pPr>
            <a:r>
              <a:rPr lang="ru-RU" altLang="ru-RU" sz="952" b="0" dirty="0">
                <a:solidFill>
                  <a:schemeClr val="accent1">
                    <a:lumMod val="25000"/>
                  </a:schemeClr>
                </a:solidFill>
                <a:latin typeface="Arial" panose="020B0604020202020204" pitchFamily="34" charset="0"/>
              </a:rPr>
              <a:t>Результат внедрения 1С:</a:t>
            </a:r>
            <a:r>
              <a:rPr lang="en-US" altLang="ru-RU" sz="952" b="0" dirty="0">
                <a:solidFill>
                  <a:schemeClr val="accent1">
                    <a:lumMod val="25000"/>
                  </a:schemeClr>
                </a:solidFill>
                <a:latin typeface="Arial" panose="020B0604020202020204" pitchFamily="34" charset="0"/>
              </a:rPr>
              <a:t>ERP</a:t>
            </a:r>
            <a:r>
              <a:rPr lang="ru-RU" altLang="ru-RU" sz="952" b="0" dirty="0">
                <a:solidFill>
                  <a:schemeClr val="accent1">
                    <a:lumMod val="25000"/>
                  </a:schemeClr>
                </a:solidFill>
                <a:latin typeface="Arial" panose="020B0604020202020204" pitchFamily="34" charset="0"/>
              </a:rPr>
              <a:t>.УХ</a:t>
            </a:r>
          </a:p>
          <a:p>
            <a:pPr algn="ctr">
              <a:defRPr/>
            </a:pPr>
            <a:r>
              <a:rPr lang="ru-RU" altLang="ru-RU" sz="952" b="0" dirty="0">
                <a:solidFill>
                  <a:schemeClr val="accent1">
                    <a:lumMod val="25000"/>
                  </a:schemeClr>
                </a:solidFill>
                <a:latin typeface="Arial" panose="020B0604020202020204" pitchFamily="34" charset="0"/>
              </a:rPr>
              <a:t>в строительной организации </a:t>
            </a:r>
            <a:r>
              <a:rPr lang="ru-RU" altLang="ru-RU" sz="952" b="0" dirty="0" err="1">
                <a:solidFill>
                  <a:schemeClr val="accent1">
                    <a:lumMod val="25000"/>
                  </a:schemeClr>
                </a:solidFill>
                <a:latin typeface="Arial" panose="020B0604020202020204" pitchFamily="34" charset="0"/>
              </a:rPr>
              <a:t>Сибшахтстрой</a:t>
            </a:r>
            <a:r>
              <a:rPr lang="ru-RU" altLang="ru-RU" sz="952" b="0" dirty="0">
                <a:solidFill>
                  <a:schemeClr val="accent1">
                    <a:lumMod val="25000"/>
                  </a:schemeClr>
                </a:solidFill>
                <a:latin typeface="Arial" panose="020B0604020202020204" pitchFamily="34" charset="0"/>
              </a:rPr>
              <a:t>:</a:t>
            </a:r>
          </a:p>
        </p:txBody>
      </p:sp>
      <p:sp>
        <p:nvSpPr>
          <p:cNvPr id="109" name="Rectangle 23">
            <a:extLst>
              <a:ext uri="{FF2B5EF4-FFF2-40B4-BE49-F238E27FC236}">
                <a16:creationId xmlns="" xmlns:a16="http://schemas.microsoft.com/office/drawing/2014/main" id="{BCBB980E-C79C-4B06-A507-948563FE14DF}"/>
              </a:ext>
            </a:extLst>
          </p:cNvPr>
          <p:cNvSpPr>
            <a:spLocks noChangeArrowheads="1"/>
          </p:cNvSpPr>
          <p:nvPr/>
        </p:nvSpPr>
        <p:spPr bwMode="auto">
          <a:xfrm>
            <a:off x="359704" y="4559603"/>
            <a:ext cx="2156336" cy="38536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r">
              <a:defRPr/>
            </a:pPr>
            <a:r>
              <a:rPr lang="ru-RU" altLang="ru-RU" sz="952" b="0" dirty="0" smtClean="0">
                <a:solidFill>
                  <a:schemeClr val="accent1">
                    <a:lumMod val="25000"/>
                  </a:schemeClr>
                </a:solidFill>
                <a:latin typeface="Arial" panose="020B0604020202020204" pitchFamily="34" charset="0"/>
              </a:rPr>
              <a:t>80</a:t>
            </a:r>
            <a:r>
              <a:rPr lang="ru-RU" altLang="ru-RU" sz="952" b="0" dirty="0">
                <a:solidFill>
                  <a:schemeClr val="accent1">
                    <a:lumMod val="25000"/>
                  </a:schemeClr>
                </a:solidFill>
                <a:latin typeface="Arial" panose="020B0604020202020204" pitchFamily="34" charset="0"/>
              </a:rPr>
              <a:t>% </a:t>
            </a:r>
            <a:r>
              <a:rPr lang="ru-RU" altLang="ru-RU" sz="952" b="0" dirty="0" smtClean="0">
                <a:solidFill>
                  <a:schemeClr val="accent1">
                    <a:lumMod val="25000"/>
                  </a:schemeClr>
                </a:solidFill>
                <a:latin typeface="Arial" panose="020B0604020202020204" pitchFamily="34" charset="0"/>
              </a:rPr>
              <a:t>ускорение </a:t>
            </a:r>
            <a:r>
              <a:rPr lang="ru-RU" altLang="ru-RU" sz="952" b="0" dirty="0">
                <a:solidFill>
                  <a:schemeClr val="accent1">
                    <a:lumMod val="25000"/>
                  </a:schemeClr>
                </a:solidFill>
                <a:latin typeface="Arial" panose="020B0604020202020204" pitchFamily="34" charset="0"/>
              </a:rPr>
              <a:t>получения управленческой отчетности </a:t>
            </a:r>
            <a:endParaRPr lang="ru-RU" sz="952" b="0" dirty="0">
              <a:solidFill>
                <a:schemeClr val="accent1">
                  <a:lumMod val="25000"/>
                </a:schemeClr>
              </a:solidFill>
              <a:latin typeface="Arial" panose="020B0604020202020204" pitchFamily="34" charset="0"/>
            </a:endParaRPr>
          </a:p>
        </p:txBody>
      </p:sp>
      <p:sp>
        <p:nvSpPr>
          <p:cNvPr id="110" name="Rectangle 22">
            <a:extLst>
              <a:ext uri="{FF2B5EF4-FFF2-40B4-BE49-F238E27FC236}">
                <a16:creationId xmlns="" xmlns:a16="http://schemas.microsoft.com/office/drawing/2014/main" id="{42B3FB52-B7D2-491D-BDAC-1D2EBF07734B}"/>
              </a:ext>
            </a:extLst>
          </p:cNvPr>
          <p:cNvSpPr>
            <a:spLocks noChangeArrowheads="1"/>
          </p:cNvSpPr>
          <p:nvPr/>
        </p:nvSpPr>
        <p:spPr bwMode="auto">
          <a:xfrm>
            <a:off x="6106647" y="4154950"/>
            <a:ext cx="2680869" cy="38536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defRPr/>
            </a:pPr>
            <a:r>
              <a:rPr lang="ru-RU" altLang="ru-RU" sz="952" b="0" dirty="0">
                <a:solidFill>
                  <a:schemeClr val="accent2">
                    <a:lumMod val="50000"/>
                  </a:schemeClr>
                </a:solidFill>
                <a:latin typeface="Arial" panose="020B0604020202020204" pitchFamily="34" charset="0"/>
              </a:rPr>
              <a:t>Результат внедрения 1С:</a:t>
            </a:r>
            <a:r>
              <a:rPr lang="en-US" altLang="ru-RU" sz="952" b="0" dirty="0">
                <a:solidFill>
                  <a:schemeClr val="accent2">
                    <a:lumMod val="50000"/>
                  </a:schemeClr>
                </a:solidFill>
                <a:latin typeface="Arial" panose="020B0604020202020204" pitchFamily="34" charset="0"/>
              </a:rPr>
              <a:t>ERP</a:t>
            </a:r>
            <a:r>
              <a:rPr lang="ru-RU" altLang="ru-RU" sz="952" b="0" dirty="0">
                <a:solidFill>
                  <a:schemeClr val="accent2">
                    <a:lumMod val="50000"/>
                  </a:schemeClr>
                </a:solidFill>
                <a:latin typeface="Arial" panose="020B0604020202020204" pitchFamily="34" charset="0"/>
              </a:rPr>
              <a:t>.УХ</a:t>
            </a:r>
          </a:p>
          <a:p>
            <a:pPr algn="ctr">
              <a:defRPr/>
            </a:pPr>
            <a:r>
              <a:rPr lang="ru-RU" altLang="ru-RU" sz="952" b="0" dirty="0">
                <a:solidFill>
                  <a:schemeClr val="accent2">
                    <a:lumMod val="50000"/>
                  </a:schemeClr>
                </a:solidFill>
                <a:latin typeface="Arial" panose="020B0604020202020204" pitchFamily="34" charset="0"/>
              </a:rPr>
              <a:t>в строительной организации </a:t>
            </a:r>
            <a:r>
              <a:rPr lang="ru-RU" altLang="ru-RU" sz="952" b="0" dirty="0" err="1">
                <a:solidFill>
                  <a:schemeClr val="accent2">
                    <a:lumMod val="50000"/>
                  </a:schemeClr>
                </a:solidFill>
                <a:latin typeface="Arial" panose="020B0604020202020204" pitchFamily="34" charset="0"/>
              </a:rPr>
              <a:t>Транслом</a:t>
            </a:r>
            <a:endParaRPr lang="ru-RU" altLang="ru-RU" sz="952" b="0" dirty="0">
              <a:solidFill>
                <a:schemeClr val="accent2">
                  <a:lumMod val="50000"/>
                </a:schemeClr>
              </a:solidFill>
              <a:latin typeface="Arial" panose="020B0604020202020204" pitchFamily="34" charset="0"/>
            </a:endParaRPr>
          </a:p>
        </p:txBody>
      </p:sp>
      <p:sp>
        <p:nvSpPr>
          <p:cNvPr id="111" name="Rectangle 23">
            <a:extLst>
              <a:ext uri="{FF2B5EF4-FFF2-40B4-BE49-F238E27FC236}">
                <a16:creationId xmlns="" xmlns:a16="http://schemas.microsoft.com/office/drawing/2014/main" id="{A58A34F3-8814-4E94-92F8-F6ED255B0CF7}"/>
              </a:ext>
            </a:extLst>
          </p:cNvPr>
          <p:cNvSpPr>
            <a:spLocks noChangeArrowheads="1"/>
          </p:cNvSpPr>
          <p:nvPr/>
        </p:nvSpPr>
        <p:spPr bwMode="auto">
          <a:xfrm>
            <a:off x="5693961" y="4482038"/>
            <a:ext cx="3597564" cy="5318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136063" indent="-136063">
              <a:buFontTx/>
              <a:buChar char="-"/>
              <a:defRPr/>
            </a:pPr>
            <a:r>
              <a:rPr lang="ru-RU" altLang="ru-RU" sz="952" b="0" dirty="0">
                <a:solidFill>
                  <a:schemeClr val="accent2">
                    <a:lumMod val="50000"/>
                  </a:schemeClr>
                </a:solidFill>
                <a:latin typeface="Arial" panose="020B0604020202020204" pitchFamily="34" charset="0"/>
              </a:rPr>
              <a:t>50% ускорение получения управленческой отчетности</a:t>
            </a:r>
          </a:p>
          <a:p>
            <a:pPr marL="136063" indent="-136063">
              <a:buFontTx/>
              <a:buChar char="-"/>
              <a:defRPr/>
            </a:pPr>
            <a:r>
              <a:rPr lang="ru-RU" sz="952" b="0" dirty="0">
                <a:solidFill>
                  <a:schemeClr val="accent2">
                    <a:lumMod val="50000"/>
                  </a:schemeClr>
                </a:solidFill>
                <a:latin typeface="Arial" panose="020B0604020202020204" pitchFamily="34" charset="0"/>
              </a:rPr>
              <a:t>20% рост оборачиваемости складских запасов</a:t>
            </a:r>
          </a:p>
          <a:p>
            <a:pPr marL="136063" indent="-136063">
              <a:buFontTx/>
              <a:buChar char="-"/>
              <a:defRPr/>
            </a:pPr>
            <a:r>
              <a:rPr lang="ru-RU" sz="952" b="0" dirty="0">
                <a:solidFill>
                  <a:schemeClr val="accent2">
                    <a:lumMod val="50000"/>
                  </a:schemeClr>
                </a:solidFill>
                <a:latin typeface="Arial" panose="020B0604020202020204" pitchFamily="34" charset="0"/>
              </a:rPr>
              <a:t>10% рост прибыли</a:t>
            </a:r>
          </a:p>
        </p:txBody>
      </p:sp>
      <p:pic>
        <p:nvPicPr>
          <p:cNvPr id="112" name="Picture 2">
            <a:extLst>
              <a:ext uri="{FF2B5EF4-FFF2-40B4-BE49-F238E27FC236}">
                <a16:creationId xmlns="" xmlns:a16="http://schemas.microsoft.com/office/drawing/2014/main" id="{BAEEC074-2C76-4492-AF32-7FB1F53908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6009" y="3762156"/>
            <a:ext cx="1588739" cy="40996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 xmlns:a16="http://schemas.microsoft.com/office/drawing/2014/main" id="{C287A34B-34D7-481E-9B53-2858FBFAA6E4}"/>
              </a:ext>
            </a:extLst>
          </p:cNvPr>
          <p:cNvPicPr>
            <a:picLocks noChangeAspect="1"/>
          </p:cNvPicPr>
          <p:nvPr/>
        </p:nvPicPr>
        <p:blipFill>
          <a:blip r:embed="rId15"/>
          <a:stretch>
            <a:fillRect/>
          </a:stretch>
        </p:blipFill>
        <p:spPr>
          <a:xfrm>
            <a:off x="3555970" y="3067269"/>
            <a:ext cx="764920" cy="335250"/>
          </a:xfrm>
          <a:prstGeom prst="rect">
            <a:avLst/>
          </a:prstGeom>
        </p:spPr>
      </p:pic>
      <p:pic>
        <p:nvPicPr>
          <p:cNvPr id="13322" name="Picture 10">
            <a:extLst>
              <a:ext uri="{FF2B5EF4-FFF2-40B4-BE49-F238E27FC236}">
                <a16:creationId xmlns="" xmlns:a16="http://schemas.microsoft.com/office/drawing/2014/main" id="{2DEC826E-4A6F-4F09-A16A-FCB6BA2BDCC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83688" y="4134550"/>
            <a:ext cx="1299843" cy="237176"/>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a:extLst>
              <a:ext uri="{FF2B5EF4-FFF2-40B4-BE49-F238E27FC236}">
                <a16:creationId xmlns="" xmlns:a16="http://schemas.microsoft.com/office/drawing/2014/main" id="{CF93761B-9D85-42AB-A4FE-D10CDECA88C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40174" y="3463672"/>
            <a:ext cx="586873" cy="53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016054"/>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a:extLst>
              <a:ext uri="{FF2B5EF4-FFF2-40B4-BE49-F238E27FC236}">
                <a16:creationId xmlns="" xmlns:a16="http://schemas.microsoft.com/office/drawing/2014/main" id="{F06E48CA-F644-442D-ABDF-D578D2A56354}"/>
              </a:ext>
            </a:extLst>
          </p:cNvPr>
          <p:cNvSpPr>
            <a:spLocks noGrp="1" noChangeArrowheads="1"/>
          </p:cNvSpPr>
          <p:nvPr>
            <p:ph type="title"/>
          </p:nvPr>
        </p:nvSpPr>
        <p:spPr>
          <a:xfrm>
            <a:off x="1712862" y="194987"/>
            <a:ext cx="7107610" cy="6973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Корпоративное бюджетирование и отчетность</a:t>
            </a:r>
          </a:p>
        </p:txBody>
      </p:sp>
      <p:sp>
        <p:nvSpPr>
          <p:cNvPr id="53251" name="TextBox 77">
            <a:extLst>
              <a:ext uri="{FF2B5EF4-FFF2-40B4-BE49-F238E27FC236}">
                <a16:creationId xmlns="" xmlns:a16="http://schemas.microsoft.com/office/drawing/2014/main" id="{6F0CEDA7-FBFB-4B3B-A6D5-9B008FD0A28A}"/>
              </a:ext>
            </a:extLst>
          </p:cNvPr>
          <p:cNvSpPr txBox="1">
            <a:spLocks noChangeArrowheads="1"/>
          </p:cNvSpPr>
          <p:nvPr/>
        </p:nvSpPr>
        <p:spPr bwMode="auto">
          <a:xfrm>
            <a:off x="7174583" y="1296228"/>
            <a:ext cx="17899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1200" b="0">
                <a:solidFill>
                  <a:srgbClr val="C000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ru-RU" altLang="ru-RU" dirty="0"/>
              <a:t>Продуктивные коммуникации участников бюджетного процесса</a:t>
            </a:r>
          </a:p>
        </p:txBody>
      </p:sp>
      <p:cxnSp>
        <p:nvCxnSpPr>
          <p:cNvPr id="4" name="Прямая соединительная линия 3">
            <a:extLst>
              <a:ext uri="{FF2B5EF4-FFF2-40B4-BE49-F238E27FC236}">
                <a16:creationId xmlns="" xmlns:a16="http://schemas.microsoft.com/office/drawing/2014/main" id="{1176CD16-2DFE-4D33-884F-FE2635C66510}"/>
              </a:ext>
            </a:extLst>
          </p:cNvPr>
          <p:cNvCxnSpPr>
            <a:cxnSpLocks/>
          </p:cNvCxnSpPr>
          <p:nvPr/>
        </p:nvCxnSpPr>
        <p:spPr bwMode="auto">
          <a:xfrm>
            <a:off x="914652" y="2146347"/>
            <a:ext cx="7256743" cy="0"/>
          </a:xfrm>
          <a:prstGeom prst="line">
            <a:avLst/>
          </a:prstGeom>
          <a:ln w="19050" cap="flat" cmpd="sng" algn="ctr">
            <a:solidFill>
              <a:srgbClr val="D71920"/>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 xmlns:a16="http://schemas.microsoft.com/office/drawing/2014/main" id="{8D0667D0-2D6D-4274-817B-EFA2902AF725}"/>
              </a:ext>
            </a:extLst>
          </p:cNvPr>
          <p:cNvCxnSpPr>
            <a:cxnSpLocks/>
          </p:cNvCxnSpPr>
          <p:nvPr/>
        </p:nvCxnSpPr>
        <p:spPr bwMode="auto">
          <a:xfrm flipH="1">
            <a:off x="914652" y="2146347"/>
            <a:ext cx="10079" cy="328822"/>
          </a:xfrm>
          <a:prstGeom prst="straightConnector1">
            <a:avLst/>
          </a:prstGeom>
          <a:ln w="19050" cap="flat" cmpd="sng" algn="ctr">
            <a:solidFill>
              <a:srgbClr val="D71920"/>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12" name="Прямая со стрелкой 11">
            <a:extLst>
              <a:ext uri="{FF2B5EF4-FFF2-40B4-BE49-F238E27FC236}">
                <a16:creationId xmlns="" xmlns:a16="http://schemas.microsoft.com/office/drawing/2014/main" id="{AAC72981-12D4-4014-A69A-EC721BCE01AC}"/>
              </a:ext>
            </a:extLst>
          </p:cNvPr>
          <p:cNvCxnSpPr>
            <a:cxnSpLocks/>
          </p:cNvCxnSpPr>
          <p:nvPr/>
        </p:nvCxnSpPr>
        <p:spPr bwMode="auto">
          <a:xfrm>
            <a:off x="3800125" y="2146347"/>
            <a:ext cx="0" cy="328822"/>
          </a:xfrm>
          <a:prstGeom prst="straightConnector1">
            <a:avLst/>
          </a:prstGeom>
          <a:ln w="19050" cap="flat" cmpd="sng" algn="ctr">
            <a:solidFill>
              <a:srgbClr val="D71920"/>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15" name="Прямая со стрелкой 14">
            <a:extLst>
              <a:ext uri="{FF2B5EF4-FFF2-40B4-BE49-F238E27FC236}">
                <a16:creationId xmlns="" xmlns:a16="http://schemas.microsoft.com/office/drawing/2014/main" id="{3A864503-1094-41BC-9D7A-3A3CC351CBB6}"/>
              </a:ext>
            </a:extLst>
          </p:cNvPr>
          <p:cNvCxnSpPr>
            <a:cxnSpLocks/>
          </p:cNvCxnSpPr>
          <p:nvPr/>
        </p:nvCxnSpPr>
        <p:spPr bwMode="auto">
          <a:xfrm>
            <a:off x="8171395" y="2146347"/>
            <a:ext cx="0" cy="328822"/>
          </a:xfrm>
          <a:prstGeom prst="straightConnector1">
            <a:avLst/>
          </a:prstGeom>
          <a:ln w="19050" cap="flat" cmpd="sng" algn="ctr">
            <a:solidFill>
              <a:srgbClr val="D71920"/>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53256" name="TextBox 77">
            <a:extLst>
              <a:ext uri="{FF2B5EF4-FFF2-40B4-BE49-F238E27FC236}">
                <a16:creationId xmlns="" xmlns:a16="http://schemas.microsoft.com/office/drawing/2014/main" id="{BF3B7CDC-75EB-4A7C-802C-8E9EBBFCB182}"/>
              </a:ext>
            </a:extLst>
          </p:cNvPr>
          <p:cNvSpPr txBox="1">
            <a:spLocks noChangeArrowheads="1"/>
          </p:cNvSpPr>
          <p:nvPr/>
        </p:nvSpPr>
        <p:spPr bwMode="auto">
          <a:xfrm>
            <a:off x="252100" y="1476021"/>
            <a:ext cx="16569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ctr">
              <a:defRPr sz="1200" b="0">
                <a:solidFill>
                  <a:srgbClr val="C000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ru-RU" altLang="ru-RU" dirty="0"/>
              <a:t>Гибкий и понятный конструктор бюджетов</a:t>
            </a:r>
          </a:p>
        </p:txBody>
      </p:sp>
      <p:sp>
        <p:nvSpPr>
          <p:cNvPr id="53257" name="TextBox 77">
            <a:extLst>
              <a:ext uri="{FF2B5EF4-FFF2-40B4-BE49-F238E27FC236}">
                <a16:creationId xmlns="" xmlns:a16="http://schemas.microsoft.com/office/drawing/2014/main" id="{196C7B27-1733-4EB6-8F8E-32E9A361FD1D}"/>
              </a:ext>
            </a:extLst>
          </p:cNvPr>
          <p:cNvSpPr txBox="1">
            <a:spLocks noChangeArrowheads="1"/>
          </p:cNvSpPr>
          <p:nvPr/>
        </p:nvSpPr>
        <p:spPr bwMode="auto">
          <a:xfrm>
            <a:off x="3219335" y="1598312"/>
            <a:ext cx="1181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ctr">
              <a:defRPr sz="1200" b="0">
                <a:solidFill>
                  <a:srgbClr val="C000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ru-RU" altLang="ru-RU" dirty="0"/>
              <a:t>Бюджетные формы</a:t>
            </a:r>
          </a:p>
        </p:txBody>
      </p:sp>
      <p:pic>
        <p:nvPicPr>
          <p:cNvPr id="53258" name="Рисунок 21">
            <a:extLst>
              <a:ext uri="{FF2B5EF4-FFF2-40B4-BE49-F238E27FC236}">
                <a16:creationId xmlns="" xmlns:a16="http://schemas.microsoft.com/office/drawing/2014/main" id="{F9C7A702-2EBE-493D-AFEA-B244368250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785" y="2497846"/>
            <a:ext cx="1180481" cy="112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Рисунок 23">
            <a:extLst>
              <a:ext uri="{FF2B5EF4-FFF2-40B4-BE49-F238E27FC236}">
                <a16:creationId xmlns="" xmlns:a16="http://schemas.microsoft.com/office/drawing/2014/main" id="{88BFF515-28BB-416C-9539-DF0E07E514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3901" y="2475169"/>
            <a:ext cx="972605" cy="114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60" name="Группа 27">
            <a:extLst>
              <a:ext uri="{FF2B5EF4-FFF2-40B4-BE49-F238E27FC236}">
                <a16:creationId xmlns="" xmlns:a16="http://schemas.microsoft.com/office/drawing/2014/main" id="{0DF3E0EF-B5B6-4FEC-B419-D65A429296DE}"/>
              </a:ext>
            </a:extLst>
          </p:cNvPr>
          <p:cNvGrpSpPr>
            <a:grpSpLocks/>
          </p:cNvGrpSpPr>
          <p:nvPr/>
        </p:nvGrpSpPr>
        <p:grpSpPr bwMode="auto">
          <a:xfrm>
            <a:off x="5364088" y="705297"/>
            <a:ext cx="1885269" cy="1834842"/>
            <a:chOff x="6199803" y="2109797"/>
            <a:chExt cx="2376800" cy="2310306"/>
          </a:xfrm>
        </p:grpSpPr>
        <p:sp>
          <p:nvSpPr>
            <p:cNvPr id="53266" name="TextBox 77">
              <a:extLst>
                <a:ext uri="{FF2B5EF4-FFF2-40B4-BE49-F238E27FC236}">
                  <a16:creationId xmlns="" xmlns:a16="http://schemas.microsoft.com/office/drawing/2014/main" id="{FACEA740-EC2C-41B8-AEEF-0F08798CF058}"/>
                </a:ext>
              </a:extLst>
            </p:cNvPr>
            <p:cNvSpPr txBox="1">
              <a:spLocks noChangeArrowheads="1"/>
            </p:cNvSpPr>
            <p:nvPr/>
          </p:nvSpPr>
          <p:spPr bwMode="auto">
            <a:xfrm>
              <a:off x="6273966" y="4071325"/>
              <a:ext cx="2044983" cy="34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200" b="0" dirty="0">
                  <a:solidFill>
                    <a:srgbClr val="C00000"/>
                  </a:solidFill>
                </a:rPr>
                <a:t>Бюджетная модель</a:t>
              </a:r>
            </a:p>
          </p:txBody>
        </p:sp>
        <p:pic>
          <p:nvPicPr>
            <p:cNvPr id="53267" name="Рисунок 25">
              <a:extLst>
                <a:ext uri="{FF2B5EF4-FFF2-40B4-BE49-F238E27FC236}">
                  <a16:creationId xmlns="" xmlns:a16="http://schemas.microsoft.com/office/drawing/2014/main" id="{70DBF497-A3E5-413F-83E3-D02D2E025D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9803" y="2109797"/>
              <a:ext cx="2376800" cy="162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2" name="Прямая соединительная линия 41">
            <a:extLst>
              <a:ext uri="{FF2B5EF4-FFF2-40B4-BE49-F238E27FC236}">
                <a16:creationId xmlns="" xmlns:a16="http://schemas.microsoft.com/office/drawing/2014/main" id="{42D822A1-ED04-4917-B2A1-69512508E6AE}"/>
              </a:ext>
            </a:extLst>
          </p:cNvPr>
          <p:cNvCxnSpPr>
            <a:cxnSpLocks/>
          </p:cNvCxnSpPr>
          <p:nvPr/>
        </p:nvCxnSpPr>
        <p:spPr bwMode="auto">
          <a:xfrm>
            <a:off x="6087601" y="1880519"/>
            <a:ext cx="0" cy="265828"/>
          </a:xfrm>
          <a:prstGeom prst="line">
            <a:avLst/>
          </a:prstGeom>
          <a:ln w="19050" cap="flat" cmpd="sng" algn="ctr">
            <a:solidFill>
              <a:srgbClr val="D7192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53262" name="Рисунок 29">
            <a:extLst>
              <a:ext uri="{FF2B5EF4-FFF2-40B4-BE49-F238E27FC236}">
                <a16:creationId xmlns="" xmlns:a16="http://schemas.microsoft.com/office/drawing/2014/main" id="{C19DB9F9-D8AF-4625-A4C3-6D8D42E566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633" y="2492807"/>
            <a:ext cx="1024259" cy="11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Box 16">
            <a:extLst>
              <a:ext uri="{FF2B5EF4-FFF2-40B4-BE49-F238E27FC236}">
                <a16:creationId xmlns="" xmlns:a16="http://schemas.microsoft.com/office/drawing/2014/main" id="{B22F5049-D839-4CBB-9167-10872CFA68CD}"/>
              </a:ext>
            </a:extLst>
          </p:cNvPr>
          <p:cNvSpPr txBox="1">
            <a:spLocks noChangeArrowheads="1"/>
          </p:cNvSpPr>
          <p:nvPr/>
        </p:nvSpPr>
        <p:spPr bwMode="auto">
          <a:xfrm>
            <a:off x="471185" y="3799076"/>
            <a:ext cx="240379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БДР</a:t>
            </a:r>
          </a:p>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БДДС</a:t>
            </a:r>
          </a:p>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Бюджет закупок</a:t>
            </a:r>
          </a:p>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Балансовый лист</a:t>
            </a:r>
          </a:p>
        </p:txBody>
      </p:sp>
      <p:sp>
        <p:nvSpPr>
          <p:cNvPr id="25" name="TextBox 16">
            <a:extLst>
              <a:ext uri="{FF2B5EF4-FFF2-40B4-BE49-F238E27FC236}">
                <a16:creationId xmlns="" xmlns:a16="http://schemas.microsoft.com/office/drawing/2014/main" id="{DE5E618E-7B42-4E16-A45C-808CD852F9D3}"/>
              </a:ext>
            </a:extLst>
          </p:cNvPr>
          <p:cNvSpPr txBox="1">
            <a:spLocks noChangeArrowheads="1"/>
          </p:cNvSpPr>
          <p:nvPr/>
        </p:nvSpPr>
        <p:spPr bwMode="auto">
          <a:xfrm>
            <a:off x="2827247" y="3655649"/>
            <a:ext cx="2938518" cy="1272143"/>
          </a:xfrm>
          <a:prstGeom prst="rect">
            <a:avLst/>
          </a:prstGeom>
          <a:noFill/>
          <a:ln>
            <a:noFill/>
          </a:ln>
        </p:spPr>
        <p:txBody>
          <a:bodyPr wrap="square">
            <a:spAutoFit/>
          </a:bodyPr>
          <a:lstStyle>
            <a:defPPr>
              <a:defRPr lang="en-US"/>
            </a:defPPr>
            <a:lvl1pPr marL="179388" indent="-179388" eaLnBrk="1" hangingPunct="1">
              <a:spcBef>
                <a:spcPts val="300"/>
              </a:spcBef>
              <a:buClr>
                <a:srgbClr val="D71920"/>
              </a:buClr>
              <a:buSzPct val="115000"/>
              <a:buFont typeface="Wingdings" panose="05000000000000000000" pitchFamily="2" charset="2"/>
              <a:buChar char="§"/>
              <a:defRPr sz="1800" b="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buNone/>
              <a:defRPr/>
            </a:pPr>
            <a:r>
              <a:rPr lang="ru-RU" sz="1200" dirty="0">
                <a:latin typeface="Arial" panose="020B0604020202020204" pitchFamily="34" charset="0"/>
              </a:rPr>
              <a:t>Источник данных:</a:t>
            </a:r>
          </a:p>
          <a:p>
            <a:pPr marL="180000" indent="-180000">
              <a:spcBef>
                <a:spcPts val="400"/>
              </a:spcBef>
              <a:spcAft>
                <a:spcPts val="400"/>
              </a:spcAft>
              <a:buFont typeface="Arial" panose="020B0604020202020204" pitchFamily="34" charset="0"/>
              <a:buChar char="•"/>
              <a:defRPr/>
            </a:pPr>
            <a:r>
              <a:rPr lang="ru-RU" sz="1200" dirty="0">
                <a:latin typeface="Arial" panose="020B0604020202020204" pitchFamily="34" charset="0"/>
              </a:rPr>
              <a:t>Любые регистры системы</a:t>
            </a:r>
          </a:p>
          <a:p>
            <a:pPr marL="180000" indent="-180000">
              <a:spcBef>
                <a:spcPts val="400"/>
              </a:spcBef>
              <a:spcAft>
                <a:spcPts val="400"/>
              </a:spcAft>
              <a:buFont typeface="Arial" panose="020B0604020202020204" pitchFamily="34" charset="0"/>
              <a:buChar char="•"/>
              <a:defRPr/>
            </a:pPr>
            <a:r>
              <a:rPr lang="ru-RU" sz="1200" dirty="0">
                <a:latin typeface="Arial" panose="020B0604020202020204" pitchFamily="34" charset="0"/>
              </a:rPr>
              <a:t>Любые регистры внешней системы</a:t>
            </a:r>
          </a:p>
          <a:p>
            <a:pPr marL="180000" indent="-180000">
              <a:spcBef>
                <a:spcPts val="400"/>
              </a:spcBef>
              <a:spcAft>
                <a:spcPts val="400"/>
              </a:spcAft>
              <a:buFont typeface="Arial" panose="020B0604020202020204" pitchFamily="34" charset="0"/>
              <a:buChar char="•"/>
              <a:defRPr/>
            </a:pPr>
            <a:r>
              <a:rPr lang="ru-RU" sz="1200" dirty="0">
                <a:latin typeface="Arial" panose="020B0604020202020204" pitchFamily="34" charset="0"/>
              </a:rPr>
              <a:t>Произвольные данные текущих и внешних систем</a:t>
            </a:r>
          </a:p>
        </p:txBody>
      </p:sp>
      <p:sp>
        <p:nvSpPr>
          <p:cNvPr id="53265" name="TextBox 16">
            <a:extLst>
              <a:ext uri="{FF2B5EF4-FFF2-40B4-BE49-F238E27FC236}">
                <a16:creationId xmlns="" xmlns:a16="http://schemas.microsoft.com/office/drawing/2014/main" id="{CA0BD841-A030-4DC2-A768-4E6685CCFAED}"/>
              </a:ext>
            </a:extLst>
          </p:cNvPr>
          <p:cNvSpPr txBox="1">
            <a:spLocks noChangeArrowheads="1"/>
          </p:cNvSpPr>
          <p:nvPr/>
        </p:nvSpPr>
        <p:spPr bwMode="auto">
          <a:xfrm>
            <a:off x="6000652" y="3704587"/>
            <a:ext cx="31093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Заполнение /редактирование / согласование /комментирование  </a:t>
            </a:r>
          </a:p>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Ролевая адресация</a:t>
            </a:r>
          </a:p>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Матрица полномочий</a:t>
            </a:r>
          </a:p>
          <a:p>
            <a:pPr marL="180000" indent="-180000" eaLnBrk="1" hangingPunct="1">
              <a:spcBef>
                <a:spcPts val="400"/>
              </a:spcBef>
              <a:spcAft>
                <a:spcPts val="400"/>
              </a:spcAft>
              <a:buClr>
                <a:srgbClr val="D71920"/>
              </a:buClr>
              <a:buSzPct val="115000"/>
              <a:buFont typeface="Arial" panose="020B0604020202020204" pitchFamily="34" charset="0"/>
              <a:buChar char="•"/>
              <a:defRPr/>
            </a:pPr>
            <a:r>
              <a:rPr lang="ru-RU" altLang="ru-RU" sz="1200" b="0" dirty="0">
                <a:solidFill>
                  <a:schemeClr val="tx1"/>
                </a:solidFill>
              </a:rPr>
              <a:t>Шаблоны бюджетного процесса</a:t>
            </a:r>
          </a:p>
        </p:txBody>
      </p:sp>
    </p:spTree>
    <p:extLst>
      <p:ext uri="{BB962C8B-B14F-4D97-AF65-F5344CB8AC3E}">
        <p14:creationId xmlns:p14="http://schemas.microsoft.com/office/powerpoint/2010/main" val="115839759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4"/>
          <p:cNvSpPr txBox="1">
            <a:spLocks noChangeArrowheads="1"/>
          </p:cNvSpPr>
          <p:nvPr/>
        </p:nvSpPr>
        <p:spPr bwMode="auto">
          <a:xfrm>
            <a:off x="1691680" y="195486"/>
            <a:ext cx="7200800" cy="71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Возможности бюджетирования</a:t>
            </a:r>
          </a:p>
        </p:txBody>
      </p:sp>
      <p:sp>
        <p:nvSpPr>
          <p:cNvPr id="28674" name="TextBox 4"/>
          <p:cNvSpPr txBox="1">
            <a:spLocks noChangeArrowheads="1"/>
          </p:cNvSpPr>
          <p:nvPr/>
        </p:nvSpPr>
        <p:spPr bwMode="auto">
          <a:xfrm>
            <a:off x="323528" y="1178858"/>
            <a:ext cx="5904656" cy="1141249"/>
          </a:xfrm>
          <a:prstGeom prst="rect">
            <a:avLst/>
          </a:prstGeom>
          <a:noFill/>
          <a:ln w="9525">
            <a:noFill/>
            <a:miter lim="800000"/>
            <a:headEnd/>
            <a:tailEnd/>
          </a:ln>
        </p:spPr>
        <p:txBody>
          <a:bodyPr lIns="72493" tIns="36246" rIns="72493" bIns="36246"/>
          <a:lstStyle/>
          <a:p>
            <a:pPr marL="171450" indent="-171450" defTabSz="966788">
              <a:spcBef>
                <a:spcPts val="400"/>
              </a:spcBef>
              <a:spcAft>
                <a:spcPts val="400"/>
              </a:spcAft>
              <a:buClr>
                <a:srgbClr val="C00000"/>
              </a:buClr>
              <a:buFont typeface="Arial" panose="020B0604020202020204" pitchFamily="34" charset="0"/>
              <a:buChar char="•"/>
            </a:pPr>
            <a:r>
              <a:rPr lang="ru-RU" altLang="ru-RU" sz="1200" b="0" dirty="0">
                <a:latin typeface="Arial" panose="020B0604020202020204" pitchFamily="34" charset="0"/>
              </a:rPr>
              <a:t>Бюджетные компании с фиксированными и </a:t>
            </a:r>
            <a:r>
              <a:rPr lang="ru-RU" altLang="ru-RU" sz="1200" b="0" dirty="0">
                <a:solidFill>
                  <a:srgbClr val="C00000"/>
                </a:solidFill>
                <a:latin typeface="Arial" panose="020B0604020202020204" pitchFamily="34" charset="0"/>
              </a:rPr>
              <a:t>динамическими горизонтами</a:t>
            </a:r>
          </a:p>
          <a:p>
            <a:pPr marL="171450" indent="-171450" defTabSz="966788">
              <a:spcBef>
                <a:spcPts val="400"/>
              </a:spcBef>
              <a:spcAft>
                <a:spcPts val="400"/>
              </a:spcAft>
              <a:buClr>
                <a:srgbClr val="C00000"/>
              </a:buClr>
              <a:buFont typeface="Arial" panose="020B0604020202020204" pitchFamily="34" charset="0"/>
              <a:buChar char="•"/>
            </a:pPr>
            <a:r>
              <a:rPr lang="ru-RU" altLang="ru-RU" sz="1200" b="0" dirty="0">
                <a:solidFill>
                  <a:srgbClr val="C00000"/>
                </a:solidFill>
                <a:latin typeface="Arial" panose="020B0604020202020204" pitchFamily="34" charset="0"/>
              </a:rPr>
              <a:t>Моделирование</a:t>
            </a:r>
            <a:r>
              <a:rPr lang="ru-RU" altLang="ru-RU" sz="1200" b="0" dirty="0">
                <a:latin typeface="Arial" panose="020B0604020202020204" pitchFamily="34" charset="0"/>
              </a:rPr>
              <a:t>, расчет и импорт данных, консолидация отчетности</a:t>
            </a:r>
          </a:p>
          <a:p>
            <a:pPr marL="171450" indent="-171450" defTabSz="966788">
              <a:spcBef>
                <a:spcPts val="400"/>
              </a:spcBef>
              <a:spcAft>
                <a:spcPts val="400"/>
              </a:spcAft>
              <a:buClr>
                <a:srgbClr val="C00000"/>
              </a:buClr>
              <a:buFont typeface="Arial" panose="020B0604020202020204" pitchFamily="34" charset="0"/>
              <a:buChar char="•"/>
            </a:pPr>
            <a:r>
              <a:rPr lang="ru-RU" altLang="ru-RU" sz="1200" b="0" dirty="0">
                <a:solidFill>
                  <a:srgbClr val="C00000"/>
                </a:solidFill>
                <a:latin typeface="Arial" panose="020B0604020202020204" pitchFamily="34" charset="0"/>
              </a:rPr>
              <a:t>Управление полномочиями</a:t>
            </a:r>
            <a:r>
              <a:rPr lang="ru-RU" altLang="ru-RU" sz="1200" b="0" dirty="0">
                <a:latin typeface="Arial" panose="020B0604020202020204" pitchFamily="34" charset="0"/>
              </a:rPr>
              <a:t> участников бюджетного процесса</a:t>
            </a:r>
          </a:p>
          <a:p>
            <a:pPr marL="171450" indent="-171450" defTabSz="966788">
              <a:spcBef>
                <a:spcPts val="400"/>
              </a:spcBef>
              <a:spcAft>
                <a:spcPts val="400"/>
              </a:spcAft>
              <a:buClr>
                <a:srgbClr val="C00000"/>
              </a:buClr>
              <a:buFont typeface="Arial" panose="020B0604020202020204" pitchFamily="34" charset="0"/>
              <a:buChar char="•"/>
            </a:pPr>
            <a:r>
              <a:rPr lang="ru-RU" altLang="ru-RU" sz="1200" b="0" dirty="0">
                <a:latin typeface="Arial" panose="020B0604020202020204" pitchFamily="34" charset="0"/>
              </a:rPr>
              <a:t>Многомерный анализ данных, </a:t>
            </a:r>
            <a:r>
              <a:rPr lang="ru-RU" altLang="ru-RU" sz="1200" b="0" dirty="0">
                <a:solidFill>
                  <a:srgbClr val="C00000"/>
                </a:solidFill>
                <a:latin typeface="Arial" panose="020B0604020202020204" pitchFamily="34" charset="0"/>
              </a:rPr>
              <a:t>«что-если»</a:t>
            </a:r>
          </a:p>
          <a:p>
            <a:pPr>
              <a:spcBef>
                <a:spcPct val="20000"/>
              </a:spcBef>
              <a:buClr>
                <a:srgbClr val="CC0000"/>
              </a:buClr>
            </a:pPr>
            <a:endParaRPr lang="ru-RU" altLang="ru-RU" sz="1200" b="0" dirty="0">
              <a:solidFill>
                <a:srgbClr val="FF0000"/>
              </a:solidFill>
              <a:latin typeface="Arial" panose="020B0604020202020204" pitchFamily="34" charset="0"/>
            </a:endParaRPr>
          </a:p>
        </p:txBody>
      </p:sp>
      <p:sp>
        <p:nvSpPr>
          <p:cNvPr id="28679" name="TextBox 6"/>
          <p:cNvSpPr txBox="1">
            <a:spLocks noChangeArrowheads="1"/>
          </p:cNvSpPr>
          <p:nvPr/>
        </p:nvSpPr>
        <p:spPr bwMode="auto">
          <a:xfrm>
            <a:off x="107504" y="2539027"/>
            <a:ext cx="3588817" cy="246221"/>
          </a:xfrm>
          <a:prstGeom prst="rect">
            <a:avLst/>
          </a:prstGeom>
          <a:noFill/>
          <a:ln w="9525">
            <a:noFill/>
            <a:miter lim="800000"/>
            <a:headEnd/>
            <a:tailEnd/>
          </a:ln>
        </p:spPr>
        <p:txBody>
          <a:bodyPr>
            <a:spAutoFit/>
          </a:bodyPr>
          <a:lstStyle/>
          <a:p>
            <a:pPr algn="ctr"/>
            <a:r>
              <a:rPr lang="ru-RU" sz="1000" b="0" dirty="0">
                <a:solidFill>
                  <a:schemeClr val="tx1">
                    <a:lumMod val="75000"/>
                    <a:lumOff val="25000"/>
                  </a:schemeClr>
                </a:solidFill>
                <a:latin typeface="Arial" panose="020B0604020202020204" pitchFamily="34" charset="0"/>
              </a:rPr>
              <a:t>Автоматический подбор целевого значения</a:t>
            </a:r>
          </a:p>
        </p:txBody>
      </p:sp>
      <p:sp>
        <p:nvSpPr>
          <p:cNvPr id="28680" name="TextBox 24"/>
          <p:cNvSpPr txBox="1">
            <a:spLocks noChangeArrowheads="1"/>
          </p:cNvSpPr>
          <p:nvPr/>
        </p:nvSpPr>
        <p:spPr bwMode="auto">
          <a:xfrm>
            <a:off x="4419053" y="2107129"/>
            <a:ext cx="4473427" cy="246221"/>
          </a:xfrm>
          <a:prstGeom prst="rect">
            <a:avLst/>
          </a:prstGeom>
          <a:noFill/>
          <a:ln w="9525">
            <a:noFill/>
            <a:miter lim="800000"/>
            <a:headEnd/>
            <a:tailEnd/>
          </a:ln>
        </p:spPr>
        <p:txBody>
          <a:bodyPr wrap="square">
            <a:spAutoFit/>
          </a:bodyPr>
          <a:lstStyle>
            <a:defPPr>
              <a:defRPr lang="ru-RU"/>
            </a:defPPr>
            <a:lvl1pPr algn="ctr">
              <a:defRPr sz="1000" b="0">
                <a:solidFill>
                  <a:schemeClr val="tx1">
                    <a:lumMod val="75000"/>
                    <a:lumOff val="25000"/>
                  </a:schemeClr>
                </a:solidFill>
                <a:latin typeface="Arial" panose="020B0604020202020204" pitchFamily="34" charset="0"/>
              </a:defRPr>
            </a:lvl1pPr>
          </a:lstStyle>
          <a:p>
            <a:r>
              <a:rPr lang="ru-RU" dirty="0"/>
              <a:t>Новый интерфейс для работы с функциями анализа и моделирования</a:t>
            </a:r>
          </a:p>
        </p:txBody>
      </p:sp>
      <p:pic>
        <p:nvPicPr>
          <p:cNvPr id="28682" name="Рисунок 4"/>
          <p:cNvPicPr>
            <a:picLocks noChangeAspect="1" noChangeArrowheads="1"/>
          </p:cNvPicPr>
          <p:nvPr/>
        </p:nvPicPr>
        <p:blipFill>
          <a:blip r:embed="rId3"/>
          <a:srcRect/>
          <a:stretch>
            <a:fillRect/>
          </a:stretch>
        </p:blipFill>
        <p:spPr bwMode="auto">
          <a:xfrm>
            <a:off x="162793" y="2785248"/>
            <a:ext cx="4176871" cy="1946742"/>
          </a:xfrm>
          <a:prstGeom prst="rect">
            <a:avLst/>
          </a:prstGeom>
          <a:noFill/>
          <a:ln>
            <a:noFill/>
          </a:ln>
          <a:effectLst/>
        </p:spPr>
      </p:pic>
      <p:pic>
        <p:nvPicPr>
          <p:cNvPr id="28681" name="Рисунок 5"/>
          <p:cNvPicPr>
            <a:picLocks noChangeAspect="1" noChangeArrowheads="1"/>
          </p:cNvPicPr>
          <p:nvPr/>
        </p:nvPicPr>
        <p:blipFill>
          <a:blip r:embed="rId4"/>
          <a:srcRect r="790"/>
          <a:stretch>
            <a:fillRect/>
          </a:stretch>
        </p:blipFill>
        <p:spPr bwMode="auto">
          <a:xfrm>
            <a:off x="4339664" y="2447580"/>
            <a:ext cx="4604116" cy="2274182"/>
          </a:xfrm>
          <a:prstGeom prst="rect">
            <a:avLst/>
          </a:prstGeom>
          <a:noFill/>
          <a:ln>
            <a:noFill/>
          </a:ln>
          <a:effec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object 2"/>
          <p:cNvSpPr>
            <a:spLocks noGrp="1"/>
          </p:cNvSpPr>
          <p:nvPr>
            <p:ph type="title"/>
          </p:nvPr>
        </p:nvSpPr>
        <p:spPr>
          <a:xfrm>
            <a:off x="1475657" y="285997"/>
            <a:ext cx="7344494" cy="673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kern="1200" dirty="0">
                <a:solidFill>
                  <a:schemeClr val="tx1"/>
                </a:solidFill>
                <a:ea typeface="+mn-ea"/>
              </a:rPr>
              <a:t>Адаптация бюджетного контроля под меняющуюся ситуацию</a:t>
            </a:r>
          </a:p>
        </p:txBody>
      </p:sp>
      <p:grpSp>
        <p:nvGrpSpPr>
          <p:cNvPr id="79874" name="object 3"/>
          <p:cNvGrpSpPr>
            <a:grpSpLocks/>
          </p:cNvGrpSpPr>
          <p:nvPr/>
        </p:nvGrpSpPr>
        <p:grpSpPr bwMode="auto">
          <a:xfrm>
            <a:off x="1165711" y="1451032"/>
            <a:ext cx="3659335" cy="729097"/>
            <a:chOff x="1500250" y="1828863"/>
            <a:chExt cx="4613275" cy="919480"/>
          </a:xfrm>
        </p:grpSpPr>
        <p:pic>
          <p:nvPicPr>
            <p:cNvPr id="79919" name="object 4"/>
            <p:cNvPicPr>
              <a:picLocks noChangeAspect="1" noChangeArrowheads="1"/>
            </p:cNvPicPr>
            <p:nvPr/>
          </p:nvPicPr>
          <p:blipFill>
            <a:blip r:embed="rId3"/>
            <a:srcRect/>
            <a:stretch>
              <a:fillRect/>
            </a:stretch>
          </p:blipFill>
          <p:spPr bwMode="auto">
            <a:xfrm>
              <a:off x="3959224" y="1857374"/>
              <a:ext cx="701675" cy="850900"/>
            </a:xfrm>
            <a:prstGeom prst="rect">
              <a:avLst/>
            </a:prstGeom>
            <a:noFill/>
            <a:ln w="9525">
              <a:noFill/>
              <a:miter lim="800000"/>
              <a:headEnd/>
              <a:tailEnd/>
            </a:ln>
          </p:spPr>
        </p:pic>
        <p:sp>
          <p:nvSpPr>
            <p:cNvPr id="79920" name="object 5"/>
            <p:cNvSpPr>
              <a:spLocks/>
            </p:cNvSpPr>
            <p:nvPr/>
          </p:nvSpPr>
          <p:spPr bwMode="auto">
            <a:xfrm>
              <a:off x="4660899" y="2244724"/>
              <a:ext cx="1452880" cy="76200"/>
            </a:xfrm>
            <a:custGeom>
              <a:avLst/>
              <a:gdLst>
                <a:gd name="T0" fmla="*/ 1376300 w 1452879"/>
                <a:gd name="T1" fmla="*/ 0 h 76200"/>
                <a:gd name="T2" fmla="*/ 1376300 w 1452879"/>
                <a:gd name="T3" fmla="*/ 76200 h 76200"/>
                <a:gd name="T4" fmla="*/ 1433450 w 1452879"/>
                <a:gd name="T5" fmla="*/ 47625 h 76200"/>
                <a:gd name="T6" fmla="*/ 1389127 w 1452879"/>
                <a:gd name="T7" fmla="*/ 47625 h 76200"/>
                <a:gd name="T8" fmla="*/ 1389127 w 1452879"/>
                <a:gd name="T9" fmla="*/ 28575 h 76200"/>
                <a:gd name="T10" fmla="*/ 1433450 w 1452879"/>
                <a:gd name="T11" fmla="*/ 28575 h 76200"/>
                <a:gd name="T12" fmla="*/ 1376300 w 1452879"/>
                <a:gd name="T13" fmla="*/ 0 h 76200"/>
                <a:gd name="T14" fmla="*/ 1376300 w 1452879"/>
                <a:gd name="T15" fmla="*/ 28575 h 76200"/>
                <a:gd name="T16" fmla="*/ 0 w 1452879"/>
                <a:gd name="T17" fmla="*/ 28575 h 76200"/>
                <a:gd name="T18" fmla="*/ 0 w 1452879"/>
                <a:gd name="T19" fmla="*/ 47625 h 76200"/>
                <a:gd name="T20" fmla="*/ 1376300 w 1452879"/>
                <a:gd name="T21" fmla="*/ 47625 h 76200"/>
                <a:gd name="T22" fmla="*/ 1376300 w 1452879"/>
                <a:gd name="T23" fmla="*/ 28575 h 76200"/>
                <a:gd name="T24" fmla="*/ 1433450 w 1452879"/>
                <a:gd name="T25" fmla="*/ 28575 h 76200"/>
                <a:gd name="T26" fmla="*/ 1389127 w 1452879"/>
                <a:gd name="T27" fmla="*/ 28575 h 76200"/>
                <a:gd name="T28" fmla="*/ 1389127 w 1452879"/>
                <a:gd name="T29" fmla="*/ 47625 h 76200"/>
                <a:gd name="T30" fmla="*/ 1433450 w 1452879"/>
                <a:gd name="T31" fmla="*/ 47625 h 76200"/>
                <a:gd name="T32" fmla="*/ 1452500 w 1452879"/>
                <a:gd name="T33" fmla="*/ 38100 h 76200"/>
                <a:gd name="T34" fmla="*/ 1433450 w 1452879"/>
                <a:gd name="T35" fmla="*/ 28575 h 76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2879"/>
                <a:gd name="T55" fmla="*/ 0 h 76200"/>
                <a:gd name="T56" fmla="*/ 1452879 w 1452879"/>
                <a:gd name="T57" fmla="*/ 76200 h 762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2879" h="76200">
                  <a:moveTo>
                    <a:pt x="1376299" y="0"/>
                  </a:moveTo>
                  <a:lnTo>
                    <a:pt x="1376299" y="76200"/>
                  </a:lnTo>
                  <a:lnTo>
                    <a:pt x="1433449" y="47625"/>
                  </a:lnTo>
                  <a:lnTo>
                    <a:pt x="1389126" y="47625"/>
                  </a:lnTo>
                  <a:lnTo>
                    <a:pt x="1389126" y="28575"/>
                  </a:lnTo>
                  <a:lnTo>
                    <a:pt x="1433449" y="28575"/>
                  </a:lnTo>
                  <a:lnTo>
                    <a:pt x="1376299" y="0"/>
                  </a:lnTo>
                  <a:close/>
                </a:path>
                <a:path w="1452879" h="76200">
                  <a:moveTo>
                    <a:pt x="1376299" y="28575"/>
                  </a:moveTo>
                  <a:lnTo>
                    <a:pt x="0" y="28575"/>
                  </a:lnTo>
                  <a:lnTo>
                    <a:pt x="0" y="47625"/>
                  </a:lnTo>
                  <a:lnTo>
                    <a:pt x="1376299" y="47625"/>
                  </a:lnTo>
                  <a:lnTo>
                    <a:pt x="1376299" y="28575"/>
                  </a:lnTo>
                  <a:close/>
                </a:path>
                <a:path w="1452879" h="76200">
                  <a:moveTo>
                    <a:pt x="1433449" y="28575"/>
                  </a:moveTo>
                  <a:lnTo>
                    <a:pt x="1389126" y="28575"/>
                  </a:lnTo>
                  <a:lnTo>
                    <a:pt x="1389126" y="47625"/>
                  </a:lnTo>
                  <a:lnTo>
                    <a:pt x="1433449" y="47625"/>
                  </a:lnTo>
                  <a:lnTo>
                    <a:pt x="1452499" y="38100"/>
                  </a:lnTo>
                  <a:lnTo>
                    <a:pt x="1433449" y="28575"/>
                  </a:lnTo>
                  <a:close/>
                </a:path>
              </a:pathLst>
            </a:custGeom>
            <a:solidFill>
              <a:srgbClr val="C00000"/>
            </a:solidFill>
            <a:ln w="9525">
              <a:noFill/>
              <a:round/>
              <a:headEnd/>
              <a:tailEnd/>
            </a:ln>
          </p:spPr>
          <p:txBody>
            <a:bodyPr lIns="0" tIns="0" rIns="0" bIns="0"/>
            <a:lstStyle/>
            <a:p>
              <a:endParaRPr lang="ru-RU" sz="1200" b="0">
                <a:latin typeface="Arial" panose="020B0604020202020204" pitchFamily="34" charset="0"/>
              </a:endParaRPr>
            </a:p>
          </p:txBody>
        </p:sp>
        <p:pic>
          <p:nvPicPr>
            <p:cNvPr id="79921" name="object 6"/>
            <p:cNvPicPr>
              <a:picLocks noChangeAspect="1" noChangeArrowheads="1"/>
            </p:cNvPicPr>
            <p:nvPr/>
          </p:nvPicPr>
          <p:blipFill>
            <a:blip r:embed="rId4"/>
            <a:srcRect/>
            <a:stretch>
              <a:fillRect/>
            </a:stretch>
          </p:blipFill>
          <p:spPr bwMode="auto">
            <a:xfrm>
              <a:off x="1500250" y="1828863"/>
              <a:ext cx="919162" cy="919162"/>
            </a:xfrm>
            <a:prstGeom prst="rect">
              <a:avLst/>
            </a:prstGeom>
            <a:noFill/>
            <a:ln w="9525">
              <a:noFill/>
              <a:miter lim="800000"/>
              <a:headEnd/>
              <a:tailEnd/>
            </a:ln>
          </p:spPr>
        </p:pic>
        <p:sp>
          <p:nvSpPr>
            <p:cNvPr id="79922" name="object 7"/>
            <p:cNvSpPr>
              <a:spLocks/>
            </p:cNvSpPr>
            <p:nvPr/>
          </p:nvSpPr>
          <p:spPr bwMode="auto">
            <a:xfrm>
              <a:off x="2419350" y="2244978"/>
              <a:ext cx="1539875" cy="76200"/>
            </a:xfrm>
            <a:custGeom>
              <a:avLst/>
              <a:gdLst>
                <a:gd name="T0" fmla="*/ 1521177 w 1539875"/>
                <a:gd name="T1" fmla="*/ 28575 h 76200"/>
                <a:gd name="T2" fmla="*/ 1476375 w 1539875"/>
                <a:gd name="T3" fmla="*/ 28575 h 76200"/>
                <a:gd name="T4" fmla="*/ 1476375 w 1539875"/>
                <a:gd name="T5" fmla="*/ 47625 h 76200"/>
                <a:gd name="T6" fmla="*/ 1463706 w 1539875"/>
                <a:gd name="T7" fmla="*/ 47664 h 76200"/>
                <a:gd name="T8" fmla="*/ 1463802 w 1539875"/>
                <a:gd name="T9" fmla="*/ 76200 h 76200"/>
                <a:gd name="T10" fmla="*/ 1539875 w 1539875"/>
                <a:gd name="T11" fmla="*/ 37846 h 76200"/>
                <a:gd name="T12" fmla="*/ 1521177 w 1539875"/>
                <a:gd name="T13" fmla="*/ 28575 h 76200"/>
                <a:gd name="T14" fmla="*/ 1463643 w 1539875"/>
                <a:gd name="T15" fmla="*/ 28614 h 76200"/>
                <a:gd name="T16" fmla="*/ 0 w 1539875"/>
                <a:gd name="T17" fmla="*/ 33147 h 76200"/>
                <a:gd name="T18" fmla="*/ 0 w 1539875"/>
                <a:gd name="T19" fmla="*/ 52197 h 76200"/>
                <a:gd name="T20" fmla="*/ 1463706 w 1539875"/>
                <a:gd name="T21" fmla="*/ 47664 h 76200"/>
                <a:gd name="T22" fmla="*/ 1463643 w 1539875"/>
                <a:gd name="T23" fmla="*/ 28614 h 76200"/>
                <a:gd name="T24" fmla="*/ 1476375 w 1539875"/>
                <a:gd name="T25" fmla="*/ 28575 h 76200"/>
                <a:gd name="T26" fmla="*/ 1463643 w 1539875"/>
                <a:gd name="T27" fmla="*/ 28614 h 76200"/>
                <a:gd name="T28" fmla="*/ 1463706 w 1539875"/>
                <a:gd name="T29" fmla="*/ 47664 h 76200"/>
                <a:gd name="T30" fmla="*/ 1476375 w 1539875"/>
                <a:gd name="T31" fmla="*/ 47625 h 76200"/>
                <a:gd name="T32" fmla="*/ 1476375 w 1539875"/>
                <a:gd name="T33" fmla="*/ 28575 h 76200"/>
                <a:gd name="T34" fmla="*/ 1463548 w 1539875"/>
                <a:gd name="T35" fmla="*/ 0 h 76200"/>
                <a:gd name="T36" fmla="*/ 1463643 w 1539875"/>
                <a:gd name="T37" fmla="*/ 28614 h 76200"/>
                <a:gd name="T38" fmla="*/ 1521177 w 1539875"/>
                <a:gd name="T39" fmla="*/ 28575 h 76200"/>
                <a:gd name="T40" fmla="*/ 1463548 w 1539875"/>
                <a:gd name="T41" fmla="*/ 0 h 76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9875"/>
                <a:gd name="T64" fmla="*/ 0 h 76200"/>
                <a:gd name="T65" fmla="*/ 1539875 w 1539875"/>
                <a:gd name="T66" fmla="*/ 76200 h 762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9875" h="76200">
                  <a:moveTo>
                    <a:pt x="1521177" y="28575"/>
                  </a:moveTo>
                  <a:lnTo>
                    <a:pt x="1476375" y="28575"/>
                  </a:lnTo>
                  <a:lnTo>
                    <a:pt x="1476375" y="47625"/>
                  </a:lnTo>
                  <a:lnTo>
                    <a:pt x="1463706" y="47664"/>
                  </a:lnTo>
                  <a:lnTo>
                    <a:pt x="1463802" y="76200"/>
                  </a:lnTo>
                  <a:lnTo>
                    <a:pt x="1539875" y="37846"/>
                  </a:lnTo>
                  <a:lnTo>
                    <a:pt x="1521177" y="28575"/>
                  </a:lnTo>
                  <a:close/>
                </a:path>
                <a:path w="1539875" h="76200">
                  <a:moveTo>
                    <a:pt x="1463643" y="28614"/>
                  </a:moveTo>
                  <a:lnTo>
                    <a:pt x="0" y="33147"/>
                  </a:lnTo>
                  <a:lnTo>
                    <a:pt x="0" y="52197"/>
                  </a:lnTo>
                  <a:lnTo>
                    <a:pt x="1463706" y="47664"/>
                  </a:lnTo>
                  <a:lnTo>
                    <a:pt x="1463643" y="28614"/>
                  </a:lnTo>
                  <a:close/>
                </a:path>
                <a:path w="1539875" h="76200">
                  <a:moveTo>
                    <a:pt x="1476375" y="28575"/>
                  </a:moveTo>
                  <a:lnTo>
                    <a:pt x="1463643" y="28614"/>
                  </a:lnTo>
                  <a:lnTo>
                    <a:pt x="1463706" y="47664"/>
                  </a:lnTo>
                  <a:lnTo>
                    <a:pt x="1476375" y="47625"/>
                  </a:lnTo>
                  <a:lnTo>
                    <a:pt x="1476375" y="28575"/>
                  </a:lnTo>
                  <a:close/>
                </a:path>
                <a:path w="1539875" h="76200">
                  <a:moveTo>
                    <a:pt x="1463548" y="0"/>
                  </a:moveTo>
                  <a:lnTo>
                    <a:pt x="1463643" y="28614"/>
                  </a:lnTo>
                  <a:lnTo>
                    <a:pt x="1521177" y="28575"/>
                  </a:lnTo>
                  <a:lnTo>
                    <a:pt x="1463548" y="0"/>
                  </a:lnTo>
                  <a:close/>
                </a:path>
              </a:pathLst>
            </a:custGeom>
            <a:solidFill>
              <a:srgbClr val="C00000"/>
            </a:solidFill>
            <a:ln w="9525">
              <a:noFill/>
              <a:round/>
              <a:headEnd/>
              <a:tailEnd/>
            </a:ln>
          </p:spPr>
          <p:txBody>
            <a:bodyPr lIns="0" tIns="0" rIns="0" bIns="0"/>
            <a:lstStyle/>
            <a:p>
              <a:endParaRPr lang="ru-RU" sz="1200" b="0">
                <a:latin typeface="Arial" panose="020B0604020202020204" pitchFamily="34" charset="0"/>
              </a:endParaRPr>
            </a:p>
          </p:txBody>
        </p:sp>
      </p:grpSp>
      <p:sp>
        <p:nvSpPr>
          <p:cNvPr id="79875" name="object 8"/>
          <p:cNvSpPr txBox="1">
            <a:spLocks noChangeArrowheads="1"/>
          </p:cNvSpPr>
          <p:nvPr/>
        </p:nvSpPr>
        <p:spPr bwMode="auto">
          <a:xfrm>
            <a:off x="2734049" y="2278145"/>
            <a:ext cx="1320913" cy="196873"/>
          </a:xfrm>
          <a:prstGeom prst="rect">
            <a:avLst/>
          </a:prstGeom>
          <a:noFill/>
          <a:ln w="9525">
            <a:noFill/>
            <a:miter lim="800000"/>
            <a:headEnd/>
            <a:tailEnd/>
          </a:ln>
        </p:spPr>
        <p:txBody>
          <a:bodyPr wrap="square" lIns="0" tIns="12089" rIns="0" bIns="0">
            <a:spAutoFit/>
          </a:bodyPr>
          <a:lstStyle/>
          <a:p>
            <a:pPr marL="10074">
              <a:spcBef>
                <a:spcPts val="99"/>
              </a:spcBef>
            </a:pPr>
            <a:r>
              <a:rPr lang="ru-RU" sz="1200" b="0" dirty="0">
                <a:latin typeface="Arial" panose="020B0604020202020204" pitchFamily="34" charset="0"/>
              </a:rPr>
              <a:t>Лимиты / резервы</a:t>
            </a:r>
          </a:p>
        </p:txBody>
      </p:sp>
      <p:sp>
        <p:nvSpPr>
          <p:cNvPr id="79876" name="object 9"/>
          <p:cNvSpPr txBox="1">
            <a:spLocks noChangeArrowheads="1"/>
          </p:cNvSpPr>
          <p:nvPr/>
        </p:nvSpPr>
        <p:spPr bwMode="auto">
          <a:xfrm>
            <a:off x="6620691" y="2255339"/>
            <a:ext cx="1634486" cy="196873"/>
          </a:xfrm>
          <a:prstGeom prst="rect">
            <a:avLst/>
          </a:prstGeom>
          <a:noFill/>
          <a:ln w="9525">
            <a:noFill/>
            <a:miter lim="800000"/>
            <a:headEnd/>
            <a:tailEnd/>
          </a:ln>
        </p:spPr>
        <p:txBody>
          <a:bodyPr wrap="square" lIns="0" tIns="12089" rIns="0" bIns="0">
            <a:spAutoFit/>
          </a:bodyPr>
          <a:lstStyle/>
          <a:p>
            <a:pPr marL="10074" algn="ctr">
              <a:spcBef>
                <a:spcPts val="99"/>
              </a:spcBef>
            </a:pPr>
            <a:r>
              <a:rPr lang="ru-RU" sz="1200" b="0" dirty="0">
                <a:latin typeface="Arial" panose="020B0604020202020204" pitchFamily="34" charset="0"/>
              </a:rPr>
              <a:t>Заявка на операцию</a:t>
            </a:r>
          </a:p>
        </p:txBody>
      </p:sp>
      <p:grpSp>
        <p:nvGrpSpPr>
          <p:cNvPr id="79877" name="object 10"/>
          <p:cNvGrpSpPr>
            <a:grpSpLocks/>
          </p:cNvGrpSpPr>
          <p:nvPr/>
        </p:nvGrpSpPr>
        <p:grpSpPr bwMode="auto">
          <a:xfrm>
            <a:off x="6011244" y="1462365"/>
            <a:ext cx="1801964" cy="673690"/>
            <a:chOff x="7608696" y="1843087"/>
            <a:chExt cx="2272030" cy="849630"/>
          </a:xfrm>
        </p:grpSpPr>
        <p:pic>
          <p:nvPicPr>
            <p:cNvPr id="79917" name="object 11"/>
            <p:cNvPicPr>
              <a:picLocks noChangeAspect="1" noChangeArrowheads="1"/>
            </p:cNvPicPr>
            <p:nvPr/>
          </p:nvPicPr>
          <p:blipFill>
            <a:blip r:embed="rId5"/>
            <a:srcRect/>
            <a:stretch>
              <a:fillRect/>
            </a:stretch>
          </p:blipFill>
          <p:spPr bwMode="auto">
            <a:xfrm>
              <a:off x="8664574" y="1843087"/>
              <a:ext cx="1216025" cy="849312"/>
            </a:xfrm>
            <a:prstGeom prst="rect">
              <a:avLst/>
            </a:prstGeom>
            <a:noFill/>
            <a:ln w="9525">
              <a:noFill/>
              <a:miter lim="800000"/>
              <a:headEnd/>
              <a:tailEnd/>
            </a:ln>
          </p:spPr>
        </p:pic>
        <p:sp>
          <p:nvSpPr>
            <p:cNvPr id="79918" name="object 12"/>
            <p:cNvSpPr>
              <a:spLocks/>
            </p:cNvSpPr>
            <p:nvPr/>
          </p:nvSpPr>
          <p:spPr bwMode="auto">
            <a:xfrm>
              <a:off x="7608696" y="2231516"/>
              <a:ext cx="1056005" cy="76200"/>
            </a:xfrm>
            <a:custGeom>
              <a:avLst/>
              <a:gdLst>
                <a:gd name="T0" fmla="*/ 1037752 w 1056004"/>
                <a:gd name="T1" fmla="*/ 28320 h 76200"/>
                <a:gd name="T2" fmla="*/ 992252 w 1056004"/>
                <a:gd name="T3" fmla="*/ 28320 h 76200"/>
                <a:gd name="T4" fmla="*/ 992505 w 1056004"/>
                <a:gd name="T5" fmla="*/ 47370 h 76200"/>
                <a:gd name="T6" fmla="*/ 979804 w 1056004"/>
                <a:gd name="T7" fmla="*/ 47543 h 76200"/>
                <a:gd name="T8" fmla="*/ 980186 w 1056004"/>
                <a:gd name="T9" fmla="*/ 76200 h 76200"/>
                <a:gd name="T10" fmla="*/ 1055878 w 1056004"/>
                <a:gd name="T11" fmla="*/ 37083 h 76200"/>
                <a:gd name="T12" fmla="*/ 1037752 w 1056004"/>
                <a:gd name="T13" fmla="*/ 28320 h 76200"/>
                <a:gd name="T14" fmla="*/ 979550 w 1056004"/>
                <a:gd name="T15" fmla="*/ 28493 h 76200"/>
                <a:gd name="T16" fmla="*/ 0 w 1056004"/>
                <a:gd name="T17" fmla="*/ 41782 h 76200"/>
                <a:gd name="T18" fmla="*/ 380 w 1056004"/>
                <a:gd name="T19" fmla="*/ 60832 h 76200"/>
                <a:gd name="T20" fmla="*/ 979804 w 1056004"/>
                <a:gd name="T21" fmla="*/ 47543 h 76200"/>
                <a:gd name="T22" fmla="*/ 979550 w 1056004"/>
                <a:gd name="T23" fmla="*/ 28493 h 76200"/>
                <a:gd name="T24" fmla="*/ 992252 w 1056004"/>
                <a:gd name="T25" fmla="*/ 28320 h 76200"/>
                <a:gd name="T26" fmla="*/ 979550 w 1056004"/>
                <a:gd name="T27" fmla="*/ 28493 h 76200"/>
                <a:gd name="T28" fmla="*/ 979804 w 1056004"/>
                <a:gd name="T29" fmla="*/ 47543 h 76200"/>
                <a:gd name="T30" fmla="*/ 992505 w 1056004"/>
                <a:gd name="T31" fmla="*/ 47370 h 76200"/>
                <a:gd name="T32" fmla="*/ 992252 w 1056004"/>
                <a:gd name="T33" fmla="*/ 28320 h 76200"/>
                <a:gd name="T34" fmla="*/ 979171 w 1056004"/>
                <a:gd name="T35" fmla="*/ 0 h 76200"/>
                <a:gd name="T36" fmla="*/ 979550 w 1056004"/>
                <a:gd name="T37" fmla="*/ 28493 h 76200"/>
                <a:gd name="T38" fmla="*/ 992252 w 1056004"/>
                <a:gd name="T39" fmla="*/ 28320 h 76200"/>
                <a:gd name="T40" fmla="*/ 1037752 w 1056004"/>
                <a:gd name="T41" fmla="*/ 28320 h 76200"/>
                <a:gd name="T42" fmla="*/ 979171 w 1056004"/>
                <a:gd name="T43" fmla="*/ 0 h 76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6004"/>
                <a:gd name="T67" fmla="*/ 0 h 76200"/>
                <a:gd name="T68" fmla="*/ 1056004 w 1056004"/>
                <a:gd name="T69" fmla="*/ 76200 h 76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6004" h="76200">
                  <a:moveTo>
                    <a:pt x="1037751" y="28320"/>
                  </a:moveTo>
                  <a:lnTo>
                    <a:pt x="992251" y="28320"/>
                  </a:lnTo>
                  <a:lnTo>
                    <a:pt x="992504" y="47370"/>
                  </a:lnTo>
                  <a:lnTo>
                    <a:pt x="979803" y="47543"/>
                  </a:lnTo>
                  <a:lnTo>
                    <a:pt x="980185" y="76200"/>
                  </a:lnTo>
                  <a:lnTo>
                    <a:pt x="1055877" y="37083"/>
                  </a:lnTo>
                  <a:lnTo>
                    <a:pt x="1037751" y="28320"/>
                  </a:lnTo>
                  <a:close/>
                </a:path>
                <a:path w="1056004" h="76200">
                  <a:moveTo>
                    <a:pt x="979549" y="28493"/>
                  </a:moveTo>
                  <a:lnTo>
                    <a:pt x="0" y="41782"/>
                  </a:lnTo>
                  <a:lnTo>
                    <a:pt x="380" y="60832"/>
                  </a:lnTo>
                  <a:lnTo>
                    <a:pt x="979803" y="47543"/>
                  </a:lnTo>
                  <a:lnTo>
                    <a:pt x="979549" y="28493"/>
                  </a:lnTo>
                  <a:close/>
                </a:path>
                <a:path w="1056004" h="76200">
                  <a:moveTo>
                    <a:pt x="992251" y="28320"/>
                  </a:moveTo>
                  <a:lnTo>
                    <a:pt x="979549" y="28493"/>
                  </a:lnTo>
                  <a:lnTo>
                    <a:pt x="979803" y="47543"/>
                  </a:lnTo>
                  <a:lnTo>
                    <a:pt x="992504" y="47370"/>
                  </a:lnTo>
                  <a:lnTo>
                    <a:pt x="992251" y="28320"/>
                  </a:lnTo>
                  <a:close/>
                </a:path>
                <a:path w="1056004" h="76200">
                  <a:moveTo>
                    <a:pt x="979170" y="0"/>
                  </a:moveTo>
                  <a:lnTo>
                    <a:pt x="979549" y="28493"/>
                  </a:lnTo>
                  <a:lnTo>
                    <a:pt x="992251" y="28320"/>
                  </a:lnTo>
                  <a:lnTo>
                    <a:pt x="1037751" y="28320"/>
                  </a:lnTo>
                  <a:lnTo>
                    <a:pt x="979170" y="0"/>
                  </a:lnTo>
                  <a:close/>
                </a:path>
              </a:pathLst>
            </a:custGeom>
            <a:solidFill>
              <a:srgbClr val="C00000"/>
            </a:solidFill>
            <a:ln w="9525">
              <a:noFill/>
              <a:round/>
              <a:headEnd/>
              <a:tailEnd/>
            </a:ln>
          </p:spPr>
          <p:txBody>
            <a:bodyPr lIns="0" tIns="0" rIns="0" bIns="0"/>
            <a:lstStyle/>
            <a:p>
              <a:endParaRPr lang="ru-RU" sz="1200" b="0">
                <a:latin typeface="Arial" panose="020B0604020202020204" pitchFamily="34" charset="0"/>
              </a:endParaRPr>
            </a:p>
          </p:txBody>
        </p:sp>
      </p:grpSp>
      <p:sp>
        <p:nvSpPr>
          <p:cNvPr id="79878" name="object 13"/>
          <p:cNvSpPr>
            <a:spLocks/>
          </p:cNvSpPr>
          <p:nvPr/>
        </p:nvSpPr>
        <p:spPr bwMode="auto">
          <a:xfrm>
            <a:off x="6530026" y="2644900"/>
            <a:ext cx="1930406" cy="509989"/>
          </a:xfrm>
          <a:custGeom>
            <a:avLst/>
            <a:gdLst>
              <a:gd name="T0" fmla="*/ 2326210 w 2433954"/>
              <a:gd name="T1" fmla="*/ 0 h 643254"/>
              <a:gd name="T2" fmla="*/ 107174 w 2433954"/>
              <a:gd name="T3" fmla="*/ 0 h 643254"/>
              <a:gd name="T4" fmla="*/ 65463 w 2433954"/>
              <a:gd name="T5" fmla="*/ 8401 h 643254"/>
              <a:gd name="T6" fmla="*/ 31396 w 2433954"/>
              <a:gd name="T7" fmla="*/ 31322 h 643254"/>
              <a:gd name="T8" fmla="*/ 8424 w 2433954"/>
              <a:gd name="T9" fmla="*/ 65333 h 643254"/>
              <a:gd name="T10" fmla="*/ 0 w 2433954"/>
              <a:gd name="T11" fmla="*/ 107008 h 643254"/>
              <a:gd name="T12" fmla="*/ 0 w 2433954"/>
              <a:gd name="T13" fmla="*/ 535422 h 643254"/>
              <a:gd name="T14" fmla="*/ 8424 w 2433954"/>
              <a:gd name="T15" fmla="*/ 577116 h 643254"/>
              <a:gd name="T16" fmla="*/ 31396 w 2433954"/>
              <a:gd name="T17" fmla="*/ 611172 h 643254"/>
              <a:gd name="T18" fmla="*/ 65463 w 2433954"/>
              <a:gd name="T19" fmla="*/ 634135 h 643254"/>
              <a:gd name="T20" fmla="*/ 107174 w 2433954"/>
              <a:gd name="T21" fmla="*/ 642557 h 643254"/>
              <a:gd name="T22" fmla="*/ 2326210 w 2433954"/>
              <a:gd name="T23" fmla="*/ 642557 h 643254"/>
              <a:gd name="T24" fmla="*/ 2367921 w 2433954"/>
              <a:gd name="T25" fmla="*/ 634135 h 643254"/>
              <a:gd name="T26" fmla="*/ 2401988 w 2433954"/>
              <a:gd name="T27" fmla="*/ 611172 h 643254"/>
              <a:gd name="T28" fmla="*/ 2424959 w 2433954"/>
              <a:gd name="T29" fmla="*/ 577116 h 643254"/>
              <a:gd name="T30" fmla="*/ 2433384 w 2433954"/>
              <a:gd name="T31" fmla="*/ 535422 h 643254"/>
              <a:gd name="T32" fmla="*/ 2433384 w 2433954"/>
              <a:gd name="T33" fmla="*/ 107008 h 643254"/>
              <a:gd name="T34" fmla="*/ 2424959 w 2433954"/>
              <a:gd name="T35" fmla="*/ 65333 h 643254"/>
              <a:gd name="T36" fmla="*/ 2401988 w 2433954"/>
              <a:gd name="T37" fmla="*/ 31322 h 643254"/>
              <a:gd name="T38" fmla="*/ 2367921 w 2433954"/>
              <a:gd name="T39" fmla="*/ 8401 h 643254"/>
              <a:gd name="T40" fmla="*/ 2326210 w 2433954"/>
              <a:gd name="T41" fmla="*/ 0 h 643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33954"/>
              <a:gd name="T64" fmla="*/ 0 h 643254"/>
              <a:gd name="T65" fmla="*/ 2433954 w 2433954"/>
              <a:gd name="T66" fmla="*/ 643254 h 643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33954" h="643254">
                <a:moveTo>
                  <a:pt x="2326513" y="0"/>
                </a:moveTo>
                <a:lnTo>
                  <a:pt x="107188" y="0"/>
                </a:lnTo>
                <a:lnTo>
                  <a:pt x="65472" y="8405"/>
                </a:lnTo>
                <a:lnTo>
                  <a:pt x="31400" y="31337"/>
                </a:lnTo>
                <a:lnTo>
                  <a:pt x="8425" y="65365"/>
                </a:lnTo>
                <a:lnTo>
                  <a:pt x="0" y="107061"/>
                </a:lnTo>
                <a:lnTo>
                  <a:pt x="0" y="535686"/>
                </a:lnTo>
                <a:lnTo>
                  <a:pt x="8425" y="577401"/>
                </a:lnTo>
                <a:lnTo>
                  <a:pt x="31400" y="611473"/>
                </a:lnTo>
                <a:lnTo>
                  <a:pt x="65472" y="634448"/>
                </a:lnTo>
                <a:lnTo>
                  <a:pt x="107188" y="642874"/>
                </a:lnTo>
                <a:lnTo>
                  <a:pt x="2326513" y="642874"/>
                </a:lnTo>
                <a:lnTo>
                  <a:pt x="2368228" y="634448"/>
                </a:lnTo>
                <a:lnTo>
                  <a:pt x="2402300" y="611473"/>
                </a:lnTo>
                <a:lnTo>
                  <a:pt x="2425275" y="577401"/>
                </a:lnTo>
                <a:lnTo>
                  <a:pt x="2433701" y="535686"/>
                </a:lnTo>
                <a:lnTo>
                  <a:pt x="2433701" y="107061"/>
                </a:lnTo>
                <a:lnTo>
                  <a:pt x="2425275" y="65365"/>
                </a:lnTo>
                <a:lnTo>
                  <a:pt x="2402300" y="31337"/>
                </a:lnTo>
                <a:lnTo>
                  <a:pt x="2368228" y="8405"/>
                </a:lnTo>
                <a:lnTo>
                  <a:pt x="2326513" y="0"/>
                </a:lnTo>
                <a:close/>
              </a:path>
            </a:pathLst>
          </a:custGeom>
          <a:solidFill>
            <a:srgbClr val="6B6BCF"/>
          </a:solidFill>
          <a:ln w="9525">
            <a:noFill/>
            <a:round/>
            <a:headEnd/>
            <a:tailEnd/>
          </a:ln>
        </p:spPr>
        <p:txBody>
          <a:bodyPr lIns="0" tIns="0" rIns="0" bIns="0"/>
          <a:lstStyle/>
          <a:p>
            <a:endParaRPr lang="ru-RU" sz="1666" b="0">
              <a:latin typeface="Arial" panose="020B0604020202020204" pitchFamily="34" charset="0"/>
            </a:endParaRPr>
          </a:p>
        </p:txBody>
      </p:sp>
      <p:sp>
        <p:nvSpPr>
          <p:cNvPr id="79879" name="object 14"/>
          <p:cNvSpPr txBox="1">
            <a:spLocks noChangeArrowheads="1"/>
          </p:cNvSpPr>
          <p:nvPr/>
        </p:nvSpPr>
        <p:spPr bwMode="auto">
          <a:xfrm>
            <a:off x="6540373" y="2688504"/>
            <a:ext cx="1837223" cy="446304"/>
          </a:xfrm>
          <a:prstGeom prst="rect">
            <a:avLst/>
          </a:prstGeom>
          <a:noFill/>
          <a:ln w="9525">
            <a:noFill/>
            <a:miter lim="800000"/>
            <a:headEnd/>
            <a:tailEnd/>
          </a:ln>
        </p:spPr>
        <p:txBody>
          <a:bodyPr lIns="0" tIns="11585" rIns="0" bIns="0">
            <a:spAutoFit/>
          </a:bodyPr>
          <a:lstStyle>
            <a:defPPr>
              <a:defRPr lang="en-US"/>
            </a:defPPr>
            <a:lvl1pPr algn="ctr">
              <a:lnSpc>
                <a:spcPts val="1712"/>
              </a:lnSpc>
              <a:spcBef>
                <a:spcPts val="113"/>
              </a:spcBef>
              <a:defRPr sz="1499">
                <a:solidFill>
                  <a:srgbClr val="FFFFFF"/>
                </a:solidFill>
              </a:defRPr>
            </a:lvl1pPr>
          </a:lstStyle>
          <a:p>
            <a:r>
              <a:rPr lang="ru-RU" sz="1190" b="0" dirty="0">
                <a:latin typeface="Arial" panose="020B0604020202020204" pitchFamily="34" charset="0"/>
              </a:rPr>
              <a:t>Договор </a:t>
            </a:r>
          </a:p>
          <a:p>
            <a:r>
              <a:rPr lang="ru-RU" sz="1190" b="0" dirty="0">
                <a:latin typeface="Arial" panose="020B0604020202020204" pitchFamily="34" charset="0"/>
              </a:rPr>
              <a:t>«пакетная заявка»</a:t>
            </a:r>
          </a:p>
        </p:txBody>
      </p:sp>
      <p:sp>
        <p:nvSpPr>
          <p:cNvPr id="79880" name="object 15"/>
          <p:cNvSpPr>
            <a:spLocks/>
          </p:cNvSpPr>
          <p:nvPr/>
        </p:nvSpPr>
        <p:spPr bwMode="auto">
          <a:xfrm>
            <a:off x="6531285" y="3229185"/>
            <a:ext cx="1929147" cy="509989"/>
          </a:xfrm>
          <a:custGeom>
            <a:avLst/>
            <a:gdLst>
              <a:gd name="T0" fmla="*/ 2324862 w 2432050"/>
              <a:gd name="T1" fmla="*/ 0 h 643254"/>
              <a:gd name="T2" fmla="*/ 107060 w 2432050"/>
              <a:gd name="T3" fmla="*/ 0 h 643254"/>
              <a:gd name="T4" fmla="*/ 65365 w 2432050"/>
              <a:gd name="T5" fmla="*/ 8401 h 643254"/>
              <a:gd name="T6" fmla="*/ 31337 w 2432050"/>
              <a:gd name="T7" fmla="*/ 31322 h 643254"/>
              <a:gd name="T8" fmla="*/ 8405 w 2432050"/>
              <a:gd name="T9" fmla="*/ 65333 h 643254"/>
              <a:gd name="T10" fmla="*/ 0 w 2432050"/>
              <a:gd name="T11" fmla="*/ 107008 h 643254"/>
              <a:gd name="T12" fmla="*/ 0 w 2432050"/>
              <a:gd name="T13" fmla="*/ 535422 h 643254"/>
              <a:gd name="T14" fmla="*/ 8405 w 2432050"/>
              <a:gd name="T15" fmla="*/ 577116 h 643254"/>
              <a:gd name="T16" fmla="*/ 31337 w 2432050"/>
              <a:gd name="T17" fmla="*/ 611172 h 643254"/>
              <a:gd name="T18" fmla="*/ 65365 w 2432050"/>
              <a:gd name="T19" fmla="*/ 634135 h 643254"/>
              <a:gd name="T20" fmla="*/ 107060 w 2432050"/>
              <a:gd name="T21" fmla="*/ 642557 h 643254"/>
              <a:gd name="T22" fmla="*/ 2324862 w 2432050"/>
              <a:gd name="T23" fmla="*/ 642557 h 643254"/>
              <a:gd name="T24" fmla="*/ 2366576 w 2432050"/>
              <a:gd name="T25" fmla="*/ 634135 h 643254"/>
              <a:gd name="T26" fmla="*/ 2400648 w 2432050"/>
              <a:gd name="T27" fmla="*/ 611172 h 643254"/>
              <a:gd name="T28" fmla="*/ 2423624 w 2432050"/>
              <a:gd name="T29" fmla="*/ 577116 h 643254"/>
              <a:gd name="T30" fmla="*/ 2432050 w 2432050"/>
              <a:gd name="T31" fmla="*/ 535422 h 643254"/>
              <a:gd name="T32" fmla="*/ 2432050 w 2432050"/>
              <a:gd name="T33" fmla="*/ 107008 h 643254"/>
              <a:gd name="T34" fmla="*/ 2423624 w 2432050"/>
              <a:gd name="T35" fmla="*/ 65333 h 643254"/>
              <a:gd name="T36" fmla="*/ 2400648 w 2432050"/>
              <a:gd name="T37" fmla="*/ 31322 h 643254"/>
              <a:gd name="T38" fmla="*/ 2366576 w 2432050"/>
              <a:gd name="T39" fmla="*/ 8401 h 643254"/>
              <a:gd name="T40" fmla="*/ 2324862 w 2432050"/>
              <a:gd name="T41" fmla="*/ 0 h 643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32050"/>
              <a:gd name="T64" fmla="*/ 0 h 643254"/>
              <a:gd name="T65" fmla="*/ 2432050 w 2432050"/>
              <a:gd name="T66" fmla="*/ 643254 h 643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32050" h="643254">
                <a:moveTo>
                  <a:pt x="2324862" y="0"/>
                </a:moveTo>
                <a:lnTo>
                  <a:pt x="107060" y="0"/>
                </a:lnTo>
                <a:lnTo>
                  <a:pt x="65365" y="8405"/>
                </a:lnTo>
                <a:lnTo>
                  <a:pt x="31337" y="31337"/>
                </a:lnTo>
                <a:lnTo>
                  <a:pt x="8405" y="65365"/>
                </a:lnTo>
                <a:lnTo>
                  <a:pt x="0" y="107061"/>
                </a:lnTo>
                <a:lnTo>
                  <a:pt x="0" y="535686"/>
                </a:lnTo>
                <a:lnTo>
                  <a:pt x="8405" y="577401"/>
                </a:lnTo>
                <a:lnTo>
                  <a:pt x="31337" y="611473"/>
                </a:lnTo>
                <a:lnTo>
                  <a:pt x="65365" y="634448"/>
                </a:lnTo>
                <a:lnTo>
                  <a:pt x="107060" y="642874"/>
                </a:lnTo>
                <a:lnTo>
                  <a:pt x="2324862" y="642874"/>
                </a:lnTo>
                <a:lnTo>
                  <a:pt x="2366577" y="634448"/>
                </a:lnTo>
                <a:lnTo>
                  <a:pt x="2400649" y="611473"/>
                </a:lnTo>
                <a:lnTo>
                  <a:pt x="2423624" y="577401"/>
                </a:lnTo>
                <a:lnTo>
                  <a:pt x="2432050" y="535686"/>
                </a:lnTo>
                <a:lnTo>
                  <a:pt x="2432050" y="107061"/>
                </a:lnTo>
                <a:lnTo>
                  <a:pt x="2423624" y="65365"/>
                </a:lnTo>
                <a:lnTo>
                  <a:pt x="2400649" y="31337"/>
                </a:lnTo>
                <a:lnTo>
                  <a:pt x="2366577" y="8405"/>
                </a:lnTo>
                <a:lnTo>
                  <a:pt x="2324862" y="0"/>
                </a:lnTo>
                <a:close/>
              </a:path>
            </a:pathLst>
          </a:custGeom>
          <a:solidFill>
            <a:srgbClr val="6B6BCF"/>
          </a:solidFill>
          <a:ln w="9525">
            <a:noFill/>
            <a:round/>
            <a:headEnd/>
            <a:tailEnd/>
          </a:ln>
        </p:spPr>
        <p:txBody>
          <a:bodyPr lIns="0" tIns="0" rIns="0" bIns="0"/>
          <a:lstStyle/>
          <a:p>
            <a:endParaRPr lang="ru-RU" sz="1666" b="0">
              <a:latin typeface="Arial" panose="020B0604020202020204" pitchFamily="34" charset="0"/>
            </a:endParaRPr>
          </a:p>
        </p:txBody>
      </p:sp>
      <p:sp>
        <p:nvSpPr>
          <p:cNvPr id="79881" name="object 16"/>
          <p:cNvSpPr txBox="1">
            <a:spLocks noChangeArrowheads="1"/>
          </p:cNvSpPr>
          <p:nvPr/>
        </p:nvSpPr>
        <p:spPr bwMode="auto">
          <a:xfrm>
            <a:off x="6620691" y="3210295"/>
            <a:ext cx="1775520" cy="550307"/>
          </a:xfrm>
          <a:prstGeom prst="rect">
            <a:avLst/>
          </a:prstGeom>
          <a:noFill/>
          <a:ln w="9525">
            <a:noFill/>
            <a:miter lim="800000"/>
            <a:headEnd/>
            <a:tailEnd/>
          </a:ln>
        </p:spPr>
        <p:txBody>
          <a:bodyPr lIns="0" tIns="11585" rIns="0" bIns="0">
            <a:spAutoFit/>
          </a:bodyPr>
          <a:lstStyle/>
          <a:p>
            <a:pPr algn="ctr">
              <a:lnSpc>
                <a:spcPts val="1359"/>
              </a:lnSpc>
              <a:spcBef>
                <a:spcPts val="90"/>
              </a:spcBef>
            </a:pPr>
            <a:r>
              <a:rPr lang="ru-RU" sz="1190" b="0" dirty="0">
                <a:solidFill>
                  <a:srgbClr val="FFFFFF"/>
                </a:solidFill>
                <a:latin typeface="Arial" panose="020B0604020202020204" pitchFamily="34" charset="0"/>
              </a:rPr>
              <a:t>Договор- резервирование</a:t>
            </a:r>
            <a:endParaRPr lang="ru-RU" sz="1190" b="0" dirty="0">
              <a:latin typeface="Arial" panose="020B0604020202020204" pitchFamily="34" charset="0"/>
            </a:endParaRPr>
          </a:p>
          <a:p>
            <a:pPr algn="ctr">
              <a:lnSpc>
                <a:spcPts val="1359"/>
              </a:lnSpc>
            </a:pPr>
            <a:r>
              <a:rPr lang="ru-RU" sz="1190" b="0" dirty="0">
                <a:solidFill>
                  <a:srgbClr val="FFFFFF"/>
                </a:solidFill>
                <a:latin typeface="Arial" panose="020B0604020202020204" pitchFamily="34" charset="0"/>
              </a:rPr>
              <a:t>лимита</a:t>
            </a:r>
            <a:endParaRPr lang="ru-RU" sz="1190" b="0" dirty="0">
              <a:latin typeface="Arial" panose="020B0604020202020204" pitchFamily="34" charset="0"/>
            </a:endParaRPr>
          </a:p>
        </p:txBody>
      </p:sp>
      <p:sp>
        <p:nvSpPr>
          <p:cNvPr id="79882" name="object 17"/>
          <p:cNvSpPr>
            <a:spLocks/>
          </p:cNvSpPr>
          <p:nvPr/>
        </p:nvSpPr>
        <p:spPr bwMode="auto">
          <a:xfrm>
            <a:off x="6531285" y="3813469"/>
            <a:ext cx="1929147" cy="509989"/>
          </a:xfrm>
          <a:custGeom>
            <a:avLst/>
            <a:gdLst>
              <a:gd name="T0" fmla="*/ 2324862 w 2432050"/>
              <a:gd name="T1" fmla="*/ 0 h 643254"/>
              <a:gd name="T2" fmla="*/ 107060 w 2432050"/>
              <a:gd name="T3" fmla="*/ 0 h 643254"/>
              <a:gd name="T4" fmla="*/ 65365 w 2432050"/>
              <a:gd name="T5" fmla="*/ 8401 h 643254"/>
              <a:gd name="T6" fmla="*/ 31337 w 2432050"/>
              <a:gd name="T7" fmla="*/ 31322 h 643254"/>
              <a:gd name="T8" fmla="*/ 8405 w 2432050"/>
              <a:gd name="T9" fmla="*/ 65333 h 643254"/>
              <a:gd name="T10" fmla="*/ 0 w 2432050"/>
              <a:gd name="T11" fmla="*/ 107008 h 643254"/>
              <a:gd name="T12" fmla="*/ 0 w 2432050"/>
              <a:gd name="T13" fmla="*/ 535447 h 643254"/>
              <a:gd name="T14" fmla="*/ 8405 w 2432050"/>
              <a:gd name="T15" fmla="*/ 577137 h 643254"/>
              <a:gd name="T16" fmla="*/ 31337 w 2432050"/>
              <a:gd name="T17" fmla="*/ 611184 h 643254"/>
              <a:gd name="T18" fmla="*/ 65365 w 2432050"/>
              <a:gd name="T19" fmla="*/ 634139 h 643254"/>
              <a:gd name="T20" fmla="*/ 107060 w 2432050"/>
              <a:gd name="T21" fmla="*/ 642557 h 643254"/>
              <a:gd name="T22" fmla="*/ 2324862 w 2432050"/>
              <a:gd name="T23" fmla="*/ 642557 h 643254"/>
              <a:gd name="T24" fmla="*/ 2366576 w 2432050"/>
              <a:gd name="T25" fmla="*/ 634139 h 643254"/>
              <a:gd name="T26" fmla="*/ 2400648 w 2432050"/>
              <a:gd name="T27" fmla="*/ 611184 h 643254"/>
              <a:gd name="T28" fmla="*/ 2423624 w 2432050"/>
              <a:gd name="T29" fmla="*/ 577137 h 643254"/>
              <a:gd name="T30" fmla="*/ 2432050 w 2432050"/>
              <a:gd name="T31" fmla="*/ 535447 h 643254"/>
              <a:gd name="T32" fmla="*/ 2432050 w 2432050"/>
              <a:gd name="T33" fmla="*/ 107008 h 643254"/>
              <a:gd name="T34" fmla="*/ 2423624 w 2432050"/>
              <a:gd name="T35" fmla="*/ 65333 h 643254"/>
              <a:gd name="T36" fmla="*/ 2400648 w 2432050"/>
              <a:gd name="T37" fmla="*/ 31322 h 643254"/>
              <a:gd name="T38" fmla="*/ 2366576 w 2432050"/>
              <a:gd name="T39" fmla="*/ 8401 h 643254"/>
              <a:gd name="T40" fmla="*/ 2324862 w 2432050"/>
              <a:gd name="T41" fmla="*/ 0 h 643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32050"/>
              <a:gd name="T64" fmla="*/ 0 h 643254"/>
              <a:gd name="T65" fmla="*/ 2432050 w 2432050"/>
              <a:gd name="T66" fmla="*/ 643254 h 643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32050" h="643254">
                <a:moveTo>
                  <a:pt x="2324862" y="0"/>
                </a:moveTo>
                <a:lnTo>
                  <a:pt x="107060" y="0"/>
                </a:lnTo>
                <a:lnTo>
                  <a:pt x="65365" y="8405"/>
                </a:lnTo>
                <a:lnTo>
                  <a:pt x="31337" y="31337"/>
                </a:lnTo>
                <a:lnTo>
                  <a:pt x="8405" y="65365"/>
                </a:lnTo>
                <a:lnTo>
                  <a:pt x="0" y="107061"/>
                </a:lnTo>
                <a:lnTo>
                  <a:pt x="0" y="535711"/>
                </a:lnTo>
                <a:lnTo>
                  <a:pt x="8405" y="577422"/>
                </a:lnTo>
                <a:lnTo>
                  <a:pt x="31337" y="611485"/>
                </a:lnTo>
                <a:lnTo>
                  <a:pt x="65365" y="634452"/>
                </a:lnTo>
                <a:lnTo>
                  <a:pt x="107060" y="642874"/>
                </a:lnTo>
                <a:lnTo>
                  <a:pt x="2324862" y="642874"/>
                </a:lnTo>
                <a:lnTo>
                  <a:pt x="2366577" y="634452"/>
                </a:lnTo>
                <a:lnTo>
                  <a:pt x="2400649" y="611485"/>
                </a:lnTo>
                <a:lnTo>
                  <a:pt x="2423624" y="577422"/>
                </a:lnTo>
                <a:lnTo>
                  <a:pt x="2432050" y="535711"/>
                </a:lnTo>
                <a:lnTo>
                  <a:pt x="2432050" y="107061"/>
                </a:lnTo>
                <a:lnTo>
                  <a:pt x="2423624" y="65365"/>
                </a:lnTo>
                <a:lnTo>
                  <a:pt x="2400649" y="31337"/>
                </a:lnTo>
                <a:lnTo>
                  <a:pt x="2366577" y="8405"/>
                </a:lnTo>
                <a:lnTo>
                  <a:pt x="2324862" y="0"/>
                </a:lnTo>
                <a:close/>
              </a:path>
            </a:pathLst>
          </a:custGeom>
          <a:solidFill>
            <a:srgbClr val="6B6BCF"/>
          </a:solidFill>
          <a:ln w="9525">
            <a:noFill/>
            <a:round/>
            <a:headEnd/>
            <a:tailEnd/>
          </a:ln>
        </p:spPr>
        <p:txBody>
          <a:bodyPr lIns="0" tIns="0" rIns="0" bIns="0"/>
          <a:lstStyle/>
          <a:p>
            <a:endParaRPr lang="ru-RU" sz="1666" b="0">
              <a:latin typeface="Arial" panose="020B0604020202020204" pitchFamily="34" charset="0"/>
            </a:endParaRPr>
          </a:p>
        </p:txBody>
      </p:sp>
      <p:sp>
        <p:nvSpPr>
          <p:cNvPr id="79883" name="object 18"/>
          <p:cNvSpPr txBox="1">
            <a:spLocks noChangeArrowheads="1"/>
          </p:cNvSpPr>
          <p:nvPr/>
        </p:nvSpPr>
        <p:spPr bwMode="auto">
          <a:xfrm>
            <a:off x="6834760" y="3867615"/>
            <a:ext cx="1270568" cy="377443"/>
          </a:xfrm>
          <a:prstGeom prst="rect">
            <a:avLst/>
          </a:prstGeom>
          <a:noFill/>
          <a:ln w="9525">
            <a:noFill/>
            <a:miter lim="800000"/>
            <a:headEnd/>
            <a:tailEnd/>
          </a:ln>
        </p:spPr>
        <p:txBody>
          <a:bodyPr lIns="0" tIns="11081" rIns="0" bIns="0">
            <a:spAutoFit/>
          </a:bodyPr>
          <a:lstStyle/>
          <a:p>
            <a:pPr marL="10074" algn="ctr">
              <a:spcBef>
                <a:spcPts val="90"/>
              </a:spcBef>
            </a:pPr>
            <a:r>
              <a:rPr lang="ru-RU" sz="1190" b="0" dirty="0">
                <a:solidFill>
                  <a:srgbClr val="FFFFFF"/>
                </a:solidFill>
                <a:latin typeface="Arial" panose="020B0604020202020204" pitchFamily="34" charset="0"/>
              </a:rPr>
              <a:t>Заказ поставщику</a:t>
            </a:r>
            <a:endParaRPr lang="ru-RU" sz="1190" b="0" dirty="0">
              <a:latin typeface="Arial" panose="020B0604020202020204" pitchFamily="34" charset="0"/>
            </a:endParaRPr>
          </a:p>
        </p:txBody>
      </p:sp>
      <p:sp>
        <p:nvSpPr>
          <p:cNvPr id="79884" name="object 19"/>
          <p:cNvSpPr>
            <a:spLocks/>
          </p:cNvSpPr>
          <p:nvPr/>
        </p:nvSpPr>
        <p:spPr bwMode="auto">
          <a:xfrm>
            <a:off x="4517770" y="2646159"/>
            <a:ext cx="1982034" cy="506212"/>
          </a:xfrm>
          <a:custGeom>
            <a:avLst/>
            <a:gdLst>
              <a:gd name="T0" fmla="*/ 2392299 w 2498725"/>
              <a:gd name="T1" fmla="*/ 0 h 638175"/>
              <a:gd name="T2" fmla="*/ 106425 w 2498725"/>
              <a:gd name="T3" fmla="*/ 0 h 638175"/>
              <a:gd name="T4" fmla="*/ 64990 w 2498725"/>
              <a:gd name="T5" fmla="*/ 8360 h 638175"/>
              <a:gd name="T6" fmla="*/ 31162 w 2498725"/>
              <a:gd name="T7" fmla="*/ 31162 h 638175"/>
              <a:gd name="T8" fmla="*/ 8360 w 2498725"/>
              <a:gd name="T9" fmla="*/ 64990 h 638175"/>
              <a:gd name="T10" fmla="*/ 0 w 2498725"/>
              <a:gd name="T11" fmla="*/ 106425 h 638175"/>
              <a:gd name="T12" fmla="*/ 0 w 2498725"/>
              <a:gd name="T13" fmla="*/ 531749 h 638175"/>
              <a:gd name="T14" fmla="*/ 8360 w 2498725"/>
              <a:gd name="T15" fmla="*/ 573184 h 638175"/>
              <a:gd name="T16" fmla="*/ 31162 w 2498725"/>
              <a:gd name="T17" fmla="*/ 607012 h 638175"/>
              <a:gd name="T18" fmla="*/ 64990 w 2498725"/>
              <a:gd name="T19" fmla="*/ 629814 h 638175"/>
              <a:gd name="T20" fmla="*/ 106425 w 2498725"/>
              <a:gd name="T21" fmla="*/ 638175 h 638175"/>
              <a:gd name="T22" fmla="*/ 2392299 w 2498725"/>
              <a:gd name="T23" fmla="*/ 638175 h 638175"/>
              <a:gd name="T24" fmla="*/ 2433735 w 2498725"/>
              <a:gd name="T25" fmla="*/ 629814 h 638175"/>
              <a:gd name="T26" fmla="*/ 2467563 w 2498725"/>
              <a:gd name="T27" fmla="*/ 607012 h 638175"/>
              <a:gd name="T28" fmla="*/ 2490365 w 2498725"/>
              <a:gd name="T29" fmla="*/ 573184 h 638175"/>
              <a:gd name="T30" fmla="*/ 2498725 w 2498725"/>
              <a:gd name="T31" fmla="*/ 531749 h 638175"/>
              <a:gd name="T32" fmla="*/ 2498725 w 2498725"/>
              <a:gd name="T33" fmla="*/ 106425 h 638175"/>
              <a:gd name="T34" fmla="*/ 2490365 w 2498725"/>
              <a:gd name="T35" fmla="*/ 64990 h 638175"/>
              <a:gd name="T36" fmla="*/ 2467563 w 2498725"/>
              <a:gd name="T37" fmla="*/ 31162 h 638175"/>
              <a:gd name="T38" fmla="*/ 2433735 w 2498725"/>
              <a:gd name="T39" fmla="*/ 8360 h 638175"/>
              <a:gd name="T40" fmla="*/ 2392299 w 2498725"/>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8725"/>
              <a:gd name="T64" fmla="*/ 0 h 638175"/>
              <a:gd name="T65" fmla="*/ 2498725 w 2498725"/>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8725" h="638175">
                <a:moveTo>
                  <a:pt x="2392299" y="0"/>
                </a:moveTo>
                <a:lnTo>
                  <a:pt x="106425" y="0"/>
                </a:lnTo>
                <a:lnTo>
                  <a:pt x="64990" y="8360"/>
                </a:lnTo>
                <a:lnTo>
                  <a:pt x="31162" y="31162"/>
                </a:lnTo>
                <a:lnTo>
                  <a:pt x="8360" y="64990"/>
                </a:lnTo>
                <a:lnTo>
                  <a:pt x="0" y="106425"/>
                </a:lnTo>
                <a:lnTo>
                  <a:pt x="0" y="531749"/>
                </a:lnTo>
                <a:lnTo>
                  <a:pt x="8360" y="573184"/>
                </a:lnTo>
                <a:lnTo>
                  <a:pt x="31162" y="607012"/>
                </a:lnTo>
                <a:lnTo>
                  <a:pt x="64990" y="629814"/>
                </a:lnTo>
                <a:lnTo>
                  <a:pt x="106425" y="638175"/>
                </a:lnTo>
                <a:lnTo>
                  <a:pt x="2392299" y="638175"/>
                </a:lnTo>
                <a:lnTo>
                  <a:pt x="2433734" y="629814"/>
                </a:lnTo>
                <a:lnTo>
                  <a:pt x="2467562" y="607012"/>
                </a:lnTo>
                <a:lnTo>
                  <a:pt x="2490364" y="573184"/>
                </a:lnTo>
                <a:lnTo>
                  <a:pt x="2498725" y="531749"/>
                </a:lnTo>
                <a:lnTo>
                  <a:pt x="2498725" y="106425"/>
                </a:lnTo>
                <a:lnTo>
                  <a:pt x="2490364" y="64990"/>
                </a:lnTo>
                <a:lnTo>
                  <a:pt x="2467562" y="31162"/>
                </a:lnTo>
                <a:lnTo>
                  <a:pt x="2433734" y="8360"/>
                </a:lnTo>
                <a:lnTo>
                  <a:pt x="2392299" y="0"/>
                </a:lnTo>
                <a:close/>
              </a:path>
            </a:pathLst>
          </a:custGeom>
          <a:solidFill>
            <a:srgbClr val="0070C0"/>
          </a:solidFill>
          <a:ln w="9525">
            <a:noFill/>
            <a:round/>
            <a:headEnd/>
            <a:tailEnd/>
          </a:ln>
        </p:spPr>
        <p:txBody>
          <a:bodyPr lIns="0" tIns="0" rIns="0" bIns="0"/>
          <a:lstStyle/>
          <a:p>
            <a:endParaRPr lang="ru-RU" sz="1666" b="0">
              <a:latin typeface="Arial" panose="020B0604020202020204" pitchFamily="34" charset="0"/>
            </a:endParaRPr>
          </a:p>
        </p:txBody>
      </p:sp>
      <p:sp>
        <p:nvSpPr>
          <p:cNvPr id="79885" name="object 20"/>
          <p:cNvSpPr txBox="1">
            <a:spLocks noChangeArrowheads="1"/>
          </p:cNvSpPr>
          <p:nvPr/>
        </p:nvSpPr>
        <p:spPr bwMode="auto">
          <a:xfrm>
            <a:off x="4746950" y="2787193"/>
            <a:ext cx="1718855" cy="194316"/>
          </a:xfrm>
          <a:prstGeom prst="rect">
            <a:avLst/>
          </a:prstGeom>
          <a:noFill/>
          <a:ln w="9525">
            <a:noFill/>
            <a:miter lim="800000"/>
            <a:headEnd/>
            <a:tailEnd/>
          </a:ln>
        </p:spPr>
        <p:txBody>
          <a:bodyPr wrap="square" lIns="0" tIns="11081" rIns="0" bIns="0">
            <a:spAutoFit/>
          </a:bodyPr>
          <a:lstStyle/>
          <a:p>
            <a:pPr marL="10074">
              <a:spcBef>
                <a:spcPts val="90"/>
              </a:spcBef>
            </a:pPr>
            <a:r>
              <a:rPr lang="ru-RU" sz="1190" b="0">
                <a:solidFill>
                  <a:srgbClr val="FFFFFF"/>
                </a:solidFill>
                <a:latin typeface="Arial" panose="020B0604020202020204" pitchFamily="34" charset="0"/>
              </a:rPr>
              <a:t>Перепланирование</a:t>
            </a:r>
            <a:endParaRPr lang="ru-RU" sz="1190" b="0">
              <a:latin typeface="Arial" panose="020B0604020202020204" pitchFamily="34" charset="0"/>
            </a:endParaRPr>
          </a:p>
        </p:txBody>
      </p:sp>
      <p:sp>
        <p:nvSpPr>
          <p:cNvPr id="79886" name="object 21"/>
          <p:cNvSpPr>
            <a:spLocks/>
          </p:cNvSpPr>
          <p:nvPr/>
        </p:nvSpPr>
        <p:spPr bwMode="auto">
          <a:xfrm>
            <a:off x="4517770" y="3219111"/>
            <a:ext cx="1982034" cy="506212"/>
          </a:xfrm>
          <a:custGeom>
            <a:avLst/>
            <a:gdLst>
              <a:gd name="T0" fmla="*/ 2392299 w 2498725"/>
              <a:gd name="T1" fmla="*/ 0 h 638175"/>
              <a:gd name="T2" fmla="*/ 106425 w 2498725"/>
              <a:gd name="T3" fmla="*/ 0 h 638175"/>
              <a:gd name="T4" fmla="*/ 64990 w 2498725"/>
              <a:gd name="T5" fmla="*/ 8340 h 638175"/>
              <a:gd name="T6" fmla="*/ 31162 w 2498725"/>
              <a:gd name="T7" fmla="*/ 31099 h 638175"/>
              <a:gd name="T8" fmla="*/ 8360 w 2498725"/>
              <a:gd name="T9" fmla="*/ 64883 h 638175"/>
              <a:gd name="T10" fmla="*/ 0 w 2498725"/>
              <a:gd name="T11" fmla="*/ 106299 h 638175"/>
              <a:gd name="T12" fmla="*/ 0 w 2498725"/>
              <a:gd name="T13" fmla="*/ 531749 h 638175"/>
              <a:gd name="T14" fmla="*/ 8360 w 2498725"/>
              <a:gd name="T15" fmla="*/ 573184 h 638175"/>
              <a:gd name="T16" fmla="*/ 31162 w 2498725"/>
              <a:gd name="T17" fmla="*/ 607012 h 638175"/>
              <a:gd name="T18" fmla="*/ 64990 w 2498725"/>
              <a:gd name="T19" fmla="*/ 629814 h 638175"/>
              <a:gd name="T20" fmla="*/ 106425 w 2498725"/>
              <a:gd name="T21" fmla="*/ 638175 h 638175"/>
              <a:gd name="T22" fmla="*/ 2392299 w 2498725"/>
              <a:gd name="T23" fmla="*/ 638175 h 638175"/>
              <a:gd name="T24" fmla="*/ 2433735 w 2498725"/>
              <a:gd name="T25" fmla="*/ 629814 h 638175"/>
              <a:gd name="T26" fmla="*/ 2467563 w 2498725"/>
              <a:gd name="T27" fmla="*/ 607012 h 638175"/>
              <a:gd name="T28" fmla="*/ 2490365 w 2498725"/>
              <a:gd name="T29" fmla="*/ 573184 h 638175"/>
              <a:gd name="T30" fmla="*/ 2498725 w 2498725"/>
              <a:gd name="T31" fmla="*/ 531749 h 638175"/>
              <a:gd name="T32" fmla="*/ 2498725 w 2498725"/>
              <a:gd name="T33" fmla="*/ 106299 h 638175"/>
              <a:gd name="T34" fmla="*/ 2490365 w 2498725"/>
              <a:gd name="T35" fmla="*/ 64883 h 638175"/>
              <a:gd name="T36" fmla="*/ 2467563 w 2498725"/>
              <a:gd name="T37" fmla="*/ 31099 h 638175"/>
              <a:gd name="T38" fmla="*/ 2433735 w 2498725"/>
              <a:gd name="T39" fmla="*/ 8340 h 638175"/>
              <a:gd name="T40" fmla="*/ 2392299 w 2498725"/>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8725"/>
              <a:gd name="T64" fmla="*/ 0 h 638175"/>
              <a:gd name="T65" fmla="*/ 2498725 w 2498725"/>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8725" h="638175">
                <a:moveTo>
                  <a:pt x="2392299" y="0"/>
                </a:moveTo>
                <a:lnTo>
                  <a:pt x="106425" y="0"/>
                </a:lnTo>
                <a:lnTo>
                  <a:pt x="64990" y="8340"/>
                </a:lnTo>
                <a:lnTo>
                  <a:pt x="31162" y="31099"/>
                </a:lnTo>
                <a:lnTo>
                  <a:pt x="8360" y="64883"/>
                </a:lnTo>
                <a:lnTo>
                  <a:pt x="0" y="106299"/>
                </a:lnTo>
                <a:lnTo>
                  <a:pt x="0" y="531749"/>
                </a:lnTo>
                <a:lnTo>
                  <a:pt x="8360" y="573184"/>
                </a:lnTo>
                <a:lnTo>
                  <a:pt x="31162" y="607012"/>
                </a:lnTo>
                <a:lnTo>
                  <a:pt x="64990" y="629814"/>
                </a:lnTo>
                <a:lnTo>
                  <a:pt x="106425" y="638175"/>
                </a:lnTo>
                <a:lnTo>
                  <a:pt x="2392299" y="638175"/>
                </a:lnTo>
                <a:lnTo>
                  <a:pt x="2433734" y="629814"/>
                </a:lnTo>
                <a:lnTo>
                  <a:pt x="2467562" y="607012"/>
                </a:lnTo>
                <a:lnTo>
                  <a:pt x="2490364" y="573184"/>
                </a:lnTo>
                <a:lnTo>
                  <a:pt x="2498725" y="531749"/>
                </a:lnTo>
                <a:lnTo>
                  <a:pt x="2498725" y="106299"/>
                </a:lnTo>
                <a:lnTo>
                  <a:pt x="2490364" y="64883"/>
                </a:lnTo>
                <a:lnTo>
                  <a:pt x="2467562" y="31099"/>
                </a:lnTo>
                <a:lnTo>
                  <a:pt x="2433734" y="8340"/>
                </a:lnTo>
                <a:lnTo>
                  <a:pt x="2392299" y="0"/>
                </a:lnTo>
                <a:close/>
              </a:path>
            </a:pathLst>
          </a:custGeom>
          <a:solidFill>
            <a:srgbClr val="0070C0"/>
          </a:solidFill>
          <a:ln w="9525">
            <a:noFill/>
            <a:round/>
            <a:headEnd/>
            <a:tailEnd/>
          </a:ln>
        </p:spPr>
        <p:txBody>
          <a:bodyPr lIns="0" tIns="0" rIns="0" bIns="0"/>
          <a:lstStyle/>
          <a:p>
            <a:endParaRPr lang="ru-RU" sz="1666" b="0">
              <a:latin typeface="Arial" panose="020B0604020202020204" pitchFamily="34" charset="0"/>
            </a:endParaRPr>
          </a:p>
        </p:txBody>
      </p:sp>
      <p:sp>
        <p:nvSpPr>
          <p:cNvPr id="79887" name="object 22"/>
          <p:cNvSpPr txBox="1">
            <a:spLocks noChangeArrowheads="1"/>
          </p:cNvSpPr>
          <p:nvPr/>
        </p:nvSpPr>
        <p:spPr bwMode="auto">
          <a:xfrm>
            <a:off x="4677692" y="3270739"/>
            <a:ext cx="1788112" cy="364450"/>
          </a:xfrm>
          <a:prstGeom prst="rect">
            <a:avLst/>
          </a:prstGeom>
          <a:noFill/>
          <a:ln w="9525">
            <a:noFill/>
            <a:miter lim="800000"/>
            <a:headEnd/>
            <a:tailEnd/>
          </a:ln>
        </p:spPr>
        <p:txBody>
          <a:bodyPr wrap="square" lIns="0" tIns="30725" rIns="0" bIns="0">
            <a:spAutoFit/>
          </a:bodyPr>
          <a:lstStyle/>
          <a:p>
            <a:pPr marL="581755" indent="-571682">
              <a:lnSpc>
                <a:spcPts val="1289"/>
              </a:lnSpc>
              <a:spcBef>
                <a:spcPts val="238"/>
              </a:spcBef>
            </a:pPr>
            <a:r>
              <a:rPr lang="ru-RU" sz="1190" b="0" dirty="0">
                <a:solidFill>
                  <a:srgbClr val="FFFFFF"/>
                </a:solidFill>
                <a:latin typeface="Arial" panose="020B0604020202020204" pitchFamily="34" charset="0"/>
              </a:rPr>
              <a:t>Корректировка планов и  лимитов</a:t>
            </a:r>
            <a:endParaRPr lang="ru-RU" sz="1190" b="0" dirty="0">
              <a:latin typeface="Arial" panose="020B0604020202020204" pitchFamily="34" charset="0"/>
            </a:endParaRPr>
          </a:p>
        </p:txBody>
      </p:sp>
      <p:sp>
        <p:nvSpPr>
          <p:cNvPr id="79888" name="object 23"/>
          <p:cNvSpPr>
            <a:spLocks/>
          </p:cNvSpPr>
          <p:nvPr/>
        </p:nvSpPr>
        <p:spPr bwMode="auto">
          <a:xfrm>
            <a:off x="4517770" y="3793322"/>
            <a:ext cx="1982034" cy="504952"/>
          </a:xfrm>
          <a:custGeom>
            <a:avLst/>
            <a:gdLst>
              <a:gd name="T0" fmla="*/ 2392679 w 2498725"/>
              <a:gd name="T1" fmla="*/ 0 h 636904"/>
              <a:gd name="T2" fmla="*/ 106045 w 2498725"/>
              <a:gd name="T3" fmla="*/ 0 h 636904"/>
              <a:gd name="T4" fmla="*/ 64775 w 2498725"/>
              <a:gd name="T5" fmla="*/ 8332 h 636904"/>
              <a:gd name="T6" fmla="*/ 31067 w 2498725"/>
              <a:gd name="T7" fmla="*/ 31052 h 636904"/>
              <a:gd name="T8" fmla="*/ 8336 w 2498725"/>
              <a:gd name="T9" fmla="*/ 64743 h 636904"/>
              <a:gd name="T10" fmla="*/ 0 w 2498725"/>
              <a:gd name="T11" fmla="*/ 105992 h 636904"/>
              <a:gd name="T12" fmla="*/ 0 w 2498725"/>
              <a:gd name="T13" fmla="*/ 530164 h 636904"/>
              <a:gd name="T14" fmla="*/ 8336 w 2498725"/>
              <a:gd name="T15" fmla="*/ 571441 h 636904"/>
              <a:gd name="T16" fmla="*/ 31067 w 2498725"/>
              <a:gd name="T17" fmla="*/ 605149 h 636904"/>
              <a:gd name="T18" fmla="*/ 64775 w 2498725"/>
              <a:gd name="T19" fmla="*/ 627873 h 636904"/>
              <a:gd name="T20" fmla="*/ 106045 w 2498725"/>
              <a:gd name="T21" fmla="*/ 636207 h 636904"/>
              <a:gd name="T22" fmla="*/ 2392679 w 2498725"/>
              <a:gd name="T23" fmla="*/ 636207 h 636904"/>
              <a:gd name="T24" fmla="*/ 2433949 w 2498725"/>
              <a:gd name="T25" fmla="*/ 627873 h 636904"/>
              <a:gd name="T26" fmla="*/ 2467657 w 2498725"/>
              <a:gd name="T27" fmla="*/ 605149 h 636904"/>
              <a:gd name="T28" fmla="*/ 2490389 w 2498725"/>
              <a:gd name="T29" fmla="*/ 571441 h 636904"/>
              <a:gd name="T30" fmla="*/ 2498725 w 2498725"/>
              <a:gd name="T31" fmla="*/ 530164 h 636904"/>
              <a:gd name="T32" fmla="*/ 2498725 w 2498725"/>
              <a:gd name="T33" fmla="*/ 105992 h 636904"/>
              <a:gd name="T34" fmla="*/ 2490389 w 2498725"/>
              <a:gd name="T35" fmla="*/ 64743 h 636904"/>
              <a:gd name="T36" fmla="*/ 2467657 w 2498725"/>
              <a:gd name="T37" fmla="*/ 31052 h 636904"/>
              <a:gd name="T38" fmla="*/ 2433949 w 2498725"/>
              <a:gd name="T39" fmla="*/ 8332 h 636904"/>
              <a:gd name="T40" fmla="*/ 2392679 w 2498725"/>
              <a:gd name="T41" fmla="*/ 0 h 6369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8725"/>
              <a:gd name="T64" fmla="*/ 0 h 636904"/>
              <a:gd name="T65" fmla="*/ 2498725 w 2498725"/>
              <a:gd name="T66" fmla="*/ 636904 h 6369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8725" h="636904">
                <a:moveTo>
                  <a:pt x="2392679" y="0"/>
                </a:moveTo>
                <a:lnTo>
                  <a:pt x="106045" y="0"/>
                </a:lnTo>
                <a:lnTo>
                  <a:pt x="64775" y="8336"/>
                </a:lnTo>
                <a:lnTo>
                  <a:pt x="31067" y="31067"/>
                </a:lnTo>
                <a:lnTo>
                  <a:pt x="8336" y="64775"/>
                </a:lnTo>
                <a:lnTo>
                  <a:pt x="0" y="106045"/>
                </a:lnTo>
                <a:lnTo>
                  <a:pt x="0" y="530428"/>
                </a:lnTo>
                <a:lnTo>
                  <a:pt x="8336" y="571726"/>
                </a:lnTo>
                <a:lnTo>
                  <a:pt x="31067" y="605450"/>
                </a:lnTo>
                <a:lnTo>
                  <a:pt x="64775" y="628186"/>
                </a:lnTo>
                <a:lnTo>
                  <a:pt x="106045" y="636524"/>
                </a:lnTo>
                <a:lnTo>
                  <a:pt x="2392679" y="636524"/>
                </a:lnTo>
                <a:lnTo>
                  <a:pt x="2433949" y="628186"/>
                </a:lnTo>
                <a:lnTo>
                  <a:pt x="2467657" y="605450"/>
                </a:lnTo>
                <a:lnTo>
                  <a:pt x="2490388" y="571726"/>
                </a:lnTo>
                <a:lnTo>
                  <a:pt x="2498725" y="530428"/>
                </a:lnTo>
                <a:lnTo>
                  <a:pt x="2498725" y="106045"/>
                </a:lnTo>
                <a:lnTo>
                  <a:pt x="2490388" y="64775"/>
                </a:lnTo>
                <a:lnTo>
                  <a:pt x="2467657" y="31067"/>
                </a:lnTo>
                <a:lnTo>
                  <a:pt x="2433949" y="8336"/>
                </a:lnTo>
                <a:lnTo>
                  <a:pt x="2392679" y="0"/>
                </a:lnTo>
                <a:close/>
              </a:path>
            </a:pathLst>
          </a:custGeom>
          <a:solidFill>
            <a:srgbClr val="0070C0"/>
          </a:solidFill>
          <a:ln w="9525">
            <a:noFill/>
            <a:round/>
            <a:headEnd/>
            <a:tailEnd/>
          </a:ln>
        </p:spPr>
        <p:txBody>
          <a:bodyPr lIns="0" tIns="0" rIns="0" bIns="0"/>
          <a:lstStyle/>
          <a:p>
            <a:endParaRPr lang="ru-RU" sz="1666" b="0">
              <a:latin typeface="Arial" panose="020B0604020202020204" pitchFamily="34" charset="0"/>
            </a:endParaRPr>
          </a:p>
        </p:txBody>
      </p:sp>
      <p:sp>
        <p:nvSpPr>
          <p:cNvPr id="79889" name="object 24"/>
          <p:cNvSpPr txBox="1">
            <a:spLocks noChangeArrowheads="1"/>
          </p:cNvSpPr>
          <p:nvPr/>
        </p:nvSpPr>
        <p:spPr bwMode="auto">
          <a:xfrm>
            <a:off x="4586398" y="3896630"/>
            <a:ext cx="1929147" cy="364450"/>
          </a:xfrm>
          <a:prstGeom prst="rect">
            <a:avLst/>
          </a:prstGeom>
          <a:noFill/>
          <a:ln w="9525">
            <a:noFill/>
            <a:miter lim="800000"/>
            <a:headEnd/>
            <a:tailEnd/>
          </a:ln>
        </p:spPr>
        <p:txBody>
          <a:bodyPr wrap="square" lIns="0" tIns="30725" rIns="0" bIns="0">
            <a:spAutoFit/>
          </a:bodyPr>
          <a:lstStyle/>
          <a:p>
            <a:pPr marL="645975" indent="-637160">
              <a:lnSpc>
                <a:spcPts val="1289"/>
              </a:lnSpc>
              <a:spcBef>
                <a:spcPts val="238"/>
              </a:spcBef>
            </a:pPr>
            <a:r>
              <a:rPr lang="ru-RU" sz="1190" b="0" dirty="0">
                <a:solidFill>
                  <a:srgbClr val="FFFFFF"/>
                </a:solidFill>
                <a:latin typeface="Arial" panose="020B0604020202020204" pitchFamily="34" charset="0"/>
              </a:rPr>
              <a:t>Заявка на корректировку  лимита</a:t>
            </a:r>
            <a:endParaRPr lang="ru-RU" sz="1190" b="0" dirty="0">
              <a:latin typeface="Arial" panose="020B0604020202020204" pitchFamily="34" charset="0"/>
            </a:endParaRPr>
          </a:p>
        </p:txBody>
      </p:sp>
      <p:sp>
        <p:nvSpPr>
          <p:cNvPr id="79890" name="object 25"/>
          <p:cNvSpPr>
            <a:spLocks/>
          </p:cNvSpPr>
          <p:nvPr/>
        </p:nvSpPr>
        <p:spPr bwMode="auto">
          <a:xfrm>
            <a:off x="2649066" y="2646159"/>
            <a:ext cx="1793150" cy="506212"/>
          </a:xfrm>
          <a:custGeom>
            <a:avLst/>
            <a:gdLst>
              <a:gd name="T0" fmla="*/ 2154174 w 2260600"/>
              <a:gd name="T1" fmla="*/ 0 h 638175"/>
              <a:gd name="T2" fmla="*/ 106425 w 2260600"/>
              <a:gd name="T3" fmla="*/ 0 h 638175"/>
              <a:gd name="T4" fmla="*/ 64990 w 2260600"/>
              <a:gd name="T5" fmla="*/ 8360 h 638175"/>
              <a:gd name="T6" fmla="*/ 31162 w 2260600"/>
              <a:gd name="T7" fmla="*/ 31162 h 638175"/>
              <a:gd name="T8" fmla="*/ 8360 w 2260600"/>
              <a:gd name="T9" fmla="*/ 64990 h 638175"/>
              <a:gd name="T10" fmla="*/ 0 w 2260600"/>
              <a:gd name="T11" fmla="*/ 106425 h 638175"/>
              <a:gd name="T12" fmla="*/ 0 w 2260600"/>
              <a:gd name="T13" fmla="*/ 531749 h 638175"/>
              <a:gd name="T14" fmla="*/ 8360 w 2260600"/>
              <a:gd name="T15" fmla="*/ 573184 h 638175"/>
              <a:gd name="T16" fmla="*/ 31162 w 2260600"/>
              <a:gd name="T17" fmla="*/ 607012 h 638175"/>
              <a:gd name="T18" fmla="*/ 64990 w 2260600"/>
              <a:gd name="T19" fmla="*/ 629814 h 638175"/>
              <a:gd name="T20" fmla="*/ 106425 w 2260600"/>
              <a:gd name="T21" fmla="*/ 638175 h 638175"/>
              <a:gd name="T22" fmla="*/ 2154174 w 2260600"/>
              <a:gd name="T23" fmla="*/ 638175 h 638175"/>
              <a:gd name="T24" fmla="*/ 2195608 w 2260600"/>
              <a:gd name="T25" fmla="*/ 629814 h 638175"/>
              <a:gd name="T26" fmla="*/ 2229436 w 2260600"/>
              <a:gd name="T27" fmla="*/ 607012 h 638175"/>
              <a:gd name="T28" fmla="*/ 2252238 w 2260600"/>
              <a:gd name="T29" fmla="*/ 573184 h 638175"/>
              <a:gd name="T30" fmla="*/ 2260600 w 2260600"/>
              <a:gd name="T31" fmla="*/ 531749 h 638175"/>
              <a:gd name="T32" fmla="*/ 2260600 w 2260600"/>
              <a:gd name="T33" fmla="*/ 106425 h 638175"/>
              <a:gd name="T34" fmla="*/ 2252238 w 2260600"/>
              <a:gd name="T35" fmla="*/ 64990 h 638175"/>
              <a:gd name="T36" fmla="*/ 2229436 w 2260600"/>
              <a:gd name="T37" fmla="*/ 31162 h 638175"/>
              <a:gd name="T38" fmla="*/ 2195608 w 2260600"/>
              <a:gd name="T39" fmla="*/ 8360 h 638175"/>
              <a:gd name="T40" fmla="*/ 2154174 w 2260600"/>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0600"/>
              <a:gd name="T64" fmla="*/ 0 h 638175"/>
              <a:gd name="T65" fmla="*/ 2260600 w 2260600"/>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0600" h="638175">
                <a:moveTo>
                  <a:pt x="2154174" y="0"/>
                </a:moveTo>
                <a:lnTo>
                  <a:pt x="106425" y="0"/>
                </a:lnTo>
                <a:lnTo>
                  <a:pt x="64990" y="8360"/>
                </a:lnTo>
                <a:lnTo>
                  <a:pt x="31162" y="31162"/>
                </a:lnTo>
                <a:lnTo>
                  <a:pt x="8360" y="64990"/>
                </a:lnTo>
                <a:lnTo>
                  <a:pt x="0" y="106425"/>
                </a:lnTo>
                <a:lnTo>
                  <a:pt x="0" y="531749"/>
                </a:lnTo>
                <a:lnTo>
                  <a:pt x="8360" y="573184"/>
                </a:lnTo>
                <a:lnTo>
                  <a:pt x="31162" y="607012"/>
                </a:lnTo>
                <a:lnTo>
                  <a:pt x="64990" y="629814"/>
                </a:lnTo>
                <a:lnTo>
                  <a:pt x="106425" y="638175"/>
                </a:lnTo>
                <a:lnTo>
                  <a:pt x="2154174" y="638175"/>
                </a:lnTo>
                <a:lnTo>
                  <a:pt x="2195609" y="629814"/>
                </a:lnTo>
                <a:lnTo>
                  <a:pt x="2229437" y="607012"/>
                </a:lnTo>
                <a:lnTo>
                  <a:pt x="2252239" y="573184"/>
                </a:lnTo>
                <a:lnTo>
                  <a:pt x="2260600" y="531749"/>
                </a:lnTo>
                <a:lnTo>
                  <a:pt x="2260600" y="106425"/>
                </a:lnTo>
                <a:lnTo>
                  <a:pt x="2252239" y="64990"/>
                </a:lnTo>
                <a:lnTo>
                  <a:pt x="2229437" y="31162"/>
                </a:lnTo>
                <a:lnTo>
                  <a:pt x="2195609" y="8360"/>
                </a:lnTo>
                <a:lnTo>
                  <a:pt x="2154174" y="0"/>
                </a:lnTo>
                <a:close/>
              </a:path>
            </a:pathLst>
          </a:custGeom>
          <a:solidFill>
            <a:srgbClr val="3B8B92"/>
          </a:solidFill>
          <a:ln w="9525">
            <a:noFill/>
            <a:round/>
            <a:headEnd/>
            <a:tailEnd/>
          </a:ln>
        </p:spPr>
        <p:txBody>
          <a:bodyPr lIns="0" tIns="0" rIns="0" bIns="0"/>
          <a:lstStyle/>
          <a:p>
            <a:endParaRPr lang="ru-RU" sz="1666" b="0">
              <a:latin typeface="Arial" panose="020B0604020202020204" pitchFamily="34" charset="0"/>
            </a:endParaRPr>
          </a:p>
        </p:txBody>
      </p:sp>
      <p:sp>
        <p:nvSpPr>
          <p:cNvPr id="79891" name="object 26"/>
          <p:cNvSpPr txBox="1">
            <a:spLocks noChangeArrowheads="1"/>
          </p:cNvSpPr>
          <p:nvPr/>
        </p:nvSpPr>
        <p:spPr bwMode="auto">
          <a:xfrm>
            <a:off x="2646548" y="2697787"/>
            <a:ext cx="1778039" cy="424787"/>
          </a:xfrm>
          <a:prstGeom prst="rect">
            <a:avLst/>
          </a:prstGeom>
          <a:noFill/>
          <a:ln w="9525">
            <a:noFill/>
            <a:miter lim="800000"/>
            <a:headEnd/>
            <a:tailEnd/>
          </a:ln>
        </p:spPr>
        <p:txBody>
          <a:bodyPr wrap="square" lIns="0" tIns="30725" rIns="0" bIns="0">
            <a:spAutoFit/>
          </a:bodyPr>
          <a:lstStyle>
            <a:defPPr>
              <a:defRPr lang="en-US"/>
            </a:defPPr>
            <a:lvl1pPr marL="393503" indent="-382397" algn="ctr">
              <a:lnSpc>
                <a:spcPts val="1624"/>
              </a:lnSpc>
              <a:spcBef>
                <a:spcPts val="300"/>
              </a:spcBef>
              <a:defRPr sz="1499">
                <a:solidFill>
                  <a:srgbClr val="FFFFFF"/>
                </a:solidFill>
              </a:defRPr>
            </a:lvl1pPr>
          </a:lstStyle>
          <a:p>
            <a:r>
              <a:rPr lang="ru-RU" sz="1190" b="0" dirty="0">
                <a:latin typeface="Arial" panose="020B0604020202020204" pitchFamily="34" charset="0"/>
              </a:rPr>
              <a:t>Бюджет движения денежных средств</a:t>
            </a:r>
          </a:p>
        </p:txBody>
      </p:sp>
      <p:sp>
        <p:nvSpPr>
          <p:cNvPr id="79892" name="object 27"/>
          <p:cNvSpPr>
            <a:spLocks/>
          </p:cNvSpPr>
          <p:nvPr/>
        </p:nvSpPr>
        <p:spPr bwMode="auto">
          <a:xfrm>
            <a:off x="2649066" y="3230443"/>
            <a:ext cx="1793150" cy="506212"/>
          </a:xfrm>
          <a:custGeom>
            <a:avLst/>
            <a:gdLst>
              <a:gd name="T0" fmla="*/ 2154174 w 2260600"/>
              <a:gd name="T1" fmla="*/ 0 h 638175"/>
              <a:gd name="T2" fmla="*/ 106425 w 2260600"/>
              <a:gd name="T3" fmla="*/ 0 h 638175"/>
              <a:gd name="T4" fmla="*/ 64990 w 2260600"/>
              <a:gd name="T5" fmla="*/ 8360 h 638175"/>
              <a:gd name="T6" fmla="*/ 31162 w 2260600"/>
              <a:gd name="T7" fmla="*/ 31162 h 638175"/>
              <a:gd name="T8" fmla="*/ 8360 w 2260600"/>
              <a:gd name="T9" fmla="*/ 64990 h 638175"/>
              <a:gd name="T10" fmla="*/ 0 w 2260600"/>
              <a:gd name="T11" fmla="*/ 106425 h 638175"/>
              <a:gd name="T12" fmla="*/ 0 w 2260600"/>
              <a:gd name="T13" fmla="*/ 531749 h 638175"/>
              <a:gd name="T14" fmla="*/ 8360 w 2260600"/>
              <a:gd name="T15" fmla="*/ 573184 h 638175"/>
              <a:gd name="T16" fmla="*/ 31162 w 2260600"/>
              <a:gd name="T17" fmla="*/ 607012 h 638175"/>
              <a:gd name="T18" fmla="*/ 64990 w 2260600"/>
              <a:gd name="T19" fmla="*/ 629814 h 638175"/>
              <a:gd name="T20" fmla="*/ 106425 w 2260600"/>
              <a:gd name="T21" fmla="*/ 638175 h 638175"/>
              <a:gd name="T22" fmla="*/ 2154174 w 2260600"/>
              <a:gd name="T23" fmla="*/ 638175 h 638175"/>
              <a:gd name="T24" fmla="*/ 2195608 w 2260600"/>
              <a:gd name="T25" fmla="*/ 629814 h 638175"/>
              <a:gd name="T26" fmla="*/ 2229436 w 2260600"/>
              <a:gd name="T27" fmla="*/ 607012 h 638175"/>
              <a:gd name="T28" fmla="*/ 2252238 w 2260600"/>
              <a:gd name="T29" fmla="*/ 573184 h 638175"/>
              <a:gd name="T30" fmla="*/ 2260600 w 2260600"/>
              <a:gd name="T31" fmla="*/ 531749 h 638175"/>
              <a:gd name="T32" fmla="*/ 2260600 w 2260600"/>
              <a:gd name="T33" fmla="*/ 106425 h 638175"/>
              <a:gd name="T34" fmla="*/ 2252238 w 2260600"/>
              <a:gd name="T35" fmla="*/ 64990 h 638175"/>
              <a:gd name="T36" fmla="*/ 2229436 w 2260600"/>
              <a:gd name="T37" fmla="*/ 31162 h 638175"/>
              <a:gd name="T38" fmla="*/ 2195608 w 2260600"/>
              <a:gd name="T39" fmla="*/ 8360 h 638175"/>
              <a:gd name="T40" fmla="*/ 2154174 w 2260600"/>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0600"/>
              <a:gd name="T64" fmla="*/ 0 h 638175"/>
              <a:gd name="T65" fmla="*/ 2260600 w 2260600"/>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0600" h="638175">
                <a:moveTo>
                  <a:pt x="2154174" y="0"/>
                </a:moveTo>
                <a:lnTo>
                  <a:pt x="106425" y="0"/>
                </a:lnTo>
                <a:lnTo>
                  <a:pt x="64990" y="8360"/>
                </a:lnTo>
                <a:lnTo>
                  <a:pt x="31162" y="31162"/>
                </a:lnTo>
                <a:lnTo>
                  <a:pt x="8360" y="64990"/>
                </a:lnTo>
                <a:lnTo>
                  <a:pt x="0" y="106425"/>
                </a:lnTo>
                <a:lnTo>
                  <a:pt x="0" y="531749"/>
                </a:lnTo>
                <a:lnTo>
                  <a:pt x="8360" y="573184"/>
                </a:lnTo>
                <a:lnTo>
                  <a:pt x="31162" y="607012"/>
                </a:lnTo>
                <a:lnTo>
                  <a:pt x="64990" y="629814"/>
                </a:lnTo>
                <a:lnTo>
                  <a:pt x="106425" y="638175"/>
                </a:lnTo>
                <a:lnTo>
                  <a:pt x="2154174" y="638175"/>
                </a:lnTo>
                <a:lnTo>
                  <a:pt x="2195609" y="629814"/>
                </a:lnTo>
                <a:lnTo>
                  <a:pt x="2229437" y="607012"/>
                </a:lnTo>
                <a:lnTo>
                  <a:pt x="2252239" y="573184"/>
                </a:lnTo>
                <a:lnTo>
                  <a:pt x="2260600" y="531749"/>
                </a:lnTo>
                <a:lnTo>
                  <a:pt x="2260600" y="106425"/>
                </a:lnTo>
                <a:lnTo>
                  <a:pt x="2252239" y="64990"/>
                </a:lnTo>
                <a:lnTo>
                  <a:pt x="2229437" y="31162"/>
                </a:lnTo>
                <a:lnTo>
                  <a:pt x="2195609" y="8360"/>
                </a:lnTo>
                <a:lnTo>
                  <a:pt x="2154174" y="0"/>
                </a:lnTo>
                <a:close/>
              </a:path>
            </a:pathLst>
          </a:custGeom>
          <a:solidFill>
            <a:srgbClr val="3B8B92"/>
          </a:solidFill>
          <a:ln w="9525">
            <a:noFill/>
            <a:round/>
            <a:headEnd/>
            <a:tailEnd/>
          </a:ln>
        </p:spPr>
        <p:txBody>
          <a:bodyPr lIns="0" tIns="0" rIns="0" bIns="0"/>
          <a:lstStyle/>
          <a:p>
            <a:endParaRPr lang="ru-RU" sz="1666" b="0">
              <a:latin typeface="Arial" panose="020B0604020202020204" pitchFamily="34" charset="0"/>
            </a:endParaRPr>
          </a:p>
        </p:txBody>
      </p:sp>
      <p:sp>
        <p:nvSpPr>
          <p:cNvPr id="79893" name="object 28"/>
          <p:cNvSpPr txBox="1">
            <a:spLocks noChangeArrowheads="1"/>
          </p:cNvSpPr>
          <p:nvPr/>
        </p:nvSpPr>
        <p:spPr bwMode="auto">
          <a:xfrm>
            <a:off x="2649066" y="3282072"/>
            <a:ext cx="1614338" cy="364450"/>
          </a:xfrm>
          <a:prstGeom prst="rect">
            <a:avLst/>
          </a:prstGeom>
          <a:noFill/>
          <a:ln w="9525">
            <a:noFill/>
            <a:miter lim="800000"/>
            <a:headEnd/>
            <a:tailEnd/>
          </a:ln>
        </p:spPr>
        <p:txBody>
          <a:bodyPr lIns="0" tIns="30725" rIns="0" bIns="0">
            <a:spAutoFit/>
          </a:bodyPr>
          <a:lstStyle/>
          <a:p>
            <a:pPr marL="312284" indent="-303470" algn="ctr">
              <a:lnSpc>
                <a:spcPts val="1289"/>
              </a:lnSpc>
              <a:spcBef>
                <a:spcPts val="238"/>
              </a:spcBef>
            </a:pPr>
            <a:r>
              <a:rPr lang="ru-RU" sz="1190" b="0">
                <a:solidFill>
                  <a:srgbClr val="FFFFFF"/>
                </a:solidFill>
                <a:latin typeface="Arial" panose="020B0604020202020204" pitchFamily="34" charset="0"/>
              </a:rPr>
              <a:t>Бюджет доходов и  расходов</a:t>
            </a:r>
            <a:endParaRPr lang="ru-RU" sz="1190" b="0">
              <a:latin typeface="Arial" panose="020B0604020202020204" pitchFamily="34" charset="0"/>
            </a:endParaRPr>
          </a:p>
        </p:txBody>
      </p:sp>
      <p:sp>
        <p:nvSpPr>
          <p:cNvPr id="79894" name="object 29"/>
          <p:cNvSpPr>
            <a:spLocks/>
          </p:cNvSpPr>
          <p:nvPr/>
        </p:nvSpPr>
        <p:spPr bwMode="auto">
          <a:xfrm>
            <a:off x="779103" y="2646159"/>
            <a:ext cx="1791890" cy="506212"/>
          </a:xfrm>
          <a:custGeom>
            <a:avLst/>
            <a:gdLst>
              <a:gd name="T0" fmla="*/ 2152347 w 2259330"/>
              <a:gd name="T1" fmla="*/ 0 h 638175"/>
              <a:gd name="T2" fmla="*/ 106347 w 2259330"/>
              <a:gd name="T3" fmla="*/ 0 h 638175"/>
              <a:gd name="T4" fmla="*/ 64954 w 2259330"/>
              <a:gd name="T5" fmla="*/ 8360 h 638175"/>
              <a:gd name="T6" fmla="*/ 31150 w 2259330"/>
              <a:gd name="T7" fmla="*/ 31162 h 638175"/>
              <a:gd name="T8" fmla="*/ 8358 w 2259330"/>
              <a:gd name="T9" fmla="*/ 64990 h 638175"/>
              <a:gd name="T10" fmla="*/ 0 w 2259330"/>
              <a:gd name="T11" fmla="*/ 106425 h 638175"/>
              <a:gd name="T12" fmla="*/ 0 w 2259330"/>
              <a:gd name="T13" fmla="*/ 531749 h 638175"/>
              <a:gd name="T14" fmla="*/ 8358 w 2259330"/>
              <a:gd name="T15" fmla="*/ 573184 h 638175"/>
              <a:gd name="T16" fmla="*/ 31150 w 2259330"/>
              <a:gd name="T17" fmla="*/ 607012 h 638175"/>
              <a:gd name="T18" fmla="*/ 64954 w 2259330"/>
              <a:gd name="T19" fmla="*/ 629814 h 638175"/>
              <a:gd name="T20" fmla="*/ 106347 w 2259330"/>
              <a:gd name="T21" fmla="*/ 638175 h 638175"/>
              <a:gd name="T22" fmla="*/ 2152347 w 2259330"/>
              <a:gd name="T23" fmla="*/ 638175 h 638175"/>
              <a:gd name="T24" fmla="*/ 2193775 w 2259330"/>
              <a:gd name="T25" fmla="*/ 629814 h 638175"/>
              <a:gd name="T26" fmla="*/ 2227598 w 2259330"/>
              <a:gd name="T27" fmla="*/ 607012 h 638175"/>
              <a:gd name="T28" fmla="*/ 2250397 w 2259330"/>
              <a:gd name="T29" fmla="*/ 573184 h 638175"/>
              <a:gd name="T30" fmla="*/ 2258758 w 2259330"/>
              <a:gd name="T31" fmla="*/ 531749 h 638175"/>
              <a:gd name="T32" fmla="*/ 2258758 w 2259330"/>
              <a:gd name="T33" fmla="*/ 106425 h 638175"/>
              <a:gd name="T34" fmla="*/ 2250397 w 2259330"/>
              <a:gd name="T35" fmla="*/ 64990 h 638175"/>
              <a:gd name="T36" fmla="*/ 2227598 w 2259330"/>
              <a:gd name="T37" fmla="*/ 31162 h 638175"/>
              <a:gd name="T38" fmla="*/ 2193775 w 2259330"/>
              <a:gd name="T39" fmla="*/ 8360 h 638175"/>
              <a:gd name="T40" fmla="*/ 2152347 w 2259330"/>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9330"/>
              <a:gd name="T64" fmla="*/ 0 h 638175"/>
              <a:gd name="T65" fmla="*/ 2259330 w 2259330"/>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9330" h="638175">
                <a:moveTo>
                  <a:pt x="2152650" y="0"/>
                </a:moveTo>
                <a:lnTo>
                  <a:pt x="106362" y="0"/>
                </a:lnTo>
                <a:lnTo>
                  <a:pt x="64963" y="8360"/>
                </a:lnTo>
                <a:lnTo>
                  <a:pt x="31154" y="31162"/>
                </a:lnTo>
                <a:lnTo>
                  <a:pt x="8359" y="64990"/>
                </a:lnTo>
                <a:lnTo>
                  <a:pt x="0" y="106425"/>
                </a:lnTo>
                <a:lnTo>
                  <a:pt x="0" y="531749"/>
                </a:lnTo>
                <a:lnTo>
                  <a:pt x="8359" y="573184"/>
                </a:lnTo>
                <a:lnTo>
                  <a:pt x="31154" y="607012"/>
                </a:lnTo>
                <a:lnTo>
                  <a:pt x="64963" y="629814"/>
                </a:lnTo>
                <a:lnTo>
                  <a:pt x="106362" y="638175"/>
                </a:lnTo>
                <a:lnTo>
                  <a:pt x="2152650" y="638175"/>
                </a:lnTo>
                <a:lnTo>
                  <a:pt x="2194085" y="629814"/>
                </a:lnTo>
                <a:lnTo>
                  <a:pt x="2227913" y="607012"/>
                </a:lnTo>
                <a:lnTo>
                  <a:pt x="2250715" y="573184"/>
                </a:lnTo>
                <a:lnTo>
                  <a:pt x="2259076" y="531749"/>
                </a:lnTo>
                <a:lnTo>
                  <a:pt x="2259076" y="106425"/>
                </a:lnTo>
                <a:lnTo>
                  <a:pt x="2250715" y="64990"/>
                </a:lnTo>
                <a:lnTo>
                  <a:pt x="2227913" y="31162"/>
                </a:lnTo>
                <a:lnTo>
                  <a:pt x="2194085" y="8360"/>
                </a:lnTo>
                <a:lnTo>
                  <a:pt x="2152650" y="0"/>
                </a:lnTo>
                <a:close/>
              </a:path>
            </a:pathLst>
          </a:custGeom>
          <a:solidFill>
            <a:srgbClr val="FFD552"/>
          </a:solidFill>
          <a:ln w="9525">
            <a:noFill/>
            <a:round/>
            <a:headEnd/>
            <a:tailEnd/>
          </a:ln>
        </p:spPr>
        <p:txBody>
          <a:bodyPr lIns="0" tIns="0" rIns="0" bIns="0"/>
          <a:lstStyle/>
          <a:p>
            <a:endParaRPr lang="ru-RU" sz="1666" b="0">
              <a:latin typeface="Arial" panose="020B0604020202020204" pitchFamily="34" charset="0"/>
            </a:endParaRPr>
          </a:p>
        </p:txBody>
      </p:sp>
      <p:sp>
        <p:nvSpPr>
          <p:cNvPr id="79896" name="object 31"/>
          <p:cNvSpPr>
            <a:spLocks/>
          </p:cNvSpPr>
          <p:nvPr/>
        </p:nvSpPr>
        <p:spPr bwMode="auto">
          <a:xfrm>
            <a:off x="779103" y="3230443"/>
            <a:ext cx="1791890" cy="504953"/>
          </a:xfrm>
          <a:custGeom>
            <a:avLst/>
            <a:gdLst>
              <a:gd name="T0" fmla="*/ 2152601 w 2259330"/>
              <a:gd name="T1" fmla="*/ 0 h 636904"/>
              <a:gd name="T2" fmla="*/ 106080 w 2259330"/>
              <a:gd name="T3" fmla="*/ 0 h 636904"/>
              <a:gd name="T4" fmla="*/ 64788 w 2259330"/>
              <a:gd name="T5" fmla="*/ 8332 h 636904"/>
              <a:gd name="T6" fmla="*/ 31069 w 2259330"/>
              <a:gd name="T7" fmla="*/ 31052 h 636904"/>
              <a:gd name="T8" fmla="*/ 8336 w 2259330"/>
              <a:gd name="T9" fmla="*/ 64743 h 636904"/>
              <a:gd name="T10" fmla="*/ 0 w 2259330"/>
              <a:gd name="T11" fmla="*/ 105992 h 636904"/>
              <a:gd name="T12" fmla="*/ 0 w 2259330"/>
              <a:gd name="T13" fmla="*/ 530216 h 636904"/>
              <a:gd name="T14" fmla="*/ 8336 w 2259330"/>
              <a:gd name="T15" fmla="*/ 571483 h 636904"/>
              <a:gd name="T16" fmla="*/ 31069 w 2259330"/>
              <a:gd name="T17" fmla="*/ 605220 h 636904"/>
              <a:gd name="T18" fmla="*/ 64788 w 2259330"/>
              <a:gd name="T19" fmla="*/ 627982 h 636904"/>
              <a:gd name="T20" fmla="*/ 106080 w 2259330"/>
              <a:gd name="T21" fmla="*/ 636335 h 636904"/>
              <a:gd name="T22" fmla="*/ 2152601 w 2259330"/>
              <a:gd name="T23" fmla="*/ 636335 h 636904"/>
              <a:gd name="T24" fmla="*/ 2193883 w 2259330"/>
              <a:gd name="T25" fmla="*/ 627982 h 636904"/>
              <a:gd name="T26" fmla="*/ 2227630 w 2259330"/>
              <a:gd name="T27" fmla="*/ 605220 h 636904"/>
              <a:gd name="T28" fmla="*/ 2250401 w 2259330"/>
              <a:gd name="T29" fmla="*/ 571483 h 636904"/>
              <a:gd name="T30" fmla="*/ 2258758 w 2259330"/>
              <a:gd name="T31" fmla="*/ 530216 h 636904"/>
              <a:gd name="T32" fmla="*/ 2258758 w 2259330"/>
              <a:gd name="T33" fmla="*/ 105992 h 636904"/>
              <a:gd name="T34" fmla="*/ 2250401 w 2259330"/>
              <a:gd name="T35" fmla="*/ 64743 h 636904"/>
              <a:gd name="T36" fmla="*/ 2227630 w 2259330"/>
              <a:gd name="T37" fmla="*/ 31052 h 636904"/>
              <a:gd name="T38" fmla="*/ 2193883 w 2259330"/>
              <a:gd name="T39" fmla="*/ 8332 h 636904"/>
              <a:gd name="T40" fmla="*/ 2152601 w 2259330"/>
              <a:gd name="T41" fmla="*/ 0 h 6369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9330"/>
              <a:gd name="T64" fmla="*/ 0 h 636904"/>
              <a:gd name="T65" fmla="*/ 2259330 w 2259330"/>
              <a:gd name="T66" fmla="*/ 636904 h 6369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9330" h="636904">
                <a:moveTo>
                  <a:pt x="2152904" y="0"/>
                </a:moveTo>
                <a:lnTo>
                  <a:pt x="106095" y="0"/>
                </a:lnTo>
                <a:lnTo>
                  <a:pt x="64797" y="8336"/>
                </a:lnTo>
                <a:lnTo>
                  <a:pt x="31073" y="31067"/>
                </a:lnTo>
                <a:lnTo>
                  <a:pt x="8337" y="64775"/>
                </a:lnTo>
                <a:lnTo>
                  <a:pt x="0" y="106045"/>
                </a:lnTo>
                <a:lnTo>
                  <a:pt x="0" y="530479"/>
                </a:lnTo>
                <a:lnTo>
                  <a:pt x="8337" y="571767"/>
                </a:lnTo>
                <a:lnTo>
                  <a:pt x="31073" y="605520"/>
                </a:lnTo>
                <a:lnTo>
                  <a:pt x="64797" y="628294"/>
                </a:lnTo>
                <a:lnTo>
                  <a:pt x="106095" y="636651"/>
                </a:lnTo>
                <a:lnTo>
                  <a:pt x="2152904" y="636651"/>
                </a:lnTo>
                <a:lnTo>
                  <a:pt x="2194192" y="628294"/>
                </a:lnTo>
                <a:lnTo>
                  <a:pt x="2227945" y="605520"/>
                </a:lnTo>
                <a:lnTo>
                  <a:pt x="2250719" y="571767"/>
                </a:lnTo>
                <a:lnTo>
                  <a:pt x="2259076" y="530479"/>
                </a:lnTo>
                <a:lnTo>
                  <a:pt x="2259076" y="106045"/>
                </a:lnTo>
                <a:lnTo>
                  <a:pt x="2250719" y="64775"/>
                </a:lnTo>
                <a:lnTo>
                  <a:pt x="2227945" y="31067"/>
                </a:lnTo>
                <a:lnTo>
                  <a:pt x="2194192" y="8336"/>
                </a:lnTo>
                <a:lnTo>
                  <a:pt x="2152904" y="0"/>
                </a:lnTo>
                <a:close/>
              </a:path>
            </a:pathLst>
          </a:custGeom>
          <a:solidFill>
            <a:srgbClr val="FFD552"/>
          </a:solidFill>
          <a:ln w="9525">
            <a:noFill/>
            <a:round/>
            <a:headEnd/>
            <a:tailEnd/>
          </a:ln>
        </p:spPr>
        <p:txBody>
          <a:bodyPr lIns="0" tIns="0" rIns="0" bIns="0"/>
          <a:lstStyle/>
          <a:p>
            <a:endParaRPr lang="ru-RU" sz="1666" b="0">
              <a:latin typeface="Arial" panose="020B0604020202020204" pitchFamily="34" charset="0"/>
            </a:endParaRPr>
          </a:p>
        </p:txBody>
      </p:sp>
      <p:sp>
        <p:nvSpPr>
          <p:cNvPr id="79898" name="object 33"/>
          <p:cNvSpPr>
            <a:spLocks/>
          </p:cNvSpPr>
          <p:nvPr/>
        </p:nvSpPr>
        <p:spPr bwMode="auto">
          <a:xfrm>
            <a:off x="779103" y="3814728"/>
            <a:ext cx="1791890" cy="506212"/>
          </a:xfrm>
          <a:custGeom>
            <a:avLst/>
            <a:gdLst>
              <a:gd name="T0" fmla="*/ 2152347 w 2259330"/>
              <a:gd name="T1" fmla="*/ 0 h 638175"/>
              <a:gd name="T2" fmla="*/ 106347 w 2259330"/>
              <a:gd name="T3" fmla="*/ 0 h 638175"/>
              <a:gd name="T4" fmla="*/ 64954 w 2259330"/>
              <a:gd name="T5" fmla="*/ 8360 h 638175"/>
              <a:gd name="T6" fmla="*/ 31150 w 2259330"/>
              <a:gd name="T7" fmla="*/ 31162 h 638175"/>
              <a:gd name="T8" fmla="*/ 8358 w 2259330"/>
              <a:gd name="T9" fmla="*/ 64990 h 638175"/>
              <a:gd name="T10" fmla="*/ 0 w 2259330"/>
              <a:gd name="T11" fmla="*/ 106426 h 638175"/>
              <a:gd name="T12" fmla="*/ 0 w 2259330"/>
              <a:gd name="T13" fmla="*/ 531812 h 638175"/>
              <a:gd name="T14" fmla="*/ 8358 w 2259330"/>
              <a:gd name="T15" fmla="*/ 573211 h 638175"/>
              <a:gd name="T16" fmla="*/ 31150 w 2259330"/>
              <a:gd name="T17" fmla="*/ 607020 h 638175"/>
              <a:gd name="T18" fmla="*/ 64954 w 2259330"/>
              <a:gd name="T19" fmla="*/ 629815 h 638175"/>
              <a:gd name="T20" fmla="*/ 106347 w 2259330"/>
              <a:gd name="T21" fmla="*/ 638175 h 638175"/>
              <a:gd name="T22" fmla="*/ 2152347 w 2259330"/>
              <a:gd name="T23" fmla="*/ 638175 h 638175"/>
              <a:gd name="T24" fmla="*/ 2193775 w 2259330"/>
              <a:gd name="T25" fmla="*/ 629815 h 638175"/>
              <a:gd name="T26" fmla="*/ 2227598 w 2259330"/>
              <a:gd name="T27" fmla="*/ 607020 h 638175"/>
              <a:gd name="T28" fmla="*/ 2250397 w 2259330"/>
              <a:gd name="T29" fmla="*/ 573211 h 638175"/>
              <a:gd name="T30" fmla="*/ 2258758 w 2259330"/>
              <a:gd name="T31" fmla="*/ 531812 h 638175"/>
              <a:gd name="T32" fmla="*/ 2258758 w 2259330"/>
              <a:gd name="T33" fmla="*/ 106426 h 638175"/>
              <a:gd name="T34" fmla="*/ 2250397 w 2259330"/>
              <a:gd name="T35" fmla="*/ 64990 h 638175"/>
              <a:gd name="T36" fmla="*/ 2227598 w 2259330"/>
              <a:gd name="T37" fmla="*/ 31162 h 638175"/>
              <a:gd name="T38" fmla="*/ 2193775 w 2259330"/>
              <a:gd name="T39" fmla="*/ 8360 h 638175"/>
              <a:gd name="T40" fmla="*/ 2152347 w 2259330"/>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9330"/>
              <a:gd name="T64" fmla="*/ 0 h 638175"/>
              <a:gd name="T65" fmla="*/ 2259330 w 2259330"/>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9330" h="638175">
                <a:moveTo>
                  <a:pt x="2152650" y="0"/>
                </a:moveTo>
                <a:lnTo>
                  <a:pt x="106362" y="0"/>
                </a:lnTo>
                <a:lnTo>
                  <a:pt x="64963" y="8360"/>
                </a:lnTo>
                <a:lnTo>
                  <a:pt x="31154" y="31162"/>
                </a:lnTo>
                <a:lnTo>
                  <a:pt x="8359" y="64990"/>
                </a:lnTo>
                <a:lnTo>
                  <a:pt x="0" y="106426"/>
                </a:lnTo>
                <a:lnTo>
                  <a:pt x="0" y="531812"/>
                </a:lnTo>
                <a:lnTo>
                  <a:pt x="8359" y="573211"/>
                </a:lnTo>
                <a:lnTo>
                  <a:pt x="31154" y="607020"/>
                </a:lnTo>
                <a:lnTo>
                  <a:pt x="64963" y="629815"/>
                </a:lnTo>
                <a:lnTo>
                  <a:pt x="106362" y="638175"/>
                </a:lnTo>
                <a:lnTo>
                  <a:pt x="2152650" y="638175"/>
                </a:lnTo>
                <a:lnTo>
                  <a:pt x="2194085" y="629815"/>
                </a:lnTo>
                <a:lnTo>
                  <a:pt x="2227913" y="607020"/>
                </a:lnTo>
                <a:lnTo>
                  <a:pt x="2250715" y="573211"/>
                </a:lnTo>
                <a:lnTo>
                  <a:pt x="2259076" y="531812"/>
                </a:lnTo>
                <a:lnTo>
                  <a:pt x="2259076" y="106426"/>
                </a:lnTo>
                <a:lnTo>
                  <a:pt x="2250715" y="64990"/>
                </a:lnTo>
                <a:lnTo>
                  <a:pt x="2227913" y="31162"/>
                </a:lnTo>
                <a:lnTo>
                  <a:pt x="2194085" y="8360"/>
                </a:lnTo>
                <a:lnTo>
                  <a:pt x="2152650" y="0"/>
                </a:lnTo>
                <a:close/>
              </a:path>
            </a:pathLst>
          </a:custGeom>
          <a:solidFill>
            <a:srgbClr val="FFD552"/>
          </a:solidFill>
          <a:ln w="9525">
            <a:noFill/>
            <a:round/>
            <a:headEnd/>
            <a:tailEnd/>
          </a:ln>
        </p:spPr>
        <p:txBody>
          <a:bodyPr lIns="0" tIns="0" rIns="0" bIns="0"/>
          <a:lstStyle/>
          <a:p>
            <a:endParaRPr lang="ru-RU" sz="1666" b="0">
              <a:latin typeface="Arial" panose="020B0604020202020204" pitchFamily="34" charset="0"/>
            </a:endParaRPr>
          </a:p>
        </p:txBody>
      </p:sp>
      <p:sp>
        <p:nvSpPr>
          <p:cNvPr id="79899" name="object 34"/>
          <p:cNvSpPr txBox="1">
            <a:spLocks noChangeArrowheads="1"/>
          </p:cNvSpPr>
          <p:nvPr/>
        </p:nvSpPr>
        <p:spPr bwMode="auto">
          <a:xfrm>
            <a:off x="1241242" y="3935614"/>
            <a:ext cx="765614" cy="194825"/>
          </a:xfrm>
          <a:prstGeom prst="rect">
            <a:avLst/>
          </a:prstGeom>
          <a:noFill/>
          <a:ln w="9525">
            <a:noFill/>
            <a:miter lim="800000"/>
            <a:headEnd/>
            <a:tailEnd/>
          </a:ln>
        </p:spPr>
        <p:txBody>
          <a:bodyPr lIns="0" tIns="11585" rIns="0" bIns="0">
            <a:spAutoFit/>
          </a:bodyPr>
          <a:lstStyle/>
          <a:p>
            <a:pPr marL="10074" algn="ctr">
              <a:spcBef>
                <a:spcPts val="90"/>
              </a:spcBef>
            </a:pPr>
            <a:r>
              <a:rPr lang="ru-RU" sz="1190" b="0" dirty="0">
                <a:latin typeface="Arial" panose="020B0604020202020204" pitchFamily="34" charset="0"/>
              </a:rPr>
              <a:t>План</a:t>
            </a:r>
          </a:p>
        </p:txBody>
      </p:sp>
      <p:sp>
        <p:nvSpPr>
          <p:cNvPr id="79900" name="object 35"/>
          <p:cNvSpPr txBox="1">
            <a:spLocks noChangeArrowheads="1"/>
          </p:cNvSpPr>
          <p:nvPr/>
        </p:nvSpPr>
        <p:spPr bwMode="auto">
          <a:xfrm>
            <a:off x="4442216" y="2289733"/>
            <a:ext cx="1929147" cy="185042"/>
          </a:xfrm>
          <a:prstGeom prst="rect">
            <a:avLst/>
          </a:prstGeom>
          <a:noFill/>
          <a:ln w="9525">
            <a:noFill/>
            <a:miter lim="800000"/>
            <a:headEnd/>
            <a:tailEnd/>
          </a:ln>
        </p:spPr>
        <p:txBody>
          <a:bodyPr wrap="square" lIns="0" tIns="8563" rIns="0" bIns="0">
            <a:spAutoFit/>
          </a:bodyPr>
          <a:lstStyle/>
          <a:p>
            <a:pPr marL="10074" indent="85626">
              <a:lnSpc>
                <a:spcPct val="102000"/>
              </a:lnSpc>
              <a:spcBef>
                <a:spcPts val="70"/>
              </a:spcBef>
            </a:pPr>
            <a:r>
              <a:rPr lang="ru-RU" sz="1200" b="0" dirty="0">
                <a:latin typeface="Arial" panose="020B0604020202020204" pitchFamily="34" charset="0"/>
              </a:rPr>
              <a:t>Заявка на корректировку</a:t>
            </a:r>
          </a:p>
        </p:txBody>
      </p:sp>
      <p:sp>
        <p:nvSpPr>
          <p:cNvPr id="79903" name="object 38"/>
          <p:cNvSpPr txBox="1">
            <a:spLocks noChangeArrowheads="1"/>
          </p:cNvSpPr>
          <p:nvPr/>
        </p:nvSpPr>
        <p:spPr bwMode="auto">
          <a:xfrm>
            <a:off x="1129193" y="1010301"/>
            <a:ext cx="1047683" cy="195346"/>
          </a:xfrm>
          <a:prstGeom prst="rect">
            <a:avLst/>
          </a:prstGeom>
          <a:noFill/>
          <a:ln w="9525">
            <a:noFill/>
            <a:miter lim="800000"/>
            <a:headEnd/>
            <a:tailEnd/>
          </a:ln>
        </p:spPr>
        <p:txBody>
          <a:bodyPr lIns="0" tIns="10577" rIns="0" bIns="0">
            <a:spAutoFit/>
          </a:bodyPr>
          <a:lstStyle/>
          <a:p>
            <a:pPr marL="10074">
              <a:spcBef>
                <a:spcPts val="79"/>
              </a:spcBef>
            </a:pPr>
            <a:r>
              <a:rPr lang="ru-RU" sz="1200" b="0" dirty="0">
                <a:solidFill>
                  <a:srgbClr val="C00000"/>
                </a:solidFill>
                <a:latin typeface="Arial" panose="020B0604020202020204" pitchFamily="34" charset="0"/>
              </a:rPr>
              <a:t>Настройка</a:t>
            </a:r>
          </a:p>
        </p:txBody>
      </p:sp>
      <p:sp>
        <p:nvSpPr>
          <p:cNvPr id="79904" name="object 39"/>
          <p:cNvSpPr txBox="1">
            <a:spLocks noChangeArrowheads="1"/>
          </p:cNvSpPr>
          <p:nvPr/>
        </p:nvSpPr>
        <p:spPr bwMode="auto">
          <a:xfrm>
            <a:off x="2958231" y="1010301"/>
            <a:ext cx="1070349" cy="195346"/>
          </a:xfrm>
          <a:prstGeom prst="rect">
            <a:avLst/>
          </a:prstGeom>
          <a:noFill/>
          <a:ln w="9525">
            <a:noFill/>
            <a:miter lim="800000"/>
            <a:headEnd/>
            <a:tailEnd/>
          </a:ln>
        </p:spPr>
        <p:txBody>
          <a:bodyPr lIns="0" tIns="10577" rIns="0" bIns="0">
            <a:spAutoFit/>
          </a:bodyPr>
          <a:lstStyle>
            <a:defPPr>
              <a:defRPr lang="ru-RU"/>
            </a:defPPr>
            <a:lvl1pPr marL="10074">
              <a:spcBef>
                <a:spcPts val="79"/>
              </a:spcBef>
              <a:defRPr sz="1200" b="0">
                <a:solidFill>
                  <a:srgbClr val="C00000"/>
                </a:solidFill>
                <a:latin typeface="Arial" panose="020B0604020202020204" pitchFamily="34" charset="0"/>
              </a:defRPr>
            </a:lvl1pPr>
          </a:lstStyle>
          <a:p>
            <a:r>
              <a:rPr lang="ru-RU" dirty="0"/>
              <a:t>Установка</a:t>
            </a:r>
          </a:p>
        </p:txBody>
      </p:sp>
      <p:sp>
        <p:nvSpPr>
          <p:cNvPr id="79905" name="object 40"/>
          <p:cNvSpPr txBox="1">
            <a:spLocks noChangeArrowheads="1"/>
          </p:cNvSpPr>
          <p:nvPr/>
        </p:nvSpPr>
        <p:spPr bwMode="auto">
          <a:xfrm>
            <a:off x="4809935" y="1010301"/>
            <a:ext cx="1217679" cy="195346"/>
          </a:xfrm>
          <a:prstGeom prst="rect">
            <a:avLst/>
          </a:prstGeom>
          <a:noFill/>
          <a:ln w="9525">
            <a:noFill/>
            <a:miter lim="800000"/>
            <a:headEnd/>
            <a:tailEnd/>
          </a:ln>
        </p:spPr>
        <p:txBody>
          <a:bodyPr lIns="0" tIns="10577" rIns="0" bIns="0">
            <a:spAutoFit/>
          </a:bodyPr>
          <a:lstStyle/>
          <a:p>
            <a:pPr marL="10074">
              <a:spcBef>
                <a:spcPts val="79"/>
              </a:spcBef>
            </a:pPr>
            <a:r>
              <a:rPr lang="ru-RU" sz="1200" b="0">
                <a:solidFill>
                  <a:srgbClr val="C00000"/>
                </a:solidFill>
                <a:latin typeface="Arial" panose="020B0604020202020204" pitchFamily="34" charset="0"/>
              </a:rPr>
              <a:t>Корректировка</a:t>
            </a:r>
          </a:p>
        </p:txBody>
      </p:sp>
      <p:sp>
        <p:nvSpPr>
          <p:cNvPr id="79906" name="object 41"/>
          <p:cNvSpPr txBox="1">
            <a:spLocks noChangeArrowheads="1"/>
          </p:cNvSpPr>
          <p:nvPr/>
        </p:nvSpPr>
        <p:spPr bwMode="auto">
          <a:xfrm>
            <a:off x="6907819" y="1010301"/>
            <a:ext cx="1070349" cy="195346"/>
          </a:xfrm>
          <a:prstGeom prst="rect">
            <a:avLst/>
          </a:prstGeom>
          <a:noFill/>
          <a:ln w="9525">
            <a:noFill/>
            <a:miter lim="800000"/>
            <a:headEnd/>
            <a:tailEnd/>
          </a:ln>
        </p:spPr>
        <p:txBody>
          <a:bodyPr lIns="0" tIns="10577" rIns="0" bIns="0">
            <a:spAutoFit/>
          </a:bodyPr>
          <a:lstStyle/>
          <a:p>
            <a:pPr marL="10074">
              <a:spcBef>
                <a:spcPts val="79"/>
              </a:spcBef>
            </a:pPr>
            <a:r>
              <a:rPr lang="ru-RU" sz="1200" b="0" dirty="0">
                <a:solidFill>
                  <a:srgbClr val="C00000"/>
                </a:solidFill>
                <a:latin typeface="Arial" panose="020B0604020202020204" pitchFamily="34" charset="0"/>
              </a:rPr>
              <a:t>Контроль</a:t>
            </a:r>
          </a:p>
        </p:txBody>
      </p:sp>
      <p:sp>
        <p:nvSpPr>
          <p:cNvPr id="79907" name="object 42"/>
          <p:cNvSpPr>
            <a:spLocks/>
          </p:cNvSpPr>
          <p:nvPr/>
        </p:nvSpPr>
        <p:spPr bwMode="auto">
          <a:xfrm>
            <a:off x="4517770" y="4365014"/>
            <a:ext cx="1982034" cy="506212"/>
          </a:xfrm>
          <a:custGeom>
            <a:avLst/>
            <a:gdLst>
              <a:gd name="T0" fmla="*/ 2392299 w 2498725"/>
              <a:gd name="T1" fmla="*/ 0 h 638175"/>
              <a:gd name="T2" fmla="*/ 106425 w 2498725"/>
              <a:gd name="T3" fmla="*/ 0 h 638175"/>
              <a:gd name="T4" fmla="*/ 64990 w 2498725"/>
              <a:gd name="T5" fmla="*/ 8359 h 638175"/>
              <a:gd name="T6" fmla="*/ 31162 w 2498725"/>
              <a:gd name="T7" fmla="*/ 31154 h 638175"/>
              <a:gd name="T8" fmla="*/ 8360 w 2498725"/>
              <a:gd name="T9" fmla="*/ 64963 h 638175"/>
              <a:gd name="T10" fmla="*/ 0 w 2498725"/>
              <a:gd name="T11" fmla="*/ 106362 h 638175"/>
              <a:gd name="T12" fmla="*/ 0 w 2498725"/>
              <a:gd name="T13" fmla="*/ 531812 h 638175"/>
              <a:gd name="T14" fmla="*/ 8360 w 2498725"/>
              <a:gd name="T15" fmla="*/ 573211 h 638175"/>
              <a:gd name="T16" fmla="*/ 31162 w 2498725"/>
              <a:gd name="T17" fmla="*/ 607020 h 638175"/>
              <a:gd name="T18" fmla="*/ 64990 w 2498725"/>
              <a:gd name="T19" fmla="*/ 629815 h 638175"/>
              <a:gd name="T20" fmla="*/ 106425 w 2498725"/>
              <a:gd name="T21" fmla="*/ 638175 h 638175"/>
              <a:gd name="T22" fmla="*/ 2392299 w 2498725"/>
              <a:gd name="T23" fmla="*/ 638175 h 638175"/>
              <a:gd name="T24" fmla="*/ 2433735 w 2498725"/>
              <a:gd name="T25" fmla="*/ 629815 h 638175"/>
              <a:gd name="T26" fmla="*/ 2467563 w 2498725"/>
              <a:gd name="T27" fmla="*/ 607020 h 638175"/>
              <a:gd name="T28" fmla="*/ 2490365 w 2498725"/>
              <a:gd name="T29" fmla="*/ 573211 h 638175"/>
              <a:gd name="T30" fmla="*/ 2498725 w 2498725"/>
              <a:gd name="T31" fmla="*/ 531812 h 638175"/>
              <a:gd name="T32" fmla="*/ 2498725 w 2498725"/>
              <a:gd name="T33" fmla="*/ 106362 h 638175"/>
              <a:gd name="T34" fmla="*/ 2490365 w 2498725"/>
              <a:gd name="T35" fmla="*/ 64963 h 638175"/>
              <a:gd name="T36" fmla="*/ 2467563 w 2498725"/>
              <a:gd name="T37" fmla="*/ 31154 h 638175"/>
              <a:gd name="T38" fmla="*/ 2433735 w 2498725"/>
              <a:gd name="T39" fmla="*/ 8359 h 638175"/>
              <a:gd name="T40" fmla="*/ 2392299 w 2498725"/>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8725"/>
              <a:gd name="T64" fmla="*/ 0 h 638175"/>
              <a:gd name="T65" fmla="*/ 2498725 w 2498725"/>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8725" h="638175">
                <a:moveTo>
                  <a:pt x="2392299" y="0"/>
                </a:moveTo>
                <a:lnTo>
                  <a:pt x="106425" y="0"/>
                </a:lnTo>
                <a:lnTo>
                  <a:pt x="64990" y="8359"/>
                </a:lnTo>
                <a:lnTo>
                  <a:pt x="31162" y="31154"/>
                </a:lnTo>
                <a:lnTo>
                  <a:pt x="8360" y="64963"/>
                </a:lnTo>
                <a:lnTo>
                  <a:pt x="0" y="106362"/>
                </a:lnTo>
                <a:lnTo>
                  <a:pt x="0" y="531812"/>
                </a:lnTo>
                <a:lnTo>
                  <a:pt x="8360" y="573211"/>
                </a:lnTo>
                <a:lnTo>
                  <a:pt x="31162" y="607020"/>
                </a:lnTo>
                <a:lnTo>
                  <a:pt x="64990" y="629815"/>
                </a:lnTo>
                <a:lnTo>
                  <a:pt x="106425" y="638175"/>
                </a:lnTo>
                <a:lnTo>
                  <a:pt x="2392299" y="638175"/>
                </a:lnTo>
                <a:lnTo>
                  <a:pt x="2433734" y="629815"/>
                </a:lnTo>
                <a:lnTo>
                  <a:pt x="2467562" y="607020"/>
                </a:lnTo>
                <a:lnTo>
                  <a:pt x="2490364" y="573211"/>
                </a:lnTo>
                <a:lnTo>
                  <a:pt x="2498725" y="531812"/>
                </a:lnTo>
                <a:lnTo>
                  <a:pt x="2498725" y="106362"/>
                </a:lnTo>
                <a:lnTo>
                  <a:pt x="2490364" y="64963"/>
                </a:lnTo>
                <a:lnTo>
                  <a:pt x="2467562" y="31154"/>
                </a:lnTo>
                <a:lnTo>
                  <a:pt x="2433734" y="8359"/>
                </a:lnTo>
                <a:lnTo>
                  <a:pt x="2392299" y="0"/>
                </a:lnTo>
                <a:close/>
              </a:path>
            </a:pathLst>
          </a:custGeom>
          <a:solidFill>
            <a:srgbClr val="0070C0"/>
          </a:solidFill>
          <a:ln w="9525">
            <a:noFill/>
            <a:round/>
            <a:headEnd/>
            <a:tailEnd/>
          </a:ln>
        </p:spPr>
        <p:txBody>
          <a:bodyPr lIns="0" tIns="0" rIns="0" bIns="0"/>
          <a:lstStyle/>
          <a:p>
            <a:endParaRPr lang="ru-RU" sz="1666" b="0">
              <a:latin typeface="Arial" panose="020B0604020202020204" pitchFamily="34" charset="0"/>
            </a:endParaRPr>
          </a:p>
        </p:txBody>
      </p:sp>
      <p:sp>
        <p:nvSpPr>
          <p:cNvPr id="79908" name="object 43"/>
          <p:cNvSpPr txBox="1">
            <a:spLocks noChangeArrowheads="1"/>
          </p:cNvSpPr>
          <p:nvPr/>
        </p:nvSpPr>
        <p:spPr bwMode="auto">
          <a:xfrm>
            <a:off x="4735617" y="4426715"/>
            <a:ext cx="1599228" cy="377443"/>
          </a:xfrm>
          <a:prstGeom prst="rect">
            <a:avLst/>
          </a:prstGeom>
          <a:noFill/>
          <a:ln w="9525">
            <a:noFill/>
            <a:miter lim="800000"/>
            <a:headEnd/>
            <a:tailEnd/>
          </a:ln>
        </p:spPr>
        <p:txBody>
          <a:bodyPr lIns="0" tIns="11081" rIns="0" bIns="0">
            <a:spAutoFit/>
          </a:bodyPr>
          <a:lstStyle/>
          <a:p>
            <a:pPr marL="10074" algn="ctr">
              <a:spcBef>
                <a:spcPts val="90"/>
              </a:spcBef>
            </a:pPr>
            <a:r>
              <a:rPr lang="ru-RU" sz="1190" b="0">
                <a:solidFill>
                  <a:srgbClr val="FFFFFF"/>
                </a:solidFill>
                <a:latin typeface="Arial" panose="020B0604020202020204" pitchFamily="34" charset="0"/>
              </a:rPr>
              <a:t>Корректировка лимита</a:t>
            </a:r>
            <a:endParaRPr lang="ru-RU" sz="1190" b="0">
              <a:latin typeface="Arial" panose="020B0604020202020204" pitchFamily="34" charset="0"/>
            </a:endParaRPr>
          </a:p>
        </p:txBody>
      </p:sp>
      <p:sp>
        <p:nvSpPr>
          <p:cNvPr id="79909" name="object 44"/>
          <p:cNvSpPr>
            <a:spLocks/>
          </p:cNvSpPr>
          <p:nvPr/>
        </p:nvSpPr>
        <p:spPr bwMode="auto">
          <a:xfrm>
            <a:off x="779103" y="4375088"/>
            <a:ext cx="1791890" cy="506212"/>
          </a:xfrm>
          <a:custGeom>
            <a:avLst/>
            <a:gdLst>
              <a:gd name="T0" fmla="*/ 2152347 w 2259330"/>
              <a:gd name="T1" fmla="*/ 0 h 638175"/>
              <a:gd name="T2" fmla="*/ 106347 w 2259330"/>
              <a:gd name="T3" fmla="*/ 0 h 638175"/>
              <a:gd name="T4" fmla="*/ 64954 w 2259330"/>
              <a:gd name="T5" fmla="*/ 8359 h 638175"/>
              <a:gd name="T6" fmla="*/ 31150 w 2259330"/>
              <a:gd name="T7" fmla="*/ 31154 h 638175"/>
              <a:gd name="T8" fmla="*/ 8358 w 2259330"/>
              <a:gd name="T9" fmla="*/ 64963 h 638175"/>
              <a:gd name="T10" fmla="*/ 0 w 2259330"/>
              <a:gd name="T11" fmla="*/ 106362 h 638175"/>
              <a:gd name="T12" fmla="*/ 0 w 2259330"/>
              <a:gd name="T13" fmla="*/ 531812 h 638175"/>
              <a:gd name="T14" fmla="*/ 8358 w 2259330"/>
              <a:gd name="T15" fmla="*/ 573211 h 638175"/>
              <a:gd name="T16" fmla="*/ 31150 w 2259330"/>
              <a:gd name="T17" fmla="*/ 607020 h 638175"/>
              <a:gd name="T18" fmla="*/ 64954 w 2259330"/>
              <a:gd name="T19" fmla="*/ 629815 h 638175"/>
              <a:gd name="T20" fmla="*/ 106347 w 2259330"/>
              <a:gd name="T21" fmla="*/ 638175 h 638175"/>
              <a:gd name="T22" fmla="*/ 2152347 w 2259330"/>
              <a:gd name="T23" fmla="*/ 638175 h 638175"/>
              <a:gd name="T24" fmla="*/ 2193775 w 2259330"/>
              <a:gd name="T25" fmla="*/ 629815 h 638175"/>
              <a:gd name="T26" fmla="*/ 2227598 w 2259330"/>
              <a:gd name="T27" fmla="*/ 607020 h 638175"/>
              <a:gd name="T28" fmla="*/ 2250397 w 2259330"/>
              <a:gd name="T29" fmla="*/ 573211 h 638175"/>
              <a:gd name="T30" fmla="*/ 2258758 w 2259330"/>
              <a:gd name="T31" fmla="*/ 531812 h 638175"/>
              <a:gd name="T32" fmla="*/ 2258758 w 2259330"/>
              <a:gd name="T33" fmla="*/ 106362 h 638175"/>
              <a:gd name="T34" fmla="*/ 2250397 w 2259330"/>
              <a:gd name="T35" fmla="*/ 64963 h 638175"/>
              <a:gd name="T36" fmla="*/ 2227598 w 2259330"/>
              <a:gd name="T37" fmla="*/ 31154 h 638175"/>
              <a:gd name="T38" fmla="*/ 2193775 w 2259330"/>
              <a:gd name="T39" fmla="*/ 8359 h 638175"/>
              <a:gd name="T40" fmla="*/ 2152347 w 2259330"/>
              <a:gd name="T41" fmla="*/ 0 h 638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9330"/>
              <a:gd name="T64" fmla="*/ 0 h 638175"/>
              <a:gd name="T65" fmla="*/ 2259330 w 2259330"/>
              <a:gd name="T66" fmla="*/ 638175 h 638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9330" h="638175">
                <a:moveTo>
                  <a:pt x="2152650" y="0"/>
                </a:moveTo>
                <a:lnTo>
                  <a:pt x="106362" y="0"/>
                </a:lnTo>
                <a:lnTo>
                  <a:pt x="64963" y="8359"/>
                </a:lnTo>
                <a:lnTo>
                  <a:pt x="31154" y="31154"/>
                </a:lnTo>
                <a:lnTo>
                  <a:pt x="8359" y="64963"/>
                </a:lnTo>
                <a:lnTo>
                  <a:pt x="0" y="106362"/>
                </a:lnTo>
                <a:lnTo>
                  <a:pt x="0" y="531812"/>
                </a:lnTo>
                <a:lnTo>
                  <a:pt x="8359" y="573211"/>
                </a:lnTo>
                <a:lnTo>
                  <a:pt x="31154" y="607020"/>
                </a:lnTo>
                <a:lnTo>
                  <a:pt x="64963" y="629815"/>
                </a:lnTo>
                <a:lnTo>
                  <a:pt x="106362" y="638175"/>
                </a:lnTo>
                <a:lnTo>
                  <a:pt x="2152650" y="638175"/>
                </a:lnTo>
                <a:lnTo>
                  <a:pt x="2194085" y="629815"/>
                </a:lnTo>
                <a:lnTo>
                  <a:pt x="2227913" y="607020"/>
                </a:lnTo>
                <a:lnTo>
                  <a:pt x="2250715" y="573211"/>
                </a:lnTo>
                <a:lnTo>
                  <a:pt x="2259076" y="531812"/>
                </a:lnTo>
                <a:lnTo>
                  <a:pt x="2259076" y="106362"/>
                </a:lnTo>
                <a:lnTo>
                  <a:pt x="2250715" y="64963"/>
                </a:lnTo>
                <a:lnTo>
                  <a:pt x="2227913" y="31154"/>
                </a:lnTo>
                <a:lnTo>
                  <a:pt x="2194085" y="8359"/>
                </a:lnTo>
                <a:lnTo>
                  <a:pt x="2152650" y="0"/>
                </a:lnTo>
                <a:close/>
              </a:path>
            </a:pathLst>
          </a:custGeom>
          <a:solidFill>
            <a:srgbClr val="FFD552"/>
          </a:solidFill>
          <a:ln w="9525">
            <a:noFill/>
            <a:round/>
            <a:headEnd/>
            <a:tailEnd/>
          </a:ln>
        </p:spPr>
        <p:txBody>
          <a:bodyPr lIns="0" tIns="0" rIns="0" bIns="0"/>
          <a:lstStyle/>
          <a:p>
            <a:endParaRPr lang="ru-RU" sz="1666" b="0">
              <a:latin typeface="Arial" panose="020B0604020202020204" pitchFamily="34" charset="0"/>
            </a:endParaRPr>
          </a:p>
        </p:txBody>
      </p:sp>
      <p:sp>
        <p:nvSpPr>
          <p:cNvPr id="79910" name="object 45"/>
          <p:cNvSpPr txBox="1">
            <a:spLocks noChangeArrowheads="1"/>
          </p:cNvSpPr>
          <p:nvPr/>
        </p:nvSpPr>
        <p:spPr bwMode="auto">
          <a:xfrm>
            <a:off x="864731" y="4426716"/>
            <a:ext cx="1606783" cy="377952"/>
          </a:xfrm>
          <a:prstGeom prst="rect">
            <a:avLst/>
          </a:prstGeom>
          <a:noFill/>
          <a:ln w="9525">
            <a:noFill/>
            <a:miter lim="800000"/>
            <a:headEnd/>
            <a:tailEnd/>
          </a:ln>
        </p:spPr>
        <p:txBody>
          <a:bodyPr lIns="0" tIns="11585" rIns="0" bIns="0">
            <a:spAutoFit/>
          </a:bodyPr>
          <a:lstStyle>
            <a:defPPr>
              <a:defRPr lang="en-US"/>
            </a:defPPr>
            <a:lvl1pPr marL="12694" algn="ctr">
              <a:spcBef>
                <a:spcPts val="113"/>
              </a:spcBef>
              <a:defRPr sz="1499" b="0">
                <a:solidFill>
                  <a:schemeClr val="tx1"/>
                </a:solidFill>
              </a:defRPr>
            </a:lvl1pPr>
          </a:lstStyle>
          <a:p>
            <a:r>
              <a:rPr lang="ru-RU" sz="1190" dirty="0">
                <a:latin typeface="Arial" panose="020B0604020202020204" pitchFamily="34" charset="0"/>
              </a:rPr>
              <a:t>11 аналитик  лимитирования</a:t>
            </a:r>
          </a:p>
        </p:txBody>
      </p:sp>
      <p:sp>
        <p:nvSpPr>
          <p:cNvPr id="79911" name="object 46"/>
          <p:cNvSpPr>
            <a:spLocks/>
          </p:cNvSpPr>
          <p:nvPr/>
        </p:nvSpPr>
        <p:spPr bwMode="auto">
          <a:xfrm>
            <a:off x="6531285" y="4397754"/>
            <a:ext cx="1929147" cy="509989"/>
          </a:xfrm>
          <a:custGeom>
            <a:avLst/>
            <a:gdLst>
              <a:gd name="T0" fmla="*/ 2324862 w 2432050"/>
              <a:gd name="T1" fmla="*/ 0 h 643254"/>
              <a:gd name="T2" fmla="*/ 107060 w 2432050"/>
              <a:gd name="T3" fmla="*/ 0 h 643254"/>
              <a:gd name="T4" fmla="*/ 65365 w 2432050"/>
              <a:gd name="T5" fmla="*/ 8417 h 643254"/>
              <a:gd name="T6" fmla="*/ 31337 w 2432050"/>
              <a:gd name="T7" fmla="*/ 31373 h 643254"/>
              <a:gd name="T8" fmla="*/ 8405 w 2432050"/>
              <a:gd name="T9" fmla="*/ 65419 h 643254"/>
              <a:gd name="T10" fmla="*/ 0 w 2432050"/>
              <a:gd name="T11" fmla="*/ 107109 h 643254"/>
              <a:gd name="T12" fmla="*/ 0 w 2432050"/>
              <a:gd name="T13" fmla="*/ 535510 h 643254"/>
              <a:gd name="T14" fmla="*/ 8405 w 2432050"/>
              <a:gd name="T15" fmla="*/ 577201 h 643254"/>
              <a:gd name="T16" fmla="*/ 31337 w 2432050"/>
              <a:gd name="T17" fmla="*/ 611248 h 643254"/>
              <a:gd name="T18" fmla="*/ 65365 w 2432050"/>
              <a:gd name="T19" fmla="*/ 634202 h 643254"/>
              <a:gd name="T20" fmla="*/ 107060 w 2432050"/>
              <a:gd name="T21" fmla="*/ 642620 h 643254"/>
              <a:gd name="T22" fmla="*/ 2324862 w 2432050"/>
              <a:gd name="T23" fmla="*/ 642620 h 643254"/>
              <a:gd name="T24" fmla="*/ 2366576 w 2432050"/>
              <a:gd name="T25" fmla="*/ 634202 h 643254"/>
              <a:gd name="T26" fmla="*/ 2400648 w 2432050"/>
              <a:gd name="T27" fmla="*/ 611248 h 643254"/>
              <a:gd name="T28" fmla="*/ 2423624 w 2432050"/>
              <a:gd name="T29" fmla="*/ 577201 h 643254"/>
              <a:gd name="T30" fmla="*/ 2432050 w 2432050"/>
              <a:gd name="T31" fmla="*/ 535510 h 643254"/>
              <a:gd name="T32" fmla="*/ 2432050 w 2432050"/>
              <a:gd name="T33" fmla="*/ 107109 h 643254"/>
              <a:gd name="T34" fmla="*/ 2423624 w 2432050"/>
              <a:gd name="T35" fmla="*/ 65419 h 643254"/>
              <a:gd name="T36" fmla="*/ 2400648 w 2432050"/>
              <a:gd name="T37" fmla="*/ 31373 h 643254"/>
              <a:gd name="T38" fmla="*/ 2366576 w 2432050"/>
              <a:gd name="T39" fmla="*/ 8417 h 643254"/>
              <a:gd name="T40" fmla="*/ 2324862 w 2432050"/>
              <a:gd name="T41" fmla="*/ 0 h 643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32050"/>
              <a:gd name="T64" fmla="*/ 0 h 643254"/>
              <a:gd name="T65" fmla="*/ 2432050 w 2432050"/>
              <a:gd name="T66" fmla="*/ 643254 h 643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32050" h="643254">
                <a:moveTo>
                  <a:pt x="2324862" y="0"/>
                </a:moveTo>
                <a:lnTo>
                  <a:pt x="107060" y="0"/>
                </a:lnTo>
                <a:lnTo>
                  <a:pt x="65365" y="8421"/>
                </a:lnTo>
                <a:lnTo>
                  <a:pt x="31337" y="31388"/>
                </a:lnTo>
                <a:lnTo>
                  <a:pt x="8405" y="65451"/>
                </a:lnTo>
                <a:lnTo>
                  <a:pt x="0" y="107162"/>
                </a:lnTo>
                <a:lnTo>
                  <a:pt x="0" y="535774"/>
                </a:lnTo>
                <a:lnTo>
                  <a:pt x="8405" y="577486"/>
                </a:lnTo>
                <a:lnTo>
                  <a:pt x="31337" y="611549"/>
                </a:lnTo>
                <a:lnTo>
                  <a:pt x="65365" y="634515"/>
                </a:lnTo>
                <a:lnTo>
                  <a:pt x="107060" y="642937"/>
                </a:lnTo>
                <a:lnTo>
                  <a:pt x="2324862" y="642937"/>
                </a:lnTo>
                <a:lnTo>
                  <a:pt x="2366577" y="634515"/>
                </a:lnTo>
                <a:lnTo>
                  <a:pt x="2400649" y="611549"/>
                </a:lnTo>
                <a:lnTo>
                  <a:pt x="2423624" y="577486"/>
                </a:lnTo>
                <a:lnTo>
                  <a:pt x="2432050" y="535774"/>
                </a:lnTo>
                <a:lnTo>
                  <a:pt x="2432050" y="107162"/>
                </a:lnTo>
                <a:lnTo>
                  <a:pt x="2423624" y="65451"/>
                </a:lnTo>
                <a:lnTo>
                  <a:pt x="2400649" y="31388"/>
                </a:lnTo>
                <a:lnTo>
                  <a:pt x="2366577" y="8421"/>
                </a:lnTo>
                <a:lnTo>
                  <a:pt x="2324862" y="0"/>
                </a:lnTo>
                <a:close/>
              </a:path>
            </a:pathLst>
          </a:custGeom>
          <a:solidFill>
            <a:srgbClr val="6B6BCF"/>
          </a:solidFill>
          <a:ln w="9525">
            <a:noFill/>
            <a:round/>
            <a:headEnd/>
            <a:tailEnd/>
          </a:ln>
        </p:spPr>
        <p:txBody>
          <a:bodyPr lIns="0" tIns="0" rIns="0" bIns="0"/>
          <a:lstStyle/>
          <a:p>
            <a:endParaRPr lang="ru-RU" sz="1666" b="0">
              <a:latin typeface="Arial" panose="020B0604020202020204" pitchFamily="34" charset="0"/>
            </a:endParaRPr>
          </a:p>
        </p:txBody>
      </p:sp>
      <p:sp>
        <p:nvSpPr>
          <p:cNvPr id="79912" name="object 47"/>
          <p:cNvSpPr txBox="1">
            <a:spLocks noChangeArrowheads="1"/>
          </p:cNvSpPr>
          <p:nvPr/>
        </p:nvSpPr>
        <p:spPr bwMode="auto">
          <a:xfrm>
            <a:off x="6540374" y="4393975"/>
            <a:ext cx="1880037" cy="364450"/>
          </a:xfrm>
          <a:prstGeom prst="rect">
            <a:avLst/>
          </a:prstGeom>
          <a:noFill/>
          <a:ln w="9525">
            <a:noFill/>
            <a:miter lim="800000"/>
            <a:headEnd/>
            <a:tailEnd/>
          </a:ln>
        </p:spPr>
        <p:txBody>
          <a:bodyPr lIns="0" tIns="30725" rIns="0" bIns="0">
            <a:spAutoFit/>
          </a:bodyPr>
          <a:lstStyle/>
          <a:p>
            <a:pPr marL="10074" indent="11333" algn="ctr">
              <a:lnSpc>
                <a:spcPts val="1289"/>
              </a:lnSpc>
              <a:spcBef>
                <a:spcPts val="238"/>
              </a:spcBef>
            </a:pPr>
            <a:r>
              <a:rPr lang="ru-RU" sz="1190" b="0" dirty="0">
                <a:solidFill>
                  <a:srgbClr val="FFFFFF"/>
                </a:solidFill>
                <a:latin typeface="Arial" panose="020B0604020202020204" pitchFamily="34" charset="0"/>
              </a:rPr>
              <a:t>Маршруты согласования  с условными переходами</a:t>
            </a:r>
            <a:endParaRPr lang="ru-RU" sz="1190" b="0" dirty="0">
              <a:latin typeface="Arial" panose="020B0604020202020204" pitchFamily="34" charset="0"/>
            </a:endParaRPr>
          </a:p>
        </p:txBody>
      </p:sp>
      <p:sp>
        <p:nvSpPr>
          <p:cNvPr id="79914" name="TextBox 29"/>
          <p:cNvSpPr txBox="1">
            <a:spLocks noChangeArrowheads="1"/>
          </p:cNvSpPr>
          <p:nvPr/>
        </p:nvSpPr>
        <p:spPr bwMode="auto">
          <a:xfrm>
            <a:off x="2609030" y="3741439"/>
            <a:ext cx="1886044" cy="583173"/>
          </a:xfrm>
          <a:prstGeom prst="rect">
            <a:avLst/>
          </a:prstGeom>
          <a:noFill/>
          <a:ln w="9525">
            <a:noFill/>
            <a:miter lim="800000"/>
            <a:headEnd/>
            <a:tailEnd/>
          </a:ln>
        </p:spPr>
        <p:txBody>
          <a:bodyPr wrap="square">
            <a:spAutoFit/>
          </a:bodyPr>
          <a:lstStyle/>
          <a:p>
            <a:pPr algn="ctr">
              <a:spcBef>
                <a:spcPts val="238"/>
              </a:spcBef>
              <a:spcAft>
                <a:spcPts val="238"/>
              </a:spcAft>
            </a:pPr>
            <a:r>
              <a:rPr lang="ru-RU" altLang="ru-RU" sz="952" b="0" dirty="0">
                <a:solidFill>
                  <a:schemeClr val="accent1">
                    <a:lumMod val="50000"/>
                  </a:schemeClr>
                </a:solidFill>
                <a:latin typeface="Arial" panose="020B0604020202020204" pitchFamily="34" charset="0"/>
              </a:rPr>
              <a:t>Результат внедрения 1С:</a:t>
            </a:r>
            <a:r>
              <a:rPr lang="en-US" altLang="ru-RU" sz="952" b="0" dirty="0">
                <a:solidFill>
                  <a:schemeClr val="accent1">
                    <a:lumMod val="50000"/>
                  </a:schemeClr>
                </a:solidFill>
                <a:latin typeface="Arial" panose="020B0604020202020204" pitchFamily="34" charset="0"/>
              </a:rPr>
              <a:t>ERP</a:t>
            </a:r>
            <a:r>
              <a:rPr lang="ru-RU" altLang="ru-RU" sz="952" b="0" dirty="0">
                <a:solidFill>
                  <a:schemeClr val="accent1">
                    <a:lumMod val="50000"/>
                  </a:schemeClr>
                </a:solidFill>
                <a:latin typeface="Arial" panose="020B0604020202020204" pitchFamily="34" charset="0"/>
              </a:rPr>
              <a:t>.УХ</a:t>
            </a:r>
          </a:p>
          <a:p>
            <a:pPr algn="ctr">
              <a:spcBef>
                <a:spcPts val="238"/>
              </a:spcBef>
              <a:spcAft>
                <a:spcPts val="238"/>
              </a:spcAft>
            </a:pPr>
            <a:r>
              <a:rPr lang="ru-RU" altLang="ru-RU" sz="952" b="0" dirty="0">
                <a:solidFill>
                  <a:schemeClr val="accent1">
                    <a:lumMod val="50000"/>
                  </a:schemeClr>
                </a:solidFill>
                <a:latin typeface="Arial" panose="020B0604020202020204" pitchFamily="34" charset="0"/>
              </a:rPr>
              <a:t>КНГК-ИНПЗ</a:t>
            </a:r>
          </a:p>
        </p:txBody>
      </p:sp>
      <p:pic>
        <p:nvPicPr>
          <p:cNvPr id="79915" name="Picture 51" descr="logo_4x"/>
          <p:cNvPicPr>
            <a:picLocks noChangeAspect="1" noChangeArrowheads="1"/>
          </p:cNvPicPr>
          <p:nvPr/>
        </p:nvPicPr>
        <p:blipFill>
          <a:blip r:embed="rId6"/>
          <a:srcRect/>
          <a:stretch>
            <a:fillRect/>
          </a:stretch>
        </p:blipFill>
        <p:spPr bwMode="auto">
          <a:xfrm>
            <a:off x="2788840" y="4548388"/>
            <a:ext cx="1399009" cy="398867"/>
          </a:xfrm>
          <a:prstGeom prst="rect">
            <a:avLst/>
          </a:prstGeom>
          <a:noFill/>
          <a:ln w="9525">
            <a:noFill/>
            <a:miter lim="800000"/>
            <a:headEnd/>
            <a:tailEnd/>
          </a:ln>
        </p:spPr>
      </p:pic>
      <p:sp>
        <p:nvSpPr>
          <p:cNvPr id="79916" name="TextBox 29"/>
          <p:cNvSpPr txBox="1">
            <a:spLocks noChangeArrowheads="1"/>
          </p:cNvSpPr>
          <p:nvPr/>
        </p:nvSpPr>
        <p:spPr bwMode="auto">
          <a:xfrm>
            <a:off x="2609030" y="4307015"/>
            <a:ext cx="1878550" cy="385362"/>
          </a:xfrm>
          <a:prstGeom prst="rect">
            <a:avLst/>
          </a:prstGeom>
          <a:noFill/>
          <a:ln w="9525">
            <a:noFill/>
            <a:miter lim="800000"/>
            <a:headEnd/>
            <a:tailEnd/>
          </a:ln>
        </p:spPr>
        <p:txBody>
          <a:bodyPr wrap="square">
            <a:spAutoFit/>
          </a:bodyPr>
          <a:lstStyle/>
          <a:p>
            <a:pPr algn="ctr">
              <a:spcBef>
                <a:spcPts val="238"/>
              </a:spcBef>
              <a:spcAft>
                <a:spcPts val="238"/>
              </a:spcAft>
            </a:pPr>
            <a:r>
              <a:rPr lang="ru-RU" altLang="ru-RU" sz="952" b="0" dirty="0">
                <a:solidFill>
                  <a:schemeClr val="accent1">
                    <a:lumMod val="50000"/>
                  </a:schemeClr>
                </a:solidFill>
                <a:latin typeface="Arial" panose="020B0604020202020204" pitchFamily="34" charset="0"/>
              </a:rPr>
              <a:t>20% - снижение себестоимости продукции</a:t>
            </a:r>
          </a:p>
        </p:txBody>
      </p:sp>
      <p:sp>
        <p:nvSpPr>
          <p:cNvPr id="79927" name="object 30"/>
          <p:cNvSpPr txBox="1">
            <a:spLocks noChangeArrowheads="1"/>
          </p:cNvSpPr>
          <p:nvPr/>
        </p:nvSpPr>
        <p:spPr bwMode="auto">
          <a:xfrm>
            <a:off x="1301685" y="2787193"/>
            <a:ext cx="620803" cy="194316"/>
          </a:xfrm>
          <a:prstGeom prst="rect">
            <a:avLst/>
          </a:prstGeom>
          <a:noFill/>
          <a:ln w="9525">
            <a:noFill/>
            <a:miter lim="800000"/>
            <a:headEnd/>
            <a:tailEnd/>
          </a:ln>
        </p:spPr>
        <p:txBody>
          <a:bodyPr lIns="0" tIns="11081" rIns="0" bIns="0">
            <a:spAutoFit/>
          </a:bodyPr>
          <a:lstStyle/>
          <a:p>
            <a:pPr marL="10074" algn="ctr">
              <a:spcBef>
                <a:spcPts val="90"/>
              </a:spcBef>
            </a:pPr>
            <a:r>
              <a:rPr lang="ru-RU" sz="1190" b="0" dirty="0">
                <a:latin typeface="Arial" panose="020B0604020202020204" pitchFamily="34" charset="0"/>
              </a:rPr>
              <a:t>Лимит</a:t>
            </a:r>
          </a:p>
        </p:txBody>
      </p:sp>
      <p:sp>
        <p:nvSpPr>
          <p:cNvPr id="79928" name="object 32"/>
          <p:cNvSpPr txBox="1">
            <a:spLocks noChangeArrowheads="1"/>
          </p:cNvSpPr>
          <p:nvPr/>
        </p:nvSpPr>
        <p:spPr bwMode="auto">
          <a:xfrm>
            <a:off x="1120355" y="3331181"/>
            <a:ext cx="944426" cy="194316"/>
          </a:xfrm>
          <a:prstGeom prst="rect">
            <a:avLst/>
          </a:prstGeom>
          <a:noFill/>
          <a:ln w="9525">
            <a:noFill/>
            <a:miter lim="800000"/>
            <a:headEnd/>
            <a:tailEnd/>
          </a:ln>
        </p:spPr>
        <p:txBody>
          <a:bodyPr lIns="0" tIns="11081" rIns="0" bIns="0">
            <a:spAutoFit/>
          </a:bodyPr>
          <a:lstStyle>
            <a:defPPr>
              <a:defRPr lang="en-US"/>
            </a:defPPr>
            <a:lvl1pPr marL="12694" algn="ctr">
              <a:spcBef>
                <a:spcPts val="113"/>
              </a:spcBef>
              <a:defRPr sz="1499" b="0">
                <a:solidFill>
                  <a:schemeClr val="tx1"/>
                </a:solidFill>
              </a:defRPr>
            </a:lvl1pPr>
          </a:lstStyle>
          <a:p>
            <a:r>
              <a:rPr lang="ru-RU" sz="1190" dirty="0">
                <a:latin typeface="Arial" panose="020B0604020202020204" pitchFamily="34" charset="0"/>
              </a:rPr>
              <a:t>Резерв</a:t>
            </a:r>
          </a:p>
        </p:txBody>
      </p:sp>
      <p:pic>
        <p:nvPicPr>
          <p:cNvPr id="14344" name="Picture 8">
            <a:extLst>
              <a:ext uri="{FF2B5EF4-FFF2-40B4-BE49-F238E27FC236}">
                <a16:creationId xmlns="" xmlns:a16="http://schemas.microsoft.com/office/drawing/2014/main" id="{D14144B1-2AB4-4C0C-99B2-44D3E05FDF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387" y="1354530"/>
            <a:ext cx="952500" cy="95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Прямая со стрелкой 55">
            <a:extLst>
              <a:ext uri="{FF2B5EF4-FFF2-40B4-BE49-F238E27FC236}">
                <a16:creationId xmlns="" xmlns:a16="http://schemas.microsoft.com/office/drawing/2014/main" id="{730D76AA-D961-4D28-9143-CA9DA42DA746}"/>
              </a:ext>
            </a:extLst>
          </p:cNvPr>
          <p:cNvCxnSpPr>
            <a:cxnSpLocks/>
          </p:cNvCxnSpPr>
          <p:nvPr/>
        </p:nvCxnSpPr>
        <p:spPr bwMode="auto">
          <a:xfrm>
            <a:off x="3502612" y="1481970"/>
            <a:ext cx="756980" cy="344690"/>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cxnSp>
        <p:nvCxnSpPr>
          <p:cNvPr id="59" name="Прямая со стрелкой 58">
            <a:extLst>
              <a:ext uri="{FF2B5EF4-FFF2-40B4-BE49-F238E27FC236}">
                <a16:creationId xmlns="" xmlns:a16="http://schemas.microsoft.com/office/drawing/2014/main" id="{211BDF0F-99B9-480F-849D-DE355544E04A}"/>
              </a:ext>
            </a:extLst>
          </p:cNvPr>
          <p:cNvCxnSpPr>
            <a:cxnSpLocks/>
          </p:cNvCxnSpPr>
          <p:nvPr/>
        </p:nvCxnSpPr>
        <p:spPr bwMode="auto">
          <a:xfrm flipH="1">
            <a:off x="5067810" y="1500173"/>
            <a:ext cx="617530" cy="389521"/>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sp>
        <p:nvSpPr>
          <p:cNvPr id="39938" name="Заголовок 1">
            <a:extLst>
              <a:ext uri="{FF2B5EF4-FFF2-40B4-BE49-F238E27FC236}">
                <a16:creationId xmlns="" xmlns:a16="http://schemas.microsoft.com/office/drawing/2014/main" id="{3ED37C01-90E9-49C3-B88D-DD1FDE890EF1}"/>
              </a:ext>
            </a:extLst>
          </p:cNvPr>
          <p:cNvSpPr>
            <a:spLocks noGrp="1" noChangeArrowheads="1"/>
          </p:cNvSpPr>
          <p:nvPr>
            <p:ph type="title"/>
          </p:nvPr>
        </p:nvSpPr>
        <p:spPr>
          <a:xfrm>
            <a:off x="1657913" y="171908"/>
            <a:ext cx="7167987" cy="7167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Казначейство</a:t>
            </a:r>
          </a:p>
        </p:txBody>
      </p:sp>
      <p:sp>
        <p:nvSpPr>
          <p:cNvPr id="39939" name="TextBox 4">
            <a:extLst>
              <a:ext uri="{FF2B5EF4-FFF2-40B4-BE49-F238E27FC236}">
                <a16:creationId xmlns="" xmlns:a16="http://schemas.microsoft.com/office/drawing/2014/main" id="{A267C7E8-22C4-408A-82C2-536600008683}"/>
              </a:ext>
            </a:extLst>
          </p:cNvPr>
          <p:cNvSpPr txBox="1">
            <a:spLocks noChangeArrowheads="1"/>
          </p:cNvSpPr>
          <p:nvPr/>
        </p:nvSpPr>
        <p:spPr bwMode="auto">
          <a:xfrm>
            <a:off x="288507" y="1071268"/>
            <a:ext cx="1142685"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Начисления </a:t>
            </a:r>
            <a:br>
              <a:rPr lang="ru-RU" altLang="ru-RU" sz="1111" b="0" dirty="0">
                <a:solidFill>
                  <a:schemeClr val="tx1"/>
                </a:solidFill>
              </a:rPr>
            </a:br>
            <a:r>
              <a:rPr lang="ru-RU" altLang="ru-RU" sz="1111" b="0" dirty="0">
                <a:solidFill>
                  <a:schemeClr val="tx1"/>
                </a:solidFill>
              </a:rPr>
              <a:t>и оплата </a:t>
            </a:r>
            <a:br>
              <a:rPr lang="ru-RU" altLang="ru-RU" sz="1111" b="0" dirty="0">
                <a:solidFill>
                  <a:schemeClr val="tx1"/>
                </a:solidFill>
              </a:rPr>
            </a:br>
            <a:r>
              <a:rPr lang="ru-RU" altLang="ru-RU" sz="1111" b="0" dirty="0">
                <a:solidFill>
                  <a:schemeClr val="tx1"/>
                </a:solidFill>
              </a:rPr>
              <a:t>по договору</a:t>
            </a:r>
          </a:p>
        </p:txBody>
      </p:sp>
      <p:sp>
        <p:nvSpPr>
          <p:cNvPr id="39940" name="TextBox 76">
            <a:extLst>
              <a:ext uri="{FF2B5EF4-FFF2-40B4-BE49-F238E27FC236}">
                <a16:creationId xmlns="" xmlns:a16="http://schemas.microsoft.com/office/drawing/2014/main" id="{9D7053F9-94AD-4899-AEED-B235CF2989CD}"/>
              </a:ext>
            </a:extLst>
          </p:cNvPr>
          <p:cNvSpPr txBox="1">
            <a:spLocks noChangeArrowheads="1"/>
          </p:cNvSpPr>
          <p:nvPr/>
        </p:nvSpPr>
        <p:spPr bwMode="auto">
          <a:xfrm>
            <a:off x="2588030" y="1687121"/>
            <a:ext cx="1109929" cy="4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a:solidFill>
                  <a:schemeClr val="tx1"/>
                </a:solidFill>
              </a:rPr>
              <a:t>Заявка </a:t>
            </a:r>
          </a:p>
          <a:p>
            <a:pPr algn="ctr"/>
            <a:r>
              <a:rPr lang="ru-RU" altLang="ru-RU" sz="1111" b="0">
                <a:solidFill>
                  <a:schemeClr val="tx1"/>
                </a:solidFill>
              </a:rPr>
              <a:t>на оплату</a:t>
            </a:r>
          </a:p>
        </p:txBody>
      </p:sp>
      <p:sp>
        <p:nvSpPr>
          <p:cNvPr id="39941" name="TextBox 77">
            <a:extLst>
              <a:ext uri="{FF2B5EF4-FFF2-40B4-BE49-F238E27FC236}">
                <a16:creationId xmlns="" xmlns:a16="http://schemas.microsoft.com/office/drawing/2014/main" id="{FAE7705A-BE8F-447F-8F70-5D964BF00579}"/>
              </a:ext>
            </a:extLst>
          </p:cNvPr>
          <p:cNvSpPr txBox="1">
            <a:spLocks noChangeArrowheads="1"/>
          </p:cNvSpPr>
          <p:nvPr/>
        </p:nvSpPr>
        <p:spPr bwMode="auto">
          <a:xfrm>
            <a:off x="4114970" y="1557356"/>
            <a:ext cx="1142685"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Удобный платежный календарь</a:t>
            </a:r>
          </a:p>
        </p:txBody>
      </p:sp>
      <p:sp>
        <p:nvSpPr>
          <p:cNvPr id="39942" name="TextBox 78">
            <a:extLst>
              <a:ext uri="{FF2B5EF4-FFF2-40B4-BE49-F238E27FC236}">
                <a16:creationId xmlns="" xmlns:a16="http://schemas.microsoft.com/office/drawing/2014/main" id="{94FEBE48-DF12-4E9E-9C8C-7538AA56C59D}"/>
              </a:ext>
            </a:extLst>
          </p:cNvPr>
          <p:cNvSpPr txBox="1">
            <a:spLocks noChangeArrowheads="1"/>
          </p:cNvSpPr>
          <p:nvPr/>
        </p:nvSpPr>
        <p:spPr bwMode="auto">
          <a:xfrm>
            <a:off x="5543642" y="1557356"/>
            <a:ext cx="1142685"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Полный реестр всех платежей</a:t>
            </a:r>
          </a:p>
        </p:txBody>
      </p:sp>
      <p:sp>
        <p:nvSpPr>
          <p:cNvPr id="39943" name="TextBox 82">
            <a:extLst>
              <a:ext uri="{FF2B5EF4-FFF2-40B4-BE49-F238E27FC236}">
                <a16:creationId xmlns="" xmlns:a16="http://schemas.microsoft.com/office/drawing/2014/main" id="{284A4A65-F1B4-46A2-AD56-BC0287496AB8}"/>
              </a:ext>
            </a:extLst>
          </p:cNvPr>
          <p:cNvSpPr txBox="1">
            <a:spLocks noChangeArrowheads="1"/>
          </p:cNvSpPr>
          <p:nvPr/>
        </p:nvSpPr>
        <p:spPr bwMode="auto">
          <a:xfrm>
            <a:off x="6828207" y="1642460"/>
            <a:ext cx="1829008"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111" b="0" dirty="0">
                <a:solidFill>
                  <a:schemeClr val="tx1"/>
                </a:solidFill>
              </a:rPr>
              <a:t>Формирование платежных </a:t>
            </a:r>
            <a:br>
              <a:rPr lang="ru-RU" altLang="ru-RU" sz="1111" b="0" dirty="0">
                <a:solidFill>
                  <a:schemeClr val="tx1"/>
                </a:solidFill>
              </a:rPr>
            </a:br>
            <a:r>
              <a:rPr lang="ru-RU" altLang="ru-RU" sz="1111" b="0" dirty="0">
                <a:solidFill>
                  <a:schemeClr val="tx1"/>
                </a:solidFill>
              </a:rPr>
              <a:t>и кассовых документов</a:t>
            </a:r>
          </a:p>
        </p:txBody>
      </p:sp>
      <p:sp>
        <p:nvSpPr>
          <p:cNvPr id="39944" name="TextBox 74">
            <a:extLst>
              <a:ext uri="{FF2B5EF4-FFF2-40B4-BE49-F238E27FC236}">
                <a16:creationId xmlns="" xmlns:a16="http://schemas.microsoft.com/office/drawing/2014/main" id="{CD8D6A35-E347-4CB2-AB41-0F5BAF007176}"/>
              </a:ext>
            </a:extLst>
          </p:cNvPr>
          <p:cNvSpPr txBox="1">
            <a:spLocks noChangeArrowheads="1"/>
          </p:cNvSpPr>
          <p:nvPr/>
        </p:nvSpPr>
        <p:spPr bwMode="auto">
          <a:xfrm>
            <a:off x="1600425" y="4224330"/>
            <a:ext cx="1257410" cy="34268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900" b="0">
                <a:solidFill>
                  <a:schemeClr val="tx1"/>
                </a:solidFill>
              </a:rPr>
              <a:t>Лимиты</a:t>
            </a:r>
          </a:p>
        </p:txBody>
      </p:sp>
      <p:sp>
        <p:nvSpPr>
          <p:cNvPr id="39945" name="TextBox 143">
            <a:extLst>
              <a:ext uri="{FF2B5EF4-FFF2-40B4-BE49-F238E27FC236}">
                <a16:creationId xmlns="" xmlns:a16="http://schemas.microsoft.com/office/drawing/2014/main" id="{58FFE038-EF05-4830-A585-C6EB918A238A}"/>
              </a:ext>
            </a:extLst>
          </p:cNvPr>
          <p:cNvSpPr txBox="1">
            <a:spLocks noChangeArrowheads="1"/>
          </p:cNvSpPr>
          <p:nvPr/>
        </p:nvSpPr>
        <p:spPr bwMode="auto">
          <a:xfrm>
            <a:off x="1600425" y="4593811"/>
            <a:ext cx="1257410" cy="34268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900" b="0" dirty="0">
                <a:solidFill>
                  <a:schemeClr val="tx1"/>
                </a:solidFill>
              </a:rPr>
              <a:t>Оперативный план, резервирование</a:t>
            </a:r>
          </a:p>
        </p:txBody>
      </p:sp>
      <p:sp>
        <p:nvSpPr>
          <p:cNvPr id="39946" name="TextBox 148">
            <a:extLst>
              <a:ext uri="{FF2B5EF4-FFF2-40B4-BE49-F238E27FC236}">
                <a16:creationId xmlns="" xmlns:a16="http://schemas.microsoft.com/office/drawing/2014/main" id="{73A2007B-4696-4458-91E9-EBA8E5556B4A}"/>
              </a:ext>
            </a:extLst>
          </p:cNvPr>
          <p:cNvSpPr txBox="1">
            <a:spLocks noChangeArrowheads="1"/>
          </p:cNvSpPr>
          <p:nvPr/>
        </p:nvSpPr>
        <p:spPr bwMode="auto">
          <a:xfrm>
            <a:off x="2571652" y="3065398"/>
            <a:ext cx="1142685" cy="34268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sz="900" b="0" dirty="0">
                <a:latin typeface="Arial" panose="020B0604020202020204" pitchFamily="34" charset="0"/>
              </a:rPr>
              <a:t>Заявки </a:t>
            </a:r>
            <a:br>
              <a:rPr lang="ru-RU" altLang="ru-RU" sz="900" b="0" dirty="0">
                <a:latin typeface="Arial" panose="020B0604020202020204" pitchFamily="34" charset="0"/>
              </a:rPr>
            </a:br>
            <a:r>
              <a:rPr lang="ru-RU" altLang="ru-RU" sz="900" b="0" dirty="0">
                <a:latin typeface="Arial" panose="020B0604020202020204" pitchFamily="34" charset="0"/>
              </a:rPr>
              <a:t>на оплату</a:t>
            </a:r>
          </a:p>
        </p:txBody>
      </p:sp>
      <p:sp>
        <p:nvSpPr>
          <p:cNvPr id="39947" name="TextBox 144">
            <a:extLst>
              <a:ext uri="{FF2B5EF4-FFF2-40B4-BE49-F238E27FC236}">
                <a16:creationId xmlns="" xmlns:a16="http://schemas.microsoft.com/office/drawing/2014/main" id="{EC42D018-E5B7-4CD0-AE7D-2A1580C7D878}"/>
              </a:ext>
            </a:extLst>
          </p:cNvPr>
          <p:cNvSpPr txBox="1">
            <a:spLocks noChangeArrowheads="1"/>
          </p:cNvSpPr>
          <p:nvPr/>
        </p:nvSpPr>
        <p:spPr bwMode="auto">
          <a:xfrm>
            <a:off x="4114970" y="3065398"/>
            <a:ext cx="1142685" cy="34268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ru-RU"/>
            </a:defPPr>
            <a:lvl1pPr algn="ctr">
              <a:defRPr sz="900" b="0">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a:t>Платежный календарь</a:t>
            </a:r>
          </a:p>
        </p:txBody>
      </p:sp>
      <p:cxnSp>
        <p:nvCxnSpPr>
          <p:cNvPr id="11" name="Соединитель: уступ 10">
            <a:extLst>
              <a:ext uri="{FF2B5EF4-FFF2-40B4-BE49-F238E27FC236}">
                <a16:creationId xmlns="" xmlns:a16="http://schemas.microsoft.com/office/drawing/2014/main" id="{14E72839-2F02-4602-837F-6D620E0B4845}"/>
              </a:ext>
            </a:extLst>
          </p:cNvPr>
          <p:cNvCxnSpPr>
            <a:cxnSpLocks/>
            <a:stCxn id="39960" idx="0"/>
          </p:cNvCxnSpPr>
          <p:nvPr/>
        </p:nvCxnSpPr>
        <p:spPr bwMode="auto">
          <a:xfrm rot="5400000" flipH="1" flipV="1">
            <a:off x="2017288" y="3020758"/>
            <a:ext cx="674277" cy="250593"/>
          </a:xfrm>
          <a:prstGeom prst="bentConnector3">
            <a:avLst>
              <a:gd name="adj1" fmla="val 10029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sp>
        <p:nvSpPr>
          <p:cNvPr id="39949" name="TextBox 74">
            <a:extLst>
              <a:ext uri="{FF2B5EF4-FFF2-40B4-BE49-F238E27FC236}">
                <a16:creationId xmlns="" xmlns:a16="http://schemas.microsoft.com/office/drawing/2014/main" id="{F6738331-7B21-4003-B089-1BD027C4776B}"/>
              </a:ext>
            </a:extLst>
          </p:cNvPr>
          <p:cNvSpPr txBox="1">
            <a:spLocks noChangeArrowheads="1"/>
          </p:cNvSpPr>
          <p:nvPr/>
        </p:nvSpPr>
        <p:spPr bwMode="auto">
          <a:xfrm>
            <a:off x="4114970" y="4585825"/>
            <a:ext cx="1142685" cy="34268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ru-RU"/>
            </a:defPPr>
            <a:lvl1pPr algn="ctr">
              <a:defRPr sz="900" b="0">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a:t>Стоп-листы</a:t>
            </a:r>
          </a:p>
        </p:txBody>
      </p:sp>
      <p:cxnSp>
        <p:nvCxnSpPr>
          <p:cNvPr id="43" name="Прямая со стрелкой 42">
            <a:extLst>
              <a:ext uri="{FF2B5EF4-FFF2-40B4-BE49-F238E27FC236}">
                <a16:creationId xmlns="" xmlns:a16="http://schemas.microsoft.com/office/drawing/2014/main" id="{162C3051-9D40-4047-A9AE-23E2B6731994}"/>
              </a:ext>
            </a:extLst>
          </p:cNvPr>
          <p:cNvCxnSpPr>
            <a:cxnSpLocks/>
          </p:cNvCxnSpPr>
          <p:nvPr/>
        </p:nvCxnSpPr>
        <p:spPr bwMode="auto">
          <a:xfrm flipV="1">
            <a:off x="4670564" y="3408079"/>
            <a:ext cx="1" cy="992345"/>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sp>
        <p:nvSpPr>
          <p:cNvPr id="27690" name="TextBox 151">
            <a:extLst>
              <a:ext uri="{FF2B5EF4-FFF2-40B4-BE49-F238E27FC236}">
                <a16:creationId xmlns="" xmlns:a16="http://schemas.microsoft.com/office/drawing/2014/main" id="{13C657D8-D20A-4ADB-B469-D24515350E1E}"/>
              </a:ext>
            </a:extLst>
          </p:cNvPr>
          <p:cNvSpPr txBox="1">
            <a:spLocks noChangeArrowheads="1"/>
          </p:cNvSpPr>
          <p:nvPr/>
        </p:nvSpPr>
        <p:spPr bwMode="auto">
          <a:xfrm>
            <a:off x="7028375" y="3036421"/>
            <a:ext cx="1428671" cy="400633"/>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ru-RU"/>
            </a:defPPr>
            <a:lvl1pPr algn="ctr">
              <a:defRPr sz="900" b="0">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Банковские и кассовые документы</a:t>
            </a:r>
          </a:p>
        </p:txBody>
      </p:sp>
      <p:sp>
        <p:nvSpPr>
          <p:cNvPr id="27671" name="TextBox 145">
            <a:extLst>
              <a:ext uri="{FF2B5EF4-FFF2-40B4-BE49-F238E27FC236}">
                <a16:creationId xmlns="" xmlns:a16="http://schemas.microsoft.com/office/drawing/2014/main" id="{B15FC8BA-769C-416D-BA69-4D4BE19644A8}"/>
              </a:ext>
            </a:extLst>
          </p:cNvPr>
          <p:cNvSpPr txBox="1">
            <a:spLocks noChangeArrowheads="1"/>
          </p:cNvSpPr>
          <p:nvPr/>
        </p:nvSpPr>
        <p:spPr bwMode="auto">
          <a:xfrm>
            <a:off x="364157" y="2543286"/>
            <a:ext cx="1043133" cy="342680"/>
          </a:xfrm>
          <a:prstGeom prst="rect">
            <a:avLst/>
          </a:prstGeom>
          <a:solidFill>
            <a:schemeClr val="bg2">
              <a:lumMod val="75000"/>
            </a:schemeClr>
          </a:solidFill>
          <a:ln>
            <a:noFill/>
          </a:ln>
        </p:spPr>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900" b="0" dirty="0">
                <a:solidFill>
                  <a:schemeClr val="bg1"/>
                </a:solidFill>
              </a:rPr>
              <a:t>Договоры</a:t>
            </a:r>
          </a:p>
        </p:txBody>
      </p:sp>
      <p:sp>
        <p:nvSpPr>
          <p:cNvPr id="39953" name="TextBox 146">
            <a:extLst>
              <a:ext uri="{FF2B5EF4-FFF2-40B4-BE49-F238E27FC236}">
                <a16:creationId xmlns="" xmlns:a16="http://schemas.microsoft.com/office/drawing/2014/main" id="{FB128EEF-0BCA-44A5-8443-06AE6F6FF742}"/>
              </a:ext>
            </a:extLst>
          </p:cNvPr>
          <p:cNvSpPr txBox="1">
            <a:spLocks noChangeArrowheads="1"/>
          </p:cNvSpPr>
          <p:nvPr/>
        </p:nvSpPr>
        <p:spPr bwMode="auto">
          <a:xfrm>
            <a:off x="364157" y="2938880"/>
            <a:ext cx="1043133" cy="343939"/>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900" b="0" dirty="0">
                <a:solidFill>
                  <a:schemeClr val="tx1"/>
                </a:solidFill>
              </a:rPr>
              <a:t>Графики оплат</a:t>
            </a:r>
          </a:p>
        </p:txBody>
      </p:sp>
      <p:pic>
        <p:nvPicPr>
          <p:cNvPr id="39958" name="Рисунок 2">
            <a:extLst>
              <a:ext uri="{FF2B5EF4-FFF2-40B4-BE49-F238E27FC236}">
                <a16:creationId xmlns="" xmlns:a16="http://schemas.microsoft.com/office/drawing/2014/main" id="{AEB4554B-AA73-4C92-9FC1-DC3DC3128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303" y="1686075"/>
            <a:ext cx="748352" cy="71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Прямая со стрелкой 64">
            <a:extLst>
              <a:ext uri="{FF2B5EF4-FFF2-40B4-BE49-F238E27FC236}">
                <a16:creationId xmlns="" xmlns:a16="http://schemas.microsoft.com/office/drawing/2014/main" id="{9B364506-1311-4B0F-9A77-3496BB32F666}"/>
              </a:ext>
            </a:extLst>
          </p:cNvPr>
          <p:cNvCxnSpPr>
            <a:cxnSpLocks/>
          </p:cNvCxnSpPr>
          <p:nvPr/>
        </p:nvCxnSpPr>
        <p:spPr bwMode="auto">
          <a:xfrm>
            <a:off x="1143237" y="2286020"/>
            <a:ext cx="1600286" cy="0"/>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pic>
        <p:nvPicPr>
          <p:cNvPr id="39960" name="Рисунок 14">
            <a:extLst>
              <a:ext uri="{FF2B5EF4-FFF2-40B4-BE49-F238E27FC236}">
                <a16:creationId xmlns="" xmlns:a16="http://schemas.microsoft.com/office/drawing/2014/main" id="{9D22AE93-43FB-409B-AE8B-CDA0BCE731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4954" y="3483194"/>
            <a:ext cx="588351" cy="71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1" name="TextBox 75">
            <a:extLst>
              <a:ext uri="{FF2B5EF4-FFF2-40B4-BE49-F238E27FC236}">
                <a16:creationId xmlns="" xmlns:a16="http://schemas.microsoft.com/office/drawing/2014/main" id="{A5F9A04B-741A-4B01-849B-C0FE9B40E006}"/>
              </a:ext>
            </a:extLst>
          </p:cNvPr>
          <p:cNvSpPr txBox="1">
            <a:spLocks noChangeArrowheads="1"/>
          </p:cNvSpPr>
          <p:nvPr/>
        </p:nvSpPr>
        <p:spPr bwMode="auto">
          <a:xfrm>
            <a:off x="1408436" y="3102273"/>
            <a:ext cx="965262" cy="4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1111" b="0">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ru-RU" altLang="ru-RU" dirty="0"/>
              <a:t>Лимиты / резервы</a:t>
            </a:r>
          </a:p>
        </p:txBody>
      </p:sp>
      <p:cxnSp>
        <p:nvCxnSpPr>
          <p:cNvPr id="81" name="Прямая со стрелкой 80">
            <a:extLst>
              <a:ext uri="{FF2B5EF4-FFF2-40B4-BE49-F238E27FC236}">
                <a16:creationId xmlns="" xmlns:a16="http://schemas.microsoft.com/office/drawing/2014/main" id="{73BE4BA0-2425-4609-A4CA-96B8872D415E}"/>
              </a:ext>
            </a:extLst>
          </p:cNvPr>
          <p:cNvCxnSpPr>
            <a:cxnSpLocks/>
          </p:cNvCxnSpPr>
          <p:nvPr/>
        </p:nvCxnSpPr>
        <p:spPr bwMode="auto">
          <a:xfrm>
            <a:off x="3486304" y="2485867"/>
            <a:ext cx="771029" cy="0"/>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cxnSp>
        <p:nvCxnSpPr>
          <p:cNvPr id="82" name="Прямая со стрелкой 81">
            <a:extLst>
              <a:ext uri="{FF2B5EF4-FFF2-40B4-BE49-F238E27FC236}">
                <a16:creationId xmlns="" xmlns:a16="http://schemas.microsoft.com/office/drawing/2014/main" id="{C1BCFCBA-0AE7-4707-9C8A-98866D24751E}"/>
              </a:ext>
            </a:extLst>
          </p:cNvPr>
          <p:cNvCxnSpPr>
            <a:cxnSpLocks/>
          </p:cNvCxnSpPr>
          <p:nvPr/>
        </p:nvCxnSpPr>
        <p:spPr bwMode="auto">
          <a:xfrm>
            <a:off x="4964110" y="2485867"/>
            <a:ext cx="739533" cy="0"/>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sp>
        <p:nvSpPr>
          <p:cNvPr id="39964" name="TextBox 144">
            <a:extLst>
              <a:ext uri="{FF2B5EF4-FFF2-40B4-BE49-F238E27FC236}">
                <a16:creationId xmlns="" xmlns:a16="http://schemas.microsoft.com/office/drawing/2014/main" id="{51804E3E-95E8-431D-A3F3-C7AD09BB4575}"/>
              </a:ext>
            </a:extLst>
          </p:cNvPr>
          <p:cNvSpPr txBox="1">
            <a:spLocks noChangeArrowheads="1"/>
          </p:cNvSpPr>
          <p:nvPr/>
        </p:nvSpPr>
        <p:spPr bwMode="auto">
          <a:xfrm>
            <a:off x="5543642" y="3065398"/>
            <a:ext cx="1142685" cy="34268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ru-RU"/>
            </a:defPPr>
            <a:lvl1pPr algn="ctr">
              <a:defRPr sz="900" b="0">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Реестр </a:t>
            </a:r>
            <a:br>
              <a:rPr lang="ru-RU" altLang="ru-RU" dirty="0"/>
            </a:br>
            <a:r>
              <a:rPr lang="ru-RU" altLang="ru-RU" dirty="0"/>
              <a:t>платежей</a:t>
            </a:r>
          </a:p>
        </p:txBody>
      </p:sp>
      <p:cxnSp>
        <p:nvCxnSpPr>
          <p:cNvPr id="84" name="Прямая со стрелкой 83">
            <a:extLst>
              <a:ext uri="{FF2B5EF4-FFF2-40B4-BE49-F238E27FC236}">
                <a16:creationId xmlns="" xmlns:a16="http://schemas.microsoft.com/office/drawing/2014/main" id="{A2CE2ADE-41DD-48DF-A7C3-3A042EBDC682}"/>
              </a:ext>
            </a:extLst>
          </p:cNvPr>
          <p:cNvCxnSpPr>
            <a:cxnSpLocks/>
          </p:cNvCxnSpPr>
          <p:nvPr/>
        </p:nvCxnSpPr>
        <p:spPr bwMode="auto">
          <a:xfrm>
            <a:off x="6467113" y="2485867"/>
            <a:ext cx="914652" cy="0"/>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pic>
        <p:nvPicPr>
          <p:cNvPr id="39966" name="Рисунок 27">
            <a:extLst>
              <a:ext uri="{FF2B5EF4-FFF2-40B4-BE49-F238E27FC236}">
                <a16:creationId xmlns="" xmlns:a16="http://schemas.microsoft.com/office/drawing/2014/main" id="{3AE0D886-95C3-4E8F-960C-D9A6549469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3642" y="2172164"/>
            <a:ext cx="821423" cy="71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7" name="Рисунок 29">
            <a:extLst>
              <a:ext uri="{FF2B5EF4-FFF2-40B4-BE49-F238E27FC236}">
                <a16:creationId xmlns="" xmlns:a16="http://schemas.microsoft.com/office/drawing/2014/main" id="{DA678D37-9A7E-4703-8428-ACA3F381CC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4127" y="2172164"/>
            <a:ext cx="757170" cy="71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8" name="Рисунок 40">
            <a:extLst>
              <a:ext uri="{FF2B5EF4-FFF2-40B4-BE49-F238E27FC236}">
                <a16:creationId xmlns="" xmlns:a16="http://schemas.microsoft.com/office/drawing/2014/main" id="{E190B677-565B-4DA0-A3F9-BDA058B228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7491" y="2172164"/>
            <a:ext cx="817643" cy="71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9" name="Рисунок 101">
            <a:extLst>
              <a:ext uri="{FF2B5EF4-FFF2-40B4-BE49-F238E27FC236}">
                <a16:creationId xmlns="" xmlns:a16="http://schemas.microsoft.com/office/drawing/2014/main" id="{4278124F-9D70-4896-ACC4-AFACB58A6E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2125" y="2172164"/>
            <a:ext cx="1021739" cy="71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0" name="Рисунок 45">
            <a:extLst>
              <a:ext uri="{FF2B5EF4-FFF2-40B4-BE49-F238E27FC236}">
                <a16:creationId xmlns="" xmlns:a16="http://schemas.microsoft.com/office/drawing/2014/main" id="{86DE1854-F42B-42BA-80C3-B88D4BCCA6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5916" y="4082466"/>
            <a:ext cx="549295" cy="48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1" name="TextBox 128">
            <a:extLst>
              <a:ext uri="{FF2B5EF4-FFF2-40B4-BE49-F238E27FC236}">
                <a16:creationId xmlns="" xmlns:a16="http://schemas.microsoft.com/office/drawing/2014/main" id="{CE137B73-2BDB-4B17-9794-94C3024DC2AD}"/>
              </a:ext>
            </a:extLst>
          </p:cNvPr>
          <p:cNvSpPr txBox="1">
            <a:spLocks noChangeArrowheads="1"/>
          </p:cNvSpPr>
          <p:nvPr/>
        </p:nvSpPr>
        <p:spPr bwMode="auto">
          <a:xfrm>
            <a:off x="3845198" y="3565592"/>
            <a:ext cx="1707069" cy="4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ctr">
              <a:defRPr sz="1111" b="0">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ru-RU" altLang="ru-RU" dirty="0"/>
              <a:t>Управление кредитными рисками</a:t>
            </a:r>
          </a:p>
        </p:txBody>
      </p:sp>
      <p:sp>
        <p:nvSpPr>
          <p:cNvPr id="40" name="TextBox 148">
            <a:extLst>
              <a:ext uri="{FF2B5EF4-FFF2-40B4-BE49-F238E27FC236}">
                <a16:creationId xmlns="" xmlns:a16="http://schemas.microsoft.com/office/drawing/2014/main" id="{467C51EF-493B-4FF0-B848-3C1724428515}"/>
              </a:ext>
            </a:extLst>
          </p:cNvPr>
          <p:cNvSpPr txBox="1">
            <a:spLocks noChangeArrowheads="1"/>
          </p:cNvSpPr>
          <p:nvPr/>
        </p:nvSpPr>
        <p:spPr bwMode="auto">
          <a:xfrm>
            <a:off x="361303" y="3340331"/>
            <a:ext cx="1043133"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sz="900" b="0" dirty="0">
                <a:latin typeface="Arial" panose="020B0604020202020204" pitchFamily="34" charset="0"/>
              </a:rPr>
              <a:t>Коммерческие договора</a:t>
            </a:r>
          </a:p>
        </p:txBody>
      </p:sp>
      <p:sp>
        <p:nvSpPr>
          <p:cNvPr id="41" name="TextBox 148">
            <a:extLst>
              <a:ext uri="{FF2B5EF4-FFF2-40B4-BE49-F238E27FC236}">
                <a16:creationId xmlns="" xmlns:a16="http://schemas.microsoft.com/office/drawing/2014/main" id="{2D52B302-719C-4D1C-B7D3-6494284DC2C8}"/>
              </a:ext>
            </a:extLst>
          </p:cNvPr>
          <p:cNvSpPr txBox="1">
            <a:spLocks noChangeArrowheads="1"/>
          </p:cNvSpPr>
          <p:nvPr/>
        </p:nvSpPr>
        <p:spPr bwMode="auto">
          <a:xfrm>
            <a:off x="361303" y="3737183"/>
            <a:ext cx="1043133"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sz="900" b="0" dirty="0">
                <a:latin typeface="Arial" panose="020B0604020202020204" pitchFamily="34" charset="0"/>
              </a:rPr>
              <a:t>Финансовые договора</a:t>
            </a:r>
          </a:p>
        </p:txBody>
      </p:sp>
      <p:sp>
        <p:nvSpPr>
          <p:cNvPr id="42" name="TextBox 148">
            <a:extLst>
              <a:ext uri="{FF2B5EF4-FFF2-40B4-BE49-F238E27FC236}">
                <a16:creationId xmlns="" xmlns:a16="http://schemas.microsoft.com/office/drawing/2014/main" id="{826DD80D-5D2D-4ED4-97E9-735E07D9670B}"/>
              </a:ext>
            </a:extLst>
          </p:cNvPr>
          <p:cNvSpPr txBox="1">
            <a:spLocks noChangeArrowheads="1"/>
          </p:cNvSpPr>
          <p:nvPr/>
        </p:nvSpPr>
        <p:spPr bwMode="auto">
          <a:xfrm>
            <a:off x="361303" y="4161504"/>
            <a:ext cx="1043133"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sz="900" b="0" dirty="0">
                <a:latin typeface="Arial" panose="020B0604020202020204" pitchFamily="34" charset="0"/>
              </a:rPr>
              <a:t>Документарные операции</a:t>
            </a:r>
          </a:p>
        </p:txBody>
      </p:sp>
      <p:sp>
        <p:nvSpPr>
          <p:cNvPr id="44" name="TextBox 148">
            <a:extLst>
              <a:ext uri="{FF2B5EF4-FFF2-40B4-BE49-F238E27FC236}">
                <a16:creationId xmlns="" xmlns:a16="http://schemas.microsoft.com/office/drawing/2014/main" id="{CB5F45D2-D110-4DC7-B90B-C8AB75ABE119}"/>
              </a:ext>
            </a:extLst>
          </p:cNvPr>
          <p:cNvSpPr txBox="1">
            <a:spLocks noChangeArrowheads="1"/>
          </p:cNvSpPr>
          <p:nvPr/>
        </p:nvSpPr>
        <p:spPr bwMode="auto">
          <a:xfrm>
            <a:off x="361303" y="4585825"/>
            <a:ext cx="1043133"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sz="900" b="0" dirty="0">
                <a:latin typeface="Arial" panose="020B0604020202020204" pitchFamily="34" charset="0"/>
              </a:rPr>
              <a:t>Залоги и поручительства</a:t>
            </a:r>
          </a:p>
        </p:txBody>
      </p:sp>
      <p:sp>
        <p:nvSpPr>
          <p:cNvPr id="51" name="TextBox 148">
            <a:extLst>
              <a:ext uri="{FF2B5EF4-FFF2-40B4-BE49-F238E27FC236}">
                <a16:creationId xmlns="" xmlns:a16="http://schemas.microsoft.com/office/drawing/2014/main" id="{6F900D08-53B7-4AD8-9FE6-0882573FF34B}"/>
              </a:ext>
            </a:extLst>
          </p:cNvPr>
          <p:cNvSpPr txBox="1">
            <a:spLocks noChangeArrowheads="1"/>
          </p:cNvSpPr>
          <p:nvPr/>
        </p:nvSpPr>
        <p:spPr bwMode="auto">
          <a:xfrm>
            <a:off x="5399535" y="1234011"/>
            <a:ext cx="1142685"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sz="952" b="0" dirty="0">
                <a:latin typeface="Arial" panose="020B0604020202020204" pitchFamily="34" charset="0"/>
              </a:rPr>
              <a:t>Распределение кредита по ДЗО</a:t>
            </a:r>
          </a:p>
        </p:txBody>
      </p:sp>
      <p:sp>
        <p:nvSpPr>
          <p:cNvPr id="52" name="TextBox 148">
            <a:extLst>
              <a:ext uri="{FF2B5EF4-FFF2-40B4-BE49-F238E27FC236}">
                <a16:creationId xmlns="" xmlns:a16="http://schemas.microsoft.com/office/drawing/2014/main" id="{D478F312-926E-48E6-9588-EF7AC8619CBA}"/>
              </a:ext>
            </a:extLst>
          </p:cNvPr>
          <p:cNvSpPr txBox="1">
            <a:spLocks noChangeArrowheads="1"/>
          </p:cNvSpPr>
          <p:nvPr/>
        </p:nvSpPr>
        <p:spPr bwMode="auto">
          <a:xfrm>
            <a:off x="2490390" y="1369835"/>
            <a:ext cx="1200421"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sz="873" b="0" dirty="0">
                <a:latin typeface="Arial" panose="020B0604020202020204" pitchFamily="34" charset="0"/>
              </a:rPr>
              <a:t>Внутригрупповые</a:t>
            </a:r>
            <a:r>
              <a:rPr lang="ru-RU" altLang="ru-RU" sz="952" b="0" dirty="0">
                <a:latin typeface="Arial" panose="020B0604020202020204" pitchFamily="34" charset="0"/>
              </a:rPr>
              <a:t> займы</a:t>
            </a:r>
          </a:p>
        </p:txBody>
      </p:sp>
      <p:sp>
        <p:nvSpPr>
          <p:cNvPr id="53" name="TextBox 148">
            <a:extLst>
              <a:ext uri="{FF2B5EF4-FFF2-40B4-BE49-F238E27FC236}">
                <a16:creationId xmlns="" xmlns:a16="http://schemas.microsoft.com/office/drawing/2014/main" id="{2995C3D8-3122-499F-8E68-7FBAEE0F2FF5}"/>
              </a:ext>
            </a:extLst>
          </p:cNvPr>
          <p:cNvSpPr txBox="1">
            <a:spLocks noChangeArrowheads="1"/>
          </p:cNvSpPr>
          <p:nvPr/>
        </p:nvSpPr>
        <p:spPr bwMode="auto">
          <a:xfrm>
            <a:off x="3180109" y="834413"/>
            <a:ext cx="1142685"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2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sz="873" b="0" dirty="0">
                <a:latin typeface="Arial" panose="020B0604020202020204" pitchFamily="34" charset="0"/>
              </a:rPr>
              <a:t>Кредитные лимиты холдинга</a:t>
            </a:r>
            <a:endParaRPr lang="ru-RU" altLang="ru-RU" sz="873" b="0" dirty="0">
              <a:latin typeface="Arial" panose="020B0604020202020204" pitchFamily="34" charset="0"/>
            </a:endParaRPr>
          </a:p>
        </p:txBody>
      </p:sp>
      <p:sp>
        <p:nvSpPr>
          <p:cNvPr id="54" name="TextBox 148">
            <a:extLst>
              <a:ext uri="{FF2B5EF4-FFF2-40B4-BE49-F238E27FC236}">
                <a16:creationId xmlns="" xmlns:a16="http://schemas.microsoft.com/office/drawing/2014/main" id="{0F2F30AD-6506-4FEC-BD0F-88F184DC5E39}"/>
              </a:ext>
            </a:extLst>
          </p:cNvPr>
          <p:cNvSpPr txBox="1">
            <a:spLocks noChangeArrowheads="1"/>
          </p:cNvSpPr>
          <p:nvPr/>
        </p:nvSpPr>
        <p:spPr bwMode="auto">
          <a:xfrm>
            <a:off x="5113997" y="801007"/>
            <a:ext cx="1142685" cy="342680"/>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1100">
                <a:solidFill>
                  <a:schemeClr val="tx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sz="873" b="0" dirty="0">
                <a:latin typeface="Arial" panose="020B0604020202020204" pitchFamily="34" charset="0"/>
              </a:rPr>
              <a:t>Кэш-</a:t>
            </a:r>
            <a:r>
              <a:rPr lang="ru-RU" sz="873" b="0" dirty="0" err="1">
                <a:latin typeface="Arial" panose="020B0604020202020204" pitchFamily="34" charset="0"/>
              </a:rPr>
              <a:t>пулинг</a:t>
            </a:r>
            <a:endParaRPr lang="ru-RU" altLang="ru-RU" sz="873" b="0" dirty="0">
              <a:latin typeface="Arial" panose="020B0604020202020204" pitchFamily="34" charset="0"/>
            </a:endParaRPr>
          </a:p>
        </p:txBody>
      </p:sp>
      <p:cxnSp>
        <p:nvCxnSpPr>
          <p:cNvPr id="61" name="Прямая со стрелкой 60">
            <a:extLst>
              <a:ext uri="{FF2B5EF4-FFF2-40B4-BE49-F238E27FC236}">
                <a16:creationId xmlns="" xmlns:a16="http://schemas.microsoft.com/office/drawing/2014/main" id="{E5657E43-0617-4B37-9803-B0060855A859}"/>
              </a:ext>
            </a:extLst>
          </p:cNvPr>
          <p:cNvCxnSpPr>
            <a:cxnSpLocks/>
          </p:cNvCxnSpPr>
          <p:nvPr/>
        </p:nvCxnSpPr>
        <p:spPr bwMode="auto">
          <a:xfrm>
            <a:off x="4277491" y="1177093"/>
            <a:ext cx="155233" cy="380263"/>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cxnSp>
        <p:nvCxnSpPr>
          <p:cNvPr id="69" name="Прямая со стрелкой 68">
            <a:extLst>
              <a:ext uri="{FF2B5EF4-FFF2-40B4-BE49-F238E27FC236}">
                <a16:creationId xmlns="" xmlns:a16="http://schemas.microsoft.com/office/drawing/2014/main" id="{287A1A31-FF10-4614-90E5-4E9EC3356753}"/>
              </a:ext>
            </a:extLst>
          </p:cNvPr>
          <p:cNvCxnSpPr>
            <a:cxnSpLocks/>
          </p:cNvCxnSpPr>
          <p:nvPr/>
        </p:nvCxnSpPr>
        <p:spPr bwMode="auto">
          <a:xfrm flipH="1">
            <a:off x="4857730" y="1143687"/>
            <a:ext cx="256267" cy="422581"/>
          </a:xfrm>
          <a:prstGeom prst="straightConnector1">
            <a:avLst/>
          </a:prstGeom>
          <a:ln w="25400" cap="flat" cmpd="sng" algn="ctr">
            <a:solidFill>
              <a:srgbClr val="D71920"/>
            </a:solidFill>
            <a:prstDash val="solid"/>
            <a:round/>
            <a:headEnd type="none" w="med" len="med"/>
            <a:tailEnd type="triangl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0928330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object 2"/>
          <p:cNvSpPr>
            <a:spLocks noGrp="1"/>
          </p:cNvSpPr>
          <p:nvPr>
            <p:ph type="title"/>
          </p:nvPr>
        </p:nvSpPr>
        <p:spPr>
          <a:xfrm>
            <a:off x="1746206" y="198155"/>
            <a:ext cx="7293765" cy="6952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kern="1200" dirty="0">
                <a:solidFill>
                  <a:schemeClr val="tx1"/>
                </a:solidFill>
                <a:ea typeface="+mn-ea"/>
              </a:rPr>
              <a:t>Управление ликвидностью</a:t>
            </a:r>
          </a:p>
        </p:txBody>
      </p:sp>
      <p:grpSp>
        <p:nvGrpSpPr>
          <p:cNvPr id="77826" name="object 3"/>
          <p:cNvGrpSpPr>
            <a:grpSpLocks/>
          </p:cNvGrpSpPr>
          <p:nvPr/>
        </p:nvGrpSpPr>
        <p:grpSpPr bwMode="auto">
          <a:xfrm>
            <a:off x="632172" y="915436"/>
            <a:ext cx="4751091" cy="3975402"/>
            <a:chOff x="465137" y="1424050"/>
            <a:chExt cx="5989955" cy="5012055"/>
          </a:xfrm>
        </p:grpSpPr>
        <p:pic>
          <p:nvPicPr>
            <p:cNvPr id="77838" name="object 4"/>
            <p:cNvPicPr>
              <a:picLocks noChangeAspect="1" noChangeArrowheads="1"/>
            </p:cNvPicPr>
            <p:nvPr/>
          </p:nvPicPr>
          <p:blipFill>
            <a:blip r:embed="rId3"/>
            <a:srcRect/>
            <a:stretch>
              <a:fillRect/>
            </a:stretch>
          </p:blipFill>
          <p:spPr bwMode="auto">
            <a:xfrm>
              <a:off x="603250" y="1476374"/>
              <a:ext cx="5851525" cy="4959350"/>
            </a:xfrm>
            <a:prstGeom prst="rect">
              <a:avLst/>
            </a:prstGeom>
            <a:noFill/>
            <a:ln w="9525">
              <a:noFill/>
              <a:miter lim="800000"/>
              <a:headEnd/>
              <a:tailEnd/>
            </a:ln>
          </p:spPr>
        </p:pic>
        <p:pic>
          <p:nvPicPr>
            <p:cNvPr id="77839" name="object 5"/>
            <p:cNvPicPr>
              <a:picLocks noChangeAspect="1" noChangeArrowheads="1"/>
            </p:cNvPicPr>
            <p:nvPr/>
          </p:nvPicPr>
          <p:blipFill>
            <a:blip r:embed="rId4"/>
            <a:srcRect/>
            <a:stretch>
              <a:fillRect/>
            </a:stretch>
          </p:blipFill>
          <p:spPr bwMode="auto">
            <a:xfrm>
              <a:off x="3897376" y="1765363"/>
              <a:ext cx="584200" cy="582612"/>
            </a:xfrm>
            <a:prstGeom prst="rect">
              <a:avLst/>
            </a:prstGeom>
            <a:noFill/>
            <a:ln w="9525">
              <a:noFill/>
              <a:miter lim="800000"/>
              <a:headEnd/>
              <a:tailEnd/>
            </a:ln>
          </p:spPr>
        </p:pic>
        <p:sp>
          <p:nvSpPr>
            <p:cNvPr id="77840" name="object 6"/>
            <p:cNvSpPr>
              <a:spLocks/>
            </p:cNvSpPr>
            <p:nvPr/>
          </p:nvSpPr>
          <p:spPr bwMode="auto">
            <a:xfrm>
              <a:off x="4940300" y="1474850"/>
              <a:ext cx="1224280" cy="1224280"/>
            </a:xfrm>
            <a:custGeom>
              <a:avLst/>
              <a:gdLst>
                <a:gd name="T0" fmla="*/ 564175 w 1224279"/>
                <a:gd name="T1" fmla="*/ 1840 h 1224280"/>
                <a:gd name="T2" fmla="*/ 471662 w 1224279"/>
                <a:gd name="T3" fmla="*/ 16159 h 1224280"/>
                <a:gd name="T4" fmla="*/ 384270 w 1224279"/>
                <a:gd name="T5" fmla="*/ 43754 h 1224280"/>
                <a:gd name="T6" fmla="*/ 303087 w 1224279"/>
                <a:gd name="T7" fmla="*/ 83537 h 1224280"/>
                <a:gd name="T8" fmla="*/ 229201 w 1224279"/>
                <a:gd name="T9" fmla="*/ 134420 h 1224280"/>
                <a:gd name="T10" fmla="*/ 163698 w 1224279"/>
                <a:gd name="T11" fmla="*/ 195315 h 1224280"/>
                <a:gd name="T12" fmla="*/ 107666 w 1224279"/>
                <a:gd name="T13" fmla="*/ 265134 h 1224280"/>
                <a:gd name="T14" fmla="*/ 62193 w 1224279"/>
                <a:gd name="T15" fmla="*/ 342788 h 1224280"/>
                <a:gd name="T16" fmla="*/ 28366 w 1224279"/>
                <a:gd name="T17" fmla="*/ 427191 h 1224280"/>
                <a:gd name="T18" fmla="*/ 7272 w 1224279"/>
                <a:gd name="T19" fmla="*/ 517252 h 1224280"/>
                <a:gd name="T20" fmla="*/ 0 w 1224279"/>
                <a:gd name="T21" fmla="*/ 611886 h 1224280"/>
                <a:gd name="T22" fmla="*/ 7272 w 1224279"/>
                <a:gd name="T23" fmla="*/ 706552 h 1224280"/>
                <a:gd name="T24" fmla="*/ 28366 w 1224279"/>
                <a:gd name="T25" fmla="*/ 796640 h 1224280"/>
                <a:gd name="T26" fmla="*/ 62193 w 1224279"/>
                <a:gd name="T27" fmla="*/ 881063 h 1224280"/>
                <a:gd name="T28" fmla="*/ 107666 w 1224279"/>
                <a:gd name="T29" fmla="*/ 958734 h 1224280"/>
                <a:gd name="T30" fmla="*/ 163698 w 1224279"/>
                <a:gd name="T31" fmla="*/ 1028565 h 1224280"/>
                <a:gd name="T32" fmla="*/ 229201 w 1224279"/>
                <a:gd name="T33" fmla="*/ 1089468 h 1224280"/>
                <a:gd name="T34" fmla="*/ 303087 w 1224279"/>
                <a:gd name="T35" fmla="*/ 1140356 h 1224280"/>
                <a:gd name="T36" fmla="*/ 384270 w 1224279"/>
                <a:gd name="T37" fmla="*/ 1180142 h 1224280"/>
                <a:gd name="T38" fmla="*/ 471662 w 1224279"/>
                <a:gd name="T39" fmla="*/ 1207738 h 1224280"/>
                <a:gd name="T40" fmla="*/ 564175 w 1224279"/>
                <a:gd name="T41" fmla="*/ 1222058 h 1224280"/>
                <a:gd name="T42" fmla="*/ 659834 w 1224279"/>
                <a:gd name="T43" fmla="*/ 1222058 h 1224280"/>
                <a:gd name="T44" fmla="*/ 752324 w 1224279"/>
                <a:gd name="T45" fmla="*/ 1207738 h 1224280"/>
                <a:gd name="T46" fmla="*/ 839703 w 1224279"/>
                <a:gd name="T47" fmla="*/ 1180142 h 1224280"/>
                <a:gd name="T48" fmla="*/ 920882 w 1224279"/>
                <a:gd name="T49" fmla="*/ 1140356 h 1224280"/>
                <a:gd name="T50" fmla="*/ 994772 w 1224279"/>
                <a:gd name="T51" fmla="*/ 1089468 h 1224280"/>
                <a:gd name="T52" fmla="*/ 1060283 w 1224279"/>
                <a:gd name="T53" fmla="*/ 1028565 h 1224280"/>
                <a:gd name="T54" fmla="*/ 1116325 w 1224279"/>
                <a:gd name="T55" fmla="*/ 958734 h 1224280"/>
                <a:gd name="T56" fmla="*/ 1161811 w 1224279"/>
                <a:gd name="T57" fmla="*/ 881063 h 1224280"/>
                <a:gd name="T58" fmla="*/ 1195649 w 1224279"/>
                <a:gd name="T59" fmla="*/ 796640 h 1224280"/>
                <a:gd name="T60" fmla="*/ 1216750 w 1224279"/>
                <a:gd name="T61" fmla="*/ 706552 h 1224280"/>
                <a:gd name="T62" fmla="*/ 1224027 w 1224279"/>
                <a:gd name="T63" fmla="*/ 611886 h 1224280"/>
                <a:gd name="T64" fmla="*/ 1216750 w 1224279"/>
                <a:gd name="T65" fmla="*/ 517252 h 1224280"/>
                <a:gd name="T66" fmla="*/ 1195649 w 1224279"/>
                <a:gd name="T67" fmla="*/ 427191 h 1224280"/>
                <a:gd name="T68" fmla="*/ 1161811 w 1224279"/>
                <a:gd name="T69" fmla="*/ 342788 h 1224280"/>
                <a:gd name="T70" fmla="*/ 1116325 w 1224279"/>
                <a:gd name="T71" fmla="*/ 265134 h 1224280"/>
                <a:gd name="T72" fmla="*/ 1060283 w 1224279"/>
                <a:gd name="T73" fmla="*/ 195315 h 1224280"/>
                <a:gd name="T74" fmla="*/ 994772 w 1224279"/>
                <a:gd name="T75" fmla="*/ 134420 h 1224280"/>
                <a:gd name="T76" fmla="*/ 920882 w 1224279"/>
                <a:gd name="T77" fmla="*/ 83537 h 1224280"/>
                <a:gd name="T78" fmla="*/ 839703 w 1224279"/>
                <a:gd name="T79" fmla="*/ 43754 h 1224280"/>
                <a:gd name="T80" fmla="*/ 752324 w 1224279"/>
                <a:gd name="T81" fmla="*/ 16159 h 1224280"/>
                <a:gd name="T82" fmla="*/ 659834 w 1224279"/>
                <a:gd name="T83" fmla="*/ 1840 h 12242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4279"/>
                <a:gd name="T127" fmla="*/ 0 h 1224280"/>
                <a:gd name="T128" fmla="*/ 1224279 w 1224279"/>
                <a:gd name="T129" fmla="*/ 1224280 h 12242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4279" h="1224280">
                  <a:moveTo>
                    <a:pt x="612013" y="0"/>
                  </a:moveTo>
                  <a:lnTo>
                    <a:pt x="564175" y="1840"/>
                  </a:lnTo>
                  <a:lnTo>
                    <a:pt x="517346" y="7272"/>
                  </a:lnTo>
                  <a:lnTo>
                    <a:pt x="471662" y="16159"/>
                  </a:lnTo>
                  <a:lnTo>
                    <a:pt x="427258" y="28365"/>
                  </a:lnTo>
                  <a:lnTo>
                    <a:pt x="384270" y="43754"/>
                  </a:lnTo>
                  <a:lnTo>
                    <a:pt x="342835" y="62190"/>
                  </a:lnTo>
                  <a:lnTo>
                    <a:pt x="303087" y="83537"/>
                  </a:lnTo>
                  <a:lnTo>
                    <a:pt x="265164" y="107659"/>
                  </a:lnTo>
                  <a:lnTo>
                    <a:pt x="229201" y="134420"/>
                  </a:lnTo>
                  <a:lnTo>
                    <a:pt x="195333" y="163684"/>
                  </a:lnTo>
                  <a:lnTo>
                    <a:pt x="163698" y="195315"/>
                  </a:lnTo>
                  <a:lnTo>
                    <a:pt x="134430" y="229177"/>
                  </a:lnTo>
                  <a:lnTo>
                    <a:pt x="107666" y="265134"/>
                  </a:lnTo>
                  <a:lnTo>
                    <a:pt x="83542" y="303050"/>
                  </a:lnTo>
                  <a:lnTo>
                    <a:pt x="62193" y="342788"/>
                  </a:lnTo>
                  <a:lnTo>
                    <a:pt x="43756" y="384214"/>
                  </a:lnTo>
                  <a:lnTo>
                    <a:pt x="28366" y="427191"/>
                  </a:lnTo>
                  <a:lnTo>
                    <a:pt x="16160" y="471582"/>
                  </a:lnTo>
                  <a:lnTo>
                    <a:pt x="7272" y="517252"/>
                  </a:lnTo>
                  <a:lnTo>
                    <a:pt x="1840" y="564065"/>
                  </a:lnTo>
                  <a:lnTo>
                    <a:pt x="0" y="611886"/>
                  </a:lnTo>
                  <a:lnTo>
                    <a:pt x="1840" y="659723"/>
                  </a:lnTo>
                  <a:lnTo>
                    <a:pt x="7272" y="706552"/>
                  </a:lnTo>
                  <a:lnTo>
                    <a:pt x="16160" y="752236"/>
                  </a:lnTo>
                  <a:lnTo>
                    <a:pt x="28366" y="796640"/>
                  </a:lnTo>
                  <a:lnTo>
                    <a:pt x="43756" y="839628"/>
                  </a:lnTo>
                  <a:lnTo>
                    <a:pt x="62193" y="881063"/>
                  </a:lnTo>
                  <a:lnTo>
                    <a:pt x="83542" y="920811"/>
                  </a:lnTo>
                  <a:lnTo>
                    <a:pt x="107666" y="958734"/>
                  </a:lnTo>
                  <a:lnTo>
                    <a:pt x="134430" y="994697"/>
                  </a:lnTo>
                  <a:lnTo>
                    <a:pt x="163698" y="1028565"/>
                  </a:lnTo>
                  <a:lnTo>
                    <a:pt x="195333" y="1060200"/>
                  </a:lnTo>
                  <a:lnTo>
                    <a:pt x="229201" y="1089468"/>
                  </a:lnTo>
                  <a:lnTo>
                    <a:pt x="265164" y="1116232"/>
                  </a:lnTo>
                  <a:lnTo>
                    <a:pt x="303087" y="1140356"/>
                  </a:lnTo>
                  <a:lnTo>
                    <a:pt x="342835" y="1161705"/>
                  </a:lnTo>
                  <a:lnTo>
                    <a:pt x="384270" y="1180142"/>
                  </a:lnTo>
                  <a:lnTo>
                    <a:pt x="427258" y="1195532"/>
                  </a:lnTo>
                  <a:lnTo>
                    <a:pt x="471662" y="1207738"/>
                  </a:lnTo>
                  <a:lnTo>
                    <a:pt x="517346" y="1216626"/>
                  </a:lnTo>
                  <a:lnTo>
                    <a:pt x="564175" y="1222058"/>
                  </a:lnTo>
                  <a:lnTo>
                    <a:pt x="612013" y="1223899"/>
                  </a:lnTo>
                  <a:lnTo>
                    <a:pt x="659833" y="1222058"/>
                  </a:lnTo>
                  <a:lnTo>
                    <a:pt x="706649" y="1216626"/>
                  </a:lnTo>
                  <a:lnTo>
                    <a:pt x="752323" y="1207738"/>
                  </a:lnTo>
                  <a:lnTo>
                    <a:pt x="796720" y="1195532"/>
                  </a:lnTo>
                  <a:lnTo>
                    <a:pt x="839702" y="1180142"/>
                  </a:lnTo>
                  <a:lnTo>
                    <a:pt x="881135" y="1161705"/>
                  </a:lnTo>
                  <a:lnTo>
                    <a:pt x="920881" y="1140356"/>
                  </a:lnTo>
                  <a:lnTo>
                    <a:pt x="958805" y="1116232"/>
                  </a:lnTo>
                  <a:lnTo>
                    <a:pt x="994771" y="1089468"/>
                  </a:lnTo>
                  <a:lnTo>
                    <a:pt x="1028642" y="1060200"/>
                  </a:lnTo>
                  <a:lnTo>
                    <a:pt x="1060282" y="1028565"/>
                  </a:lnTo>
                  <a:lnTo>
                    <a:pt x="1089555" y="994697"/>
                  </a:lnTo>
                  <a:lnTo>
                    <a:pt x="1116324" y="958734"/>
                  </a:lnTo>
                  <a:lnTo>
                    <a:pt x="1140455" y="920811"/>
                  </a:lnTo>
                  <a:lnTo>
                    <a:pt x="1161810" y="881063"/>
                  </a:lnTo>
                  <a:lnTo>
                    <a:pt x="1180253" y="839628"/>
                  </a:lnTo>
                  <a:lnTo>
                    <a:pt x="1195648" y="796640"/>
                  </a:lnTo>
                  <a:lnTo>
                    <a:pt x="1207859" y="752236"/>
                  </a:lnTo>
                  <a:lnTo>
                    <a:pt x="1216749" y="706552"/>
                  </a:lnTo>
                  <a:lnTo>
                    <a:pt x="1222184" y="659723"/>
                  </a:lnTo>
                  <a:lnTo>
                    <a:pt x="1224026" y="611886"/>
                  </a:lnTo>
                  <a:lnTo>
                    <a:pt x="1222184" y="564065"/>
                  </a:lnTo>
                  <a:lnTo>
                    <a:pt x="1216749" y="517252"/>
                  </a:lnTo>
                  <a:lnTo>
                    <a:pt x="1207859" y="471582"/>
                  </a:lnTo>
                  <a:lnTo>
                    <a:pt x="1195648" y="427191"/>
                  </a:lnTo>
                  <a:lnTo>
                    <a:pt x="1180253" y="384214"/>
                  </a:lnTo>
                  <a:lnTo>
                    <a:pt x="1161810" y="342788"/>
                  </a:lnTo>
                  <a:lnTo>
                    <a:pt x="1140455" y="303050"/>
                  </a:lnTo>
                  <a:lnTo>
                    <a:pt x="1116324" y="265134"/>
                  </a:lnTo>
                  <a:lnTo>
                    <a:pt x="1089555" y="229177"/>
                  </a:lnTo>
                  <a:lnTo>
                    <a:pt x="1060282" y="195315"/>
                  </a:lnTo>
                  <a:lnTo>
                    <a:pt x="1028642" y="163684"/>
                  </a:lnTo>
                  <a:lnTo>
                    <a:pt x="994771" y="134420"/>
                  </a:lnTo>
                  <a:lnTo>
                    <a:pt x="958805" y="107659"/>
                  </a:lnTo>
                  <a:lnTo>
                    <a:pt x="920881" y="83537"/>
                  </a:lnTo>
                  <a:lnTo>
                    <a:pt x="881135" y="62190"/>
                  </a:lnTo>
                  <a:lnTo>
                    <a:pt x="839702" y="43754"/>
                  </a:lnTo>
                  <a:lnTo>
                    <a:pt x="796720" y="28365"/>
                  </a:lnTo>
                  <a:lnTo>
                    <a:pt x="752323" y="16159"/>
                  </a:lnTo>
                  <a:lnTo>
                    <a:pt x="706649" y="7272"/>
                  </a:lnTo>
                  <a:lnTo>
                    <a:pt x="659833" y="1840"/>
                  </a:lnTo>
                  <a:lnTo>
                    <a:pt x="612013" y="0"/>
                  </a:lnTo>
                  <a:close/>
                </a:path>
              </a:pathLst>
            </a:custGeom>
            <a:solidFill>
              <a:srgbClr val="808080">
                <a:alpha val="70195"/>
              </a:srgbClr>
            </a:solidFill>
            <a:ln w="9525">
              <a:noFill/>
              <a:round/>
              <a:headEnd/>
              <a:tailEnd/>
            </a:ln>
          </p:spPr>
          <p:txBody>
            <a:bodyPr lIns="0" tIns="0" rIns="0" bIns="0"/>
            <a:lstStyle/>
            <a:p>
              <a:endParaRPr lang="ru-RU" sz="1666" b="0">
                <a:solidFill>
                  <a:schemeClr val="accent1">
                    <a:lumMod val="10000"/>
                  </a:schemeClr>
                </a:solidFill>
                <a:latin typeface="Arial" panose="020B0604020202020204" pitchFamily="34" charset="0"/>
              </a:endParaRPr>
            </a:p>
          </p:txBody>
        </p:sp>
        <p:pic>
          <p:nvPicPr>
            <p:cNvPr id="77841" name="object 7"/>
            <p:cNvPicPr>
              <a:picLocks noChangeAspect="1" noChangeArrowheads="1"/>
            </p:cNvPicPr>
            <p:nvPr/>
          </p:nvPicPr>
          <p:blipFill>
            <a:blip r:embed="rId5"/>
            <a:srcRect/>
            <a:stretch>
              <a:fillRect/>
            </a:stretch>
          </p:blipFill>
          <p:spPr bwMode="auto">
            <a:xfrm>
              <a:off x="5095875" y="1630362"/>
              <a:ext cx="912812" cy="912812"/>
            </a:xfrm>
            <a:prstGeom prst="rect">
              <a:avLst/>
            </a:prstGeom>
            <a:noFill/>
            <a:ln w="9525">
              <a:noFill/>
              <a:miter lim="800000"/>
              <a:headEnd/>
              <a:tailEnd/>
            </a:ln>
          </p:spPr>
        </p:pic>
        <p:pic>
          <p:nvPicPr>
            <p:cNvPr id="77842" name="object 8"/>
            <p:cNvPicPr>
              <a:picLocks noChangeAspect="1" noChangeArrowheads="1"/>
            </p:cNvPicPr>
            <p:nvPr/>
          </p:nvPicPr>
          <p:blipFill>
            <a:blip r:embed="rId6"/>
            <a:srcRect/>
            <a:stretch>
              <a:fillRect/>
            </a:stretch>
          </p:blipFill>
          <p:spPr bwMode="auto">
            <a:xfrm>
              <a:off x="2197100" y="2401887"/>
              <a:ext cx="850900" cy="849312"/>
            </a:xfrm>
            <a:prstGeom prst="rect">
              <a:avLst/>
            </a:prstGeom>
            <a:noFill/>
            <a:ln w="9525">
              <a:noFill/>
              <a:miter lim="800000"/>
              <a:headEnd/>
              <a:tailEnd/>
            </a:ln>
          </p:spPr>
        </p:pic>
        <p:pic>
          <p:nvPicPr>
            <p:cNvPr id="77843" name="object 9"/>
            <p:cNvPicPr>
              <a:picLocks noChangeAspect="1" noChangeArrowheads="1"/>
            </p:cNvPicPr>
            <p:nvPr/>
          </p:nvPicPr>
          <p:blipFill>
            <a:blip r:embed="rId7"/>
            <a:srcRect/>
            <a:stretch>
              <a:fillRect/>
            </a:stretch>
          </p:blipFill>
          <p:spPr bwMode="auto">
            <a:xfrm>
              <a:off x="903287" y="3687762"/>
              <a:ext cx="646112" cy="652462"/>
            </a:xfrm>
            <a:prstGeom prst="rect">
              <a:avLst/>
            </a:prstGeom>
            <a:noFill/>
            <a:ln w="9525">
              <a:noFill/>
              <a:miter lim="800000"/>
              <a:headEnd/>
              <a:tailEnd/>
            </a:ln>
          </p:spPr>
        </p:pic>
        <p:sp>
          <p:nvSpPr>
            <p:cNvPr id="77844" name="object 10"/>
            <p:cNvSpPr>
              <a:spLocks/>
            </p:cNvSpPr>
            <p:nvPr/>
          </p:nvSpPr>
          <p:spPr bwMode="auto">
            <a:xfrm>
              <a:off x="465137" y="1424050"/>
              <a:ext cx="1211580" cy="1224280"/>
            </a:xfrm>
            <a:custGeom>
              <a:avLst/>
              <a:gdLst>
                <a:gd name="T0" fmla="*/ 558306 w 1211580"/>
                <a:gd name="T1" fmla="*/ 1840 h 1224280"/>
                <a:gd name="T2" fmla="*/ 466767 w 1211580"/>
                <a:gd name="T3" fmla="*/ 16159 h 1224280"/>
                <a:gd name="T4" fmla="*/ 380292 w 1211580"/>
                <a:gd name="T5" fmla="*/ 43754 h 1224280"/>
                <a:gd name="T6" fmla="*/ 299957 w 1211580"/>
                <a:gd name="T7" fmla="*/ 83537 h 1224280"/>
                <a:gd name="T8" fmla="*/ 226838 w 1211580"/>
                <a:gd name="T9" fmla="*/ 134420 h 1224280"/>
                <a:gd name="T10" fmla="*/ 162014 w 1211580"/>
                <a:gd name="T11" fmla="*/ 195315 h 1224280"/>
                <a:gd name="T12" fmla="*/ 106561 w 1211580"/>
                <a:gd name="T13" fmla="*/ 265134 h 1224280"/>
                <a:gd name="T14" fmla="*/ 61556 w 1211580"/>
                <a:gd name="T15" fmla="*/ 342788 h 1224280"/>
                <a:gd name="T16" fmla="*/ 28076 w 1211580"/>
                <a:gd name="T17" fmla="*/ 427191 h 1224280"/>
                <a:gd name="T18" fmla="*/ 7198 w 1211580"/>
                <a:gd name="T19" fmla="*/ 517252 h 1224280"/>
                <a:gd name="T20" fmla="*/ 0 w 1211580"/>
                <a:gd name="T21" fmla="*/ 611886 h 1224280"/>
                <a:gd name="T22" fmla="*/ 7198 w 1211580"/>
                <a:gd name="T23" fmla="*/ 706552 h 1224280"/>
                <a:gd name="T24" fmla="*/ 28076 w 1211580"/>
                <a:gd name="T25" fmla="*/ 796640 h 1224280"/>
                <a:gd name="T26" fmla="*/ 61556 w 1211580"/>
                <a:gd name="T27" fmla="*/ 881063 h 1224280"/>
                <a:gd name="T28" fmla="*/ 106561 w 1211580"/>
                <a:gd name="T29" fmla="*/ 958734 h 1224280"/>
                <a:gd name="T30" fmla="*/ 162014 w 1211580"/>
                <a:gd name="T31" fmla="*/ 1028565 h 1224280"/>
                <a:gd name="T32" fmla="*/ 226838 w 1211580"/>
                <a:gd name="T33" fmla="*/ 1089468 h 1224280"/>
                <a:gd name="T34" fmla="*/ 299957 w 1211580"/>
                <a:gd name="T35" fmla="*/ 1140356 h 1224280"/>
                <a:gd name="T36" fmla="*/ 380292 w 1211580"/>
                <a:gd name="T37" fmla="*/ 1180142 h 1224280"/>
                <a:gd name="T38" fmla="*/ 466767 w 1211580"/>
                <a:gd name="T39" fmla="*/ 1207738 h 1224280"/>
                <a:gd name="T40" fmla="*/ 558306 w 1211580"/>
                <a:gd name="T41" fmla="*/ 1222058 h 1224280"/>
                <a:gd name="T42" fmla="*/ 652967 w 1211580"/>
                <a:gd name="T43" fmla="*/ 1222058 h 1224280"/>
                <a:gd name="T44" fmla="*/ 744502 w 1211580"/>
                <a:gd name="T45" fmla="*/ 1207738 h 1224280"/>
                <a:gd name="T46" fmla="*/ 830975 w 1211580"/>
                <a:gd name="T47" fmla="*/ 1180142 h 1224280"/>
                <a:gd name="T48" fmla="*/ 911309 w 1211580"/>
                <a:gd name="T49" fmla="*/ 1140356 h 1224280"/>
                <a:gd name="T50" fmla="*/ 984426 w 1211580"/>
                <a:gd name="T51" fmla="*/ 1089468 h 1224280"/>
                <a:gd name="T52" fmla="*/ 1049249 w 1211580"/>
                <a:gd name="T53" fmla="*/ 1028565 h 1224280"/>
                <a:gd name="T54" fmla="*/ 1104701 w 1211580"/>
                <a:gd name="T55" fmla="*/ 958734 h 1224280"/>
                <a:gd name="T56" fmla="*/ 1149706 w 1211580"/>
                <a:gd name="T57" fmla="*/ 881063 h 1224280"/>
                <a:gd name="T58" fmla="*/ 1183186 w 1211580"/>
                <a:gd name="T59" fmla="*/ 796640 h 1224280"/>
                <a:gd name="T60" fmla="*/ 1204063 w 1211580"/>
                <a:gd name="T61" fmla="*/ 706552 h 1224280"/>
                <a:gd name="T62" fmla="*/ 1211262 w 1211580"/>
                <a:gd name="T63" fmla="*/ 611886 h 1224280"/>
                <a:gd name="T64" fmla="*/ 1204063 w 1211580"/>
                <a:gd name="T65" fmla="*/ 517252 h 1224280"/>
                <a:gd name="T66" fmla="*/ 1183186 w 1211580"/>
                <a:gd name="T67" fmla="*/ 427191 h 1224280"/>
                <a:gd name="T68" fmla="*/ 1149706 w 1211580"/>
                <a:gd name="T69" fmla="*/ 342788 h 1224280"/>
                <a:gd name="T70" fmla="*/ 1104701 w 1211580"/>
                <a:gd name="T71" fmla="*/ 265134 h 1224280"/>
                <a:gd name="T72" fmla="*/ 1049249 w 1211580"/>
                <a:gd name="T73" fmla="*/ 195315 h 1224280"/>
                <a:gd name="T74" fmla="*/ 984426 w 1211580"/>
                <a:gd name="T75" fmla="*/ 134420 h 1224280"/>
                <a:gd name="T76" fmla="*/ 911309 w 1211580"/>
                <a:gd name="T77" fmla="*/ 83537 h 1224280"/>
                <a:gd name="T78" fmla="*/ 830975 w 1211580"/>
                <a:gd name="T79" fmla="*/ 43754 h 1224280"/>
                <a:gd name="T80" fmla="*/ 744502 w 1211580"/>
                <a:gd name="T81" fmla="*/ 16159 h 1224280"/>
                <a:gd name="T82" fmla="*/ 652967 w 1211580"/>
                <a:gd name="T83" fmla="*/ 1840 h 12242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580"/>
                <a:gd name="T127" fmla="*/ 0 h 1224280"/>
                <a:gd name="T128" fmla="*/ 1211580 w 1211580"/>
                <a:gd name="T129" fmla="*/ 1224280 h 12242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580" h="1224280">
                  <a:moveTo>
                    <a:pt x="605637" y="0"/>
                  </a:moveTo>
                  <a:lnTo>
                    <a:pt x="558306" y="1840"/>
                  </a:lnTo>
                  <a:lnTo>
                    <a:pt x="511971" y="7272"/>
                  </a:lnTo>
                  <a:lnTo>
                    <a:pt x="466767" y="16159"/>
                  </a:lnTo>
                  <a:lnTo>
                    <a:pt x="422829" y="28365"/>
                  </a:lnTo>
                  <a:lnTo>
                    <a:pt x="380292" y="43754"/>
                  </a:lnTo>
                  <a:lnTo>
                    <a:pt x="339289" y="62190"/>
                  </a:lnTo>
                  <a:lnTo>
                    <a:pt x="299957" y="83537"/>
                  </a:lnTo>
                  <a:lnTo>
                    <a:pt x="262428" y="107659"/>
                  </a:lnTo>
                  <a:lnTo>
                    <a:pt x="226838" y="134420"/>
                  </a:lnTo>
                  <a:lnTo>
                    <a:pt x="193322" y="163684"/>
                  </a:lnTo>
                  <a:lnTo>
                    <a:pt x="162014" y="195315"/>
                  </a:lnTo>
                  <a:lnTo>
                    <a:pt x="133049" y="229177"/>
                  </a:lnTo>
                  <a:lnTo>
                    <a:pt x="106561" y="265134"/>
                  </a:lnTo>
                  <a:lnTo>
                    <a:pt x="82685" y="303050"/>
                  </a:lnTo>
                  <a:lnTo>
                    <a:pt x="61556" y="342788"/>
                  </a:lnTo>
                  <a:lnTo>
                    <a:pt x="43308" y="384214"/>
                  </a:lnTo>
                  <a:lnTo>
                    <a:pt x="28076" y="427191"/>
                  </a:lnTo>
                  <a:lnTo>
                    <a:pt x="15994" y="471582"/>
                  </a:lnTo>
                  <a:lnTo>
                    <a:pt x="7198" y="517252"/>
                  </a:lnTo>
                  <a:lnTo>
                    <a:pt x="1822" y="564065"/>
                  </a:lnTo>
                  <a:lnTo>
                    <a:pt x="0" y="611886"/>
                  </a:lnTo>
                  <a:lnTo>
                    <a:pt x="1822" y="659723"/>
                  </a:lnTo>
                  <a:lnTo>
                    <a:pt x="7198" y="706552"/>
                  </a:lnTo>
                  <a:lnTo>
                    <a:pt x="15994" y="752236"/>
                  </a:lnTo>
                  <a:lnTo>
                    <a:pt x="28076" y="796640"/>
                  </a:lnTo>
                  <a:lnTo>
                    <a:pt x="43308" y="839628"/>
                  </a:lnTo>
                  <a:lnTo>
                    <a:pt x="61556" y="881063"/>
                  </a:lnTo>
                  <a:lnTo>
                    <a:pt x="82685" y="920811"/>
                  </a:lnTo>
                  <a:lnTo>
                    <a:pt x="106561" y="958734"/>
                  </a:lnTo>
                  <a:lnTo>
                    <a:pt x="133049" y="994697"/>
                  </a:lnTo>
                  <a:lnTo>
                    <a:pt x="162014" y="1028565"/>
                  </a:lnTo>
                  <a:lnTo>
                    <a:pt x="193322" y="1060200"/>
                  </a:lnTo>
                  <a:lnTo>
                    <a:pt x="226838" y="1089468"/>
                  </a:lnTo>
                  <a:lnTo>
                    <a:pt x="262428" y="1116232"/>
                  </a:lnTo>
                  <a:lnTo>
                    <a:pt x="299957" y="1140356"/>
                  </a:lnTo>
                  <a:lnTo>
                    <a:pt x="339289" y="1161705"/>
                  </a:lnTo>
                  <a:lnTo>
                    <a:pt x="380292" y="1180142"/>
                  </a:lnTo>
                  <a:lnTo>
                    <a:pt x="422829" y="1195532"/>
                  </a:lnTo>
                  <a:lnTo>
                    <a:pt x="466767" y="1207738"/>
                  </a:lnTo>
                  <a:lnTo>
                    <a:pt x="511971" y="1216626"/>
                  </a:lnTo>
                  <a:lnTo>
                    <a:pt x="558306" y="1222058"/>
                  </a:lnTo>
                  <a:lnTo>
                    <a:pt x="605637" y="1223899"/>
                  </a:lnTo>
                  <a:lnTo>
                    <a:pt x="652967" y="1222058"/>
                  </a:lnTo>
                  <a:lnTo>
                    <a:pt x="699300" y="1216626"/>
                  </a:lnTo>
                  <a:lnTo>
                    <a:pt x="744502" y="1207738"/>
                  </a:lnTo>
                  <a:lnTo>
                    <a:pt x="788439" y="1195532"/>
                  </a:lnTo>
                  <a:lnTo>
                    <a:pt x="830975" y="1180142"/>
                  </a:lnTo>
                  <a:lnTo>
                    <a:pt x="871977" y="1161705"/>
                  </a:lnTo>
                  <a:lnTo>
                    <a:pt x="911309" y="1140356"/>
                  </a:lnTo>
                  <a:lnTo>
                    <a:pt x="948837" y="1116232"/>
                  </a:lnTo>
                  <a:lnTo>
                    <a:pt x="984426" y="1089468"/>
                  </a:lnTo>
                  <a:lnTo>
                    <a:pt x="1017941" y="1060200"/>
                  </a:lnTo>
                  <a:lnTo>
                    <a:pt x="1049249" y="1028565"/>
                  </a:lnTo>
                  <a:lnTo>
                    <a:pt x="1078214" y="994697"/>
                  </a:lnTo>
                  <a:lnTo>
                    <a:pt x="1104701" y="958734"/>
                  </a:lnTo>
                  <a:lnTo>
                    <a:pt x="1128577" y="920811"/>
                  </a:lnTo>
                  <a:lnTo>
                    <a:pt x="1149706" y="881063"/>
                  </a:lnTo>
                  <a:lnTo>
                    <a:pt x="1167954" y="839628"/>
                  </a:lnTo>
                  <a:lnTo>
                    <a:pt x="1183186" y="796640"/>
                  </a:lnTo>
                  <a:lnTo>
                    <a:pt x="1195267" y="752236"/>
                  </a:lnTo>
                  <a:lnTo>
                    <a:pt x="1204063" y="706552"/>
                  </a:lnTo>
                  <a:lnTo>
                    <a:pt x="1209440" y="659723"/>
                  </a:lnTo>
                  <a:lnTo>
                    <a:pt x="1211262" y="611886"/>
                  </a:lnTo>
                  <a:lnTo>
                    <a:pt x="1209440" y="564065"/>
                  </a:lnTo>
                  <a:lnTo>
                    <a:pt x="1204063" y="517252"/>
                  </a:lnTo>
                  <a:lnTo>
                    <a:pt x="1195267" y="471582"/>
                  </a:lnTo>
                  <a:lnTo>
                    <a:pt x="1183186" y="427191"/>
                  </a:lnTo>
                  <a:lnTo>
                    <a:pt x="1167954" y="384214"/>
                  </a:lnTo>
                  <a:lnTo>
                    <a:pt x="1149706" y="342788"/>
                  </a:lnTo>
                  <a:lnTo>
                    <a:pt x="1128577" y="303050"/>
                  </a:lnTo>
                  <a:lnTo>
                    <a:pt x="1104701" y="265134"/>
                  </a:lnTo>
                  <a:lnTo>
                    <a:pt x="1078214" y="229177"/>
                  </a:lnTo>
                  <a:lnTo>
                    <a:pt x="1049249" y="195315"/>
                  </a:lnTo>
                  <a:lnTo>
                    <a:pt x="1017941" y="163684"/>
                  </a:lnTo>
                  <a:lnTo>
                    <a:pt x="984426" y="134420"/>
                  </a:lnTo>
                  <a:lnTo>
                    <a:pt x="948837" y="107659"/>
                  </a:lnTo>
                  <a:lnTo>
                    <a:pt x="911309" y="83537"/>
                  </a:lnTo>
                  <a:lnTo>
                    <a:pt x="871977" y="62190"/>
                  </a:lnTo>
                  <a:lnTo>
                    <a:pt x="830975" y="43754"/>
                  </a:lnTo>
                  <a:lnTo>
                    <a:pt x="788439" y="28365"/>
                  </a:lnTo>
                  <a:lnTo>
                    <a:pt x="744502" y="16159"/>
                  </a:lnTo>
                  <a:lnTo>
                    <a:pt x="699300" y="7272"/>
                  </a:lnTo>
                  <a:lnTo>
                    <a:pt x="652967" y="1840"/>
                  </a:lnTo>
                  <a:lnTo>
                    <a:pt x="605637" y="0"/>
                  </a:lnTo>
                  <a:close/>
                </a:path>
              </a:pathLst>
            </a:custGeom>
            <a:solidFill>
              <a:srgbClr val="808080">
                <a:alpha val="70195"/>
              </a:srgbClr>
            </a:solidFill>
            <a:ln w="9525">
              <a:noFill/>
              <a:round/>
              <a:headEnd/>
              <a:tailEnd/>
            </a:ln>
          </p:spPr>
          <p:txBody>
            <a:bodyPr lIns="0" tIns="0" rIns="0" bIns="0"/>
            <a:lstStyle/>
            <a:p>
              <a:endParaRPr lang="ru-RU" sz="1666" b="0">
                <a:solidFill>
                  <a:schemeClr val="accent1">
                    <a:lumMod val="10000"/>
                  </a:schemeClr>
                </a:solidFill>
                <a:latin typeface="Arial" panose="020B0604020202020204" pitchFamily="34" charset="0"/>
              </a:endParaRPr>
            </a:p>
          </p:txBody>
        </p:sp>
        <p:pic>
          <p:nvPicPr>
            <p:cNvPr id="77845" name="object 11"/>
            <p:cNvPicPr>
              <a:picLocks noChangeAspect="1" noChangeArrowheads="1"/>
            </p:cNvPicPr>
            <p:nvPr/>
          </p:nvPicPr>
          <p:blipFill>
            <a:blip r:embed="rId8"/>
            <a:srcRect/>
            <a:stretch>
              <a:fillRect/>
            </a:stretch>
          </p:blipFill>
          <p:spPr bwMode="auto">
            <a:xfrm>
              <a:off x="719137" y="1673288"/>
              <a:ext cx="735012" cy="735012"/>
            </a:xfrm>
            <a:prstGeom prst="rect">
              <a:avLst/>
            </a:prstGeom>
            <a:noFill/>
            <a:ln w="9525">
              <a:noFill/>
              <a:miter lim="800000"/>
              <a:headEnd/>
              <a:tailEnd/>
            </a:ln>
          </p:spPr>
        </p:pic>
        <p:pic>
          <p:nvPicPr>
            <p:cNvPr id="77846" name="object 12"/>
            <p:cNvPicPr>
              <a:picLocks noChangeAspect="1" noChangeArrowheads="1"/>
            </p:cNvPicPr>
            <p:nvPr/>
          </p:nvPicPr>
          <p:blipFill>
            <a:blip r:embed="rId9"/>
            <a:srcRect/>
            <a:stretch>
              <a:fillRect/>
            </a:stretch>
          </p:blipFill>
          <p:spPr bwMode="auto">
            <a:xfrm>
              <a:off x="3637026" y="3571874"/>
              <a:ext cx="2381250" cy="2381250"/>
            </a:xfrm>
            <a:prstGeom prst="rect">
              <a:avLst/>
            </a:prstGeom>
            <a:noFill/>
            <a:ln w="9525">
              <a:noFill/>
              <a:miter lim="800000"/>
              <a:headEnd/>
              <a:tailEnd/>
            </a:ln>
          </p:spPr>
        </p:pic>
      </p:grpSp>
      <p:sp>
        <p:nvSpPr>
          <p:cNvPr id="77827" name="object 13"/>
          <p:cNvSpPr txBox="1">
            <a:spLocks noChangeArrowheads="1"/>
          </p:cNvSpPr>
          <p:nvPr/>
        </p:nvSpPr>
        <p:spPr bwMode="auto">
          <a:xfrm>
            <a:off x="76076" y="4361818"/>
            <a:ext cx="1133265" cy="539809"/>
          </a:xfrm>
          <a:prstGeom prst="rect">
            <a:avLst/>
          </a:prstGeom>
          <a:noFill/>
          <a:ln w="9525">
            <a:noFill/>
            <a:miter lim="800000"/>
            <a:headEnd/>
            <a:tailEnd/>
          </a:ln>
        </p:spPr>
        <p:txBody>
          <a:bodyPr wrap="square" lIns="0" tIns="39288" rIns="0" bIns="0">
            <a:spAutoFit/>
          </a:bodyPr>
          <a:lstStyle/>
          <a:p>
            <a:pPr marL="46591" indent="-37776" algn="r">
              <a:lnSpc>
                <a:spcPts val="1289"/>
              </a:lnSpc>
              <a:spcBef>
                <a:spcPts val="308"/>
              </a:spcBef>
            </a:pPr>
            <a:r>
              <a:rPr lang="ru-RU" sz="1269" b="0" dirty="0">
                <a:solidFill>
                  <a:schemeClr val="accent1">
                    <a:lumMod val="10000"/>
                  </a:schemeClr>
                </a:solidFill>
                <a:latin typeface="Arial" panose="020B0604020202020204" pitchFamily="34" charset="0"/>
              </a:rPr>
              <a:t>Остатки на счетах  и в кассах</a:t>
            </a:r>
          </a:p>
        </p:txBody>
      </p:sp>
      <p:sp>
        <p:nvSpPr>
          <p:cNvPr id="77828" name="object 14"/>
          <p:cNvSpPr txBox="1">
            <a:spLocks noChangeArrowheads="1"/>
          </p:cNvSpPr>
          <p:nvPr/>
        </p:nvSpPr>
        <p:spPr bwMode="auto">
          <a:xfrm>
            <a:off x="1757845" y="853627"/>
            <a:ext cx="1390195" cy="204973"/>
          </a:xfrm>
          <a:prstGeom prst="rect">
            <a:avLst/>
          </a:prstGeom>
          <a:noFill/>
          <a:ln w="9525">
            <a:noFill/>
            <a:miter lim="800000"/>
            <a:headEnd/>
            <a:tailEnd/>
          </a:ln>
        </p:spPr>
        <p:txBody>
          <a:bodyPr lIns="0" tIns="9570" rIns="0" bIns="0">
            <a:spAutoFit/>
          </a:bodyPr>
          <a:lstStyle/>
          <a:p>
            <a:pPr marL="10074" algn="r">
              <a:spcBef>
                <a:spcPts val="79"/>
              </a:spcBef>
            </a:pPr>
            <a:r>
              <a:rPr lang="ru-RU" sz="1269" b="0" dirty="0">
                <a:solidFill>
                  <a:schemeClr val="accent1">
                    <a:lumMod val="10000"/>
                  </a:schemeClr>
                </a:solidFill>
                <a:latin typeface="Arial" panose="020B0604020202020204" pitchFamily="34" charset="0"/>
              </a:rPr>
              <a:t>Экстраполяция</a:t>
            </a:r>
          </a:p>
        </p:txBody>
      </p:sp>
      <p:sp>
        <p:nvSpPr>
          <p:cNvPr id="77829" name="object 15"/>
          <p:cNvSpPr txBox="1">
            <a:spLocks noChangeArrowheads="1"/>
          </p:cNvSpPr>
          <p:nvPr/>
        </p:nvSpPr>
        <p:spPr bwMode="auto">
          <a:xfrm>
            <a:off x="2106735" y="1075900"/>
            <a:ext cx="971070" cy="400283"/>
          </a:xfrm>
          <a:prstGeom prst="rect">
            <a:avLst/>
          </a:prstGeom>
          <a:noFill/>
          <a:ln w="9525">
            <a:noFill/>
            <a:miter lim="800000"/>
            <a:headEnd/>
            <a:tailEnd/>
          </a:ln>
        </p:spPr>
        <p:txBody>
          <a:bodyPr wrap="square" lIns="0" tIns="9570" rIns="0" bIns="0">
            <a:spAutoFit/>
          </a:bodyPr>
          <a:lstStyle/>
          <a:p>
            <a:pPr marL="10074" algn="r">
              <a:spcBef>
                <a:spcPts val="79"/>
              </a:spcBef>
            </a:pPr>
            <a:r>
              <a:rPr lang="ru-RU" sz="1269" b="0" dirty="0">
                <a:solidFill>
                  <a:schemeClr val="accent1">
                    <a:lumMod val="10000"/>
                  </a:schemeClr>
                </a:solidFill>
                <a:latin typeface="Arial" panose="020B0604020202020204" pitchFamily="34" charset="0"/>
              </a:rPr>
              <a:t>денежных потоков</a:t>
            </a:r>
          </a:p>
        </p:txBody>
      </p:sp>
      <p:sp>
        <p:nvSpPr>
          <p:cNvPr id="77830" name="object 16"/>
          <p:cNvSpPr txBox="1">
            <a:spLocks noChangeArrowheads="1"/>
          </p:cNvSpPr>
          <p:nvPr/>
        </p:nvSpPr>
        <p:spPr bwMode="auto">
          <a:xfrm>
            <a:off x="4556612" y="1984192"/>
            <a:ext cx="906648" cy="204973"/>
          </a:xfrm>
          <a:prstGeom prst="rect">
            <a:avLst/>
          </a:prstGeom>
          <a:noFill/>
          <a:ln w="9525">
            <a:noFill/>
            <a:miter lim="800000"/>
            <a:headEnd/>
            <a:tailEnd/>
          </a:ln>
        </p:spPr>
        <p:txBody>
          <a:bodyPr lIns="0" tIns="9570" rIns="0" bIns="0">
            <a:spAutoFit/>
          </a:bodyPr>
          <a:lstStyle/>
          <a:p>
            <a:pPr marL="10074">
              <a:spcBef>
                <a:spcPts val="79"/>
              </a:spcBef>
            </a:pPr>
            <a:r>
              <a:rPr lang="ru-RU" sz="1269" b="0" dirty="0">
                <a:solidFill>
                  <a:schemeClr val="accent1">
                    <a:lumMod val="10000"/>
                  </a:schemeClr>
                </a:solidFill>
                <a:latin typeface="Arial" panose="020B0604020202020204" pitchFamily="34" charset="0"/>
              </a:rPr>
              <a:t>Бюджеты</a:t>
            </a:r>
          </a:p>
        </p:txBody>
      </p:sp>
      <p:sp>
        <p:nvSpPr>
          <p:cNvPr id="77831" name="object 17"/>
          <p:cNvSpPr txBox="1">
            <a:spLocks noChangeArrowheads="1"/>
          </p:cNvSpPr>
          <p:nvPr/>
        </p:nvSpPr>
        <p:spPr bwMode="auto">
          <a:xfrm>
            <a:off x="1719857" y="2490040"/>
            <a:ext cx="1273592" cy="372078"/>
          </a:xfrm>
          <a:prstGeom prst="rect">
            <a:avLst/>
          </a:prstGeom>
          <a:noFill/>
          <a:ln w="9525">
            <a:noFill/>
            <a:miter lim="800000"/>
            <a:headEnd/>
            <a:tailEnd/>
          </a:ln>
        </p:spPr>
        <p:txBody>
          <a:bodyPr wrap="square" lIns="0" tIns="38280" rIns="0" bIns="0">
            <a:spAutoFit/>
          </a:bodyPr>
          <a:lstStyle/>
          <a:p>
            <a:pPr marL="10074" algn="ctr">
              <a:lnSpc>
                <a:spcPts val="1299"/>
              </a:lnSpc>
              <a:spcBef>
                <a:spcPts val="298"/>
              </a:spcBef>
            </a:pPr>
            <a:r>
              <a:rPr lang="ru-RU" sz="1269" b="0" dirty="0">
                <a:solidFill>
                  <a:schemeClr val="accent1">
                    <a:lumMod val="10000"/>
                  </a:schemeClr>
                </a:solidFill>
                <a:latin typeface="Arial" panose="020B0604020202020204" pitchFamily="34" charset="0"/>
              </a:rPr>
              <a:t>Платежные позиции</a:t>
            </a:r>
          </a:p>
        </p:txBody>
      </p:sp>
      <p:sp>
        <p:nvSpPr>
          <p:cNvPr id="77832" name="object 18"/>
          <p:cNvSpPr txBox="1">
            <a:spLocks noChangeArrowheads="1"/>
          </p:cNvSpPr>
          <p:nvPr/>
        </p:nvSpPr>
        <p:spPr bwMode="auto">
          <a:xfrm>
            <a:off x="341844" y="3421213"/>
            <a:ext cx="1701848" cy="538150"/>
          </a:xfrm>
          <a:prstGeom prst="rect">
            <a:avLst/>
          </a:prstGeom>
          <a:noFill/>
          <a:ln w="9525">
            <a:noFill/>
            <a:miter lim="800000"/>
            <a:headEnd/>
            <a:tailEnd/>
          </a:ln>
        </p:spPr>
        <p:txBody>
          <a:bodyPr wrap="square" lIns="0" tIns="38280" rIns="0" bIns="0">
            <a:spAutoFit/>
          </a:bodyPr>
          <a:lstStyle/>
          <a:p>
            <a:pPr marL="10074" algn="ctr">
              <a:lnSpc>
                <a:spcPct val="85000"/>
              </a:lnSpc>
              <a:spcBef>
                <a:spcPts val="298"/>
              </a:spcBef>
            </a:pPr>
            <a:r>
              <a:rPr lang="ru-RU" sz="1269" b="0" dirty="0">
                <a:solidFill>
                  <a:schemeClr val="accent1">
                    <a:lumMod val="10000"/>
                  </a:schemeClr>
                </a:solidFill>
                <a:latin typeface="Arial" panose="020B0604020202020204" pitchFamily="34" charset="0"/>
              </a:rPr>
              <a:t>Заявки на оплату  Планируемые поступления  Реестры</a:t>
            </a:r>
          </a:p>
        </p:txBody>
      </p:sp>
      <p:sp>
        <p:nvSpPr>
          <p:cNvPr id="77833" name="object 19"/>
          <p:cNvSpPr txBox="1">
            <a:spLocks noChangeArrowheads="1"/>
          </p:cNvSpPr>
          <p:nvPr/>
        </p:nvSpPr>
        <p:spPr bwMode="auto">
          <a:xfrm>
            <a:off x="406811" y="1897587"/>
            <a:ext cx="1571915" cy="204973"/>
          </a:xfrm>
          <a:prstGeom prst="rect">
            <a:avLst/>
          </a:prstGeom>
          <a:noFill/>
          <a:ln w="9525">
            <a:noFill/>
            <a:miter lim="800000"/>
            <a:headEnd/>
            <a:tailEnd/>
          </a:ln>
        </p:spPr>
        <p:txBody>
          <a:bodyPr wrap="square" lIns="0" tIns="9570" rIns="0" bIns="0">
            <a:spAutoFit/>
          </a:bodyPr>
          <a:lstStyle/>
          <a:p>
            <a:pPr marL="10074">
              <a:spcBef>
                <a:spcPts val="79"/>
              </a:spcBef>
            </a:pPr>
            <a:r>
              <a:rPr lang="ru-RU" sz="1269" b="0" dirty="0">
                <a:solidFill>
                  <a:schemeClr val="accent1">
                    <a:lumMod val="10000"/>
                  </a:schemeClr>
                </a:solidFill>
                <a:latin typeface="Arial" panose="020B0604020202020204" pitchFamily="34" charset="0"/>
              </a:rPr>
              <a:t>Графики расчетов</a:t>
            </a:r>
          </a:p>
        </p:txBody>
      </p:sp>
      <p:sp>
        <p:nvSpPr>
          <p:cNvPr id="77834" name="object 20"/>
          <p:cNvSpPr>
            <a:spLocks/>
          </p:cNvSpPr>
          <p:nvPr/>
        </p:nvSpPr>
        <p:spPr bwMode="auto">
          <a:xfrm>
            <a:off x="1565265" y="1883786"/>
            <a:ext cx="2946608" cy="2531061"/>
          </a:xfrm>
          <a:custGeom>
            <a:avLst/>
            <a:gdLst>
              <a:gd name="T0" fmla="*/ 561461 w 3714115"/>
              <a:gd name="T1" fmla="*/ 622557 h 3191510"/>
              <a:gd name="T2" fmla="*/ 561182 w 3714115"/>
              <a:gd name="T3" fmla="*/ 647952 h 3191510"/>
              <a:gd name="T4" fmla="*/ 534850 w 3714115"/>
              <a:gd name="T5" fmla="*/ 647952 h 3191510"/>
              <a:gd name="T6" fmla="*/ 557880 w 3714115"/>
              <a:gd name="T7" fmla="*/ 647952 h 3191510"/>
              <a:gd name="T8" fmla="*/ 561461 w 3714115"/>
              <a:gd name="T9" fmla="*/ 622557 h 3191510"/>
              <a:gd name="T10" fmla="*/ 420188 w 3714115"/>
              <a:gd name="T11" fmla="*/ 621668 h 3191510"/>
              <a:gd name="T12" fmla="*/ 414472 w 3714115"/>
              <a:gd name="T13" fmla="*/ 634239 h 3191510"/>
              <a:gd name="T14" fmla="*/ 420061 w 3714115"/>
              <a:gd name="T15" fmla="*/ 647063 h 3191510"/>
              <a:gd name="T16" fmla="*/ 0 w 3714115"/>
              <a:gd name="T17" fmla="*/ 925773 h 3191510"/>
              <a:gd name="T18" fmla="*/ 520954 w 3714115"/>
              <a:gd name="T19" fmla="*/ 669957 h 3191510"/>
              <a:gd name="T20" fmla="*/ 473664 w 3714115"/>
              <a:gd name="T21" fmla="*/ 744961 h 3191510"/>
              <a:gd name="T22" fmla="*/ 481285 w 3714115"/>
              <a:gd name="T23" fmla="*/ 756515 h 3191510"/>
              <a:gd name="T24" fmla="*/ 495131 w 3714115"/>
              <a:gd name="T25" fmla="*/ 758420 h 3191510"/>
              <a:gd name="T26" fmla="*/ 580871 w 3714115"/>
              <a:gd name="T27" fmla="*/ 622684 h 3191510"/>
              <a:gd name="T28" fmla="*/ 1816779 w 3714115"/>
              <a:gd name="T29" fmla="*/ 3009439 h 3191510"/>
              <a:gd name="T30" fmla="*/ 1681501 w 3714115"/>
              <a:gd name="T31" fmla="*/ 2966892 h 3191510"/>
              <a:gd name="T32" fmla="*/ 1680117 w 3714115"/>
              <a:gd name="T33" fmla="*/ 2987360 h 3191510"/>
              <a:gd name="T34" fmla="*/ 858286 w 3714115"/>
              <a:gd name="T35" fmla="*/ 3165518 h 3191510"/>
              <a:gd name="T36" fmla="*/ 1767838 w 3714115"/>
              <a:gd name="T37" fmla="*/ 3042415 h 3191510"/>
              <a:gd name="T38" fmla="*/ 1698154 w 3714115"/>
              <a:gd name="T39" fmla="*/ 3097472 h 3191510"/>
              <a:gd name="T40" fmla="*/ 1701583 w 3714115"/>
              <a:gd name="T41" fmla="*/ 3110969 h 3191510"/>
              <a:gd name="T42" fmla="*/ 1714031 w 3714115"/>
              <a:gd name="T43" fmla="*/ 3117394 h 3191510"/>
              <a:gd name="T44" fmla="*/ 2036794 w 3714115"/>
              <a:gd name="T45" fmla="*/ 967040 h 3191510"/>
              <a:gd name="T46" fmla="*/ 1954865 w 3714115"/>
              <a:gd name="T47" fmla="*/ 829018 h 3191510"/>
              <a:gd name="T48" fmla="*/ 1941019 w 3714115"/>
              <a:gd name="T49" fmla="*/ 830542 h 3191510"/>
              <a:gd name="T50" fmla="*/ 1933017 w 3714115"/>
              <a:gd name="T51" fmla="*/ 841969 h 3191510"/>
              <a:gd name="T52" fmla="*/ 1452621 w 3714115"/>
              <a:gd name="T53" fmla="*/ 611764 h 3191510"/>
              <a:gd name="T54" fmla="*/ 1965534 w 3714115"/>
              <a:gd name="T55" fmla="*/ 940222 h 3191510"/>
              <a:gd name="T56" fmla="*/ 1870903 w 3714115"/>
              <a:gd name="T57" fmla="*/ 943930 h 3191510"/>
              <a:gd name="T58" fmla="*/ 1876238 w 3714115"/>
              <a:gd name="T59" fmla="*/ 963738 h 3191510"/>
              <a:gd name="T60" fmla="*/ 2743924 w 3714115"/>
              <a:gd name="T61" fmla="*/ 468664 h 3191510"/>
              <a:gd name="T62" fmla="*/ 2734270 w 3714115"/>
              <a:gd name="T63" fmla="*/ 458633 h 3191510"/>
              <a:gd name="T64" fmla="*/ 2720298 w 3714115"/>
              <a:gd name="T65" fmla="*/ 459268 h 3191510"/>
              <a:gd name="T66" fmla="*/ 2687564 w 3714115"/>
              <a:gd name="T67" fmla="*/ 541750 h 3191510"/>
              <a:gd name="T68" fmla="*/ 2598991 w 3714115"/>
              <a:gd name="T69" fmla="*/ 57647 h 3191510"/>
              <a:gd name="T70" fmla="*/ 2609661 w 3714115"/>
              <a:gd name="T71" fmla="*/ 473616 h 3191510"/>
              <a:gd name="T72" fmla="*/ 2596071 w 3714115"/>
              <a:gd name="T73" fmla="*/ 476663 h 3191510"/>
              <a:gd name="T74" fmla="*/ 2589212 w 3714115"/>
              <a:gd name="T75" fmla="*/ 488726 h 3191510"/>
              <a:gd name="T76" fmla="*/ 2694246 w 3714115"/>
              <a:gd name="T77" fmla="*/ 593607 h 3191510"/>
              <a:gd name="T78" fmla="*/ 2743924 w 3714115"/>
              <a:gd name="T79" fmla="*/ 468664 h 3191510"/>
              <a:gd name="T80" fmla="*/ 3690236 w 3714115"/>
              <a:gd name="T81" fmla="*/ 0 h 3191510"/>
              <a:gd name="T82" fmla="*/ 3524091 w 3714115"/>
              <a:gd name="T83" fmla="*/ 403653 h 3191510"/>
              <a:gd name="T84" fmla="*/ 3515962 w 3714115"/>
              <a:gd name="T85" fmla="*/ 392352 h 3191510"/>
              <a:gd name="T86" fmla="*/ 3502244 w 3714115"/>
              <a:gd name="T87" fmla="*/ 395272 h 3191510"/>
              <a:gd name="T88" fmla="*/ 3499195 w 3714115"/>
              <a:gd name="T89" fmla="*/ 408859 h 3191510"/>
              <a:gd name="T90" fmla="*/ 3553064 w 3714115"/>
              <a:gd name="T91" fmla="*/ 537992 h 3191510"/>
              <a:gd name="T92" fmla="*/ 3647048 w 3714115"/>
              <a:gd name="T93" fmla="*/ 439967 h 3191510"/>
              <a:gd name="T94" fmla="*/ 3637395 w 3714115"/>
              <a:gd name="T95" fmla="*/ 429936 h 3191510"/>
              <a:gd name="T96" fmla="*/ 3565208 w 3714115"/>
              <a:gd name="T97" fmla="*/ 491201 h 31915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14115"/>
              <a:gd name="T148" fmla="*/ 0 h 3191510"/>
              <a:gd name="T149" fmla="*/ 3714115 w 3714115"/>
              <a:gd name="T150" fmla="*/ 3191510 h 31915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14115" h="3191510">
                <a:moveTo>
                  <a:pt x="580771" y="622808"/>
                </a:moveTo>
                <a:lnTo>
                  <a:pt x="561365" y="622681"/>
                </a:lnTo>
                <a:lnTo>
                  <a:pt x="561365" y="647941"/>
                </a:lnTo>
                <a:lnTo>
                  <a:pt x="561086" y="648081"/>
                </a:lnTo>
                <a:lnTo>
                  <a:pt x="557784" y="648081"/>
                </a:lnTo>
                <a:lnTo>
                  <a:pt x="534758" y="648081"/>
                </a:lnTo>
                <a:lnTo>
                  <a:pt x="534860" y="647928"/>
                </a:lnTo>
                <a:lnTo>
                  <a:pt x="557784" y="648081"/>
                </a:lnTo>
                <a:lnTo>
                  <a:pt x="561365" y="647941"/>
                </a:lnTo>
                <a:lnTo>
                  <a:pt x="561365" y="622681"/>
                </a:lnTo>
                <a:lnTo>
                  <a:pt x="427101" y="621792"/>
                </a:lnTo>
                <a:lnTo>
                  <a:pt x="420116" y="621792"/>
                </a:lnTo>
                <a:lnTo>
                  <a:pt x="414401" y="627380"/>
                </a:lnTo>
                <a:lnTo>
                  <a:pt x="414401" y="634365"/>
                </a:lnTo>
                <a:lnTo>
                  <a:pt x="414274" y="641477"/>
                </a:lnTo>
                <a:lnTo>
                  <a:pt x="419989" y="647192"/>
                </a:lnTo>
                <a:lnTo>
                  <a:pt x="508635" y="647750"/>
                </a:lnTo>
                <a:lnTo>
                  <a:pt x="0" y="925957"/>
                </a:lnTo>
                <a:lnTo>
                  <a:pt x="12179" y="948309"/>
                </a:lnTo>
                <a:lnTo>
                  <a:pt x="520865" y="670090"/>
                </a:lnTo>
                <a:lnTo>
                  <a:pt x="477266" y="739140"/>
                </a:lnTo>
                <a:lnTo>
                  <a:pt x="473583" y="745109"/>
                </a:lnTo>
                <a:lnTo>
                  <a:pt x="475361" y="752856"/>
                </a:lnTo>
                <a:lnTo>
                  <a:pt x="481203" y="756666"/>
                </a:lnTo>
                <a:lnTo>
                  <a:pt x="487172" y="760349"/>
                </a:lnTo>
                <a:lnTo>
                  <a:pt x="495046" y="758571"/>
                </a:lnTo>
                <a:lnTo>
                  <a:pt x="579882" y="624205"/>
                </a:lnTo>
                <a:lnTo>
                  <a:pt x="580771" y="622808"/>
                </a:lnTo>
                <a:close/>
              </a:path>
              <a:path w="3714115" h="3191510">
                <a:moveTo>
                  <a:pt x="1839595" y="3018358"/>
                </a:moveTo>
                <a:lnTo>
                  <a:pt x="1816468" y="3010039"/>
                </a:lnTo>
                <a:lnTo>
                  <a:pt x="1688465" y="2964053"/>
                </a:lnTo>
                <a:lnTo>
                  <a:pt x="1681213" y="2967482"/>
                </a:lnTo>
                <a:lnTo>
                  <a:pt x="1676387" y="2980677"/>
                </a:lnTo>
                <a:lnTo>
                  <a:pt x="1679829" y="2987954"/>
                </a:lnTo>
                <a:lnTo>
                  <a:pt x="1763369" y="3017964"/>
                </a:lnTo>
                <a:lnTo>
                  <a:pt x="858139" y="3166148"/>
                </a:lnTo>
                <a:lnTo>
                  <a:pt x="862203" y="3191218"/>
                </a:lnTo>
                <a:lnTo>
                  <a:pt x="1767535" y="3043021"/>
                </a:lnTo>
                <a:lnTo>
                  <a:pt x="1703451" y="3093745"/>
                </a:lnTo>
                <a:lnTo>
                  <a:pt x="1697863" y="3098088"/>
                </a:lnTo>
                <a:lnTo>
                  <a:pt x="1696974" y="3106077"/>
                </a:lnTo>
                <a:lnTo>
                  <a:pt x="1701292" y="3111589"/>
                </a:lnTo>
                <a:lnTo>
                  <a:pt x="1705737" y="3117088"/>
                </a:lnTo>
                <a:lnTo>
                  <a:pt x="1713738" y="3118015"/>
                </a:lnTo>
                <a:lnTo>
                  <a:pt x="1839595" y="3018358"/>
                </a:lnTo>
                <a:close/>
              </a:path>
              <a:path w="3714115" h="3191510">
                <a:moveTo>
                  <a:pt x="2036445" y="967232"/>
                </a:moveTo>
                <a:lnTo>
                  <a:pt x="2035162" y="965073"/>
                </a:lnTo>
                <a:lnTo>
                  <a:pt x="1954530" y="829183"/>
                </a:lnTo>
                <a:lnTo>
                  <a:pt x="1946783" y="827151"/>
                </a:lnTo>
                <a:lnTo>
                  <a:pt x="1940687" y="830707"/>
                </a:lnTo>
                <a:lnTo>
                  <a:pt x="1934718" y="834390"/>
                </a:lnTo>
                <a:lnTo>
                  <a:pt x="1932686" y="842137"/>
                </a:lnTo>
                <a:lnTo>
                  <a:pt x="1977974" y="918413"/>
                </a:lnTo>
                <a:lnTo>
                  <a:pt x="1452372" y="611886"/>
                </a:lnTo>
                <a:lnTo>
                  <a:pt x="1439545" y="633730"/>
                </a:lnTo>
                <a:lnTo>
                  <a:pt x="1965198" y="940409"/>
                </a:lnTo>
                <a:lnTo>
                  <a:pt x="1876425" y="938530"/>
                </a:lnTo>
                <a:lnTo>
                  <a:pt x="1870583" y="944118"/>
                </a:lnTo>
                <a:lnTo>
                  <a:pt x="1870329" y="958088"/>
                </a:lnTo>
                <a:lnTo>
                  <a:pt x="1875917" y="963930"/>
                </a:lnTo>
                <a:lnTo>
                  <a:pt x="2036445" y="967232"/>
                </a:lnTo>
                <a:close/>
              </a:path>
              <a:path w="3714115" h="3191510">
                <a:moveTo>
                  <a:pt x="2743454" y="468757"/>
                </a:moveTo>
                <a:lnTo>
                  <a:pt x="2740279" y="461391"/>
                </a:lnTo>
                <a:lnTo>
                  <a:pt x="2733802" y="458724"/>
                </a:lnTo>
                <a:lnTo>
                  <a:pt x="2727198" y="456184"/>
                </a:lnTo>
                <a:lnTo>
                  <a:pt x="2719832" y="459359"/>
                </a:lnTo>
                <a:lnTo>
                  <a:pt x="2717292" y="465836"/>
                </a:lnTo>
                <a:lnTo>
                  <a:pt x="2687104" y="541858"/>
                </a:lnTo>
                <a:lnTo>
                  <a:pt x="2623820" y="54483"/>
                </a:lnTo>
                <a:lnTo>
                  <a:pt x="2598547" y="57658"/>
                </a:lnTo>
                <a:lnTo>
                  <a:pt x="2661958" y="545236"/>
                </a:lnTo>
                <a:lnTo>
                  <a:pt x="2609215" y="473710"/>
                </a:lnTo>
                <a:lnTo>
                  <a:pt x="2601214" y="472567"/>
                </a:lnTo>
                <a:lnTo>
                  <a:pt x="2595626" y="476758"/>
                </a:lnTo>
                <a:lnTo>
                  <a:pt x="2589911" y="480949"/>
                </a:lnTo>
                <a:lnTo>
                  <a:pt x="2588768" y="488823"/>
                </a:lnTo>
                <a:lnTo>
                  <a:pt x="2684145" y="617982"/>
                </a:lnTo>
                <a:lnTo>
                  <a:pt x="2693784" y="593725"/>
                </a:lnTo>
                <a:lnTo>
                  <a:pt x="2740914" y="475234"/>
                </a:lnTo>
                <a:lnTo>
                  <a:pt x="2743454" y="468757"/>
                </a:lnTo>
                <a:close/>
              </a:path>
              <a:path w="3714115" h="3191510">
                <a:moveTo>
                  <a:pt x="3713988" y="7366"/>
                </a:moveTo>
                <a:lnTo>
                  <a:pt x="3689604" y="0"/>
                </a:lnTo>
                <a:lnTo>
                  <a:pt x="3540379" y="483679"/>
                </a:lnTo>
                <a:lnTo>
                  <a:pt x="3523488" y="403733"/>
                </a:lnTo>
                <a:lnTo>
                  <a:pt x="3522091" y="396875"/>
                </a:lnTo>
                <a:lnTo>
                  <a:pt x="3515360" y="392430"/>
                </a:lnTo>
                <a:lnTo>
                  <a:pt x="3508502" y="393954"/>
                </a:lnTo>
                <a:lnTo>
                  <a:pt x="3501644" y="395351"/>
                </a:lnTo>
                <a:lnTo>
                  <a:pt x="3497199" y="402082"/>
                </a:lnTo>
                <a:lnTo>
                  <a:pt x="3498596" y="408940"/>
                </a:lnTo>
                <a:lnTo>
                  <a:pt x="3530346" y="559308"/>
                </a:lnTo>
                <a:lnTo>
                  <a:pt x="3552456" y="538099"/>
                </a:lnTo>
                <a:lnTo>
                  <a:pt x="3646297" y="448183"/>
                </a:lnTo>
                <a:lnTo>
                  <a:pt x="3646424" y="440055"/>
                </a:lnTo>
                <a:lnTo>
                  <a:pt x="3641598" y="434975"/>
                </a:lnTo>
                <a:lnTo>
                  <a:pt x="3636772" y="430022"/>
                </a:lnTo>
                <a:lnTo>
                  <a:pt x="3628771" y="429768"/>
                </a:lnTo>
                <a:lnTo>
                  <a:pt x="3564598" y="491299"/>
                </a:lnTo>
                <a:lnTo>
                  <a:pt x="3713988" y="7366"/>
                </a:lnTo>
                <a:close/>
              </a:path>
            </a:pathLst>
          </a:custGeom>
          <a:solidFill>
            <a:srgbClr val="808080"/>
          </a:solidFill>
          <a:ln w="9525">
            <a:noFill/>
            <a:round/>
            <a:headEnd/>
            <a:tailEnd/>
          </a:ln>
        </p:spPr>
        <p:txBody>
          <a:bodyPr lIns="0" tIns="0" rIns="0" bIns="0"/>
          <a:lstStyle/>
          <a:p>
            <a:endParaRPr lang="ru-RU" sz="1666" b="0">
              <a:solidFill>
                <a:schemeClr val="accent1">
                  <a:lumMod val="10000"/>
                </a:schemeClr>
              </a:solidFill>
              <a:latin typeface="Arial" panose="020B0604020202020204" pitchFamily="34" charset="0"/>
            </a:endParaRPr>
          </a:p>
        </p:txBody>
      </p:sp>
      <p:sp>
        <p:nvSpPr>
          <p:cNvPr id="77835" name="object 21"/>
          <p:cNvSpPr txBox="1">
            <a:spLocks noChangeArrowheads="1"/>
          </p:cNvSpPr>
          <p:nvPr/>
        </p:nvSpPr>
        <p:spPr bwMode="auto">
          <a:xfrm>
            <a:off x="3296475" y="4271833"/>
            <a:ext cx="1587894" cy="471837"/>
          </a:xfrm>
          <a:prstGeom prst="rect">
            <a:avLst/>
          </a:prstGeom>
          <a:noFill/>
          <a:ln w="9525">
            <a:noFill/>
            <a:miter lim="800000"/>
            <a:headEnd/>
            <a:tailEnd/>
          </a:ln>
        </p:spPr>
        <p:txBody>
          <a:bodyPr lIns="0" tIns="10074" rIns="0" bIns="0">
            <a:spAutoFit/>
          </a:bodyPr>
          <a:lstStyle/>
          <a:p>
            <a:pPr marL="10074" algn="ctr">
              <a:lnSpc>
                <a:spcPts val="1844"/>
              </a:lnSpc>
              <a:spcBef>
                <a:spcPts val="79"/>
              </a:spcBef>
            </a:pPr>
            <a:r>
              <a:rPr lang="ru-RU" sz="1400" b="0" dirty="0">
                <a:solidFill>
                  <a:schemeClr val="bg1">
                    <a:lumMod val="95000"/>
                  </a:schemeClr>
                </a:solidFill>
                <a:latin typeface="Arial" panose="020B0604020202020204" pitchFamily="34" charset="0"/>
              </a:rPr>
              <a:t>Платежный</a:t>
            </a:r>
          </a:p>
          <a:p>
            <a:pPr marL="10074" algn="ctr">
              <a:lnSpc>
                <a:spcPts val="1844"/>
              </a:lnSpc>
            </a:pPr>
            <a:r>
              <a:rPr lang="ru-RU" sz="1400" b="0" dirty="0">
                <a:solidFill>
                  <a:schemeClr val="bg1">
                    <a:lumMod val="95000"/>
                  </a:schemeClr>
                </a:solidFill>
                <a:latin typeface="Arial" panose="020B0604020202020204" pitchFamily="34" charset="0"/>
              </a:rPr>
              <a:t>календарь</a:t>
            </a:r>
          </a:p>
        </p:txBody>
      </p:sp>
      <p:sp>
        <p:nvSpPr>
          <p:cNvPr id="77836" name="object 22"/>
          <p:cNvSpPr txBox="1">
            <a:spLocks noChangeArrowheads="1"/>
          </p:cNvSpPr>
          <p:nvPr/>
        </p:nvSpPr>
        <p:spPr bwMode="auto">
          <a:xfrm>
            <a:off x="5823671" y="1709697"/>
            <a:ext cx="3059383" cy="2987389"/>
          </a:xfrm>
          <a:prstGeom prst="rect">
            <a:avLst/>
          </a:prstGeom>
          <a:noFill/>
          <a:ln w="9525">
            <a:noFill/>
            <a:miter lim="800000"/>
            <a:headEnd/>
            <a:tailEnd/>
          </a:ln>
        </p:spPr>
        <p:txBody>
          <a:bodyPr wrap="square" lIns="0" tIns="70517" rIns="0" bIns="0">
            <a:spAutoFit/>
          </a:bodyPr>
          <a:lstStyle/>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128 визуализаций</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Динамический горизонт</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Вероятностный подход</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Моделирование привлечения,  размещения,  перераспределения средств</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«Робот» устранения кассовых разрывов</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Стресс-тестирование  ликвидности</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Мастер рефинансирования кредитов</a:t>
            </a:r>
          </a:p>
          <a:p>
            <a:pPr>
              <a:spcBef>
                <a:spcPts val="1666"/>
              </a:spcBef>
              <a:tabLst>
                <a:tab pos="361950" algn="l"/>
              </a:tabLst>
            </a:pPr>
            <a:r>
              <a:rPr lang="ru-RU" sz="1200" b="0" dirty="0">
                <a:solidFill>
                  <a:srgbClr val="C00000"/>
                </a:solidFill>
                <a:latin typeface="Arial" panose="020B0604020202020204" pitchFamily="34" charset="0"/>
              </a:rPr>
              <a:t>Контроль, централизация и  оптимизация денежных потоков</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0142" y="195486"/>
            <a:ext cx="7252381" cy="74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kern="1200" dirty="0">
                <a:solidFill>
                  <a:schemeClr val="tx1"/>
                </a:solidFill>
                <a:ea typeface="+mn-ea"/>
              </a:rPr>
              <a:t>Прогнозирование денежных потоков</a:t>
            </a:r>
          </a:p>
        </p:txBody>
      </p:sp>
      <p:grpSp>
        <p:nvGrpSpPr>
          <p:cNvPr id="3" name="object 3"/>
          <p:cNvGrpSpPr/>
          <p:nvPr/>
        </p:nvGrpSpPr>
        <p:grpSpPr>
          <a:xfrm>
            <a:off x="2424334" y="801858"/>
            <a:ext cx="6461390" cy="4032078"/>
            <a:chOff x="3375650" y="952486"/>
            <a:chExt cx="8145789" cy="5083188"/>
          </a:xfrm>
        </p:grpSpPr>
        <p:pic>
          <p:nvPicPr>
            <p:cNvPr id="4" name="object 4"/>
            <p:cNvPicPr/>
            <p:nvPr/>
          </p:nvPicPr>
          <p:blipFill>
            <a:blip r:embed="rId3" cstate="print"/>
            <a:stretch>
              <a:fillRect/>
            </a:stretch>
          </p:blipFill>
          <p:spPr>
            <a:xfrm>
              <a:off x="3375650" y="952486"/>
              <a:ext cx="8145789" cy="4044723"/>
            </a:xfrm>
            <a:prstGeom prst="rect">
              <a:avLst/>
            </a:prstGeom>
          </p:spPr>
        </p:pic>
        <p:pic>
          <p:nvPicPr>
            <p:cNvPr id="5" name="object 5"/>
            <p:cNvPicPr/>
            <p:nvPr/>
          </p:nvPicPr>
          <p:blipFill>
            <a:blip r:embed="rId4" cstate="print"/>
            <a:stretch>
              <a:fillRect/>
            </a:stretch>
          </p:blipFill>
          <p:spPr>
            <a:xfrm>
              <a:off x="3521074" y="1111249"/>
              <a:ext cx="7750175" cy="3529076"/>
            </a:xfrm>
            <a:prstGeom prst="rect">
              <a:avLst/>
            </a:prstGeom>
          </p:spPr>
        </p:pic>
        <p:sp>
          <p:nvSpPr>
            <p:cNvPr id="6" name="object 6"/>
            <p:cNvSpPr/>
            <p:nvPr/>
          </p:nvSpPr>
          <p:spPr>
            <a:xfrm>
              <a:off x="4408550" y="1328737"/>
              <a:ext cx="6732905" cy="3312160"/>
            </a:xfrm>
            <a:custGeom>
              <a:avLst/>
              <a:gdLst/>
              <a:ahLst/>
              <a:cxnLst/>
              <a:rect l="l" t="t" r="r" b="b"/>
              <a:pathLst>
                <a:path w="6732905" h="3312160">
                  <a:moveTo>
                    <a:pt x="0" y="2478087"/>
                  </a:moveTo>
                  <a:lnTo>
                    <a:pt x="1306449" y="2478087"/>
                  </a:lnTo>
                  <a:lnTo>
                    <a:pt x="1306449" y="1831975"/>
                  </a:lnTo>
                  <a:lnTo>
                    <a:pt x="0" y="1831975"/>
                  </a:lnTo>
                  <a:lnTo>
                    <a:pt x="0" y="2478087"/>
                  </a:lnTo>
                  <a:close/>
                </a:path>
                <a:path w="6732905" h="3312160">
                  <a:moveTo>
                    <a:pt x="3756025" y="3311588"/>
                  </a:moveTo>
                  <a:lnTo>
                    <a:pt x="6732524" y="3311588"/>
                  </a:lnTo>
                  <a:lnTo>
                    <a:pt x="6732524" y="3056001"/>
                  </a:lnTo>
                  <a:lnTo>
                    <a:pt x="3756025" y="3056001"/>
                  </a:lnTo>
                  <a:lnTo>
                    <a:pt x="3756025" y="3311588"/>
                  </a:lnTo>
                  <a:close/>
                </a:path>
                <a:path w="6732905" h="3312160">
                  <a:moveTo>
                    <a:pt x="649224" y="131762"/>
                  </a:moveTo>
                  <a:lnTo>
                    <a:pt x="1450911" y="131762"/>
                  </a:lnTo>
                  <a:lnTo>
                    <a:pt x="1450911" y="0"/>
                  </a:lnTo>
                  <a:lnTo>
                    <a:pt x="649224" y="0"/>
                  </a:lnTo>
                  <a:lnTo>
                    <a:pt x="649224" y="131762"/>
                  </a:lnTo>
                  <a:close/>
                </a:path>
              </a:pathLst>
            </a:custGeom>
            <a:ln w="25400">
              <a:solidFill>
                <a:srgbClr val="FB6D51"/>
              </a:solidFill>
            </a:ln>
          </p:spPr>
          <p:txBody>
            <a:bodyPr wrap="square" lIns="0" tIns="0" rIns="0" bIns="0" rtlCol="0"/>
            <a:lstStyle/>
            <a:p>
              <a:endParaRPr sz="1666"/>
            </a:p>
          </p:txBody>
        </p:sp>
        <p:pic>
          <p:nvPicPr>
            <p:cNvPr id="7" name="object 7"/>
            <p:cNvPicPr/>
            <p:nvPr/>
          </p:nvPicPr>
          <p:blipFill>
            <a:blip r:embed="rId5" cstate="print"/>
            <a:stretch>
              <a:fillRect/>
            </a:stretch>
          </p:blipFill>
          <p:spPr>
            <a:xfrm>
              <a:off x="5240400" y="4892674"/>
              <a:ext cx="1143000" cy="1143000"/>
            </a:xfrm>
            <a:prstGeom prst="rect">
              <a:avLst/>
            </a:prstGeom>
          </p:spPr>
        </p:pic>
        <p:pic>
          <p:nvPicPr>
            <p:cNvPr id="8" name="object 8"/>
            <p:cNvPicPr/>
            <p:nvPr/>
          </p:nvPicPr>
          <p:blipFill>
            <a:blip r:embed="rId6" cstate="print"/>
            <a:stretch>
              <a:fillRect/>
            </a:stretch>
          </p:blipFill>
          <p:spPr>
            <a:xfrm>
              <a:off x="4118749" y="5069002"/>
              <a:ext cx="764770" cy="764771"/>
            </a:xfrm>
            <a:prstGeom prst="rect">
              <a:avLst/>
            </a:prstGeom>
          </p:spPr>
        </p:pic>
      </p:grpSp>
      <p:sp>
        <p:nvSpPr>
          <p:cNvPr id="9" name="object 9"/>
          <p:cNvSpPr/>
          <p:nvPr/>
        </p:nvSpPr>
        <p:spPr>
          <a:xfrm>
            <a:off x="1441735" y="3791200"/>
            <a:ext cx="1140866" cy="858294"/>
          </a:xfrm>
          <a:custGeom>
            <a:avLst/>
            <a:gdLst/>
            <a:ahLst/>
            <a:cxnLst/>
            <a:rect l="l" t="t" r="r" b="b"/>
            <a:pathLst>
              <a:path w="1438275" h="1082039">
                <a:moveTo>
                  <a:pt x="0" y="817879"/>
                </a:moveTo>
                <a:lnTo>
                  <a:pt x="0" y="850900"/>
                </a:lnTo>
                <a:lnTo>
                  <a:pt x="438785" y="1082039"/>
                </a:lnTo>
                <a:lnTo>
                  <a:pt x="528280" y="1050289"/>
                </a:lnTo>
                <a:lnTo>
                  <a:pt x="441325" y="1050289"/>
                </a:lnTo>
                <a:lnTo>
                  <a:pt x="0" y="817879"/>
                </a:lnTo>
                <a:close/>
              </a:path>
              <a:path w="1438275" h="1082039">
                <a:moveTo>
                  <a:pt x="869442" y="864869"/>
                </a:moveTo>
                <a:lnTo>
                  <a:pt x="839724" y="864869"/>
                </a:lnTo>
                <a:lnTo>
                  <a:pt x="839724" y="908050"/>
                </a:lnTo>
                <a:lnTo>
                  <a:pt x="441325" y="1050289"/>
                </a:lnTo>
                <a:lnTo>
                  <a:pt x="528280" y="1050289"/>
                </a:lnTo>
                <a:lnTo>
                  <a:pt x="839724" y="939800"/>
                </a:lnTo>
                <a:lnTo>
                  <a:pt x="943597" y="939800"/>
                </a:lnTo>
                <a:lnTo>
                  <a:pt x="961506" y="933450"/>
                </a:lnTo>
                <a:lnTo>
                  <a:pt x="869442" y="933450"/>
                </a:lnTo>
                <a:lnTo>
                  <a:pt x="869442" y="864869"/>
                </a:lnTo>
                <a:close/>
              </a:path>
              <a:path w="1438275" h="1082039">
                <a:moveTo>
                  <a:pt x="24765" y="755650"/>
                </a:moveTo>
                <a:lnTo>
                  <a:pt x="24765" y="789940"/>
                </a:lnTo>
                <a:lnTo>
                  <a:pt x="438785" y="1008380"/>
                </a:lnTo>
                <a:lnTo>
                  <a:pt x="531036" y="975360"/>
                </a:lnTo>
                <a:lnTo>
                  <a:pt x="441325" y="975360"/>
                </a:lnTo>
                <a:lnTo>
                  <a:pt x="24765" y="755650"/>
                </a:lnTo>
                <a:close/>
              </a:path>
              <a:path w="1438275" h="1082039">
                <a:moveTo>
                  <a:pt x="943597" y="939800"/>
                </a:moveTo>
                <a:lnTo>
                  <a:pt x="839724" y="939800"/>
                </a:lnTo>
                <a:lnTo>
                  <a:pt x="839724" y="976629"/>
                </a:lnTo>
                <a:lnTo>
                  <a:pt x="943597" y="939800"/>
                </a:lnTo>
                <a:close/>
              </a:path>
              <a:path w="1438275" h="1082039">
                <a:moveTo>
                  <a:pt x="869442" y="791210"/>
                </a:moveTo>
                <a:lnTo>
                  <a:pt x="839724" y="791210"/>
                </a:lnTo>
                <a:lnTo>
                  <a:pt x="839724" y="833119"/>
                </a:lnTo>
                <a:lnTo>
                  <a:pt x="441325" y="975360"/>
                </a:lnTo>
                <a:lnTo>
                  <a:pt x="531036" y="975360"/>
                </a:lnTo>
                <a:lnTo>
                  <a:pt x="839724" y="864869"/>
                </a:lnTo>
                <a:lnTo>
                  <a:pt x="869442" y="864869"/>
                </a:lnTo>
                <a:lnTo>
                  <a:pt x="869442" y="791210"/>
                </a:lnTo>
                <a:close/>
              </a:path>
              <a:path w="1438275" h="1082039">
                <a:moveTo>
                  <a:pt x="0" y="669289"/>
                </a:moveTo>
                <a:lnTo>
                  <a:pt x="0" y="702310"/>
                </a:lnTo>
                <a:lnTo>
                  <a:pt x="438785" y="933450"/>
                </a:lnTo>
                <a:lnTo>
                  <a:pt x="528280" y="901700"/>
                </a:lnTo>
                <a:lnTo>
                  <a:pt x="441325" y="901700"/>
                </a:lnTo>
                <a:lnTo>
                  <a:pt x="0" y="669289"/>
                </a:lnTo>
                <a:close/>
              </a:path>
              <a:path w="1438275" h="1082039">
                <a:moveTo>
                  <a:pt x="1060281" y="405130"/>
                </a:moveTo>
                <a:lnTo>
                  <a:pt x="1030858" y="405130"/>
                </a:lnTo>
                <a:lnTo>
                  <a:pt x="1021714" y="880110"/>
                </a:lnTo>
                <a:lnTo>
                  <a:pt x="869442" y="933450"/>
                </a:lnTo>
                <a:lnTo>
                  <a:pt x="961506" y="933450"/>
                </a:lnTo>
                <a:lnTo>
                  <a:pt x="1051052" y="901700"/>
                </a:lnTo>
                <a:lnTo>
                  <a:pt x="1051687" y="863600"/>
                </a:lnTo>
                <a:lnTo>
                  <a:pt x="1140353" y="831850"/>
                </a:lnTo>
                <a:lnTo>
                  <a:pt x="1052322" y="831850"/>
                </a:lnTo>
                <a:lnTo>
                  <a:pt x="1053083" y="788669"/>
                </a:lnTo>
                <a:lnTo>
                  <a:pt x="1142078" y="756919"/>
                </a:lnTo>
                <a:lnTo>
                  <a:pt x="1053973" y="756919"/>
                </a:lnTo>
                <a:lnTo>
                  <a:pt x="1054608" y="713740"/>
                </a:lnTo>
                <a:lnTo>
                  <a:pt x="1143419" y="681989"/>
                </a:lnTo>
                <a:lnTo>
                  <a:pt x="1055370" y="681989"/>
                </a:lnTo>
                <a:lnTo>
                  <a:pt x="1056005" y="638810"/>
                </a:lnTo>
                <a:lnTo>
                  <a:pt x="1144873" y="607060"/>
                </a:lnTo>
                <a:lnTo>
                  <a:pt x="1056639" y="607060"/>
                </a:lnTo>
                <a:lnTo>
                  <a:pt x="1057656" y="563880"/>
                </a:lnTo>
                <a:lnTo>
                  <a:pt x="1146585" y="532130"/>
                </a:lnTo>
                <a:lnTo>
                  <a:pt x="1058291" y="532130"/>
                </a:lnTo>
                <a:lnTo>
                  <a:pt x="1058926" y="488950"/>
                </a:lnTo>
                <a:lnTo>
                  <a:pt x="1148114" y="457200"/>
                </a:lnTo>
                <a:lnTo>
                  <a:pt x="1059433" y="457200"/>
                </a:lnTo>
                <a:lnTo>
                  <a:pt x="1060281" y="405130"/>
                </a:lnTo>
                <a:close/>
              </a:path>
              <a:path w="1438275" h="1082039">
                <a:moveTo>
                  <a:pt x="869442" y="716279"/>
                </a:moveTo>
                <a:lnTo>
                  <a:pt x="839724" y="716279"/>
                </a:lnTo>
                <a:lnTo>
                  <a:pt x="839724" y="758190"/>
                </a:lnTo>
                <a:lnTo>
                  <a:pt x="441325" y="901700"/>
                </a:lnTo>
                <a:lnTo>
                  <a:pt x="528280" y="901700"/>
                </a:lnTo>
                <a:lnTo>
                  <a:pt x="839724" y="791210"/>
                </a:lnTo>
                <a:lnTo>
                  <a:pt x="869442" y="791210"/>
                </a:lnTo>
                <a:lnTo>
                  <a:pt x="869442" y="716279"/>
                </a:lnTo>
                <a:close/>
              </a:path>
              <a:path w="1438275" h="1082039">
                <a:moveTo>
                  <a:pt x="869442" y="641350"/>
                </a:moveTo>
                <a:lnTo>
                  <a:pt x="839724" y="641350"/>
                </a:lnTo>
                <a:lnTo>
                  <a:pt x="839724" y="684529"/>
                </a:lnTo>
                <a:lnTo>
                  <a:pt x="441960" y="826769"/>
                </a:lnTo>
                <a:lnTo>
                  <a:pt x="441960" y="858519"/>
                </a:lnTo>
                <a:lnTo>
                  <a:pt x="839724" y="716279"/>
                </a:lnTo>
                <a:lnTo>
                  <a:pt x="869442" y="716279"/>
                </a:lnTo>
                <a:lnTo>
                  <a:pt x="869442" y="641350"/>
                </a:lnTo>
                <a:close/>
              </a:path>
              <a:path w="1438275" h="1082039">
                <a:moveTo>
                  <a:pt x="24765" y="607060"/>
                </a:moveTo>
                <a:lnTo>
                  <a:pt x="24765" y="641350"/>
                </a:lnTo>
                <a:lnTo>
                  <a:pt x="402208" y="839469"/>
                </a:lnTo>
                <a:lnTo>
                  <a:pt x="402208" y="806450"/>
                </a:lnTo>
                <a:lnTo>
                  <a:pt x="24765" y="607060"/>
                </a:lnTo>
                <a:close/>
              </a:path>
              <a:path w="1438275" h="1082039">
                <a:moveTo>
                  <a:pt x="1438275" y="693419"/>
                </a:moveTo>
                <a:lnTo>
                  <a:pt x="1052322" y="831850"/>
                </a:lnTo>
                <a:lnTo>
                  <a:pt x="1140353" y="831850"/>
                </a:lnTo>
                <a:lnTo>
                  <a:pt x="1438275" y="725169"/>
                </a:lnTo>
                <a:lnTo>
                  <a:pt x="1438275" y="693419"/>
                </a:lnTo>
                <a:close/>
              </a:path>
              <a:path w="1438275" h="1082039">
                <a:moveTo>
                  <a:pt x="0" y="519430"/>
                </a:moveTo>
                <a:lnTo>
                  <a:pt x="0" y="553719"/>
                </a:lnTo>
                <a:lnTo>
                  <a:pt x="438785" y="784860"/>
                </a:lnTo>
                <a:lnTo>
                  <a:pt x="531036" y="751840"/>
                </a:lnTo>
                <a:lnTo>
                  <a:pt x="441325" y="751840"/>
                </a:lnTo>
                <a:lnTo>
                  <a:pt x="0" y="519430"/>
                </a:lnTo>
                <a:close/>
              </a:path>
              <a:path w="1438275" h="1082039">
                <a:moveTo>
                  <a:pt x="1412620" y="628650"/>
                </a:moveTo>
                <a:lnTo>
                  <a:pt x="1053973" y="756919"/>
                </a:lnTo>
                <a:lnTo>
                  <a:pt x="1142078" y="756919"/>
                </a:lnTo>
                <a:lnTo>
                  <a:pt x="1412620" y="660400"/>
                </a:lnTo>
                <a:lnTo>
                  <a:pt x="1412620" y="628650"/>
                </a:lnTo>
                <a:close/>
              </a:path>
              <a:path w="1438275" h="1082039">
                <a:moveTo>
                  <a:pt x="869442" y="567689"/>
                </a:moveTo>
                <a:lnTo>
                  <a:pt x="839724" y="567689"/>
                </a:lnTo>
                <a:lnTo>
                  <a:pt x="839724" y="609600"/>
                </a:lnTo>
                <a:lnTo>
                  <a:pt x="441325" y="751840"/>
                </a:lnTo>
                <a:lnTo>
                  <a:pt x="531036" y="751840"/>
                </a:lnTo>
                <a:lnTo>
                  <a:pt x="839724" y="641350"/>
                </a:lnTo>
                <a:lnTo>
                  <a:pt x="869442" y="641350"/>
                </a:lnTo>
                <a:lnTo>
                  <a:pt x="869442" y="567689"/>
                </a:lnTo>
                <a:close/>
              </a:path>
              <a:path w="1438275" h="1082039">
                <a:moveTo>
                  <a:pt x="21336" y="455930"/>
                </a:moveTo>
                <a:lnTo>
                  <a:pt x="21336" y="490219"/>
                </a:lnTo>
                <a:lnTo>
                  <a:pt x="434086" y="707389"/>
                </a:lnTo>
                <a:lnTo>
                  <a:pt x="434086" y="674369"/>
                </a:lnTo>
                <a:lnTo>
                  <a:pt x="21336" y="455930"/>
                </a:lnTo>
                <a:close/>
              </a:path>
              <a:path w="1438275" h="1082039">
                <a:moveTo>
                  <a:pt x="869442" y="482600"/>
                </a:moveTo>
                <a:lnTo>
                  <a:pt x="839724" y="482600"/>
                </a:lnTo>
                <a:lnTo>
                  <a:pt x="839724" y="535939"/>
                </a:lnTo>
                <a:lnTo>
                  <a:pt x="474218" y="666750"/>
                </a:lnTo>
                <a:lnTo>
                  <a:pt x="474218" y="697229"/>
                </a:lnTo>
                <a:lnTo>
                  <a:pt x="839724" y="567689"/>
                </a:lnTo>
                <a:lnTo>
                  <a:pt x="869442" y="567689"/>
                </a:lnTo>
                <a:lnTo>
                  <a:pt x="869442" y="482600"/>
                </a:lnTo>
                <a:close/>
              </a:path>
              <a:path w="1438275" h="1082039">
                <a:moveTo>
                  <a:pt x="1438275" y="544830"/>
                </a:moveTo>
                <a:lnTo>
                  <a:pt x="1055370" y="681989"/>
                </a:lnTo>
                <a:lnTo>
                  <a:pt x="1143419" y="681989"/>
                </a:lnTo>
                <a:lnTo>
                  <a:pt x="1438275" y="576580"/>
                </a:lnTo>
                <a:lnTo>
                  <a:pt x="1438275" y="544830"/>
                </a:lnTo>
                <a:close/>
              </a:path>
              <a:path w="1438275" h="1082039">
                <a:moveTo>
                  <a:pt x="573405" y="105409"/>
                </a:moveTo>
                <a:lnTo>
                  <a:pt x="333248" y="189230"/>
                </a:lnTo>
                <a:lnTo>
                  <a:pt x="332613" y="189230"/>
                </a:lnTo>
                <a:lnTo>
                  <a:pt x="332613" y="232409"/>
                </a:lnTo>
                <a:lnTo>
                  <a:pt x="5841" y="342900"/>
                </a:lnTo>
                <a:lnTo>
                  <a:pt x="5841" y="398780"/>
                </a:lnTo>
                <a:lnTo>
                  <a:pt x="434467" y="627380"/>
                </a:lnTo>
                <a:lnTo>
                  <a:pt x="612211" y="563880"/>
                </a:lnTo>
                <a:lnTo>
                  <a:pt x="438785" y="563880"/>
                </a:lnTo>
                <a:lnTo>
                  <a:pt x="86994" y="375919"/>
                </a:lnTo>
                <a:lnTo>
                  <a:pt x="453263" y="252730"/>
                </a:lnTo>
                <a:lnTo>
                  <a:pt x="517227" y="252730"/>
                </a:lnTo>
                <a:lnTo>
                  <a:pt x="407416" y="194309"/>
                </a:lnTo>
                <a:lnTo>
                  <a:pt x="570864" y="138430"/>
                </a:lnTo>
                <a:lnTo>
                  <a:pt x="791880" y="138430"/>
                </a:lnTo>
                <a:lnTo>
                  <a:pt x="806813" y="133350"/>
                </a:lnTo>
                <a:lnTo>
                  <a:pt x="624967" y="133350"/>
                </a:lnTo>
                <a:lnTo>
                  <a:pt x="573405" y="105409"/>
                </a:lnTo>
                <a:close/>
              </a:path>
              <a:path w="1438275" h="1082039">
                <a:moveTo>
                  <a:pt x="1411477" y="480059"/>
                </a:moveTo>
                <a:lnTo>
                  <a:pt x="1056639" y="607060"/>
                </a:lnTo>
                <a:lnTo>
                  <a:pt x="1144873" y="607060"/>
                </a:lnTo>
                <a:lnTo>
                  <a:pt x="1411477" y="511809"/>
                </a:lnTo>
                <a:lnTo>
                  <a:pt x="1411477" y="480059"/>
                </a:lnTo>
                <a:close/>
              </a:path>
              <a:path w="1438275" h="1082039">
                <a:moveTo>
                  <a:pt x="820402" y="414019"/>
                </a:moveTo>
                <a:lnTo>
                  <a:pt x="758698" y="414019"/>
                </a:lnTo>
                <a:lnTo>
                  <a:pt x="798194" y="435609"/>
                </a:lnTo>
                <a:lnTo>
                  <a:pt x="438785" y="563880"/>
                </a:lnTo>
                <a:lnTo>
                  <a:pt x="612211" y="563880"/>
                </a:lnTo>
                <a:lnTo>
                  <a:pt x="839724" y="482600"/>
                </a:lnTo>
                <a:lnTo>
                  <a:pt x="869442" y="482600"/>
                </a:lnTo>
                <a:lnTo>
                  <a:pt x="869442" y="467359"/>
                </a:lnTo>
                <a:lnTo>
                  <a:pt x="945209" y="438150"/>
                </a:lnTo>
                <a:lnTo>
                  <a:pt x="865758" y="438150"/>
                </a:lnTo>
                <a:lnTo>
                  <a:pt x="820402" y="414019"/>
                </a:lnTo>
                <a:close/>
              </a:path>
              <a:path w="1438275" h="1082039">
                <a:moveTo>
                  <a:pt x="1438275" y="396239"/>
                </a:moveTo>
                <a:lnTo>
                  <a:pt x="1058291" y="532130"/>
                </a:lnTo>
                <a:lnTo>
                  <a:pt x="1146585" y="532130"/>
                </a:lnTo>
                <a:lnTo>
                  <a:pt x="1438275" y="427989"/>
                </a:lnTo>
                <a:lnTo>
                  <a:pt x="1438275" y="396239"/>
                </a:lnTo>
                <a:close/>
              </a:path>
              <a:path w="1438275" h="1082039">
                <a:moveTo>
                  <a:pt x="1412113" y="331469"/>
                </a:moveTo>
                <a:lnTo>
                  <a:pt x="1059433" y="457200"/>
                </a:lnTo>
                <a:lnTo>
                  <a:pt x="1148114" y="457200"/>
                </a:lnTo>
                <a:lnTo>
                  <a:pt x="1412113" y="363219"/>
                </a:lnTo>
                <a:lnTo>
                  <a:pt x="1412113" y="331469"/>
                </a:lnTo>
                <a:close/>
              </a:path>
              <a:path w="1438275" h="1082039">
                <a:moveTo>
                  <a:pt x="590931" y="438150"/>
                </a:moveTo>
                <a:lnTo>
                  <a:pt x="559816" y="438150"/>
                </a:lnTo>
                <a:lnTo>
                  <a:pt x="575182" y="439419"/>
                </a:lnTo>
                <a:lnTo>
                  <a:pt x="590931" y="438150"/>
                </a:lnTo>
                <a:close/>
              </a:path>
              <a:path w="1438275" h="1082039">
                <a:moveTo>
                  <a:pt x="517227" y="252730"/>
                </a:moveTo>
                <a:lnTo>
                  <a:pt x="453263" y="252730"/>
                </a:lnTo>
                <a:lnTo>
                  <a:pt x="472186" y="262889"/>
                </a:lnTo>
                <a:lnTo>
                  <a:pt x="464438" y="266700"/>
                </a:lnTo>
                <a:lnTo>
                  <a:pt x="456945" y="273050"/>
                </a:lnTo>
                <a:lnTo>
                  <a:pt x="449961" y="278130"/>
                </a:lnTo>
                <a:lnTo>
                  <a:pt x="443356" y="281939"/>
                </a:lnTo>
                <a:lnTo>
                  <a:pt x="437261" y="288289"/>
                </a:lnTo>
                <a:lnTo>
                  <a:pt x="431038" y="293369"/>
                </a:lnTo>
                <a:lnTo>
                  <a:pt x="425576" y="298450"/>
                </a:lnTo>
                <a:lnTo>
                  <a:pt x="421131" y="303530"/>
                </a:lnTo>
                <a:lnTo>
                  <a:pt x="416306" y="309880"/>
                </a:lnTo>
                <a:lnTo>
                  <a:pt x="412242" y="314959"/>
                </a:lnTo>
                <a:lnTo>
                  <a:pt x="408558" y="321309"/>
                </a:lnTo>
                <a:lnTo>
                  <a:pt x="405383" y="326389"/>
                </a:lnTo>
                <a:lnTo>
                  <a:pt x="402970" y="331469"/>
                </a:lnTo>
                <a:lnTo>
                  <a:pt x="400685" y="337819"/>
                </a:lnTo>
                <a:lnTo>
                  <a:pt x="399288" y="344169"/>
                </a:lnTo>
                <a:lnTo>
                  <a:pt x="398144" y="349250"/>
                </a:lnTo>
                <a:lnTo>
                  <a:pt x="397859" y="353059"/>
                </a:lnTo>
                <a:lnTo>
                  <a:pt x="397763" y="358139"/>
                </a:lnTo>
                <a:lnTo>
                  <a:pt x="398144" y="363219"/>
                </a:lnTo>
                <a:lnTo>
                  <a:pt x="404113" y="382269"/>
                </a:lnTo>
                <a:lnTo>
                  <a:pt x="405638" y="386080"/>
                </a:lnTo>
                <a:lnTo>
                  <a:pt x="408431" y="388619"/>
                </a:lnTo>
                <a:lnTo>
                  <a:pt x="410463" y="392430"/>
                </a:lnTo>
                <a:lnTo>
                  <a:pt x="413385" y="394969"/>
                </a:lnTo>
                <a:lnTo>
                  <a:pt x="416306" y="398780"/>
                </a:lnTo>
                <a:lnTo>
                  <a:pt x="426338" y="406400"/>
                </a:lnTo>
                <a:lnTo>
                  <a:pt x="434086" y="411480"/>
                </a:lnTo>
                <a:lnTo>
                  <a:pt x="442468" y="415289"/>
                </a:lnTo>
                <a:lnTo>
                  <a:pt x="451485" y="420369"/>
                </a:lnTo>
                <a:lnTo>
                  <a:pt x="460756" y="422909"/>
                </a:lnTo>
                <a:lnTo>
                  <a:pt x="470535" y="426719"/>
                </a:lnTo>
                <a:lnTo>
                  <a:pt x="480822" y="429259"/>
                </a:lnTo>
                <a:lnTo>
                  <a:pt x="491744" y="431800"/>
                </a:lnTo>
                <a:lnTo>
                  <a:pt x="502157" y="433069"/>
                </a:lnTo>
                <a:lnTo>
                  <a:pt x="530098" y="436880"/>
                </a:lnTo>
                <a:lnTo>
                  <a:pt x="544576" y="438150"/>
                </a:lnTo>
                <a:lnTo>
                  <a:pt x="607187" y="438150"/>
                </a:lnTo>
                <a:lnTo>
                  <a:pt x="640080" y="435609"/>
                </a:lnTo>
                <a:lnTo>
                  <a:pt x="656717" y="433069"/>
                </a:lnTo>
                <a:lnTo>
                  <a:pt x="673988" y="431800"/>
                </a:lnTo>
                <a:lnTo>
                  <a:pt x="708025" y="425450"/>
                </a:lnTo>
                <a:lnTo>
                  <a:pt x="725043" y="422909"/>
                </a:lnTo>
                <a:lnTo>
                  <a:pt x="742061" y="419100"/>
                </a:lnTo>
                <a:lnTo>
                  <a:pt x="758698" y="414019"/>
                </a:lnTo>
                <a:lnTo>
                  <a:pt x="820402" y="414019"/>
                </a:lnTo>
                <a:lnTo>
                  <a:pt x="810853" y="408939"/>
                </a:lnTo>
                <a:lnTo>
                  <a:pt x="553847" y="408939"/>
                </a:lnTo>
                <a:lnTo>
                  <a:pt x="541655" y="407669"/>
                </a:lnTo>
                <a:lnTo>
                  <a:pt x="529589" y="407669"/>
                </a:lnTo>
                <a:lnTo>
                  <a:pt x="518032" y="405130"/>
                </a:lnTo>
                <a:lnTo>
                  <a:pt x="495935" y="402589"/>
                </a:lnTo>
                <a:lnTo>
                  <a:pt x="485775" y="400050"/>
                </a:lnTo>
                <a:lnTo>
                  <a:pt x="448563" y="384809"/>
                </a:lnTo>
                <a:lnTo>
                  <a:pt x="443738" y="382269"/>
                </a:lnTo>
                <a:lnTo>
                  <a:pt x="439419" y="378459"/>
                </a:lnTo>
                <a:lnTo>
                  <a:pt x="435863" y="374650"/>
                </a:lnTo>
                <a:lnTo>
                  <a:pt x="432943" y="370839"/>
                </a:lnTo>
                <a:lnTo>
                  <a:pt x="430783" y="368300"/>
                </a:lnTo>
                <a:lnTo>
                  <a:pt x="429006" y="364489"/>
                </a:lnTo>
                <a:lnTo>
                  <a:pt x="428117" y="360680"/>
                </a:lnTo>
                <a:lnTo>
                  <a:pt x="427947" y="358139"/>
                </a:lnTo>
                <a:lnTo>
                  <a:pt x="427863" y="353059"/>
                </a:lnTo>
                <a:lnTo>
                  <a:pt x="428625" y="349250"/>
                </a:lnTo>
                <a:lnTo>
                  <a:pt x="429894" y="344169"/>
                </a:lnTo>
                <a:lnTo>
                  <a:pt x="432181" y="340359"/>
                </a:lnTo>
                <a:lnTo>
                  <a:pt x="434467" y="335280"/>
                </a:lnTo>
                <a:lnTo>
                  <a:pt x="437642" y="331469"/>
                </a:lnTo>
                <a:lnTo>
                  <a:pt x="441325" y="326389"/>
                </a:lnTo>
                <a:lnTo>
                  <a:pt x="445135" y="321309"/>
                </a:lnTo>
                <a:lnTo>
                  <a:pt x="449961" y="317500"/>
                </a:lnTo>
                <a:lnTo>
                  <a:pt x="455168" y="312419"/>
                </a:lnTo>
                <a:lnTo>
                  <a:pt x="460756" y="307339"/>
                </a:lnTo>
                <a:lnTo>
                  <a:pt x="466725" y="303530"/>
                </a:lnTo>
                <a:lnTo>
                  <a:pt x="473075" y="298450"/>
                </a:lnTo>
                <a:lnTo>
                  <a:pt x="487552" y="288289"/>
                </a:lnTo>
                <a:lnTo>
                  <a:pt x="495554" y="284480"/>
                </a:lnTo>
                <a:lnTo>
                  <a:pt x="503427" y="279400"/>
                </a:lnTo>
                <a:lnTo>
                  <a:pt x="567358" y="279400"/>
                </a:lnTo>
                <a:lnTo>
                  <a:pt x="517227" y="252730"/>
                </a:lnTo>
                <a:close/>
              </a:path>
              <a:path w="1438275" h="1082039">
                <a:moveTo>
                  <a:pt x="791880" y="138430"/>
                </a:moveTo>
                <a:lnTo>
                  <a:pt x="570864" y="138430"/>
                </a:lnTo>
                <a:lnTo>
                  <a:pt x="1018794" y="379730"/>
                </a:lnTo>
                <a:lnTo>
                  <a:pt x="865758" y="438150"/>
                </a:lnTo>
                <a:lnTo>
                  <a:pt x="945209" y="438150"/>
                </a:lnTo>
                <a:lnTo>
                  <a:pt x="1030858" y="405130"/>
                </a:lnTo>
                <a:lnTo>
                  <a:pt x="1060281" y="405130"/>
                </a:lnTo>
                <a:lnTo>
                  <a:pt x="1060323" y="402589"/>
                </a:lnTo>
                <a:lnTo>
                  <a:pt x="1203149" y="351789"/>
                </a:lnTo>
                <a:lnTo>
                  <a:pt x="1030986" y="351789"/>
                </a:lnTo>
                <a:lnTo>
                  <a:pt x="965835" y="316230"/>
                </a:lnTo>
                <a:lnTo>
                  <a:pt x="970661" y="312419"/>
                </a:lnTo>
                <a:lnTo>
                  <a:pt x="974979" y="307339"/>
                </a:lnTo>
                <a:lnTo>
                  <a:pt x="978788" y="302259"/>
                </a:lnTo>
                <a:lnTo>
                  <a:pt x="938022" y="302259"/>
                </a:lnTo>
                <a:lnTo>
                  <a:pt x="759968" y="205739"/>
                </a:lnTo>
                <a:lnTo>
                  <a:pt x="801116" y="203200"/>
                </a:lnTo>
                <a:lnTo>
                  <a:pt x="965962" y="203200"/>
                </a:lnTo>
                <a:lnTo>
                  <a:pt x="964057" y="201930"/>
                </a:lnTo>
                <a:lnTo>
                  <a:pt x="920242" y="184150"/>
                </a:lnTo>
                <a:lnTo>
                  <a:pt x="915797" y="182880"/>
                </a:lnTo>
                <a:lnTo>
                  <a:pt x="715899" y="182880"/>
                </a:lnTo>
                <a:lnTo>
                  <a:pt x="694817" y="171450"/>
                </a:lnTo>
                <a:lnTo>
                  <a:pt x="791880" y="138430"/>
                </a:lnTo>
                <a:close/>
              </a:path>
              <a:path w="1438275" h="1082039">
                <a:moveTo>
                  <a:pt x="567358" y="279400"/>
                </a:moveTo>
                <a:lnTo>
                  <a:pt x="503427" y="279400"/>
                </a:lnTo>
                <a:lnTo>
                  <a:pt x="718438" y="393700"/>
                </a:lnTo>
                <a:lnTo>
                  <a:pt x="675513" y="401319"/>
                </a:lnTo>
                <a:lnTo>
                  <a:pt x="661416" y="402589"/>
                </a:lnTo>
                <a:lnTo>
                  <a:pt x="647826" y="405130"/>
                </a:lnTo>
                <a:lnTo>
                  <a:pt x="633602" y="406400"/>
                </a:lnTo>
                <a:lnTo>
                  <a:pt x="606044" y="407669"/>
                </a:lnTo>
                <a:lnTo>
                  <a:pt x="592708" y="408939"/>
                </a:lnTo>
                <a:lnTo>
                  <a:pt x="810853" y="408939"/>
                </a:lnTo>
                <a:lnTo>
                  <a:pt x="567358" y="279400"/>
                </a:lnTo>
                <a:close/>
              </a:path>
              <a:path w="1438275" h="1082039">
                <a:moveTo>
                  <a:pt x="1141920" y="62230"/>
                </a:moveTo>
                <a:lnTo>
                  <a:pt x="1015873" y="62230"/>
                </a:lnTo>
                <a:lnTo>
                  <a:pt x="1354455" y="236219"/>
                </a:lnTo>
                <a:lnTo>
                  <a:pt x="1030986" y="351789"/>
                </a:lnTo>
                <a:lnTo>
                  <a:pt x="1203149" y="351789"/>
                </a:lnTo>
                <a:lnTo>
                  <a:pt x="1431670" y="270509"/>
                </a:lnTo>
                <a:lnTo>
                  <a:pt x="1431670" y="210819"/>
                </a:lnTo>
                <a:lnTo>
                  <a:pt x="1141920" y="62230"/>
                </a:lnTo>
                <a:close/>
              </a:path>
              <a:path w="1438275" h="1082039">
                <a:moveTo>
                  <a:pt x="965962" y="203200"/>
                </a:moveTo>
                <a:lnTo>
                  <a:pt x="820166" y="203200"/>
                </a:lnTo>
                <a:lnTo>
                  <a:pt x="838326" y="204469"/>
                </a:lnTo>
                <a:lnTo>
                  <a:pt x="855852" y="204469"/>
                </a:lnTo>
                <a:lnTo>
                  <a:pt x="871855" y="205739"/>
                </a:lnTo>
                <a:lnTo>
                  <a:pt x="886841" y="208280"/>
                </a:lnTo>
                <a:lnTo>
                  <a:pt x="900938" y="210819"/>
                </a:lnTo>
                <a:lnTo>
                  <a:pt x="914145" y="214630"/>
                </a:lnTo>
                <a:lnTo>
                  <a:pt x="925702" y="217169"/>
                </a:lnTo>
                <a:lnTo>
                  <a:pt x="961136" y="238759"/>
                </a:lnTo>
                <a:lnTo>
                  <a:pt x="968375" y="254000"/>
                </a:lnTo>
                <a:lnTo>
                  <a:pt x="967867" y="256539"/>
                </a:lnTo>
                <a:lnTo>
                  <a:pt x="967739" y="260350"/>
                </a:lnTo>
                <a:lnTo>
                  <a:pt x="967232" y="262889"/>
                </a:lnTo>
                <a:lnTo>
                  <a:pt x="966088" y="266700"/>
                </a:lnTo>
                <a:lnTo>
                  <a:pt x="964692" y="270509"/>
                </a:lnTo>
                <a:lnTo>
                  <a:pt x="962913" y="273050"/>
                </a:lnTo>
                <a:lnTo>
                  <a:pt x="960882" y="276859"/>
                </a:lnTo>
                <a:lnTo>
                  <a:pt x="955039" y="284480"/>
                </a:lnTo>
                <a:lnTo>
                  <a:pt x="951357" y="289559"/>
                </a:lnTo>
                <a:lnTo>
                  <a:pt x="942975" y="297180"/>
                </a:lnTo>
                <a:lnTo>
                  <a:pt x="938022" y="302259"/>
                </a:lnTo>
                <a:lnTo>
                  <a:pt x="978788" y="302259"/>
                </a:lnTo>
                <a:lnTo>
                  <a:pt x="982852" y="297180"/>
                </a:lnTo>
                <a:lnTo>
                  <a:pt x="986027" y="292100"/>
                </a:lnTo>
                <a:lnTo>
                  <a:pt x="989457" y="287019"/>
                </a:lnTo>
                <a:lnTo>
                  <a:pt x="991997" y="281939"/>
                </a:lnTo>
                <a:lnTo>
                  <a:pt x="994029" y="276859"/>
                </a:lnTo>
                <a:lnTo>
                  <a:pt x="995807" y="271780"/>
                </a:lnTo>
                <a:lnTo>
                  <a:pt x="998093" y="261619"/>
                </a:lnTo>
                <a:lnTo>
                  <a:pt x="998093" y="250189"/>
                </a:lnTo>
                <a:lnTo>
                  <a:pt x="979932" y="214630"/>
                </a:lnTo>
                <a:lnTo>
                  <a:pt x="974979" y="209550"/>
                </a:lnTo>
                <a:lnTo>
                  <a:pt x="969772" y="205739"/>
                </a:lnTo>
                <a:lnTo>
                  <a:pt x="965962" y="203200"/>
                </a:lnTo>
                <a:close/>
              </a:path>
              <a:path w="1438275" h="1082039">
                <a:moveTo>
                  <a:pt x="853567" y="173989"/>
                </a:moveTo>
                <a:lnTo>
                  <a:pt x="809751" y="173989"/>
                </a:lnTo>
                <a:lnTo>
                  <a:pt x="763651" y="176530"/>
                </a:lnTo>
                <a:lnTo>
                  <a:pt x="739775" y="179069"/>
                </a:lnTo>
                <a:lnTo>
                  <a:pt x="715899" y="182880"/>
                </a:lnTo>
                <a:lnTo>
                  <a:pt x="915797" y="182880"/>
                </a:lnTo>
                <a:lnTo>
                  <a:pt x="911351" y="181609"/>
                </a:lnTo>
                <a:lnTo>
                  <a:pt x="902843" y="180339"/>
                </a:lnTo>
                <a:lnTo>
                  <a:pt x="893444" y="179069"/>
                </a:lnTo>
                <a:lnTo>
                  <a:pt x="883919" y="176530"/>
                </a:lnTo>
                <a:lnTo>
                  <a:pt x="873760" y="175259"/>
                </a:lnTo>
                <a:lnTo>
                  <a:pt x="853567" y="173989"/>
                </a:lnTo>
                <a:close/>
              </a:path>
              <a:path w="1438275" h="1082039">
                <a:moveTo>
                  <a:pt x="1020572" y="0"/>
                </a:moveTo>
                <a:lnTo>
                  <a:pt x="624967" y="133350"/>
                </a:lnTo>
                <a:lnTo>
                  <a:pt x="806813" y="133350"/>
                </a:lnTo>
                <a:lnTo>
                  <a:pt x="1015873" y="62230"/>
                </a:lnTo>
                <a:lnTo>
                  <a:pt x="1141920" y="62230"/>
                </a:lnTo>
                <a:lnTo>
                  <a:pt x="1020572" y="0"/>
                </a:lnTo>
                <a:close/>
              </a:path>
            </a:pathLst>
          </a:custGeom>
          <a:solidFill>
            <a:srgbClr val="13AA95"/>
          </a:solidFill>
        </p:spPr>
        <p:txBody>
          <a:bodyPr wrap="square" lIns="0" tIns="0" rIns="0" bIns="0" rtlCol="0"/>
          <a:lstStyle/>
          <a:p>
            <a:endParaRPr sz="1666"/>
          </a:p>
        </p:txBody>
      </p:sp>
      <p:grpSp>
        <p:nvGrpSpPr>
          <p:cNvPr id="10" name="object 10"/>
          <p:cNvGrpSpPr/>
          <p:nvPr/>
        </p:nvGrpSpPr>
        <p:grpSpPr>
          <a:xfrm>
            <a:off x="7092785" y="3927287"/>
            <a:ext cx="974647" cy="644728"/>
            <a:chOff x="8937625" y="5056377"/>
            <a:chExt cx="1228725" cy="812800"/>
          </a:xfrm>
        </p:grpSpPr>
        <p:sp>
          <p:nvSpPr>
            <p:cNvPr id="11" name="object 11"/>
            <p:cNvSpPr/>
            <p:nvPr/>
          </p:nvSpPr>
          <p:spPr>
            <a:xfrm>
              <a:off x="8937625" y="5056377"/>
              <a:ext cx="1228725" cy="812800"/>
            </a:xfrm>
            <a:custGeom>
              <a:avLst/>
              <a:gdLst/>
              <a:ahLst/>
              <a:cxnLst/>
              <a:rect l="l" t="t" r="r" b="b"/>
              <a:pathLst>
                <a:path w="1228725" h="812800">
                  <a:moveTo>
                    <a:pt x="1171828" y="0"/>
                  </a:moveTo>
                  <a:lnTo>
                    <a:pt x="60071" y="0"/>
                  </a:lnTo>
                  <a:lnTo>
                    <a:pt x="35200" y="4200"/>
                  </a:lnTo>
                  <a:lnTo>
                    <a:pt x="16271" y="16081"/>
                  </a:lnTo>
                  <a:lnTo>
                    <a:pt x="4224" y="34557"/>
                  </a:lnTo>
                  <a:lnTo>
                    <a:pt x="0" y="58547"/>
                  </a:lnTo>
                  <a:lnTo>
                    <a:pt x="328" y="108322"/>
                  </a:lnTo>
                  <a:lnTo>
                    <a:pt x="606" y="158053"/>
                  </a:lnTo>
                  <a:lnTo>
                    <a:pt x="833" y="207748"/>
                  </a:lnTo>
                  <a:lnTo>
                    <a:pt x="1010" y="257415"/>
                  </a:lnTo>
                  <a:lnTo>
                    <a:pt x="1137" y="505566"/>
                  </a:lnTo>
                  <a:lnTo>
                    <a:pt x="1010" y="555211"/>
                  </a:lnTo>
                  <a:lnTo>
                    <a:pt x="833" y="604879"/>
                  </a:lnTo>
                  <a:lnTo>
                    <a:pt x="554" y="663803"/>
                  </a:lnTo>
                  <a:lnTo>
                    <a:pt x="328" y="704310"/>
                  </a:lnTo>
                  <a:lnTo>
                    <a:pt x="0" y="754087"/>
                  </a:lnTo>
                  <a:lnTo>
                    <a:pt x="4224" y="778046"/>
                  </a:lnTo>
                  <a:lnTo>
                    <a:pt x="16271" y="796517"/>
                  </a:lnTo>
                  <a:lnTo>
                    <a:pt x="35200" y="808403"/>
                  </a:lnTo>
                  <a:lnTo>
                    <a:pt x="60071" y="812609"/>
                  </a:lnTo>
                  <a:lnTo>
                    <a:pt x="1171828" y="812609"/>
                  </a:lnTo>
                  <a:lnTo>
                    <a:pt x="1196859" y="809135"/>
                  </a:lnTo>
                  <a:lnTo>
                    <a:pt x="1214532" y="798607"/>
                  </a:lnTo>
                  <a:lnTo>
                    <a:pt x="1225014" y="780869"/>
                  </a:lnTo>
                  <a:lnTo>
                    <a:pt x="1228471" y="755764"/>
                  </a:lnTo>
                  <a:lnTo>
                    <a:pt x="1228471" y="663803"/>
                  </a:lnTo>
                  <a:lnTo>
                    <a:pt x="75056" y="663803"/>
                  </a:lnTo>
                  <a:lnTo>
                    <a:pt x="75056" y="75311"/>
                  </a:lnTo>
                  <a:lnTo>
                    <a:pt x="1228471" y="75311"/>
                  </a:lnTo>
                  <a:lnTo>
                    <a:pt x="1228471" y="58547"/>
                  </a:lnTo>
                  <a:lnTo>
                    <a:pt x="1225014" y="32468"/>
                  </a:lnTo>
                  <a:lnTo>
                    <a:pt x="1214532" y="14224"/>
                  </a:lnTo>
                  <a:lnTo>
                    <a:pt x="1196859" y="3504"/>
                  </a:lnTo>
                  <a:lnTo>
                    <a:pt x="1171828" y="0"/>
                  </a:lnTo>
                  <a:close/>
                </a:path>
                <a:path w="1228725" h="812800">
                  <a:moveTo>
                    <a:pt x="1228471" y="75311"/>
                  </a:moveTo>
                  <a:lnTo>
                    <a:pt x="1155065" y="75311"/>
                  </a:lnTo>
                  <a:lnTo>
                    <a:pt x="1155065" y="663803"/>
                  </a:lnTo>
                  <a:lnTo>
                    <a:pt x="1228471" y="663803"/>
                  </a:lnTo>
                  <a:lnTo>
                    <a:pt x="1228471" y="75311"/>
                  </a:lnTo>
                  <a:close/>
                </a:path>
              </a:pathLst>
            </a:custGeom>
            <a:solidFill>
              <a:srgbClr val="999999"/>
            </a:solidFill>
          </p:spPr>
          <p:txBody>
            <a:bodyPr wrap="square" lIns="0" tIns="0" rIns="0" bIns="0" rtlCol="0"/>
            <a:lstStyle/>
            <a:p>
              <a:endParaRPr sz="1666"/>
            </a:p>
          </p:txBody>
        </p:sp>
        <p:sp>
          <p:nvSpPr>
            <p:cNvPr id="12" name="object 12"/>
            <p:cNvSpPr/>
            <p:nvPr/>
          </p:nvSpPr>
          <p:spPr>
            <a:xfrm>
              <a:off x="8937625" y="5056377"/>
              <a:ext cx="1228725" cy="812800"/>
            </a:xfrm>
            <a:custGeom>
              <a:avLst/>
              <a:gdLst/>
              <a:ahLst/>
              <a:cxnLst/>
              <a:rect l="l" t="t" r="r" b="b"/>
              <a:pathLst>
                <a:path w="1228725" h="812800">
                  <a:moveTo>
                    <a:pt x="376682" y="412559"/>
                  </a:moveTo>
                  <a:lnTo>
                    <a:pt x="280670" y="412559"/>
                  </a:lnTo>
                  <a:lnTo>
                    <a:pt x="280670" y="594525"/>
                  </a:lnTo>
                  <a:lnTo>
                    <a:pt x="376682" y="594525"/>
                  </a:lnTo>
                  <a:lnTo>
                    <a:pt x="376682" y="412559"/>
                  </a:lnTo>
                  <a:close/>
                </a:path>
                <a:path w="1228725" h="812800">
                  <a:moveTo>
                    <a:pt x="586486" y="325043"/>
                  </a:moveTo>
                  <a:lnTo>
                    <a:pt x="490601" y="325043"/>
                  </a:lnTo>
                  <a:lnTo>
                    <a:pt x="490601" y="594525"/>
                  </a:lnTo>
                  <a:lnTo>
                    <a:pt x="586486" y="594525"/>
                  </a:lnTo>
                  <a:lnTo>
                    <a:pt x="586486" y="325043"/>
                  </a:lnTo>
                  <a:close/>
                </a:path>
                <a:path w="1228725" h="812800">
                  <a:moveTo>
                    <a:pt x="782447" y="412559"/>
                  </a:moveTo>
                  <a:lnTo>
                    <a:pt x="686562" y="412559"/>
                  </a:lnTo>
                  <a:lnTo>
                    <a:pt x="686562" y="595909"/>
                  </a:lnTo>
                  <a:lnTo>
                    <a:pt x="782447" y="595909"/>
                  </a:lnTo>
                  <a:lnTo>
                    <a:pt x="782447" y="412559"/>
                  </a:lnTo>
                  <a:close/>
                </a:path>
                <a:path w="1228725" h="812800">
                  <a:moveTo>
                    <a:pt x="967232" y="325043"/>
                  </a:moveTo>
                  <a:lnTo>
                    <a:pt x="871347" y="325043"/>
                  </a:lnTo>
                  <a:lnTo>
                    <a:pt x="871347" y="594525"/>
                  </a:lnTo>
                  <a:lnTo>
                    <a:pt x="967232" y="594525"/>
                  </a:lnTo>
                  <a:lnTo>
                    <a:pt x="967232" y="325043"/>
                  </a:lnTo>
                  <a:close/>
                </a:path>
                <a:path w="1228725" h="812800">
                  <a:moveTo>
                    <a:pt x="1010285" y="127762"/>
                  </a:moveTo>
                  <a:lnTo>
                    <a:pt x="903351" y="137541"/>
                  </a:lnTo>
                  <a:lnTo>
                    <a:pt x="921677" y="162509"/>
                  </a:lnTo>
                  <a:lnTo>
                    <a:pt x="873633" y="197434"/>
                  </a:lnTo>
                  <a:lnTo>
                    <a:pt x="746760" y="290703"/>
                  </a:lnTo>
                  <a:lnTo>
                    <a:pt x="562991" y="171792"/>
                  </a:lnTo>
                  <a:lnTo>
                    <a:pt x="554609" y="166776"/>
                  </a:lnTo>
                  <a:lnTo>
                    <a:pt x="549529" y="166776"/>
                  </a:lnTo>
                  <a:lnTo>
                    <a:pt x="541274" y="170129"/>
                  </a:lnTo>
                  <a:lnTo>
                    <a:pt x="462153" y="211505"/>
                  </a:lnTo>
                  <a:lnTo>
                    <a:pt x="290245" y="300228"/>
                  </a:lnTo>
                  <a:lnTo>
                    <a:pt x="207010" y="342620"/>
                  </a:lnTo>
                  <a:lnTo>
                    <a:pt x="224472" y="375843"/>
                  </a:lnTo>
                  <a:lnTo>
                    <a:pt x="230505" y="386168"/>
                  </a:lnTo>
                  <a:lnTo>
                    <a:pt x="243713" y="379755"/>
                  </a:lnTo>
                  <a:lnTo>
                    <a:pt x="275628" y="363689"/>
                  </a:lnTo>
                  <a:lnTo>
                    <a:pt x="430822" y="284327"/>
                  </a:lnTo>
                  <a:lnTo>
                    <a:pt x="540715" y="227177"/>
                  </a:lnTo>
                  <a:lnTo>
                    <a:pt x="549592" y="225399"/>
                  </a:lnTo>
                  <a:lnTo>
                    <a:pt x="558457" y="227393"/>
                  </a:lnTo>
                  <a:lnTo>
                    <a:pt x="598970" y="254660"/>
                  </a:lnTo>
                  <a:lnTo>
                    <a:pt x="660692" y="294068"/>
                  </a:lnTo>
                  <a:lnTo>
                    <a:pt x="748411" y="349326"/>
                  </a:lnTo>
                  <a:lnTo>
                    <a:pt x="950798" y="202171"/>
                  </a:lnTo>
                  <a:lnTo>
                    <a:pt x="968629" y="226428"/>
                  </a:lnTo>
                  <a:lnTo>
                    <a:pt x="1010285" y="127762"/>
                  </a:lnTo>
                  <a:close/>
                </a:path>
                <a:path w="1228725" h="812800">
                  <a:moveTo>
                    <a:pt x="1228471" y="58547"/>
                  </a:moveTo>
                  <a:lnTo>
                    <a:pt x="1225003" y="32473"/>
                  </a:lnTo>
                  <a:lnTo>
                    <a:pt x="1214526" y="14224"/>
                  </a:lnTo>
                  <a:lnTo>
                    <a:pt x="1196848" y="3505"/>
                  </a:lnTo>
                  <a:lnTo>
                    <a:pt x="1171829" y="0"/>
                  </a:lnTo>
                  <a:lnTo>
                    <a:pt x="1155065" y="0"/>
                  </a:lnTo>
                  <a:lnTo>
                    <a:pt x="1155065" y="75311"/>
                  </a:lnTo>
                  <a:lnTo>
                    <a:pt x="1155065" y="663803"/>
                  </a:lnTo>
                  <a:lnTo>
                    <a:pt x="75057" y="663803"/>
                  </a:lnTo>
                  <a:lnTo>
                    <a:pt x="75057" y="75311"/>
                  </a:lnTo>
                  <a:lnTo>
                    <a:pt x="1155065" y="75311"/>
                  </a:lnTo>
                  <a:lnTo>
                    <a:pt x="1155065" y="0"/>
                  </a:lnTo>
                  <a:lnTo>
                    <a:pt x="60071" y="0"/>
                  </a:lnTo>
                  <a:lnTo>
                    <a:pt x="35191" y="4203"/>
                  </a:lnTo>
                  <a:lnTo>
                    <a:pt x="16268" y="16090"/>
                  </a:lnTo>
                  <a:lnTo>
                    <a:pt x="4216" y="34569"/>
                  </a:lnTo>
                  <a:lnTo>
                    <a:pt x="0" y="58547"/>
                  </a:lnTo>
                  <a:lnTo>
                    <a:pt x="317" y="108331"/>
                  </a:lnTo>
                  <a:lnTo>
                    <a:pt x="596" y="158064"/>
                  </a:lnTo>
                  <a:lnTo>
                    <a:pt x="825" y="207759"/>
                  </a:lnTo>
                  <a:lnTo>
                    <a:pt x="1003" y="257416"/>
                  </a:lnTo>
                  <a:lnTo>
                    <a:pt x="1130" y="505574"/>
                  </a:lnTo>
                  <a:lnTo>
                    <a:pt x="1003" y="555218"/>
                  </a:lnTo>
                  <a:lnTo>
                    <a:pt x="825" y="604888"/>
                  </a:lnTo>
                  <a:lnTo>
                    <a:pt x="546" y="663803"/>
                  </a:lnTo>
                  <a:lnTo>
                    <a:pt x="317" y="704316"/>
                  </a:lnTo>
                  <a:lnTo>
                    <a:pt x="0" y="754087"/>
                  </a:lnTo>
                  <a:lnTo>
                    <a:pt x="4216" y="778052"/>
                  </a:lnTo>
                  <a:lnTo>
                    <a:pt x="16268" y="796518"/>
                  </a:lnTo>
                  <a:lnTo>
                    <a:pt x="35191" y="808405"/>
                  </a:lnTo>
                  <a:lnTo>
                    <a:pt x="60071" y="812609"/>
                  </a:lnTo>
                  <a:lnTo>
                    <a:pt x="1171829" y="812609"/>
                  </a:lnTo>
                  <a:lnTo>
                    <a:pt x="1196848" y="809142"/>
                  </a:lnTo>
                  <a:lnTo>
                    <a:pt x="1214526" y="798614"/>
                  </a:lnTo>
                  <a:lnTo>
                    <a:pt x="1225003" y="780872"/>
                  </a:lnTo>
                  <a:lnTo>
                    <a:pt x="1228471" y="755764"/>
                  </a:lnTo>
                  <a:lnTo>
                    <a:pt x="1228471" y="663803"/>
                  </a:lnTo>
                  <a:lnTo>
                    <a:pt x="1228471" y="75311"/>
                  </a:lnTo>
                  <a:lnTo>
                    <a:pt x="1228471" y="58547"/>
                  </a:lnTo>
                  <a:close/>
                </a:path>
              </a:pathLst>
            </a:custGeom>
            <a:solidFill>
              <a:srgbClr val="13AA95"/>
            </a:solidFill>
          </p:spPr>
          <p:txBody>
            <a:bodyPr wrap="square" lIns="0" tIns="0" rIns="0" bIns="0" rtlCol="0"/>
            <a:lstStyle/>
            <a:p>
              <a:endParaRPr sz="1666"/>
            </a:p>
          </p:txBody>
        </p:sp>
      </p:grpSp>
      <p:sp>
        <p:nvSpPr>
          <p:cNvPr id="13" name="object 13"/>
          <p:cNvSpPr/>
          <p:nvPr/>
        </p:nvSpPr>
        <p:spPr>
          <a:xfrm>
            <a:off x="7430511" y="4605889"/>
            <a:ext cx="299194" cy="92679"/>
          </a:xfrm>
          <a:custGeom>
            <a:avLst/>
            <a:gdLst/>
            <a:ahLst/>
            <a:cxnLst/>
            <a:rect l="l" t="t" r="r" b="b"/>
            <a:pathLst>
              <a:path w="377190" h="116839">
                <a:moveTo>
                  <a:pt x="313308" y="0"/>
                </a:moveTo>
                <a:lnTo>
                  <a:pt x="60070" y="0"/>
                </a:lnTo>
                <a:lnTo>
                  <a:pt x="50684" y="52693"/>
                </a:lnTo>
                <a:lnTo>
                  <a:pt x="30035" y="88976"/>
                </a:lnTo>
                <a:lnTo>
                  <a:pt x="9386" y="109942"/>
                </a:lnTo>
                <a:lnTo>
                  <a:pt x="0" y="116687"/>
                </a:lnTo>
                <a:lnTo>
                  <a:pt x="376681" y="116687"/>
                </a:lnTo>
                <a:lnTo>
                  <a:pt x="366779" y="110879"/>
                </a:lnTo>
                <a:lnTo>
                  <a:pt x="344995" y="91476"/>
                </a:lnTo>
                <a:lnTo>
                  <a:pt x="323211" y="55506"/>
                </a:lnTo>
                <a:lnTo>
                  <a:pt x="313308" y="0"/>
                </a:lnTo>
                <a:close/>
              </a:path>
            </a:pathLst>
          </a:custGeom>
          <a:solidFill>
            <a:srgbClr val="13AA95"/>
          </a:solidFill>
        </p:spPr>
        <p:txBody>
          <a:bodyPr wrap="square" lIns="0" tIns="0" rIns="0" bIns="0" rtlCol="0"/>
          <a:lstStyle/>
          <a:p>
            <a:endParaRPr sz="1666"/>
          </a:p>
        </p:txBody>
      </p:sp>
      <p:sp>
        <p:nvSpPr>
          <p:cNvPr id="14" name="object 14"/>
          <p:cNvSpPr txBox="1"/>
          <p:nvPr/>
        </p:nvSpPr>
        <p:spPr>
          <a:xfrm>
            <a:off x="1553397" y="4733654"/>
            <a:ext cx="962055" cy="229913"/>
          </a:xfrm>
          <a:prstGeom prst="rect">
            <a:avLst/>
          </a:prstGeom>
        </p:spPr>
        <p:txBody>
          <a:bodyPr vert="horz" wrap="square" lIns="0" tIns="10074" rIns="0" bIns="0" rtlCol="0">
            <a:spAutoFit/>
          </a:bodyPr>
          <a:lstStyle/>
          <a:p>
            <a:pPr marL="10074">
              <a:spcBef>
                <a:spcPts val="79"/>
              </a:spcBef>
            </a:pPr>
            <a:r>
              <a:rPr sz="1428" b="0" spc="12" dirty="0">
                <a:solidFill>
                  <a:srgbClr val="13AA95"/>
                </a:solidFill>
                <a:latin typeface="Arial" panose="020B0604020202020204" pitchFamily="34" charset="0"/>
              </a:rPr>
              <a:t>Факт</a:t>
            </a:r>
            <a:r>
              <a:rPr sz="1428" b="0" spc="-135" dirty="0">
                <a:solidFill>
                  <a:srgbClr val="13AA95"/>
                </a:solidFill>
                <a:latin typeface="Arial" panose="020B0604020202020204" pitchFamily="34" charset="0"/>
              </a:rPr>
              <a:t> </a:t>
            </a:r>
            <a:r>
              <a:rPr sz="1428" b="0" spc="-16" dirty="0">
                <a:solidFill>
                  <a:srgbClr val="13AA95"/>
                </a:solidFill>
                <a:latin typeface="Arial" panose="020B0604020202020204" pitchFamily="34" charset="0"/>
              </a:rPr>
              <a:t>ДДС</a:t>
            </a:r>
            <a:endParaRPr sz="1428" b="0" dirty="0">
              <a:latin typeface="Arial" panose="020B0604020202020204" pitchFamily="34" charset="0"/>
            </a:endParaRPr>
          </a:p>
        </p:txBody>
      </p:sp>
      <p:sp>
        <p:nvSpPr>
          <p:cNvPr id="15" name="object 15"/>
          <p:cNvSpPr txBox="1"/>
          <p:nvPr/>
        </p:nvSpPr>
        <p:spPr>
          <a:xfrm>
            <a:off x="4225044" y="4732442"/>
            <a:ext cx="1429985" cy="229913"/>
          </a:xfrm>
          <a:prstGeom prst="rect">
            <a:avLst/>
          </a:prstGeom>
        </p:spPr>
        <p:txBody>
          <a:bodyPr vert="horz" wrap="square" lIns="0" tIns="10074" rIns="0" bIns="0" rtlCol="0">
            <a:spAutoFit/>
          </a:bodyPr>
          <a:lstStyle>
            <a:defPPr>
              <a:defRPr lang="ru-RU"/>
            </a:defPPr>
            <a:lvl1pPr marL="10074">
              <a:spcBef>
                <a:spcPts val="79"/>
              </a:spcBef>
              <a:defRPr sz="1428" b="0" spc="12">
                <a:solidFill>
                  <a:srgbClr val="13AA95"/>
                </a:solidFill>
                <a:latin typeface="Arial" panose="020B0604020202020204" pitchFamily="34" charset="0"/>
              </a:defRPr>
            </a:lvl1pPr>
          </a:lstStyle>
          <a:p>
            <a:r>
              <a:rPr dirty="0"/>
              <a:t>Экстраполяция</a:t>
            </a:r>
          </a:p>
        </p:txBody>
      </p:sp>
      <p:sp>
        <p:nvSpPr>
          <p:cNvPr id="16" name="object 16"/>
          <p:cNvSpPr txBox="1"/>
          <p:nvPr/>
        </p:nvSpPr>
        <p:spPr>
          <a:xfrm>
            <a:off x="6949736" y="4732442"/>
            <a:ext cx="1260746" cy="229913"/>
          </a:xfrm>
          <a:prstGeom prst="rect">
            <a:avLst/>
          </a:prstGeom>
        </p:spPr>
        <p:txBody>
          <a:bodyPr vert="horz" wrap="square" lIns="0" tIns="10074" rIns="0" bIns="0" rtlCol="0">
            <a:spAutoFit/>
          </a:bodyPr>
          <a:lstStyle>
            <a:defPPr>
              <a:defRPr lang="ru-RU"/>
            </a:defPPr>
            <a:lvl1pPr marL="10074">
              <a:spcBef>
                <a:spcPts val="79"/>
              </a:spcBef>
              <a:defRPr sz="1428" b="0" spc="12">
                <a:solidFill>
                  <a:srgbClr val="13AA95"/>
                </a:solidFill>
                <a:latin typeface="Arial" panose="020B0604020202020204" pitchFamily="34" charset="0"/>
              </a:defRPr>
            </a:lvl1pPr>
          </a:lstStyle>
          <a:p>
            <a:r>
              <a:rPr dirty="0"/>
              <a:t>Прогноз ДДС</a:t>
            </a:r>
          </a:p>
        </p:txBody>
      </p:sp>
      <p:sp>
        <p:nvSpPr>
          <p:cNvPr id="17" name="object 17"/>
          <p:cNvSpPr txBox="1"/>
          <p:nvPr/>
        </p:nvSpPr>
        <p:spPr>
          <a:xfrm>
            <a:off x="5967434" y="3827740"/>
            <a:ext cx="538952" cy="1085458"/>
          </a:xfrm>
          <a:prstGeom prst="rect">
            <a:avLst/>
          </a:prstGeom>
        </p:spPr>
        <p:txBody>
          <a:bodyPr vert="horz" wrap="square" lIns="0" tIns="11081" rIns="0" bIns="0" rtlCol="0">
            <a:spAutoFit/>
          </a:bodyPr>
          <a:lstStyle/>
          <a:p>
            <a:pPr marL="10074">
              <a:spcBef>
                <a:spcPts val="87"/>
              </a:spcBef>
            </a:pPr>
            <a:r>
              <a:rPr sz="6981" spc="4" dirty="0">
                <a:solidFill>
                  <a:srgbClr val="13AA95"/>
                </a:solidFill>
                <a:latin typeface="Arial"/>
                <a:cs typeface="Arial"/>
              </a:rPr>
              <a:t>=</a:t>
            </a:r>
            <a:endParaRPr sz="6981" dirty="0">
              <a:latin typeface="Arial"/>
              <a:cs typeface="Arial"/>
            </a:endParaRPr>
          </a:p>
        </p:txBody>
      </p:sp>
      <p:sp>
        <p:nvSpPr>
          <p:cNvPr id="18" name="object 18"/>
          <p:cNvSpPr txBox="1"/>
          <p:nvPr/>
        </p:nvSpPr>
        <p:spPr>
          <a:xfrm>
            <a:off x="247837" y="1695728"/>
            <a:ext cx="2490966" cy="1835269"/>
          </a:xfrm>
          <a:prstGeom prst="rect">
            <a:avLst/>
          </a:prstGeom>
        </p:spPr>
        <p:txBody>
          <a:bodyPr vert="horz" wrap="square" lIns="0" tIns="130960" rIns="0" bIns="0" rtlCol="0">
            <a:spAutoFit/>
          </a:bodyPr>
          <a:lstStyle/>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sz="1200" b="0" dirty="0">
                <a:latin typeface="Arial" panose="020B0604020202020204" pitchFamily="34" charset="0"/>
              </a:rPr>
              <a:t>Гибкая настройка</a:t>
            </a:r>
          </a:p>
          <a:p>
            <a:pPr marL="180000" marR="688535"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sz="1200" b="0" dirty="0">
                <a:latin typeface="Arial" panose="020B0604020202020204" pitchFamily="34" charset="0"/>
              </a:rPr>
              <a:t>Скользящее  планирование</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sz="1200" b="0" dirty="0">
                <a:latin typeface="Arial" panose="020B0604020202020204" pitchFamily="34" charset="0"/>
              </a:rPr>
              <a:t>Вероятностный подход</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sz="1200" b="0" dirty="0" err="1">
                <a:latin typeface="Arial" panose="020B0604020202020204" pitchFamily="34" charset="0"/>
              </a:rPr>
              <a:t>Стресс-тестирование</a:t>
            </a:r>
            <a:r>
              <a:rPr lang="ru-RU" sz="1200" b="0" dirty="0">
                <a:latin typeface="Arial" panose="020B0604020202020204" pitchFamily="34" charset="0"/>
              </a:rPr>
              <a:t> </a:t>
            </a:r>
            <a:r>
              <a:rPr sz="1200" b="0" dirty="0" err="1">
                <a:latin typeface="Arial" panose="020B0604020202020204" pitchFamily="34" charset="0"/>
              </a:rPr>
              <a:t>ликвидности</a:t>
            </a:r>
            <a:endParaRPr sz="1200" b="0" dirty="0">
              <a:latin typeface="Arial" panose="020B0604020202020204" pitchFamily="34" charset="0"/>
            </a:endParaRP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sz="1200" b="0" dirty="0">
                <a:latin typeface="Arial" panose="020B0604020202020204" pitchFamily="34" charset="0"/>
              </a:rPr>
              <a:t>Не просто отчет</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Схема 48">
            <a:extLst>
              <a:ext uri="{FF2B5EF4-FFF2-40B4-BE49-F238E27FC236}">
                <a16:creationId xmlns="" xmlns:a16="http://schemas.microsoft.com/office/drawing/2014/main" id="{36D2A24E-0DB8-451B-9F29-E566D1099082}"/>
              </a:ext>
            </a:extLst>
          </p:cNvPr>
          <p:cNvGraphicFramePr/>
          <p:nvPr>
            <p:extLst>
              <p:ext uri="{D42A27DB-BD31-4B8C-83A1-F6EECF244321}">
                <p14:modId xmlns:p14="http://schemas.microsoft.com/office/powerpoint/2010/main" val="3752144262"/>
              </p:ext>
            </p:extLst>
          </p:nvPr>
        </p:nvGraphicFramePr>
        <p:xfrm>
          <a:off x="-436192" y="835745"/>
          <a:ext cx="6095066" cy="4063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38" name="Заголовок 1">
            <a:extLst>
              <a:ext uri="{FF2B5EF4-FFF2-40B4-BE49-F238E27FC236}">
                <a16:creationId xmlns="" xmlns:a16="http://schemas.microsoft.com/office/drawing/2014/main" id="{3ED37C01-90E9-49C3-B88D-DD1FDE890EF1}"/>
              </a:ext>
            </a:extLst>
          </p:cNvPr>
          <p:cNvSpPr>
            <a:spLocks noGrp="1" noChangeArrowheads="1"/>
          </p:cNvSpPr>
          <p:nvPr>
            <p:ph type="title"/>
          </p:nvPr>
        </p:nvSpPr>
        <p:spPr>
          <a:xfrm>
            <a:off x="1753153" y="189576"/>
            <a:ext cx="7182943" cy="77539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kern="1200" dirty="0">
                <a:solidFill>
                  <a:schemeClr val="tx1"/>
                </a:solidFill>
                <a:ea typeface="+mn-ea"/>
              </a:rPr>
              <a:t>Казначейство. Эффекты от внедрения</a:t>
            </a:r>
          </a:p>
        </p:txBody>
      </p:sp>
      <p:sp>
        <p:nvSpPr>
          <p:cNvPr id="45" name="TextBox 44">
            <a:extLst>
              <a:ext uri="{FF2B5EF4-FFF2-40B4-BE49-F238E27FC236}">
                <a16:creationId xmlns="" xmlns:a16="http://schemas.microsoft.com/office/drawing/2014/main" id="{D92449B6-11A1-4F6A-BD56-26D6CEB886C3}"/>
              </a:ext>
            </a:extLst>
          </p:cNvPr>
          <p:cNvSpPr txBox="1"/>
          <p:nvPr/>
        </p:nvSpPr>
        <p:spPr>
          <a:xfrm>
            <a:off x="3758902" y="814428"/>
            <a:ext cx="4027844" cy="1246495"/>
          </a:xfrm>
          <a:prstGeom prst="rect">
            <a:avLst/>
          </a:prstGeom>
          <a:noFill/>
        </p:spPr>
        <p:txBody>
          <a:bodyPr wrap="square" rtlCol="0">
            <a:spAutoFit/>
          </a:bodyPr>
          <a:lstStyle/>
          <a:p>
            <a:pPr defTabSz="685684" eaLnBrk="1" fontAlgn="auto" hangingPunct="1">
              <a:spcBef>
                <a:spcPts val="0"/>
              </a:spcBef>
              <a:spcAft>
                <a:spcPts val="0"/>
              </a:spcAft>
            </a:pPr>
            <a:r>
              <a:rPr lang="ru-RU" sz="1200" b="0" dirty="0">
                <a:solidFill>
                  <a:srgbClr val="D71920"/>
                </a:solidFill>
                <a:latin typeface="Arial" panose="020B0604020202020204" pitchFamily="34" charset="0"/>
              </a:rPr>
              <a:t>Централизованное казначейство:</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Централизованный контроль платежей ДЗО</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Оперативное управление ДС</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Компенсация кассовых разрывов и сокращение объема неиспользуемых ДС на остатках ДЗО</a:t>
            </a:r>
          </a:p>
        </p:txBody>
      </p:sp>
      <p:sp>
        <p:nvSpPr>
          <p:cNvPr id="46" name="TextBox 45">
            <a:extLst>
              <a:ext uri="{FF2B5EF4-FFF2-40B4-BE49-F238E27FC236}">
                <a16:creationId xmlns="" xmlns:a16="http://schemas.microsoft.com/office/drawing/2014/main" id="{146D2164-780F-48A5-8F8E-3FF8B1FBD455}"/>
              </a:ext>
            </a:extLst>
          </p:cNvPr>
          <p:cNvSpPr txBox="1"/>
          <p:nvPr/>
        </p:nvSpPr>
        <p:spPr>
          <a:xfrm>
            <a:off x="4400675" y="2105287"/>
            <a:ext cx="4715112" cy="1374735"/>
          </a:xfrm>
          <a:prstGeom prst="rect">
            <a:avLst/>
          </a:prstGeom>
          <a:noFill/>
        </p:spPr>
        <p:txBody>
          <a:bodyPr wrap="square" rtlCol="0">
            <a:spAutoFit/>
          </a:bodyPr>
          <a:lstStyle/>
          <a:p>
            <a:pPr defTabSz="685684" eaLnBrk="1" fontAlgn="auto" hangingPunct="1">
              <a:spcBef>
                <a:spcPts val="0"/>
              </a:spcBef>
              <a:spcAft>
                <a:spcPts val="0"/>
              </a:spcAft>
            </a:pPr>
            <a:r>
              <a:rPr lang="ru-RU" sz="1200" b="0" dirty="0">
                <a:solidFill>
                  <a:srgbClr val="D71920"/>
                </a:solidFill>
                <a:latin typeface="Arial" panose="020B0604020202020204" pitchFamily="34" charset="0"/>
              </a:rPr>
              <a:t>Регламентация и стандартизация:</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Повышение уровня прозрачности процессов</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Повышение уровня управляемости процессов</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Сокращение человеческого фактора</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Сокращение трудозатрат на рутинные процессы</a:t>
            </a:r>
          </a:p>
        </p:txBody>
      </p:sp>
      <p:sp>
        <p:nvSpPr>
          <p:cNvPr id="47" name="TextBox 46">
            <a:extLst>
              <a:ext uri="{FF2B5EF4-FFF2-40B4-BE49-F238E27FC236}">
                <a16:creationId xmlns="" xmlns:a16="http://schemas.microsoft.com/office/drawing/2014/main" id="{FF2C7E5D-EB4A-45F8-9019-A01D893BBB75}"/>
              </a:ext>
            </a:extLst>
          </p:cNvPr>
          <p:cNvSpPr txBox="1"/>
          <p:nvPr/>
        </p:nvSpPr>
        <p:spPr>
          <a:xfrm>
            <a:off x="5004048" y="3569041"/>
            <a:ext cx="3950182" cy="1246495"/>
          </a:xfrm>
          <a:prstGeom prst="rect">
            <a:avLst/>
          </a:prstGeom>
          <a:noFill/>
        </p:spPr>
        <p:txBody>
          <a:bodyPr wrap="square" rtlCol="0">
            <a:spAutoFit/>
          </a:bodyPr>
          <a:lstStyle/>
          <a:p>
            <a:pPr defTabSz="685684" eaLnBrk="1" fontAlgn="auto" hangingPunct="1">
              <a:spcBef>
                <a:spcPts val="0"/>
              </a:spcBef>
              <a:spcAft>
                <a:spcPts val="0"/>
              </a:spcAft>
            </a:pPr>
            <a:r>
              <a:rPr lang="ru-RU" sz="1200" b="0" dirty="0">
                <a:solidFill>
                  <a:srgbClr val="D71920"/>
                </a:solidFill>
                <a:latin typeface="Arial" panose="020B0604020202020204" pitchFamily="34" charset="0"/>
              </a:rPr>
              <a:t>Фабрика платежей:</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Повышение уровня исполнения БДДС</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Повышение уровня превентивного контроля</a:t>
            </a:r>
          </a:p>
          <a:p>
            <a:pPr marL="180000" indent="-180000" defTabSz="685684" eaLnBrk="1" hangingPunct="1">
              <a:spcBef>
                <a:spcPts val="400"/>
              </a:spcBef>
              <a:spcAft>
                <a:spcPts val="300"/>
              </a:spcAft>
              <a:buClr>
                <a:srgbClr val="D71920"/>
              </a:buClr>
              <a:buSzPct val="115000"/>
              <a:buFont typeface="Arial" panose="020B0604020202020204" pitchFamily="34" charset="0"/>
              <a:buChar char="•"/>
              <a:tabLst>
                <a:tab pos="236732" algn="l"/>
              </a:tabLst>
              <a:defRPr/>
            </a:pPr>
            <a:r>
              <a:rPr lang="ru-RU" sz="1200" b="0" dirty="0">
                <a:latin typeface="Arial" panose="020B0604020202020204" pitchFamily="34" charset="0"/>
              </a:rPr>
              <a:t>Оперативное получение информации о ликвидности, долговой позиции и взаиморасчетов</a:t>
            </a:r>
          </a:p>
        </p:txBody>
      </p:sp>
    </p:spTree>
    <p:extLst>
      <p:ext uri="{BB962C8B-B14F-4D97-AF65-F5344CB8AC3E}">
        <p14:creationId xmlns:p14="http://schemas.microsoft.com/office/powerpoint/2010/main" val="360112943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1">
            <a:extLst>
              <a:ext uri="{FF2B5EF4-FFF2-40B4-BE49-F238E27FC236}">
                <a16:creationId xmlns="" xmlns:a16="http://schemas.microsoft.com/office/drawing/2014/main" id="{89434ADD-1D5A-4E3C-A259-54FF3844E454}"/>
              </a:ext>
            </a:extLst>
          </p:cNvPr>
          <p:cNvSpPr/>
          <p:nvPr/>
        </p:nvSpPr>
        <p:spPr>
          <a:xfrm>
            <a:off x="6102820" y="2859782"/>
            <a:ext cx="2895302" cy="2160240"/>
          </a:xfrm>
          <a:prstGeom prst="round2DiagRect">
            <a:avLst>
              <a:gd name="adj1" fmla="val 576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8" name="Picture 12" descr="42">
            <a:extLst>
              <a:ext uri="{FF2B5EF4-FFF2-40B4-BE49-F238E27FC236}">
                <a16:creationId xmlns="" xmlns:a16="http://schemas.microsoft.com/office/drawing/2014/main" id="{52EC5131-5D6B-460E-9849-D9B30C7807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646" y="2957329"/>
            <a:ext cx="2585786" cy="2062296"/>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CB83E2C9-4DAA-4E9B-99BA-20F98AF5AEF3}"/>
              </a:ext>
            </a:extLst>
          </p:cNvPr>
          <p:cNvSpPr txBox="1"/>
          <p:nvPr/>
        </p:nvSpPr>
        <p:spPr>
          <a:xfrm>
            <a:off x="168699" y="1779662"/>
            <a:ext cx="5930257" cy="2780248"/>
          </a:xfrm>
          <a:prstGeom prst="rect">
            <a:avLst/>
          </a:prstGeom>
          <a:noFill/>
        </p:spPr>
        <p:txBody>
          <a:bodyPr wrap="square" rtlCol="0">
            <a:spAutoFit/>
          </a:bodyPr>
          <a:lstStyle/>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Рассчитанная себестоимость может быть детализирована до объема исходных затрат с последующим детальным анализом отклонений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вне зависимости от количества переделов производственного процесса</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Расчет плановой себестоимости с возможностью детализации до первичных затрат и с последующим детальным анализом отклонений в разрезе полуфабрикатов и переделов</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Предварительная суммовая оценка себестоимости выпуска в течение отчетного периода</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Различные способы распределения затрат</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Учет финансовых результатов в разрезе направлений деятельности предприятия</a:t>
            </a:r>
          </a:p>
          <a:p>
            <a:pPr marL="171450" indent="-171450">
              <a:spcBef>
                <a:spcPts val="200"/>
              </a:spcBef>
              <a:spcAft>
                <a:spcPts val="200"/>
              </a:spcAft>
              <a:buClr>
                <a:srgbClr val="FF0000"/>
              </a:buClr>
              <a:buFont typeface="Arial" panose="020B0604020202020204" pitchFamily="34" charset="0"/>
              <a:buChar char="•"/>
              <a:defRPr/>
            </a:pPr>
            <a:endParaRPr lang="ru-RU" altLang="ru-RU" sz="1100" b="0" dirty="0">
              <a:latin typeface="Arial" panose="020B0604020202020204" pitchFamily="34" charset="0"/>
              <a:cs typeface="Arial" panose="020B0604020202020204" pitchFamily="34" charset="0"/>
            </a:endParaRPr>
          </a:p>
        </p:txBody>
      </p:sp>
      <p:sp>
        <p:nvSpPr>
          <p:cNvPr id="7" name="Заголовок 1">
            <a:extLst>
              <a:ext uri="{FF2B5EF4-FFF2-40B4-BE49-F238E27FC236}">
                <a16:creationId xmlns="" xmlns:a16="http://schemas.microsoft.com/office/drawing/2014/main" id="{4B0A8287-22A0-43DA-8618-058A1D6605C3}"/>
              </a:ext>
            </a:extLst>
          </p:cNvPr>
          <p:cNvSpPr txBox="1">
            <a:spLocks/>
          </p:cNvSpPr>
          <p:nvPr/>
        </p:nvSpPr>
        <p:spPr bwMode="auto">
          <a:xfrm>
            <a:off x="1691680" y="195486"/>
            <a:ext cx="7128470" cy="68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Управление затратами и расчет себестоимости</a:t>
            </a:r>
          </a:p>
        </p:txBody>
      </p:sp>
      <p:sp>
        <p:nvSpPr>
          <p:cNvPr id="11" name="Text Box 6">
            <a:extLst>
              <a:ext uri="{FF2B5EF4-FFF2-40B4-BE49-F238E27FC236}">
                <a16:creationId xmlns="" xmlns:a16="http://schemas.microsoft.com/office/drawing/2014/main" id="{4FBCD359-0F46-4023-8128-8A6AC0136E3F}"/>
              </a:ext>
            </a:extLst>
          </p:cNvPr>
          <p:cNvSpPr txBox="1">
            <a:spLocks noChangeArrowheads="1"/>
          </p:cNvSpPr>
          <p:nvPr/>
        </p:nvSpPr>
        <p:spPr bwMode="auto">
          <a:xfrm>
            <a:off x="168699" y="1502266"/>
            <a:ext cx="7560840" cy="27699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71920"/>
                </a:solidFill>
                <a:latin typeface="Arial" panose="020B0604020202020204" pitchFamily="34" charset="0"/>
              </a:rPr>
              <a:t>Возможности для руководителей финансовых служб и специалистов по расчету себестоимости:</a:t>
            </a:r>
          </a:p>
        </p:txBody>
      </p:sp>
    </p:spTree>
  </p:cSld>
  <p:clrMapOvr>
    <a:masterClrMapping/>
  </p:clrMapOvr>
  <p:transition advTm="6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1">
            <a:extLst>
              <a:ext uri="{FF2B5EF4-FFF2-40B4-BE49-F238E27FC236}">
                <a16:creationId xmlns="" xmlns:a16="http://schemas.microsoft.com/office/drawing/2014/main" id="{F44AA3EC-14BD-435B-BCD3-89527DA219B9}"/>
              </a:ext>
            </a:extLst>
          </p:cNvPr>
          <p:cNvSpPr/>
          <p:nvPr/>
        </p:nvSpPr>
        <p:spPr>
          <a:xfrm>
            <a:off x="4860032" y="1491630"/>
            <a:ext cx="4104456" cy="2664296"/>
          </a:xfrm>
          <a:prstGeom prst="round2DiagRect">
            <a:avLst>
              <a:gd name="adj1" fmla="val 576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7" name="Заголовок 1">
            <a:extLst>
              <a:ext uri="{FF2B5EF4-FFF2-40B4-BE49-F238E27FC236}">
                <a16:creationId xmlns="" xmlns:a16="http://schemas.microsoft.com/office/drawing/2014/main" id="{DC8ACB83-31D1-4B0B-A6B1-8F895A25DEEC}"/>
              </a:ext>
            </a:extLst>
          </p:cNvPr>
          <p:cNvSpPr>
            <a:spLocks noGrp="1"/>
          </p:cNvSpPr>
          <p:nvPr>
            <p:ph type="title"/>
          </p:nvPr>
        </p:nvSpPr>
        <p:spPr>
          <a:xfrm>
            <a:off x="1693514" y="195486"/>
            <a:ext cx="7127875" cy="7315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1800" kern="1200" dirty="0">
                <a:solidFill>
                  <a:schemeClr val="tx1"/>
                </a:solidFill>
                <a:latin typeface="Arial" panose="020B0604020202020204" pitchFamily="34" charset="0"/>
                <a:ea typeface="+mn-ea"/>
                <a:cs typeface="Arial" panose="020B0604020202020204" pitchFamily="34" charset="0"/>
              </a:rPr>
              <a:t>Управление затратами и расчет себестоимости</a:t>
            </a:r>
          </a:p>
        </p:txBody>
      </p:sp>
      <p:sp>
        <p:nvSpPr>
          <p:cNvPr id="67587" name="Объект 2">
            <a:extLst>
              <a:ext uri="{FF2B5EF4-FFF2-40B4-BE49-F238E27FC236}">
                <a16:creationId xmlns="" xmlns:a16="http://schemas.microsoft.com/office/drawing/2014/main" id="{304A9EB8-C61E-4A4E-8FB8-82A301991F31}"/>
              </a:ext>
            </a:extLst>
          </p:cNvPr>
          <p:cNvSpPr>
            <a:spLocks noGrp="1"/>
          </p:cNvSpPr>
          <p:nvPr>
            <p:ph idx="1"/>
          </p:nvPr>
        </p:nvSpPr>
        <p:spPr>
          <a:xfrm>
            <a:off x="179512" y="1059582"/>
            <a:ext cx="4766304" cy="3662541"/>
          </a:xfrm>
        </p:spPr>
        <p:txBody>
          <a:bodyPr wrap="square">
            <a:spAutoFit/>
          </a:bodyPr>
          <a:lstStyle/>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kern="1200" dirty="0">
                <a:latin typeface="Arial" panose="020B0604020202020204" pitchFamily="34" charset="0"/>
                <a:cs typeface="Arial" panose="020B0604020202020204" pitchFamily="34" charset="0"/>
              </a:rPr>
              <a:t>Возможность организации контроля за материальными потоками и потреблением ресурсов, обеспечивающих производственную, управленческую и коммерческую деятельность предприятия</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kern="1200" dirty="0">
                <a:latin typeface="Arial" panose="020B0604020202020204" pitchFamily="34" charset="0"/>
                <a:cs typeface="Arial" panose="020B0604020202020204" pitchFamily="34" charset="0"/>
              </a:rPr>
              <a:t>Учет затрат и расчет себестоимости продукции выполняется на основе данных оперативного учета</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kern="1200" dirty="0">
                <a:latin typeface="Arial" panose="020B0604020202020204" pitchFamily="34" charset="0"/>
                <a:cs typeface="Arial" panose="020B0604020202020204" pitchFamily="34" charset="0"/>
              </a:rPr>
              <a:t>Учет фактических затрат предприятия по видам деятельности в необходимых разрезах в натуральном и стоимостном измерении</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kern="1200" dirty="0">
                <a:latin typeface="Arial" panose="020B0604020202020204" pitchFamily="34" charset="0"/>
                <a:cs typeface="Arial" panose="020B0604020202020204" pitchFamily="34" charset="0"/>
              </a:rPr>
              <a:t>Оперативный количественный учет ресурсов в незавершенном производстве</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kern="1200" dirty="0">
                <a:latin typeface="Arial" panose="020B0604020202020204" pitchFamily="34" charset="0"/>
                <a:cs typeface="Arial" panose="020B0604020202020204" pitchFamily="34" charset="0"/>
              </a:rPr>
              <a:t>Учет фактических остатков незавершенного производства на конец отчетного периода в необходимых разрезах</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kern="1200" dirty="0">
                <a:latin typeface="Arial" panose="020B0604020202020204" pitchFamily="34" charset="0"/>
                <a:cs typeface="Arial" panose="020B0604020202020204" pitchFamily="34" charset="0"/>
              </a:rPr>
              <a:t>Управление затратами на НИОКР</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kern="1200" dirty="0">
                <a:latin typeface="Arial" panose="020B0604020202020204" pitchFamily="34" charset="0"/>
                <a:cs typeface="Arial" panose="020B0604020202020204" pitchFamily="34" charset="0"/>
              </a:rPr>
              <a:t>Оптимизация затрат на командировки, учет командировок и электронных билетов, интеграция с сервисом </a:t>
            </a:r>
            <a:r>
              <a:rPr lang="ru-RU" sz="1200" kern="1200" dirty="0" err="1">
                <a:latin typeface="Arial" panose="020B0604020202020204" pitchFamily="34" charset="0"/>
                <a:cs typeface="Arial" panose="020B0604020202020204" pitchFamily="34" charset="0"/>
              </a:rPr>
              <a:t>Smartway</a:t>
            </a:r>
            <a:endParaRPr lang="ru-RU" sz="1200" kern="1200"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 xmlns:a16="http://schemas.microsoft.com/office/drawing/2014/main" id="{848E2BFB-CB38-471E-A5C2-C8A60EA64E86}"/>
              </a:ext>
            </a:extLst>
          </p:cNvPr>
          <p:cNvPicPr>
            <a:picLocks noChangeAspect="1"/>
          </p:cNvPicPr>
          <p:nvPr/>
        </p:nvPicPr>
        <p:blipFill>
          <a:blip r:embed="rId3"/>
          <a:stretch>
            <a:fillRect/>
          </a:stretch>
        </p:blipFill>
        <p:spPr>
          <a:xfrm>
            <a:off x="5029169" y="1600267"/>
            <a:ext cx="3772373" cy="2461567"/>
          </a:xfrm>
          <a:prstGeom prst="rect">
            <a:avLst/>
          </a:prstGeom>
          <a:ln>
            <a:solidFill>
              <a:schemeClr val="accent4">
                <a:lumMod val="50000"/>
                <a:lumOff val="50000"/>
              </a:schemeClr>
            </a:solidFill>
          </a:ln>
        </p:spPr>
      </p:pic>
    </p:spTree>
    <p:extLst>
      <p:ext uri="{BB962C8B-B14F-4D97-AF65-F5344CB8AC3E}">
        <p14:creationId xmlns:p14="http://schemas.microsoft.com/office/powerpoint/2010/main" val="244238124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4">
            <a:extLst>
              <a:ext uri="{FF2B5EF4-FFF2-40B4-BE49-F238E27FC236}">
                <a16:creationId xmlns="" xmlns:a16="http://schemas.microsoft.com/office/drawing/2014/main" id="{7E347FE9-0F8B-252C-2CEB-F14A70A594B4}"/>
              </a:ext>
            </a:extLst>
          </p:cNvPr>
          <p:cNvSpPr txBox="1">
            <a:spLocks noChangeArrowheads="1"/>
          </p:cNvSpPr>
          <p:nvPr/>
        </p:nvSpPr>
        <p:spPr bwMode="auto">
          <a:xfrm>
            <a:off x="1691680" y="163248"/>
            <a:ext cx="7148265" cy="68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Корпоративные функции в 1С:</a:t>
            </a:r>
            <a:r>
              <a:rPr lang="en-US" altLang="ru-RU" dirty="0"/>
              <a:t>ERP</a:t>
            </a:r>
            <a:r>
              <a:rPr lang="ru-RU" altLang="ru-RU" dirty="0" smtClean="0"/>
              <a:t>. Управление </a:t>
            </a:r>
            <a:r>
              <a:rPr lang="ru-RU" altLang="ru-RU" dirty="0"/>
              <a:t>холдингом</a:t>
            </a:r>
          </a:p>
        </p:txBody>
      </p:sp>
      <p:pic>
        <p:nvPicPr>
          <p:cNvPr id="69635" name="Picture 2">
            <a:extLst>
              <a:ext uri="{FF2B5EF4-FFF2-40B4-BE49-F238E27FC236}">
                <a16:creationId xmlns="" xmlns:a16="http://schemas.microsoft.com/office/drawing/2014/main" id="{91FF3FAC-3839-E437-E68D-A4B404F0F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81" y="1070575"/>
            <a:ext cx="1455332" cy="56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a:extLst>
              <a:ext uri="{FF2B5EF4-FFF2-40B4-BE49-F238E27FC236}">
                <a16:creationId xmlns="" xmlns:a16="http://schemas.microsoft.com/office/drawing/2014/main" id="{31CDD97D-F677-21CF-3294-D3233F4125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89" y="1566863"/>
            <a:ext cx="1916307" cy="2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a:extLst>
              <a:ext uri="{FF2B5EF4-FFF2-40B4-BE49-F238E27FC236}">
                <a16:creationId xmlns="" xmlns:a16="http://schemas.microsoft.com/office/drawing/2014/main" id="{314C3197-8551-8357-E053-D7C5E17E526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181" y="2245165"/>
            <a:ext cx="12715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4">
            <a:extLst>
              <a:ext uri="{FF2B5EF4-FFF2-40B4-BE49-F238E27FC236}">
                <a16:creationId xmlns="" xmlns:a16="http://schemas.microsoft.com/office/drawing/2014/main" id="{7A7FCEA2-A8C8-C047-DC9A-A41B586EF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42" y="2806393"/>
            <a:ext cx="1382799" cy="77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6">
            <a:extLst>
              <a:ext uri="{FF2B5EF4-FFF2-40B4-BE49-F238E27FC236}">
                <a16:creationId xmlns="" xmlns:a16="http://schemas.microsoft.com/office/drawing/2014/main" id="{CCF258A1-86BD-6839-E061-C9BAD59195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660" y="2672556"/>
            <a:ext cx="1374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8">
            <a:extLst>
              <a:ext uri="{FF2B5EF4-FFF2-40B4-BE49-F238E27FC236}">
                <a16:creationId xmlns="" xmlns:a16="http://schemas.microsoft.com/office/drawing/2014/main" id="{C78411DB-72CC-79E9-B37F-F7E2902C05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250" y="1916218"/>
            <a:ext cx="11874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1">
            <a:extLst>
              <a:ext uri="{FF2B5EF4-FFF2-40B4-BE49-F238E27FC236}">
                <a16:creationId xmlns="" xmlns:a16="http://schemas.microsoft.com/office/drawing/2014/main" id="{DB363FE7-86FB-02D1-700B-FE5AACE1DC3F}"/>
              </a:ext>
            </a:extLst>
          </p:cNvPr>
          <p:cNvSpPr txBox="1">
            <a:spLocks noChangeArrowheads="1"/>
          </p:cNvSpPr>
          <p:nvPr/>
        </p:nvSpPr>
        <p:spPr bwMode="auto">
          <a:xfrm>
            <a:off x="1724523" y="1143269"/>
            <a:ext cx="1572268" cy="461665"/>
          </a:xfrm>
          <a:prstGeom prst="rect">
            <a:avLst/>
          </a:prstGeom>
          <a:noFill/>
          <a:ln w="9525">
            <a:noFill/>
            <a:miter lim="800000"/>
            <a:headEnd/>
            <a:tailEnd/>
          </a:ln>
        </p:spPr>
        <p:txBody>
          <a:bodyPr wrap="square">
            <a:spAutoFit/>
          </a:bodyPr>
          <a:lstStyle/>
          <a:p>
            <a:pPr>
              <a:defRPr/>
            </a:pPr>
            <a:r>
              <a:rPr lang="ru-RU" sz="1200" b="0" dirty="0">
                <a:solidFill>
                  <a:srgbClr val="333399"/>
                </a:solidFill>
                <a:latin typeface="Arial" panose="020B0604020202020204" pitchFamily="34" charset="0"/>
              </a:rPr>
              <a:t>С учетом проектного опыта:</a:t>
            </a:r>
          </a:p>
        </p:txBody>
      </p:sp>
      <p:pic>
        <p:nvPicPr>
          <p:cNvPr id="69643" name="Рисунок 51">
            <a:extLst>
              <a:ext uri="{FF2B5EF4-FFF2-40B4-BE49-F238E27FC236}">
                <a16:creationId xmlns="" xmlns:a16="http://schemas.microsoft.com/office/drawing/2014/main" id="{4AFF636B-5FAF-94A8-0762-B9F158B5E7F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6444" y="1112838"/>
            <a:ext cx="10858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 xmlns:a16="http://schemas.microsoft.com/office/drawing/2014/main" id="{812EC640-3A50-85A6-A473-93DBFA2567BF}"/>
              </a:ext>
            </a:extLst>
          </p:cNvPr>
          <p:cNvSpPr txBox="1"/>
          <p:nvPr/>
        </p:nvSpPr>
        <p:spPr>
          <a:xfrm>
            <a:off x="7848357" y="1250950"/>
            <a:ext cx="981075" cy="680310"/>
          </a:xfrm>
          <a:prstGeom prst="rect">
            <a:avLst/>
          </a:prstGeom>
          <a:noFill/>
        </p:spPr>
        <p:txBody>
          <a:bodyPr lIns="68576" tIns="34288" rIns="68576" bIns="34288">
            <a:spAutoFit/>
          </a:bodyPr>
          <a:lstStyle/>
          <a:p>
            <a:pPr algn="ctr" defTabSz="685755" eaLnBrk="1" fontAlgn="auto" hangingPunct="1">
              <a:spcBef>
                <a:spcPts val="0"/>
              </a:spcBef>
              <a:spcAft>
                <a:spcPts val="0"/>
              </a:spcAft>
              <a:defRPr/>
            </a:pPr>
            <a:r>
              <a:rPr lang="ru-RU" altLang="ru-RU" sz="794" b="0" dirty="0">
                <a:solidFill>
                  <a:schemeClr val="accent5">
                    <a:lumMod val="25000"/>
                  </a:schemeClr>
                </a:solidFill>
                <a:latin typeface="Arial" panose="020B0604020202020204" pitchFamily="34" charset="0"/>
              </a:rPr>
              <a:t>Цифровизация бизнеса на </a:t>
            </a:r>
            <a:endParaRPr lang="en-US" altLang="ru-RU" sz="794" b="0" dirty="0">
              <a:solidFill>
                <a:schemeClr val="accent5">
                  <a:lumMod val="25000"/>
                </a:schemeClr>
              </a:solidFill>
              <a:latin typeface="Arial" panose="020B0604020202020204" pitchFamily="34" charset="0"/>
            </a:endParaRPr>
          </a:p>
          <a:p>
            <a:pPr algn="ctr" defTabSz="685755" eaLnBrk="1" fontAlgn="auto" hangingPunct="1">
              <a:spcBef>
                <a:spcPts val="0"/>
              </a:spcBef>
              <a:spcAft>
                <a:spcPts val="0"/>
              </a:spcAft>
              <a:defRPr/>
            </a:pPr>
            <a:r>
              <a:rPr lang="ru-RU" altLang="ru-RU" sz="794" b="0" dirty="0">
                <a:solidFill>
                  <a:schemeClr val="accent5">
                    <a:lumMod val="25000"/>
                  </a:schemeClr>
                </a:solidFill>
                <a:latin typeface="Arial" panose="020B0604020202020204" pitchFamily="34" charset="0"/>
              </a:rPr>
              <a:t>3-х уровнях </a:t>
            </a:r>
            <a:endParaRPr lang="en-US" altLang="ru-RU" sz="794" b="0" dirty="0">
              <a:solidFill>
                <a:schemeClr val="accent5">
                  <a:lumMod val="25000"/>
                </a:schemeClr>
              </a:solidFill>
              <a:latin typeface="Arial" panose="020B0604020202020204" pitchFamily="34" charset="0"/>
            </a:endParaRPr>
          </a:p>
          <a:p>
            <a:pPr algn="ctr" defTabSz="685755" eaLnBrk="1" fontAlgn="auto" hangingPunct="1">
              <a:spcBef>
                <a:spcPts val="0"/>
              </a:spcBef>
              <a:spcAft>
                <a:spcPts val="0"/>
              </a:spcAft>
              <a:defRPr/>
            </a:pPr>
            <a:r>
              <a:rPr lang="ru-RU" altLang="ru-RU" sz="794" b="0" dirty="0">
                <a:solidFill>
                  <a:schemeClr val="accent5">
                    <a:lumMod val="25000"/>
                  </a:schemeClr>
                </a:solidFill>
                <a:latin typeface="Arial" panose="020B0604020202020204" pitchFamily="34" charset="0"/>
              </a:rPr>
              <a:t>в едином продукте</a:t>
            </a:r>
            <a:endParaRPr lang="ru-RU" sz="794" b="0" dirty="0">
              <a:solidFill>
                <a:schemeClr val="accent5">
                  <a:lumMod val="25000"/>
                </a:schemeClr>
              </a:solidFill>
              <a:latin typeface="Arial" panose="020B0604020202020204" pitchFamily="34" charset="0"/>
            </a:endParaRPr>
          </a:p>
        </p:txBody>
      </p:sp>
      <p:sp>
        <p:nvSpPr>
          <p:cNvPr id="54" name="Text Box 6">
            <a:extLst>
              <a:ext uri="{FF2B5EF4-FFF2-40B4-BE49-F238E27FC236}">
                <a16:creationId xmlns="" xmlns:a16="http://schemas.microsoft.com/office/drawing/2014/main" id="{936A46D7-FA80-6FA2-0C6E-7DF04107D2ED}"/>
              </a:ext>
            </a:extLst>
          </p:cNvPr>
          <p:cNvSpPr txBox="1">
            <a:spLocks noChangeArrowheads="1"/>
          </p:cNvSpPr>
          <p:nvPr/>
        </p:nvSpPr>
        <p:spPr bwMode="auto">
          <a:xfrm>
            <a:off x="4179441" y="1971675"/>
            <a:ext cx="146050" cy="971550"/>
          </a:xfrm>
          <a:prstGeom prst="rect">
            <a:avLst/>
          </a:prstGeom>
          <a:noFill/>
          <a:ln>
            <a:noFill/>
          </a:ln>
          <a:effectLst>
            <a:prstShdw prst="shdw17" dist="17961" dir="2700000">
              <a:srgbClr val="708688"/>
            </a:prstShdw>
          </a:effec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1905" b="0">
                <a:solidFill>
                  <a:schemeClr val="tx1"/>
                </a:solidFill>
              </a:rPr>
              <a:t/>
            </a:r>
            <a:br>
              <a:rPr lang="ru-RU" altLang="ru-RU" sz="1905" b="0">
                <a:solidFill>
                  <a:schemeClr val="tx1"/>
                </a:solidFill>
              </a:rPr>
            </a:br>
            <a:endParaRPr lang="en-US" altLang="ru-RU" sz="1905" b="0">
              <a:solidFill>
                <a:schemeClr val="tx1"/>
              </a:solidFill>
            </a:endParaRPr>
          </a:p>
          <a:p>
            <a:pPr algn="ctr">
              <a:defRPr/>
            </a:pPr>
            <a:endParaRPr lang="ru-RU" altLang="ru-RU" sz="1905" b="0">
              <a:solidFill>
                <a:schemeClr val="tx1"/>
              </a:solidFill>
            </a:endParaRPr>
          </a:p>
        </p:txBody>
      </p:sp>
      <p:sp>
        <p:nvSpPr>
          <p:cNvPr id="55" name="AutoShape 15">
            <a:extLst>
              <a:ext uri="{FF2B5EF4-FFF2-40B4-BE49-F238E27FC236}">
                <a16:creationId xmlns="" xmlns:a16="http://schemas.microsoft.com/office/drawing/2014/main" id="{D213D2C8-69BC-5A85-23F9-A49B5F3B8F35}"/>
              </a:ext>
            </a:extLst>
          </p:cNvPr>
          <p:cNvSpPr>
            <a:spLocks noChangeArrowheads="1"/>
          </p:cNvSpPr>
          <p:nvPr/>
        </p:nvSpPr>
        <p:spPr bwMode="auto">
          <a:xfrm>
            <a:off x="3960366" y="1103313"/>
            <a:ext cx="1071562" cy="442912"/>
          </a:xfrm>
          <a:prstGeom prst="flowChartProcess">
            <a:avLst/>
          </a:prstGeom>
          <a:solidFill>
            <a:srgbClr val="4CA2AE"/>
          </a:solidFill>
          <a:ln>
            <a:noFill/>
          </a:ln>
          <a:effectLst/>
        </p:spPr>
        <p:txBody>
          <a:bodyPr lIns="71425" tIns="37141" rIns="71425" bIns="37141" anchor="ctr">
            <a:spAutoFit/>
          </a:bodyPr>
          <a:lstStyle/>
          <a:p>
            <a:pPr>
              <a:spcBef>
                <a:spcPct val="50000"/>
              </a:spcBef>
              <a:defRPr/>
            </a:pPr>
            <a:r>
              <a:rPr lang="ru-RU" altLang="ru-RU" sz="794" b="0" dirty="0">
                <a:solidFill>
                  <a:schemeClr val="bg1"/>
                </a:solidFill>
                <a:latin typeface="Arial" panose="020B0604020202020204" pitchFamily="34" charset="0"/>
              </a:rPr>
              <a:t>Мониторинг </a:t>
            </a:r>
            <a:r>
              <a:rPr lang="en-US" altLang="ru-RU" sz="794" b="0" dirty="0">
                <a:solidFill>
                  <a:schemeClr val="bg1"/>
                </a:solidFill>
                <a:latin typeface="Arial" panose="020B0604020202020204" pitchFamily="34" charset="0"/>
              </a:rPr>
              <a:t> </a:t>
            </a:r>
            <a:r>
              <a:rPr lang="ru-RU" altLang="ru-RU" sz="794" b="0" dirty="0">
                <a:solidFill>
                  <a:schemeClr val="bg1"/>
                </a:solidFill>
                <a:latin typeface="Arial" panose="020B0604020202020204" pitchFamily="34" charset="0"/>
              </a:rPr>
              <a:t>Бизнес-анализ         и </a:t>
            </a:r>
            <a:r>
              <a:rPr lang="en-US" altLang="ru-RU" sz="794" b="0" dirty="0">
                <a:solidFill>
                  <a:schemeClr val="bg1"/>
                </a:solidFill>
                <a:latin typeface="Arial" panose="020B0604020202020204" pitchFamily="34" charset="0"/>
              </a:rPr>
              <a:t>BSC</a:t>
            </a:r>
          </a:p>
        </p:txBody>
      </p:sp>
      <p:sp>
        <p:nvSpPr>
          <p:cNvPr id="56" name="AutoShape 22">
            <a:extLst>
              <a:ext uri="{FF2B5EF4-FFF2-40B4-BE49-F238E27FC236}">
                <a16:creationId xmlns="" xmlns:a16="http://schemas.microsoft.com/office/drawing/2014/main" id="{9C154792-8C2A-FA60-9B57-C9C8D1707055}"/>
              </a:ext>
            </a:extLst>
          </p:cNvPr>
          <p:cNvSpPr>
            <a:spLocks noChangeArrowheads="1"/>
          </p:cNvSpPr>
          <p:nvPr/>
        </p:nvSpPr>
        <p:spPr bwMode="auto">
          <a:xfrm>
            <a:off x="1744216" y="3005138"/>
            <a:ext cx="1071562" cy="434975"/>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endParaRPr lang="ru-RU" altLang="ru-RU" sz="794" b="0" dirty="0">
              <a:latin typeface="Arial" panose="020B0604020202020204" pitchFamily="34" charset="0"/>
            </a:endParaRPr>
          </a:p>
          <a:p>
            <a:pPr>
              <a:spcBef>
                <a:spcPts val="0"/>
              </a:spcBef>
              <a:defRPr/>
            </a:pPr>
            <a:r>
              <a:rPr lang="ru-RU" altLang="ru-RU" sz="794" b="0" dirty="0">
                <a:latin typeface="Arial" panose="020B0604020202020204" pitchFamily="34" charset="0"/>
              </a:rPr>
              <a:t>Управление</a:t>
            </a:r>
            <a:r>
              <a:rPr lang="ru-RU" altLang="ru-RU" sz="754" b="0" dirty="0">
                <a:latin typeface="Arial" panose="020B0604020202020204" pitchFamily="34" charset="0"/>
              </a:rPr>
              <a:t> договорами</a:t>
            </a:r>
            <a:endParaRPr lang="ru-RU" altLang="ru-RU" sz="794" b="0" dirty="0">
              <a:latin typeface="Arial" panose="020B0604020202020204" pitchFamily="34" charset="0"/>
            </a:endParaRPr>
          </a:p>
        </p:txBody>
      </p:sp>
      <p:sp>
        <p:nvSpPr>
          <p:cNvPr id="57" name="AutoShape 53">
            <a:extLst>
              <a:ext uri="{FF2B5EF4-FFF2-40B4-BE49-F238E27FC236}">
                <a16:creationId xmlns="" xmlns:a16="http://schemas.microsoft.com/office/drawing/2014/main" id="{0BA9E472-6F6A-C5B3-EF0A-A92A7CF6A0C2}"/>
              </a:ext>
            </a:extLst>
          </p:cNvPr>
          <p:cNvSpPr>
            <a:spLocks noChangeArrowheads="1"/>
          </p:cNvSpPr>
          <p:nvPr/>
        </p:nvSpPr>
        <p:spPr bwMode="auto">
          <a:xfrm>
            <a:off x="561528" y="3943350"/>
            <a:ext cx="7632700" cy="196850"/>
          </a:xfrm>
          <a:prstGeom prst="flowChartProcess">
            <a:avLst/>
          </a:prstGeom>
          <a:solidFill>
            <a:srgbClr val="F98739">
              <a:alpha val="74901"/>
            </a:srgbClr>
          </a:solidFill>
          <a:ln w="9525">
            <a:solidFill>
              <a:srgbClr val="DEA90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spcBef>
                <a:spcPct val="50000"/>
              </a:spcBef>
              <a:defRPr/>
            </a:pPr>
            <a:r>
              <a:rPr lang="ru-RU" altLang="ru-RU" sz="794" b="0">
                <a:solidFill>
                  <a:schemeClr val="tx1"/>
                </a:solidFill>
              </a:rPr>
              <a:t>Платформа «1С:Предприятие 8.3»</a:t>
            </a:r>
          </a:p>
        </p:txBody>
      </p:sp>
      <p:sp>
        <p:nvSpPr>
          <p:cNvPr id="58" name="AutoShape 15">
            <a:extLst>
              <a:ext uri="{FF2B5EF4-FFF2-40B4-BE49-F238E27FC236}">
                <a16:creationId xmlns="" xmlns:a16="http://schemas.microsoft.com/office/drawing/2014/main" id="{9F6E3171-94BD-1849-F305-0D17343F8236}"/>
              </a:ext>
            </a:extLst>
          </p:cNvPr>
          <p:cNvSpPr>
            <a:spLocks noChangeArrowheads="1"/>
          </p:cNvSpPr>
          <p:nvPr/>
        </p:nvSpPr>
        <p:spPr bwMode="auto">
          <a:xfrm>
            <a:off x="3352353" y="1562100"/>
            <a:ext cx="1071563" cy="442913"/>
          </a:xfrm>
          <a:prstGeom prst="flowChartProcess">
            <a:avLst/>
          </a:prstGeom>
          <a:solidFill>
            <a:srgbClr val="4CA2AE"/>
          </a:solidFill>
          <a:ln>
            <a:noFill/>
          </a:ln>
          <a:effectLst/>
        </p:spPr>
        <p:txBody>
          <a:bodyPr lIns="71425" tIns="37141" rIns="71425" bIns="37141" anchor="ctr">
            <a:spAutoFit/>
          </a:bodyPr>
          <a:lstStyle/>
          <a:p>
            <a:pPr>
              <a:spcBef>
                <a:spcPct val="50000"/>
              </a:spcBef>
              <a:defRPr/>
            </a:pPr>
            <a:r>
              <a:rPr lang="ru-RU" altLang="ru-RU" sz="794" b="0" dirty="0">
                <a:solidFill>
                  <a:schemeClr val="bg1"/>
                </a:solidFill>
                <a:latin typeface="Arial" panose="020B0604020202020204" pitchFamily="34" charset="0"/>
              </a:rPr>
              <a:t>Управление рисками и мероприятиями</a:t>
            </a:r>
          </a:p>
        </p:txBody>
      </p:sp>
      <p:sp>
        <p:nvSpPr>
          <p:cNvPr id="59" name="AutoShape 15">
            <a:extLst>
              <a:ext uri="{FF2B5EF4-FFF2-40B4-BE49-F238E27FC236}">
                <a16:creationId xmlns="" xmlns:a16="http://schemas.microsoft.com/office/drawing/2014/main" id="{77E98BE2-FBB6-CC9B-457F-A2F2B6443AD3}"/>
              </a:ext>
            </a:extLst>
          </p:cNvPr>
          <p:cNvSpPr>
            <a:spLocks noChangeArrowheads="1"/>
          </p:cNvSpPr>
          <p:nvPr/>
        </p:nvSpPr>
        <p:spPr bwMode="auto">
          <a:xfrm>
            <a:off x="2842766" y="2049463"/>
            <a:ext cx="1073150" cy="442912"/>
          </a:xfrm>
          <a:prstGeom prst="flowChartProcess">
            <a:avLst/>
          </a:prstGeom>
          <a:solidFill>
            <a:srgbClr val="4CA2AE"/>
          </a:solidFill>
          <a:ln>
            <a:noFill/>
          </a:ln>
          <a:effectLst/>
        </p:spPr>
        <p:txBody>
          <a:bodyPr lIns="71425" tIns="37141" rIns="71425" bIns="37141" anchor="ctr">
            <a:spAutoFit/>
          </a:bodyPr>
          <a:lstStyle/>
          <a:p>
            <a:pPr>
              <a:spcBef>
                <a:spcPts val="0"/>
              </a:spcBef>
              <a:defRPr/>
            </a:pPr>
            <a:endParaRPr lang="ru-RU" altLang="ru-RU" sz="794" b="0" dirty="0">
              <a:solidFill>
                <a:schemeClr val="bg1"/>
              </a:solidFill>
              <a:latin typeface="Arial" panose="020B0604020202020204" pitchFamily="34" charset="0"/>
            </a:endParaRPr>
          </a:p>
          <a:p>
            <a:pPr>
              <a:spcBef>
                <a:spcPts val="0"/>
              </a:spcBef>
              <a:defRPr/>
            </a:pPr>
            <a:r>
              <a:rPr lang="ru-RU" altLang="ru-RU" sz="794" b="0" dirty="0">
                <a:solidFill>
                  <a:schemeClr val="bg1"/>
                </a:solidFill>
                <a:latin typeface="Arial" panose="020B0604020202020204" pitchFamily="34" charset="0"/>
              </a:rPr>
              <a:t>Корпоративная налоговая функция</a:t>
            </a:r>
          </a:p>
        </p:txBody>
      </p:sp>
      <p:sp>
        <p:nvSpPr>
          <p:cNvPr id="60" name="AutoShape 15">
            <a:extLst>
              <a:ext uri="{FF2B5EF4-FFF2-40B4-BE49-F238E27FC236}">
                <a16:creationId xmlns="" xmlns:a16="http://schemas.microsoft.com/office/drawing/2014/main" id="{7512B117-64F0-E863-A1D2-0466FE72B4BE}"/>
              </a:ext>
            </a:extLst>
          </p:cNvPr>
          <p:cNvSpPr>
            <a:spLocks noChangeArrowheads="1"/>
          </p:cNvSpPr>
          <p:nvPr/>
        </p:nvSpPr>
        <p:spPr bwMode="auto">
          <a:xfrm>
            <a:off x="4471541" y="1562100"/>
            <a:ext cx="1073150" cy="442913"/>
          </a:xfrm>
          <a:prstGeom prst="flowChartProcess">
            <a:avLst/>
          </a:prstGeom>
          <a:solidFill>
            <a:srgbClr val="4CA2AE"/>
          </a:solidFill>
          <a:ln>
            <a:noFill/>
          </a:ln>
          <a:effectLst/>
        </p:spPr>
        <p:txBody>
          <a:bodyPr lIns="71425" tIns="37141" rIns="71425" bIns="37141" anchor="ctr">
            <a:spAutoFit/>
          </a:bodyPr>
          <a:lstStyle/>
          <a:p>
            <a:pPr>
              <a:spcBef>
                <a:spcPct val="50000"/>
              </a:spcBef>
              <a:defRPr/>
            </a:pPr>
            <a:r>
              <a:rPr lang="ru-RU" altLang="ru-RU" sz="794" b="0" dirty="0">
                <a:solidFill>
                  <a:schemeClr val="bg1"/>
                </a:solidFill>
                <a:latin typeface="Arial" panose="020B0604020202020204" pitchFamily="34" charset="0"/>
              </a:rPr>
              <a:t>Управление инвестиционными проектами</a:t>
            </a:r>
          </a:p>
        </p:txBody>
      </p:sp>
      <p:sp>
        <p:nvSpPr>
          <p:cNvPr id="61" name="AutoShape 15">
            <a:extLst>
              <a:ext uri="{FF2B5EF4-FFF2-40B4-BE49-F238E27FC236}">
                <a16:creationId xmlns="" xmlns:a16="http://schemas.microsoft.com/office/drawing/2014/main" id="{F4A03F81-F7AE-AD86-77FE-B1006CCB2950}"/>
              </a:ext>
            </a:extLst>
          </p:cNvPr>
          <p:cNvSpPr>
            <a:spLocks noChangeArrowheads="1"/>
          </p:cNvSpPr>
          <p:nvPr/>
        </p:nvSpPr>
        <p:spPr bwMode="auto">
          <a:xfrm>
            <a:off x="3957191" y="2047875"/>
            <a:ext cx="1073150" cy="441325"/>
          </a:xfrm>
          <a:prstGeom prst="flowChartProcess">
            <a:avLst/>
          </a:prstGeom>
          <a:solidFill>
            <a:srgbClr val="4CA2AE"/>
          </a:solidFill>
          <a:ln>
            <a:noFill/>
          </a:ln>
          <a:effectLst/>
        </p:spPr>
        <p:txBody>
          <a:bodyPr lIns="71425" tIns="37141" rIns="71425" bIns="37141" anchor="ctr">
            <a:spAutoFit/>
          </a:bodyPr>
          <a:lstStyle/>
          <a:p>
            <a:pPr>
              <a:spcBef>
                <a:spcPts val="0"/>
              </a:spcBef>
              <a:defRPr/>
            </a:pPr>
            <a:endParaRPr lang="ru-RU" altLang="ru-RU" sz="794" b="0" dirty="0">
              <a:solidFill>
                <a:srgbClr val="3B4D54"/>
              </a:solidFill>
              <a:latin typeface="Arial" panose="020B0604020202020204" pitchFamily="34" charset="0"/>
            </a:endParaRPr>
          </a:p>
          <a:p>
            <a:pPr>
              <a:spcBef>
                <a:spcPts val="0"/>
              </a:spcBef>
              <a:defRPr/>
            </a:pPr>
            <a:r>
              <a:rPr lang="ru-RU" altLang="ru-RU" sz="794" b="0" dirty="0">
                <a:solidFill>
                  <a:schemeClr val="accent3"/>
                </a:solidFill>
                <a:latin typeface="Arial" panose="020B0604020202020204" pitchFamily="34" charset="0"/>
              </a:rPr>
              <a:t>Корпоративное бюджетирование</a:t>
            </a:r>
            <a:r>
              <a:rPr lang="en-US" altLang="ru-RU" sz="794" b="0" dirty="0">
                <a:solidFill>
                  <a:schemeClr val="accent3"/>
                </a:solidFill>
                <a:latin typeface="Arial" panose="020B0604020202020204" pitchFamily="34" charset="0"/>
              </a:rPr>
              <a:t>      </a:t>
            </a:r>
          </a:p>
        </p:txBody>
      </p:sp>
      <p:sp>
        <p:nvSpPr>
          <p:cNvPr id="62" name="AutoShape 15">
            <a:extLst>
              <a:ext uri="{FF2B5EF4-FFF2-40B4-BE49-F238E27FC236}">
                <a16:creationId xmlns="" xmlns:a16="http://schemas.microsoft.com/office/drawing/2014/main" id="{73CCCFED-BBFF-EBAA-4BF0-3DAA18C5CD29}"/>
              </a:ext>
            </a:extLst>
          </p:cNvPr>
          <p:cNvSpPr>
            <a:spLocks noChangeArrowheads="1"/>
          </p:cNvSpPr>
          <p:nvPr/>
        </p:nvSpPr>
        <p:spPr bwMode="auto">
          <a:xfrm>
            <a:off x="4496941" y="2546641"/>
            <a:ext cx="1071562" cy="407406"/>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r>
              <a:rPr lang="ru-RU" altLang="ru-RU" sz="720" b="0" dirty="0">
                <a:latin typeface="Arial" panose="020B0604020202020204" pitchFamily="34" charset="0"/>
              </a:rPr>
              <a:t>Учет и консолидированная отчетность по</a:t>
            </a:r>
            <a:r>
              <a:rPr lang="en-US" altLang="ru-RU" sz="720" b="0" dirty="0">
                <a:latin typeface="Arial" panose="020B0604020202020204" pitchFamily="34" charset="0"/>
              </a:rPr>
              <a:t> </a:t>
            </a:r>
            <a:r>
              <a:rPr lang="ru-RU" altLang="ru-RU" sz="720" b="0" dirty="0">
                <a:latin typeface="Arial" panose="020B0604020202020204" pitchFamily="34" charset="0"/>
              </a:rPr>
              <a:t>МСФО</a:t>
            </a:r>
          </a:p>
        </p:txBody>
      </p:sp>
      <p:sp>
        <p:nvSpPr>
          <p:cNvPr id="63" name="AutoShape 15">
            <a:extLst>
              <a:ext uri="{FF2B5EF4-FFF2-40B4-BE49-F238E27FC236}">
                <a16:creationId xmlns="" xmlns:a16="http://schemas.microsoft.com/office/drawing/2014/main" id="{E7281111-53DB-BBC4-28CC-F07B298DF7AA}"/>
              </a:ext>
            </a:extLst>
          </p:cNvPr>
          <p:cNvSpPr>
            <a:spLocks noChangeArrowheads="1"/>
          </p:cNvSpPr>
          <p:nvPr/>
        </p:nvSpPr>
        <p:spPr bwMode="auto">
          <a:xfrm>
            <a:off x="2223641" y="2528888"/>
            <a:ext cx="1073150" cy="442912"/>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endParaRPr lang="ru-RU" altLang="ru-RU" sz="794" b="0" dirty="0">
              <a:latin typeface="Arial" panose="020B0604020202020204" pitchFamily="34" charset="0"/>
            </a:endParaRPr>
          </a:p>
          <a:p>
            <a:pPr>
              <a:spcBef>
                <a:spcPts val="0"/>
              </a:spcBef>
              <a:defRPr/>
            </a:pPr>
            <a:r>
              <a:rPr lang="ru-RU" altLang="ru-RU" sz="794" b="0" dirty="0">
                <a:latin typeface="Arial" panose="020B0604020202020204" pitchFamily="34" charset="0"/>
              </a:rPr>
              <a:t>Корпоративные закупки</a:t>
            </a:r>
          </a:p>
        </p:txBody>
      </p:sp>
      <p:sp>
        <p:nvSpPr>
          <p:cNvPr id="64" name="AutoShape 15">
            <a:extLst>
              <a:ext uri="{FF2B5EF4-FFF2-40B4-BE49-F238E27FC236}">
                <a16:creationId xmlns="" xmlns:a16="http://schemas.microsoft.com/office/drawing/2014/main" id="{F2010699-643A-54F9-8BA7-EDB58346AB96}"/>
              </a:ext>
            </a:extLst>
          </p:cNvPr>
          <p:cNvSpPr>
            <a:spLocks noChangeArrowheads="1"/>
          </p:cNvSpPr>
          <p:nvPr/>
        </p:nvSpPr>
        <p:spPr bwMode="auto">
          <a:xfrm>
            <a:off x="5073203" y="2043113"/>
            <a:ext cx="1071563" cy="441325"/>
          </a:xfrm>
          <a:prstGeom prst="flowChartProcess">
            <a:avLst/>
          </a:prstGeom>
          <a:solidFill>
            <a:srgbClr val="4CA2AE"/>
          </a:solidFill>
          <a:ln>
            <a:noFill/>
          </a:ln>
          <a:effectLst/>
        </p:spPr>
        <p:txBody>
          <a:bodyPr lIns="71425" tIns="37141" rIns="71425" bIns="37141" anchor="ctr">
            <a:spAutoFit/>
          </a:bodyPr>
          <a:lstStyle/>
          <a:p>
            <a:pPr>
              <a:spcBef>
                <a:spcPts val="0"/>
              </a:spcBef>
              <a:defRPr/>
            </a:pPr>
            <a:endParaRPr lang="ru-RU" altLang="ru-RU" sz="794" b="0" dirty="0">
              <a:solidFill>
                <a:schemeClr val="bg1"/>
              </a:solidFill>
              <a:latin typeface="Arial" panose="020B0604020202020204" pitchFamily="34" charset="0"/>
            </a:endParaRPr>
          </a:p>
          <a:p>
            <a:pPr>
              <a:spcBef>
                <a:spcPts val="0"/>
              </a:spcBef>
              <a:defRPr/>
            </a:pPr>
            <a:r>
              <a:rPr lang="ru-RU" altLang="ru-RU" sz="794" b="0" dirty="0">
                <a:solidFill>
                  <a:schemeClr val="bg1"/>
                </a:solidFill>
                <a:latin typeface="Arial" panose="020B0604020202020204" pitchFamily="34" charset="0"/>
              </a:rPr>
              <a:t>Корпоративное казначейство</a:t>
            </a:r>
            <a:r>
              <a:rPr lang="en-US" altLang="ru-RU" sz="794" b="0" dirty="0">
                <a:solidFill>
                  <a:schemeClr val="bg1"/>
                </a:solidFill>
                <a:latin typeface="Arial" panose="020B0604020202020204" pitchFamily="34" charset="0"/>
              </a:rPr>
              <a:t>1</a:t>
            </a:r>
            <a:endParaRPr lang="ru-RU" altLang="ru-RU" sz="794" b="0" dirty="0">
              <a:solidFill>
                <a:schemeClr val="bg1"/>
              </a:solidFill>
              <a:latin typeface="Arial" panose="020B0604020202020204" pitchFamily="34" charset="0"/>
            </a:endParaRPr>
          </a:p>
        </p:txBody>
      </p:sp>
      <p:sp>
        <p:nvSpPr>
          <p:cNvPr id="65" name="AutoShape 15">
            <a:extLst>
              <a:ext uri="{FF2B5EF4-FFF2-40B4-BE49-F238E27FC236}">
                <a16:creationId xmlns="" xmlns:a16="http://schemas.microsoft.com/office/drawing/2014/main" id="{D314E3CA-F403-854F-3048-86A5C0514056}"/>
              </a:ext>
            </a:extLst>
          </p:cNvPr>
          <p:cNvSpPr>
            <a:spLocks noChangeArrowheads="1"/>
          </p:cNvSpPr>
          <p:nvPr/>
        </p:nvSpPr>
        <p:spPr bwMode="auto">
          <a:xfrm>
            <a:off x="5627241" y="2528888"/>
            <a:ext cx="1071562" cy="442912"/>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r>
              <a:rPr lang="ru-RU" altLang="ru-RU" sz="794" b="0" dirty="0">
                <a:latin typeface="Arial" panose="020B0604020202020204" pitchFamily="34" charset="0"/>
              </a:rPr>
              <a:t>Интеграция с         </a:t>
            </a:r>
            <a:r>
              <a:rPr lang="en-US" altLang="ru-RU" sz="794" b="0" dirty="0">
                <a:latin typeface="Arial" panose="020B0604020202020204" pitchFamily="34" charset="0"/>
              </a:rPr>
              <a:t>BI</a:t>
            </a:r>
            <a:r>
              <a:rPr lang="ru-RU" altLang="ru-RU" sz="794" b="0" dirty="0">
                <a:latin typeface="Arial" panose="020B0604020202020204" pitchFamily="34" charset="0"/>
              </a:rPr>
              <a:t>-системой «1С:Аналитика»</a:t>
            </a:r>
          </a:p>
        </p:txBody>
      </p:sp>
      <p:sp>
        <p:nvSpPr>
          <p:cNvPr id="67" name="AutoShape 22">
            <a:extLst>
              <a:ext uri="{FF2B5EF4-FFF2-40B4-BE49-F238E27FC236}">
                <a16:creationId xmlns="" xmlns:a16="http://schemas.microsoft.com/office/drawing/2014/main" id="{E8722A13-E065-E8B7-574C-555918FCDE23}"/>
              </a:ext>
            </a:extLst>
          </p:cNvPr>
          <p:cNvSpPr>
            <a:spLocks noChangeArrowheads="1"/>
          </p:cNvSpPr>
          <p:nvPr/>
        </p:nvSpPr>
        <p:spPr bwMode="auto">
          <a:xfrm>
            <a:off x="2842766" y="3001963"/>
            <a:ext cx="1073150"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Управление персоналом и расчет  ЗП</a:t>
            </a:r>
          </a:p>
        </p:txBody>
      </p:sp>
      <p:sp>
        <p:nvSpPr>
          <p:cNvPr id="68" name="AutoShape 22">
            <a:extLst>
              <a:ext uri="{FF2B5EF4-FFF2-40B4-BE49-F238E27FC236}">
                <a16:creationId xmlns="" xmlns:a16="http://schemas.microsoft.com/office/drawing/2014/main" id="{BB7F584B-8461-7100-ABC5-2647FE036B69}"/>
              </a:ext>
            </a:extLst>
          </p:cNvPr>
          <p:cNvSpPr>
            <a:spLocks noChangeArrowheads="1"/>
          </p:cNvSpPr>
          <p:nvPr/>
        </p:nvSpPr>
        <p:spPr bwMode="auto">
          <a:xfrm>
            <a:off x="3960366" y="3001963"/>
            <a:ext cx="1071562"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ts val="0"/>
              </a:spcBef>
              <a:defRPr/>
            </a:pPr>
            <a:endParaRPr lang="ru-RU" altLang="ru-RU" sz="794" b="0" dirty="0">
              <a:solidFill>
                <a:schemeClr val="tx1"/>
              </a:solidFill>
            </a:endParaRPr>
          </a:p>
          <a:p>
            <a:pPr>
              <a:spcBef>
                <a:spcPts val="0"/>
              </a:spcBef>
              <a:defRPr/>
            </a:pPr>
            <a:r>
              <a:rPr lang="ru-RU" altLang="ru-RU" sz="794" b="0" dirty="0">
                <a:solidFill>
                  <a:schemeClr val="tx1"/>
                </a:solidFill>
              </a:rPr>
              <a:t>Бухгалтерский и налоговый учет</a:t>
            </a:r>
          </a:p>
        </p:txBody>
      </p:sp>
      <p:sp>
        <p:nvSpPr>
          <p:cNvPr id="69" name="AutoShape 22">
            <a:extLst>
              <a:ext uri="{FF2B5EF4-FFF2-40B4-BE49-F238E27FC236}">
                <a16:creationId xmlns="" xmlns:a16="http://schemas.microsoft.com/office/drawing/2014/main" id="{3AC33F78-AF21-10AC-E139-D6987F957D2B}"/>
              </a:ext>
            </a:extLst>
          </p:cNvPr>
          <p:cNvSpPr>
            <a:spLocks noChangeArrowheads="1"/>
          </p:cNvSpPr>
          <p:nvPr/>
        </p:nvSpPr>
        <p:spPr bwMode="auto">
          <a:xfrm>
            <a:off x="5073203" y="3001963"/>
            <a:ext cx="1071563"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Электронный документооборот </a:t>
            </a:r>
            <a:r>
              <a:rPr lang="en-US" altLang="ru-RU" sz="794" b="0" dirty="0">
                <a:solidFill>
                  <a:schemeClr val="tx1"/>
                </a:solidFill>
              </a:rPr>
              <a:t>B2B </a:t>
            </a:r>
            <a:r>
              <a:rPr lang="ru-RU" altLang="ru-RU" sz="794" b="0" dirty="0">
                <a:solidFill>
                  <a:schemeClr val="tx1"/>
                </a:solidFill>
              </a:rPr>
              <a:t>и</a:t>
            </a:r>
            <a:r>
              <a:rPr lang="en-US" altLang="ru-RU" sz="794" b="0" dirty="0">
                <a:solidFill>
                  <a:schemeClr val="tx1"/>
                </a:solidFill>
              </a:rPr>
              <a:t> B2G</a:t>
            </a:r>
            <a:r>
              <a:rPr lang="ru-RU" altLang="ru-RU" sz="794" b="0" dirty="0">
                <a:solidFill>
                  <a:srgbClr val="D7F5D7"/>
                </a:solidFill>
              </a:rPr>
              <a:t>1</a:t>
            </a:r>
          </a:p>
        </p:txBody>
      </p:sp>
      <p:sp>
        <p:nvSpPr>
          <p:cNvPr id="71" name="AutoShape 22">
            <a:extLst>
              <a:ext uri="{FF2B5EF4-FFF2-40B4-BE49-F238E27FC236}">
                <a16:creationId xmlns="" xmlns:a16="http://schemas.microsoft.com/office/drawing/2014/main" id="{80307548-773D-65AF-A318-8C11E546F3FA}"/>
              </a:ext>
            </a:extLst>
          </p:cNvPr>
          <p:cNvSpPr>
            <a:spLocks noChangeArrowheads="1"/>
          </p:cNvSpPr>
          <p:nvPr/>
        </p:nvSpPr>
        <p:spPr bwMode="auto">
          <a:xfrm>
            <a:off x="6171753" y="3001963"/>
            <a:ext cx="1071563"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Управление взаимоотношениями с контрагентами</a:t>
            </a:r>
            <a:endParaRPr lang="ru-RU" altLang="ru-RU" sz="794" b="0" dirty="0">
              <a:solidFill>
                <a:srgbClr val="D7F5D7"/>
              </a:solidFill>
            </a:endParaRPr>
          </a:p>
        </p:txBody>
      </p:sp>
      <p:sp>
        <p:nvSpPr>
          <p:cNvPr id="72" name="AutoShape 22">
            <a:extLst>
              <a:ext uri="{FF2B5EF4-FFF2-40B4-BE49-F238E27FC236}">
                <a16:creationId xmlns="" xmlns:a16="http://schemas.microsoft.com/office/drawing/2014/main" id="{45D714D0-4BE9-B262-FD8D-E4ACE19A87A1}"/>
              </a:ext>
            </a:extLst>
          </p:cNvPr>
          <p:cNvSpPr>
            <a:spLocks noChangeArrowheads="1"/>
          </p:cNvSpPr>
          <p:nvPr/>
        </p:nvSpPr>
        <p:spPr bwMode="auto">
          <a:xfrm>
            <a:off x="4328666" y="3473450"/>
            <a:ext cx="1073150"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a:solidFill>
                  <a:schemeClr val="tx1"/>
                </a:solidFill>
              </a:rPr>
              <a:t>Управление затратами и расчет себестоимости</a:t>
            </a:r>
            <a:endParaRPr lang="ru-RU" altLang="ru-RU" sz="794" b="0">
              <a:solidFill>
                <a:srgbClr val="FFCE33"/>
              </a:solidFill>
            </a:endParaRPr>
          </a:p>
        </p:txBody>
      </p:sp>
      <p:sp>
        <p:nvSpPr>
          <p:cNvPr id="73" name="AutoShape 22">
            <a:extLst>
              <a:ext uri="{FF2B5EF4-FFF2-40B4-BE49-F238E27FC236}">
                <a16:creationId xmlns="" xmlns:a16="http://schemas.microsoft.com/office/drawing/2014/main" id="{50DE76D0-642F-9885-8D36-E52C4EF0F939}"/>
              </a:ext>
            </a:extLst>
          </p:cNvPr>
          <p:cNvSpPr>
            <a:spLocks noChangeArrowheads="1"/>
          </p:cNvSpPr>
          <p:nvPr/>
        </p:nvSpPr>
        <p:spPr bwMode="auto">
          <a:xfrm>
            <a:off x="5435153" y="3473450"/>
            <a:ext cx="1071563"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a:solidFill>
                  <a:schemeClr val="tx1"/>
                </a:solidFill>
              </a:rPr>
              <a:t>Организация ремонтов                  </a:t>
            </a:r>
            <a:r>
              <a:rPr lang="ru-RU" altLang="ru-RU" sz="794" b="0">
                <a:solidFill>
                  <a:srgbClr val="FFDC6D"/>
                </a:solidFill>
              </a:rPr>
              <a:t>1</a:t>
            </a:r>
          </a:p>
        </p:txBody>
      </p:sp>
      <p:sp>
        <p:nvSpPr>
          <p:cNvPr id="74" name="AutoShape 22">
            <a:extLst>
              <a:ext uri="{FF2B5EF4-FFF2-40B4-BE49-F238E27FC236}">
                <a16:creationId xmlns="" xmlns:a16="http://schemas.microsoft.com/office/drawing/2014/main" id="{886A433D-0F4B-35BF-F603-EA38CE1BB1FE}"/>
              </a:ext>
            </a:extLst>
          </p:cNvPr>
          <p:cNvSpPr>
            <a:spLocks noChangeArrowheads="1"/>
          </p:cNvSpPr>
          <p:nvPr/>
        </p:nvSpPr>
        <p:spPr bwMode="auto">
          <a:xfrm>
            <a:off x="6549578" y="3473450"/>
            <a:ext cx="1071563"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ts val="0"/>
              </a:spcBef>
              <a:defRPr/>
            </a:pPr>
            <a:r>
              <a:rPr lang="ru-RU" altLang="ru-RU" sz="794" b="0" dirty="0">
                <a:solidFill>
                  <a:schemeClr val="tx1"/>
                </a:solidFill>
              </a:rPr>
              <a:t>Управление продажами</a:t>
            </a:r>
          </a:p>
          <a:p>
            <a:pPr>
              <a:spcBef>
                <a:spcPts val="0"/>
              </a:spcBef>
              <a:defRPr/>
            </a:pPr>
            <a:endParaRPr lang="ru-RU" altLang="ru-RU" sz="794" b="0" dirty="0">
              <a:solidFill>
                <a:srgbClr val="FFDC6D"/>
              </a:solidFill>
            </a:endParaRPr>
          </a:p>
        </p:txBody>
      </p:sp>
      <p:sp>
        <p:nvSpPr>
          <p:cNvPr id="75" name="AutoShape 22">
            <a:extLst>
              <a:ext uri="{FF2B5EF4-FFF2-40B4-BE49-F238E27FC236}">
                <a16:creationId xmlns="" xmlns:a16="http://schemas.microsoft.com/office/drawing/2014/main" id="{46BB590D-8CCE-DCF3-CA87-EB0D129B6789}"/>
              </a:ext>
            </a:extLst>
          </p:cNvPr>
          <p:cNvSpPr>
            <a:spLocks noChangeArrowheads="1"/>
          </p:cNvSpPr>
          <p:nvPr/>
        </p:nvSpPr>
        <p:spPr bwMode="auto">
          <a:xfrm>
            <a:off x="3353941" y="2528888"/>
            <a:ext cx="1073150" cy="442912"/>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r>
              <a:rPr lang="ru-RU" altLang="ru-RU" sz="794" b="0" dirty="0">
                <a:latin typeface="Arial" panose="020B0604020202020204" pitchFamily="34" charset="0"/>
              </a:rPr>
              <a:t>Интеграция и управление    мастер-данными</a:t>
            </a:r>
          </a:p>
        </p:txBody>
      </p:sp>
      <p:sp>
        <p:nvSpPr>
          <p:cNvPr id="76" name="AutoShape 22">
            <a:extLst>
              <a:ext uri="{FF2B5EF4-FFF2-40B4-BE49-F238E27FC236}">
                <a16:creationId xmlns="" xmlns:a16="http://schemas.microsoft.com/office/drawing/2014/main" id="{17930D75-0497-5161-FC5E-8C1F2C5EE572}"/>
              </a:ext>
            </a:extLst>
          </p:cNvPr>
          <p:cNvSpPr>
            <a:spLocks noChangeArrowheads="1"/>
          </p:cNvSpPr>
          <p:nvPr/>
        </p:nvSpPr>
        <p:spPr bwMode="auto">
          <a:xfrm>
            <a:off x="1045716" y="3473450"/>
            <a:ext cx="1071562"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a:solidFill>
                  <a:schemeClr val="tx1"/>
                </a:solidFill>
              </a:rPr>
              <a:t>Управление закупками                 </a:t>
            </a:r>
            <a:r>
              <a:rPr lang="ru-RU" altLang="ru-RU" sz="794" b="0">
                <a:solidFill>
                  <a:srgbClr val="FFDC6D"/>
                </a:solidFill>
              </a:rPr>
              <a:t>1</a:t>
            </a:r>
          </a:p>
        </p:txBody>
      </p:sp>
      <p:sp>
        <p:nvSpPr>
          <p:cNvPr id="77" name="AutoShape 22">
            <a:extLst>
              <a:ext uri="{FF2B5EF4-FFF2-40B4-BE49-F238E27FC236}">
                <a16:creationId xmlns="" xmlns:a16="http://schemas.microsoft.com/office/drawing/2014/main" id="{398D32D5-B517-094B-9597-A0EE1D8F8F57}"/>
              </a:ext>
            </a:extLst>
          </p:cNvPr>
          <p:cNvSpPr>
            <a:spLocks noChangeArrowheads="1"/>
          </p:cNvSpPr>
          <p:nvPr/>
        </p:nvSpPr>
        <p:spPr bwMode="auto">
          <a:xfrm>
            <a:off x="2160141" y="3472737"/>
            <a:ext cx="1071562" cy="444339"/>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800" b="0" dirty="0">
                <a:solidFill>
                  <a:schemeClr val="tx1"/>
                </a:solidFill>
              </a:rPr>
              <a:t>Складское хоз-во и управление запасами</a:t>
            </a:r>
          </a:p>
        </p:txBody>
      </p:sp>
      <p:sp>
        <p:nvSpPr>
          <p:cNvPr id="78" name="AutoShape 22">
            <a:extLst>
              <a:ext uri="{FF2B5EF4-FFF2-40B4-BE49-F238E27FC236}">
                <a16:creationId xmlns="" xmlns:a16="http://schemas.microsoft.com/office/drawing/2014/main" id="{1A23D826-A268-7185-7C33-ABD69CC5B4F7}"/>
              </a:ext>
            </a:extLst>
          </p:cNvPr>
          <p:cNvSpPr>
            <a:spLocks noChangeArrowheads="1"/>
          </p:cNvSpPr>
          <p:nvPr/>
        </p:nvSpPr>
        <p:spPr bwMode="auto">
          <a:xfrm>
            <a:off x="3269803" y="3473450"/>
            <a:ext cx="1030288"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Управление производством, планирование</a:t>
            </a:r>
            <a:endParaRPr lang="ru-RU" altLang="ru-RU" sz="794" b="0" dirty="0">
              <a:solidFill>
                <a:srgbClr val="FFCE33"/>
              </a:solidFill>
            </a:endParaRPr>
          </a:p>
        </p:txBody>
      </p:sp>
      <p:pic>
        <p:nvPicPr>
          <p:cNvPr id="79" name="Picture 65" descr="иконки_06">
            <a:extLst>
              <a:ext uri="{FF2B5EF4-FFF2-40B4-BE49-F238E27FC236}">
                <a16:creationId xmlns="" xmlns:a16="http://schemas.microsoft.com/office/drawing/2014/main" id="{2D463AEE-2A0A-5B0B-965A-9E9341259122}"/>
              </a:ext>
            </a:extLst>
          </p:cNvPr>
          <p:cNvPicPr>
            <a:picLocks noChangeAspect="1" noChangeArrowheads="1"/>
          </p:cNvPicPr>
          <p:nvPr/>
        </p:nvPicPr>
        <p:blipFill>
          <a:blip r:embed="rId10"/>
          <a:srcRect/>
          <a:stretch>
            <a:fillRect/>
          </a:stretch>
        </p:blipFill>
        <p:spPr bwMode="auto">
          <a:xfrm>
            <a:off x="4706491" y="1112838"/>
            <a:ext cx="244475" cy="250825"/>
          </a:xfrm>
          <a:prstGeom prst="rect">
            <a:avLst/>
          </a:prstGeom>
          <a:solidFill>
            <a:srgbClr val="4CA2AE"/>
          </a:solidFill>
          <a:ln>
            <a:noFill/>
          </a:ln>
        </p:spPr>
      </p:pic>
      <p:pic>
        <p:nvPicPr>
          <p:cNvPr id="80" name="Picture 66" descr="иконки_04">
            <a:extLst>
              <a:ext uri="{FF2B5EF4-FFF2-40B4-BE49-F238E27FC236}">
                <a16:creationId xmlns="" xmlns:a16="http://schemas.microsoft.com/office/drawing/2014/main" id="{A8A606C5-4504-67D1-4304-69758A688057}"/>
              </a:ext>
            </a:extLst>
          </p:cNvPr>
          <p:cNvPicPr>
            <a:picLocks noChangeAspect="1" noChangeArrowheads="1"/>
          </p:cNvPicPr>
          <p:nvPr/>
        </p:nvPicPr>
        <p:blipFill>
          <a:blip r:embed="rId11"/>
          <a:srcRect/>
          <a:stretch>
            <a:fillRect/>
          </a:stretch>
        </p:blipFill>
        <p:spPr bwMode="auto">
          <a:xfrm>
            <a:off x="4177853" y="1576388"/>
            <a:ext cx="246063" cy="238125"/>
          </a:xfrm>
          <a:prstGeom prst="rect">
            <a:avLst/>
          </a:prstGeom>
          <a:solidFill>
            <a:srgbClr val="4CA2AE"/>
          </a:solidFill>
          <a:ln>
            <a:noFill/>
          </a:ln>
        </p:spPr>
      </p:pic>
      <p:pic>
        <p:nvPicPr>
          <p:cNvPr id="81" name="Picture 67" descr="иконки_05">
            <a:extLst>
              <a:ext uri="{FF2B5EF4-FFF2-40B4-BE49-F238E27FC236}">
                <a16:creationId xmlns="" xmlns:a16="http://schemas.microsoft.com/office/drawing/2014/main" id="{1D578251-7E4E-076E-913A-F4E5DBDB231D}"/>
              </a:ext>
            </a:extLst>
          </p:cNvPr>
          <p:cNvPicPr>
            <a:picLocks noChangeAspect="1" noChangeArrowheads="1"/>
          </p:cNvPicPr>
          <p:nvPr/>
        </p:nvPicPr>
        <p:blipFill>
          <a:blip r:embed="rId12"/>
          <a:srcRect/>
          <a:stretch>
            <a:fillRect/>
          </a:stretch>
        </p:blipFill>
        <p:spPr bwMode="auto">
          <a:xfrm>
            <a:off x="3652391" y="2054225"/>
            <a:ext cx="250825" cy="247650"/>
          </a:xfrm>
          <a:prstGeom prst="rect">
            <a:avLst/>
          </a:prstGeom>
          <a:solidFill>
            <a:srgbClr val="4CA2AE"/>
          </a:solidFill>
          <a:ln>
            <a:noFill/>
          </a:ln>
        </p:spPr>
      </p:pic>
      <p:pic>
        <p:nvPicPr>
          <p:cNvPr id="82" name="Picture 61" descr="иконки_01">
            <a:extLst>
              <a:ext uri="{FF2B5EF4-FFF2-40B4-BE49-F238E27FC236}">
                <a16:creationId xmlns="" xmlns:a16="http://schemas.microsoft.com/office/drawing/2014/main" id="{16FF8F6F-D8B8-D698-3EBA-2A7C0E88997A}"/>
              </a:ext>
            </a:extLst>
          </p:cNvPr>
          <p:cNvPicPr>
            <a:picLocks noChangeAspect="1" noChangeArrowheads="1"/>
          </p:cNvPicPr>
          <p:nvPr/>
        </p:nvPicPr>
        <p:blipFill>
          <a:blip r:embed="rId13"/>
          <a:srcRect/>
          <a:stretch>
            <a:fillRect/>
          </a:stretch>
        </p:blipFill>
        <p:spPr bwMode="auto">
          <a:xfrm>
            <a:off x="5290691" y="1566863"/>
            <a:ext cx="254000" cy="239712"/>
          </a:xfrm>
          <a:prstGeom prst="rect">
            <a:avLst/>
          </a:prstGeom>
          <a:solidFill>
            <a:srgbClr val="4CA2AE"/>
          </a:solidFill>
          <a:ln>
            <a:noFill/>
          </a:ln>
        </p:spPr>
      </p:pic>
      <p:pic>
        <p:nvPicPr>
          <p:cNvPr id="83" name="Picture 64" descr="иконки_07">
            <a:extLst>
              <a:ext uri="{FF2B5EF4-FFF2-40B4-BE49-F238E27FC236}">
                <a16:creationId xmlns="" xmlns:a16="http://schemas.microsoft.com/office/drawing/2014/main" id="{50F8761F-C593-23E2-2524-0DC909DACB51}"/>
              </a:ext>
            </a:extLst>
          </p:cNvPr>
          <p:cNvPicPr>
            <a:picLocks noChangeAspect="1" noChangeArrowheads="1"/>
          </p:cNvPicPr>
          <p:nvPr/>
        </p:nvPicPr>
        <p:blipFill>
          <a:blip r:embed="rId14"/>
          <a:srcRect/>
          <a:stretch>
            <a:fillRect/>
          </a:stretch>
        </p:blipFill>
        <p:spPr bwMode="auto">
          <a:xfrm>
            <a:off x="5868506" y="2049463"/>
            <a:ext cx="263525" cy="268288"/>
          </a:xfrm>
          <a:prstGeom prst="rect">
            <a:avLst/>
          </a:prstGeom>
          <a:solidFill>
            <a:srgbClr val="4CA2AE"/>
          </a:solidFill>
          <a:ln>
            <a:noFill/>
          </a:ln>
        </p:spPr>
      </p:pic>
      <p:pic>
        <p:nvPicPr>
          <p:cNvPr id="69673" name="Picture 63" descr="иконки_03">
            <a:extLst>
              <a:ext uri="{FF2B5EF4-FFF2-40B4-BE49-F238E27FC236}">
                <a16:creationId xmlns="" xmlns:a16="http://schemas.microsoft.com/office/drawing/2014/main" id="{B9062210-5028-247F-EA84-7572BE6A22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33266" y="2563813"/>
            <a:ext cx="236537" cy="230187"/>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9674" name="Picture 61" descr="иконки_01">
            <a:extLst>
              <a:ext uri="{FF2B5EF4-FFF2-40B4-BE49-F238E27FC236}">
                <a16:creationId xmlns="" xmlns:a16="http://schemas.microsoft.com/office/drawing/2014/main" id="{FB390FB9-6008-E007-0D96-EE2C8758E0C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90691" y="2543175"/>
            <a:ext cx="254000" cy="238125"/>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9675" name="Picture 62" descr="иконки_02">
            <a:extLst>
              <a:ext uri="{FF2B5EF4-FFF2-40B4-BE49-F238E27FC236}">
                <a16:creationId xmlns="" xmlns:a16="http://schemas.microsoft.com/office/drawing/2014/main" id="{BE1A442C-C6BD-DB4E-AAED-1791389C89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82616" y="2549525"/>
            <a:ext cx="238125" cy="236538"/>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9676" name="Picture 68" descr="иконки_09">
            <a:extLst>
              <a:ext uri="{FF2B5EF4-FFF2-40B4-BE49-F238E27FC236}">
                <a16:creationId xmlns="" xmlns:a16="http://schemas.microsoft.com/office/drawing/2014/main" id="{1AA32AF8-A405-8AC3-91EB-2C645836FAE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6703" y="2540000"/>
            <a:ext cx="263525" cy="265113"/>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3" name="Picture 66" descr="иконки_04">
            <a:extLst>
              <a:ext uri="{FF2B5EF4-FFF2-40B4-BE49-F238E27FC236}">
                <a16:creationId xmlns="" xmlns:a16="http://schemas.microsoft.com/office/drawing/2014/main" id="{C49588ED-EC81-F42B-34F2-EE5BC1D0429A}"/>
              </a:ext>
            </a:extLst>
          </p:cNvPr>
          <p:cNvPicPr>
            <a:picLocks noChangeAspect="1" noChangeArrowheads="1"/>
          </p:cNvPicPr>
          <p:nvPr/>
        </p:nvPicPr>
        <p:blipFill>
          <a:blip r:embed="rId11"/>
          <a:srcRect/>
          <a:stretch>
            <a:fillRect/>
          </a:stretch>
        </p:blipFill>
        <p:spPr bwMode="auto">
          <a:xfrm>
            <a:off x="4768403" y="2051050"/>
            <a:ext cx="246063" cy="239713"/>
          </a:xfrm>
          <a:prstGeom prst="rect">
            <a:avLst/>
          </a:prstGeom>
          <a:solidFill>
            <a:srgbClr val="4CA2AE"/>
          </a:solidFill>
          <a:ln>
            <a:noFill/>
          </a:ln>
        </p:spPr>
      </p:pic>
      <p:sp>
        <p:nvSpPr>
          <p:cNvPr id="95" name="Левая фигурная скобка 94">
            <a:extLst>
              <a:ext uri="{FF2B5EF4-FFF2-40B4-BE49-F238E27FC236}">
                <a16:creationId xmlns="" xmlns:a16="http://schemas.microsoft.com/office/drawing/2014/main" id="{DF8E8377-7699-9FDB-EF31-7F97F507FC07}"/>
              </a:ext>
            </a:extLst>
          </p:cNvPr>
          <p:cNvSpPr/>
          <p:nvPr/>
        </p:nvSpPr>
        <p:spPr>
          <a:xfrm rot="10800000">
            <a:off x="6176516" y="1104900"/>
            <a:ext cx="300037" cy="1363663"/>
          </a:xfrm>
          <a:prstGeom prst="lef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lIns="68576" tIns="34288" rIns="68576" bIns="34288" anchor="ctr"/>
          <a:lstStyle/>
          <a:p>
            <a:pPr algn="ctr" defTabSz="685755" eaLnBrk="1" fontAlgn="auto" hangingPunct="1">
              <a:spcBef>
                <a:spcPts val="0"/>
              </a:spcBef>
              <a:spcAft>
                <a:spcPts val="0"/>
              </a:spcAft>
              <a:defRPr/>
            </a:pPr>
            <a:endParaRPr lang="ru-RU" sz="1111" b="0" dirty="0">
              <a:solidFill>
                <a:prstClr val="black"/>
              </a:solidFill>
              <a:latin typeface="Arial" panose="020B0604020202020204" pitchFamily="34" charset="0"/>
              <a:cs typeface="Arial" panose="020B0604020202020204" pitchFamily="34" charset="0"/>
            </a:endParaRPr>
          </a:p>
        </p:txBody>
      </p:sp>
      <p:sp>
        <p:nvSpPr>
          <p:cNvPr id="96" name="Левая фигурная скобка 95">
            <a:extLst>
              <a:ext uri="{FF2B5EF4-FFF2-40B4-BE49-F238E27FC236}">
                <a16:creationId xmlns="" xmlns:a16="http://schemas.microsoft.com/office/drawing/2014/main" id="{D814EFEF-3EB7-EF7D-D3FC-83064BE58B76}"/>
              </a:ext>
            </a:extLst>
          </p:cNvPr>
          <p:cNvSpPr/>
          <p:nvPr/>
        </p:nvSpPr>
        <p:spPr>
          <a:xfrm rot="10800000">
            <a:off x="7213153" y="2489200"/>
            <a:ext cx="300038" cy="966788"/>
          </a:xfrm>
          <a:prstGeom prst="leftBrace">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lIns="68576" tIns="34288" rIns="68576" bIns="34288" anchor="ctr"/>
          <a:lstStyle/>
          <a:p>
            <a:pPr algn="ctr" defTabSz="685755" eaLnBrk="1" fontAlgn="auto" hangingPunct="1">
              <a:spcBef>
                <a:spcPts val="0"/>
              </a:spcBef>
              <a:spcAft>
                <a:spcPts val="0"/>
              </a:spcAft>
              <a:defRPr/>
            </a:pPr>
            <a:endParaRPr lang="ru-RU" sz="1111" b="0" dirty="0">
              <a:solidFill>
                <a:prstClr val="black"/>
              </a:solidFill>
              <a:latin typeface="Arial" panose="020B0604020202020204" pitchFamily="34" charset="0"/>
              <a:cs typeface="Arial" panose="020B0604020202020204" pitchFamily="34" charset="0"/>
            </a:endParaRPr>
          </a:p>
        </p:txBody>
      </p:sp>
      <p:sp>
        <p:nvSpPr>
          <p:cNvPr id="97" name="Левая фигурная скобка 96">
            <a:extLst>
              <a:ext uri="{FF2B5EF4-FFF2-40B4-BE49-F238E27FC236}">
                <a16:creationId xmlns="" xmlns:a16="http://schemas.microsoft.com/office/drawing/2014/main" id="{EF21AC55-20A4-C339-CC66-ED252B5E6E7B}"/>
              </a:ext>
            </a:extLst>
          </p:cNvPr>
          <p:cNvSpPr/>
          <p:nvPr/>
        </p:nvSpPr>
        <p:spPr>
          <a:xfrm rot="10800000">
            <a:off x="7613203" y="3440113"/>
            <a:ext cx="300038" cy="474662"/>
          </a:xfrm>
          <a:prstGeom prst="leftBrace">
            <a:avLst/>
          </a:prstGeom>
          <a:ln w="28575">
            <a:solidFill>
              <a:srgbClr val="CC9900"/>
            </a:solidFill>
          </a:ln>
        </p:spPr>
        <p:style>
          <a:lnRef idx="1">
            <a:schemeClr val="accent1"/>
          </a:lnRef>
          <a:fillRef idx="0">
            <a:schemeClr val="accent1"/>
          </a:fillRef>
          <a:effectRef idx="0">
            <a:schemeClr val="accent1"/>
          </a:effectRef>
          <a:fontRef idx="minor">
            <a:schemeClr val="tx1"/>
          </a:fontRef>
        </p:style>
        <p:txBody>
          <a:bodyPr lIns="68576" tIns="34288" rIns="68576" bIns="34288" anchor="ctr"/>
          <a:lstStyle/>
          <a:p>
            <a:pPr algn="ctr" defTabSz="685755" eaLnBrk="1" fontAlgn="auto" hangingPunct="1">
              <a:spcBef>
                <a:spcPts val="0"/>
              </a:spcBef>
              <a:spcAft>
                <a:spcPts val="0"/>
              </a:spcAft>
              <a:defRPr/>
            </a:pPr>
            <a:endParaRPr lang="ru-RU" sz="1111" b="0" dirty="0">
              <a:solidFill>
                <a:prstClr val="black"/>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 xmlns:a16="http://schemas.microsoft.com/office/drawing/2014/main" id="{54981E67-C90E-CE35-8FB2-49F67D1BC4F2}"/>
              </a:ext>
            </a:extLst>
          </p:cNvPr>
          <p:cNvSpPr txBox="1"/>
          <p:nvPr/>
        </p:nvSpPr>
        <p:spPr>
          <a:xfrm>
            <a:off x="6587678" y="1417638"/>
            <a:ext cx="608013" cy="669410"/>
          </a:xfrm>
          <a:prstGeom prst="rect">
            <a:avLst/>
          </a:prstGeom>
          <a:noFill/>
        </p:spPr>
        <p:txBody>
          <a:bodyPr lIns="68576" tIns="34288" rIns="68576" bIns="34288">
            <a:spAutoFit/>
          </a:bodyPr>
          <a:lstStyle/>
          <a:p>
            <a:pPr defTabSz="685755" eaLnBrk="1" fontAlgn="auto" hangingPunct="1">
              <a:spcBef>
                <a:spcPts val="0"/>
              </a:spcBef>
              <a:spcAft>
                <a:spcPts val="0"/>
              </a:spcAft>
              <a:defRPr/>
            </a:pPr>
            <a:r>
              <a:rPr lang="en-US" sz="1300" b="0" dirty="0">
                <a:solidFill>
                  <a:srgbClr val="2A6468"/>
                </a:solidFill>
                <a:latin typeface="Arial" panose="020B0604020202020204" pitchFamily="34" charset="0"/>
              </a:rPr>
              <a:t>CPM</a:t>
            </a:r>
            <a:r>
              <a:rPr lang="ru-RU" sz="1300" b="0" dirty="0">
                <a:solidFill>
                  <a:srgbClr val="2A6468"/>
                </a:solidFill>
                <a:latin typeface="Arial" panose="020B0604020202020204" pitchFamily="34" charset="0"/>
              </a:rPr>
              <a:t>,</a:t>
            </a:r>
            <a:r>
              <a:rPr lang="en-US" sz="1300" b="0" dirty="0">
                <a:solidFill>
                  <a:srgbClr val="2A6468"/>
                </a:solidFill>
                <a:latin typeface="Arial" panose="020B0604020202020204" pitchFamily="34" charset="0"/>
              </a:rPr>
              <a:t> BSC</a:t>
            </a:r>
            <a:r>
              <a:rPr lang="ru-RU" sz="1300" b="0" dirty="0">
                <a:solidFill>
                  <a:srgbClr val="2A6468"/>
                </a:solidFill>
                <a:latin typeface="Arial" panose="020B0604020202020204" pitchFamily="34" charset="0"/>
              </a:rPr>
              <a:t>,</a:t>
            </a:r>
          </a:p>
          <a:p>
            <a:pPr defTabSz="685755" eaLnBrk="1" fontAlgn="auto" hangingPunct="1">
              <a:spcBef>
                <a:spcPts val="0"/>
              </a:spcBef>
              <a:spcAft>
                <a:spcPts val="0"/>
              </a:spcAft>
              <a:defRPr/>
            </a:pPr>
            <a:r>
              <a:rPr lang="en-US" sz="1300" b="0" dirty="0">
                <a:solidFill>
                  <a:srgbClr val="2A6468"/>
                </a:solidFill>
                <a:latin typeface="Arial" panose="020B0604020202020204" pitchFamily="34" charset="0"/>
              </a:rPr>
              <a:t>KPI</a:t>
            </a:r>
            <a:endParaRPr lang="ru-RU" sz="1300" b="0" dirty="0">
              <a:solidFill>
                <a:srgbClr val="2A6468"/>
              </a:solidFill>
              <a:latin typeface="Arial" panose="020B0604020202020204" pitchFamily="34" charset="0"/>
            </a:endParaRPr>
          </a:p>
        </p:txBody>
      </p:sp>
      <p:sp>
        <p:nvSpPr>
          <p:cNvPr id="99" name="TextBox 98">
            <a:extLst>
              <a:ext uri="{FF2B5EF4-FFF2-40B4-BE49-F238E27FC236}">
                <a16:creationId xmlns="" xmlns:a16="http://schemas.microsoft.com/office/drawing/2014/main" id="{FAA8577E-D3EA-1AD6-0EC2-54A8D39EA285}"/>
              </a:ext>
            </a:extLst>
          </p:cNvPr>
          <p:cNvSpPr txBox="1"/>
          <p:nvPr/>
        </p:nvSpPr>
        <p:spPr>
          <a:xfrm>
            <a:off x="7605266" y="2614613"/>
            <a:ext cx="701675" cy="669410"/>
          </a:xfrm>
          <a:prstGeom prst="rect">
            <a:avLst/>
          </a:prstGeom>
          <a:noFill/>
        </p:spPr>
        <p:txBody>
          <a:bodyPr lIns="68576" tIns="34288" rIns="68576" bIns="34288">
            <a:spAutoFit/>
          </a:bodyPr>
          <a:lstStyle>
            <a:defPPr>
              <a:defRPr lang="en-US"/>
            </a:defPPr>
            <a:lvl1pPr defTabSz="864107" eaLnBrk="1" fontAlgn="auto" hangingPunct="1">
              <a:spcBef>
                <a:spcPts val="0"/>
              </a:spcBef>
              <a:spcAft>
                <a:spcPts val="0"/>
              </a:spcAft>
              <a:defRPr sz="1800" b="0">
                <a:solidFill>
                  <a:schemeClr val="accent1">
                    <a:lumMod val="50000"/>
                  </a:schemeClr>
                </a:solidFill>
                <a:latin typeface="Franklin Gothic Medium" panose="020B0603020102020204" pitchFamily="34" charset="0"/>
              </a:defRPr>
            </a:lvl1pPr>
          </a:lstStyle>
          <a:p>
            <a:pPr>
              <a:defRPr/>
            </a:pPr>
            <a:r>
              <a:rPr lang="en-US" sz="1300" dirty="0">
                <a:solidFill>
                  <a:srgbClr val="5A8B25"/>
                </a:solidFill>
                <a:latin typeface="Arial" panose="020B0604020202020204" pitchFamily="34" charset="0"/>
              </a:rPr>
              <a:t>ERP, </a:t>
            </a:r>
          </a:p>
          <a:p>
            <a:pPr>
              <a:defRPr/>
            </a:pPr>
            <a:r>
              <a:rPr lang="en-US" sz="1300" dirty="0">
                <a:solidFill>
                  <a:srgbClr val="5A8B25"/>
                </a:solidFill>
                <a:latin typeface="Arial" panose="020B0604020202020204" pitchFamily="34" charset="0"/>
              </a:rPr>
              <a:t>HCM,</a:t>
            </a:r>
            <a:endParaRPr lang="ru-RU" sz="1300" dirty="0">
              <a:solidFill>
                <a:srgbClr val="5A8B25"/>
              </a:solidFill>
              <a:latin typeface="Arial" panose="020B0604020202020204" pitchFamily="34" charset="0"/>
            </a:endParaRPr>
          </a:p>
          <a:p>
            <a:pPr>
              <a:defRPr/>
            </a:pPr>
            <a:r>
              <a:rPr lang="en-US" sz="1300" dirty="0">
                <a:solidFill>
                  <a:srgbClr val="5A8B25"/>
                </a:solidFill>
                <a:latin typeface="Arial" panose="020B0604020202020204" pitchFamily="34" charset="0"/>
              </a:rPr>
              <a:t>CRM</a:t>
            </a:r>
            <a:endParaRPr lang="ru-RU" sz="1300" dirty="0">
              <a:solidFill>
                <a:srgbClr val="5A8B25"/>
              </a:solidFill>
              <a:latin typeface="Arial" panose="020B0604020202020204" pitchFamily="34" charset="0"/>
            </a:endParaRPr>
          </a:p>
        </p:txBody>
      </p:sp>
      <p:sp>
        <p:nvSpPr>
          <p:cNvPr id="100" name="TextBox 99">
            <a:extLst>
              <a:ext uri="{FF2B5EF4-FFF2-40B4-BE49-F238E27FC236}">
                <a16:creationId xmlns="" xmlns:a16="http://schemas.microsoft.com/office/drawing/2014/main" id="{C6848ED0-983E-0C9F-14B3-86C165FEC411}"/>
              </a:ext>
            </a:extLst>
          </p:cNvPr>
          <p:cNvSpPr txBox="1"/>
          <p:nvPr/>
        </p:nvSpPr>
        <p:spPr>
          <a:xfrm>
            <a:off x="8013253" y="3282950"/>
            <a:ext cx="695325" cy="669410"/>
          </a:xfrm>
          <a:prstGeom prst="rect">
            <a:avLst/>
          </a:prstGeom>
          <a:noFill/>
        </p:spPr>
        <p:txBody>
          <a:bodyPr lIns="68576" tIns="34288" rIns="68576" bIns="34288">
            <a:spAutoFit/>
          </a:bodyPr>
          <a:lstStyle>
            <a:defPPr>
              <a:defRPr lang="en-US"/>
            </a:defPPr>
            <a:lvl1pPr defTabSz="864107" eaLnBrk="1" fontAlgn="auto" hangingPunct="1">
              <a:spcBef>
                <a:spcPts val="0"/>
              </a:spcBef>
              <a:spcAft>
                <a:spcPts val="0"/>
              </a:spcAft>
              <a:defRPr sz="1800" b="0">
                <a:solidFill>
                  <a:srgbClr val="5A8B25"/>
                </a:solidFill>
                <a:latin typeface="Franklin Gothic Medium" panose="020B0603020102020204" pitchFamily="34" charset="0"/>
              </a:defRPr>
            </a:lvl1pPr>
          </a:lstStyle>
          <a:p>
            <a:pPr>
              <a:defRPr/>
            </a:pPr>
            <a:r>
              <a:rPr lang="en-US" sz="1300" dirty="0">
                <a:solidFill>
                  <a:srgbClr val="A27800"/>
                </a:solidFill>
                <a:latin typeface="Arial" panose="020B0604020202020204" pitchFamily="34" charset="0"/>
              </a:rPr>
              <a:t>MES, WMS, EAM</a:t>
            </a:r>
            <a:endParaRPr lang="ru-RU" sz="1300" dirty="0">
              <a:solidFill>
                <a:srgbClr val="A27800"/>
              </a:solidFill>
              <a:latin typeface="Arial" panose="020B0604020202020204" pitchFamily="34" charset="0"/>
            </a:endParaRPr>
          </a:p>
        </p:txBody>
      </p:sp>
      <p:sp>
        <p:nvSpPr>
          <p:cNvPr id="66" name="Text Box 6">
            <a:extLst>
              <a:ext uri="{FF2B5EF4-FFF2-40B4-BE49-F238E27FC236}">
                <a16:creationId xmlns="" xmlns:a16="http://schemas.microsoft.com/office/drawing/2014/main" id="{12429203-3F74-FC3D-A5AB-B7F23DE3EA1F}"/>
              </a:ext>
            </a:extLst>
          </p:cNvPr>
          <p:cNvSpPr txBox="1">
            <a:spLocks noChangeArrowheads="1"/>
          </p:cNvSpPr>
          <p:nvPr/>
        </p:nvSpPr>
        <p:spPr bwMode="auto">
          <a:xfrm>
            <a:off x="255590" y="4187033"/>
            <a:ext cx="8713786" cy="830997"/>
          </a:xfrm>
          <a:prstGeom prst="rect">
            <a:avLst/>
          </a:prstGeom>
          <a:noFill/>
          <a:ln>
            <a:noFill/>
          </a:ln>
          <a:effectLst>
            <a:prstShdw prst="shdw17" dist="17961" dir="2700000">
              <a:schemeClr val="accent1">
                <a:gamma/>
                <a:shade val="60000"/>
                <a:invGamma/>
              </a:schemeClr>
            </a:prstShdw>
          </a:effectLst>
        </p:spPr>
        <p:txBody>
          <a:bodyPr wrap="square">
            <a:spAutoFit/>
          </a:bodyPr>
          <a:lstStyle/>
          <a:p>
            <a:pPr algn="just" eaLnBrk="1" hangingPunct="1">
              <a:defRPr/>
            </a:pPr>
            <a:r>
              <a:rPr lang="ru-RU" altLang="ru-RU" sz="1200" b="0" dirty="0">
                <a:solidFill>
                  <a:srgbClr val="FF0000"/>
                </a:solidFill>
                <a:latin typeface="Arial" panose="020B0604020202020204" pitchFamily="34" charset="0"/>
              </a:rPr>
              <a:t>«1С:</a:t>
            </a:r>
            <a:r>
              <a:rPr lang="en-US" altLang="ru-RU" sz="1200" b="0" dirty="0">
                <a:solidFill>
                  <a:srgbClr val="FF0000"/>
                </a:solidFill>
                <a:latin typeface="Arial" panose="020B0604020202020204" pitchFamily="34" charset="0"/>
              </a:rPr>
              <a:t>ERP</a:t>
            </a:r>
            <a:r>
              <a:rPr lang="ru-RU" altLang="ru-RU" sz="1200" b="0" dirty="0">
                <a:solidFill>
                  <a:srgbClr val="FF0000"/>
                </a:solidFill>
                <a:latin typeface="Arial" panose="020B0604020202020204" pitchFamily="34" charset="0"/>
              </a:rPr>
              <a:t>. Управление холдингом» </a:t>
            </a:r>
            <a:r>
              <a:rPr lang="ru-RU" altLang="ru-RU" sz="1200" b="0" dirty="0">
                <a:latin typeface="Arial" panose="020B0604020202020204" pitchFamily="34" charset="0"/>
              </a:rPr>
              <a:t>разработана для автоматизации в одной базе сложного производства, корпоративных финансов и закупок.</a:t>
            </a:r>
            <a:r>
              <a:rPr lang="en-US" altLang="ru-RU" sz="1200" b="0" dirty="0">
                <a:latin typeface="Arial" panose="020B0604020202020204" pitchFamily="34" charset="0"/>
              </a:rPr>
              <a:t> </a:t>
            </a:r>
            <a:r>
              <a:rPr lang="ru-RU" altLang="ru-RU" sz="1200" b="0" dirty="0">
                <a:latin typeface="Arial" panose="020B0604020202020204" pitchFamily="34" charset="0"/>
              </a:rPr>
              <a:t>Подходит для комплексной автоматизации управляющих компаний, общих центров обслуживания, крупных </a:t>
            </a:r>
            <a:r>
              <a:rPr lang="ru-RU" altLang="ru-RU" sz="1200" b="0" dirty="0" err="1">
                <a:latin typeface="Arial" panose="020B0604020202020204" pitchFamily="34" charset="0"/>
              </a:rPr>
              <a:t>монокомпаний</a:t>
            </a:r>
            <a:r>
              <a:rPr lang="ru-RU" altLang="ru-RU" sz="1200" b="0" dirty="0">
                <a:latin typeface="Arial" panose="020B0604020202020204" pitchFamily="34" charset="0"/>
              </a:rPr>
              <a:t> и дочерних обществ крупных холдингов.</a:t>
            </a:r>
          </a:p>
          <a:p>
            <a:pPr algn="just" eaLnBrk="1" hangingPunct="1">
              <a:defRPr/>
            </a:pPr>
            <a:r>
              <a:rPr lang="ru-RU" altLang="ru-RU" sz="1200" b="0" dirty="0">
                <a:latin typeface="Arial" panose="020B0604020202020204" pitchFamily="34" charset="0"/>
              </a:rPr>
              <a:t>Особенно рекомендуется субъектам 275 ФЗ и 223 ФЗ</a:t>
            </a:r>
          </a:p>
        </p:txBody>
      </p:sp>
      <p:pic>
        <p:nvPicPr>
          <p:cNvPr id="10242" name="Picture 2" descr="https://logos-download.com/wp-content/uploads/2019/01/Abrau-Durso_Logo_full.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4075" y="2050034"/>
            <a:ext cx="521853" cy="452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Объект 2">
            <a:extLst>
              <a:ext uri="{FF2B5EF4-FFF2-40B4-BE49-F238E27FC236}">
                <a16:creationId xmlns="" xmlns:a16="http://schemas.microsoft.com/office/drawing/2014/main" id="{03ACD4AC-B59E-0889-DB0D-E0A2874DB9CE}"/>
              </a:ext>
            </a:extLst>
          </p:cNvPr>
          <p:cNvSpPr>
            <a:spLocks noGrp="1"/>
          </p:cNvSpPr>
          <p:nvPr>
            <p:ph idx="1"/>
          </p:nvPr>
        </p:nvSpPr>
        <p:spPr>
          <a:xfrm>
            <a:off x="251487" y="1560667"/>
            <a:ext cx="8641027" cy="2882459"/>
          </a:xfrm>
        </p:spPr>
        <p:txBody>
          <a:bodyPr/>
          <a:lstStyle/>
          <a:p>
            <a:pPr marL="0" indent="0">
              <a:buNone/>
              <a:defRPr/>
            </a:pPr>
            <a:r>
              <a:rPr lang="ru-RU" altLang="ru-RU" sz="1200" kern="1200" dirty="0">
                <a:latin typeface="Arial" panose="020B0604020202020204" pitchFamily="34" charset="0"/>
                <a:cs typeface="Arial" panose="020B0604020202020204" pitchFamily="34" charset="0"/>
              </a:rPr>
              <a:t>Выделяются расходы, формирующие:</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kern="1200" dirty="0">
                <a:solidFill>
                  <a:srgbClr val="FF0000"/>
                </a:solidFill>
                <a:latin typeface="Arial" panose="020B0604020202020204" pitchFamily="34" charset="0"/>
                <a:cs typeface="Arial" panose="020B0604020202020204" pitchFamily="34" charset="0"/>
              </a:rPr>
              <a:t>Себестоимость выпускаемой продукции </a:t>
            </a:r>
            <a:r>
              <a:rPr lang="ru-RU" altLang="ru-RU" sz="1200" kern="1200" dirty="0">
                <a:latin typeface="Arial" panose="020B0604020202020204" pitchFamily="34" charset="0"/>
                <a:cs typeface="Arial" panose="020B0604020202020204" pitchFamily="34" charset="0"/>
              </a:rPr>
              <a:t>- </a:t>
            </a:r>
            <a:r>
              <a:rPr lang="ru-RU" sz="1200" kern="1200" dirty="0">
                <a:latin typeface="Arial" panose="020B0604020202020204" pitchFamily="34" charset="0"/>
                <a:cs typeface="Arial" panose="020B0604020202020204" pitchFamily="34" charset="0"/>
              </a:rPr>
              <a:t>затраты через подразделения относятся на заказы на производство и продукцию (выполненные работы). </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kern="1200" dirty="0">
                <a:solidFill>
                  <a:srgbClr val="FF0000"/>
                </a:solidFill>
                <a:latin typeface="Arial" panose="020B0604020202020204" pitchFamily="34" charset="0"/>
                <a:cs typeface="Arial" panose="020B0604020202020204" pitchFamily="34" charset="0"/>
              </a:rPr>
              <a:t>Стоимость оборотных активов </a:t>
            </a:r>
            <a:r>
              <a:rPr lang="ru-RU" sz="1200" kern="1200" dirty="0">
                <a:latin typeface="Arial" panose="020B0604020202020204" pitchFamily="34" charset="0"/>
                <a:cs typeface="Arial" panose="020B0604020202020204" pitchFamily="34" charset="0"/>
              </a:rPr>
              <a:t>– формирование полной стоимости приобретения и владения товарно-материальными ресурсами.</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kern="1200" dirty="0">
                <a:solidFill>
                  <a:srgbClr val="FF0000"/>
                </a:solidFill>
                <a:latin typeface="Arial" panose="020B0604020202020204" pitchFamily="34" charset="0"/>
                <a:cs typeface="Arial" panose="020B0604020202020204" pitchFamily="34" charset="0"/>
              </a:rPr>
              <a:t>Финансовый результат</a:t>
            </a:r>
            <a:r>
              <a:rPr lang="ru-RU" sz="1200" kern="1200" dirty="0">
                <a:latin typeface="Arial" panose="020B0604020202020204" pitchFamily="34" charset="0"/>
                <a:cs typeface="Arial" panose="020B0604020202020204" pitchFamily="34" charset="0"/>
              </a:rPr>
              <a:t> – объектами учета выступают направления деятельности, организации (в том числе и в целях формирования прибылей и убытков организаций), центры ответственности в виде подразделений.</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sz="1200" kern="1200" dirty="0">
                <a:solidFill>
                  <a:srgbClr val="FF0000"/>
                </a:solidFill>
                <a:latin typeface="Arial" panose="020B0604020202020204" pitchFamily="34" charset="0"/>
                <a:cs typeface="Arial" panose="020B0604020202020204" pitchFamily="34" charset="0"/>
              </a:rPr>
              <a:t>Стоимость внеоборотных активов </a:t>
            </a:r>
            <a:r>
              <a:rPr lang="ru-RU" sz="1200" kern="1200" dirty="0">
                <a:latin typeface="Arial" panose="020B0604020202020204" pitchFamily="34" charset="0"/>
                <a:cs typeface="Arial" panose="020B0604020202020204" pitchFamily="34" charset="0"/>
              </a:rPr>
              <a:t>– формирование стоимости будущих объектов ОС и НМА, учет расходов на капитальное строительство, проведение НИОКР.</a:t>
            </a:r>
            <a:endParaRPr lang="ru-RU" altLang="ru-RU" sz="1200" kern="12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ru-RU" altLang="ru-RU" sz="1200" dirty="0"/>
          </a:p>
        </p:txBody>
      </p:sp>
      <p:sp>
        <p:nvSpPr>
          <p:cNvPr id="6" name="Заголовок 1">
            <a:extLst>
              <a:ext uri="{FF2B5EF4-FFF2-40B4-BE49-F238E27FC236}">
                <a16:creationId xmlns="" xmlns:a16="http://schemas.microsoft.com/office/drawing/2014/main" id="{13D9988E-931A-433A-9CFF-589E24EDE62C}"/>
              </a:ext>
            </a:extLst>
          </p:cNvPr>
          <p:cNvSpPr>
            <a:spLocks noGrp="1"/>
          </p:cNvSpPr>
          <p:nvPr>
            <p:ph type="title"/>
          </p:nvPr>
        </p:nvSpPr>
        <p:spPr>
          <a:xfrm>
            <a:off x="1693514" y="195486"/>
            <a:ext cx="7127875" cy="7315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1800" kern="1200" dirty="0">
                <a:solidFill>
                  <a:schemeClr val="tx1"/>
                </a:solidFill>
                <a:latin typeface="Arial" panose="020B0604020202020204" pitchFamily="34" charset="0"/>
                <a:ea typeface="+mn-ea"/>
                <a:cs typeface="Arial" panose="020B0604020202020204" pitchFamily="34" charset="0"/>
              </a:rPr>
              <a:t>Управление затратами и расчет себестоимости</a:t>
            </a:r>
          </a:p>
        </p:txBody>
      </p:sp>
    </p:spTree>
  </p:cSld>
  <p:clrMapOvr>
    <a:masterClrMapping/>
  </p:clrMapOvr>
  <p:transition advTm="6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Объект 2">
            <a:extLst>
              <a:ext uri="{FF2B5EF4-FFF2-40B4-BE49-F238E27FC236}">
                <a16:creationId xmlns="" xmlns:a16="http://schemas.microsoft.com/office/drawing/2014/main" id="{23D7A638-7E27-08AB-75C5-C11DDB5CA8BC}"/>
              </a:ext>
            </a:extLst>
          </p:cNvPr>
          <p:cNvSpPr>
            <a:spLocks noGrp="1"/>
          </p:cNvSpPr>
          <p:nvPr>
            <p:ph idx="1"/>
          </p:nvPr>
        </p:nvSpPr>
        <p:spPr>
          <a:xfrm>
            <a:off x="178514" y="1059582"/>
            <a:ext cx="8642875" cy="2882459"/>
          </a:xfrm>
        </p:spPr>
        <p:txBody>
          <a:bodyPr>
            <a:noAutofit/>
          </a:bodyPr>
          <a:lstStyle/>
          <a:p>
            <a:pPr marL="182563" indent="-182563">
              <a:spcBef>
                <a:spcPts val="400"/>
              </a:spcBef>
              <a:spcAft>
                <a:spcPts val="400"/>
              </a:spcAft>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Позволяет организовать контроль за материальными потоками</a:t>
            </a:r>
            <a:r>
              <a:rPr lang="ru-RU" altLang="ru-RU" sz="1200" dirty="0">
                <a:latin typeface="Arial" panose="020B0604020202020204" pitchFamily="34" charset="0"/>
                <a:cs typeface="Arial" panose="020B0604020202020204" pitchFamily="34" charset="0"/>
              </a:rPr>
              <a:t> и потреблением ресурсов, обеспечивающих производственную, управленческую и коммерческую деятельность предприятия</a:t>
            </a:r>
          </a:p>
          <a:p>
            <a:pPr marL="182563" indent="-182563">
              <a:spcBef>
                <a:spcPts val="400"/>
              </a:spcBef>
              <a:spcAft>
                <a:spcPts val="400"/>
              </a:spcAft>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Учет затрат и расчет себестоимости продукции выполняется на основе данных оперативного учета</a:t>
            </a:r>
          </a:p>
          <a:p>
            <a:pPr marL="182563" indent="-182563">
              <a:spcBef>
                <a:spcPts val="400"/>
              </a:spcBef>
              <a:spcAft>
                <a:spcPts val="400"/>
              </a:spcAft>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Учет фактических затрат предприятия по видам деятельности</a:t>
            </a:r>
            <a:r>
              <a:rPr lang="ru-RU" altLang="ru-RU" sz="1200" dirty="0">
                <a:latin typeface="Arial" panose="020B0604020202020204" pitchFamily="34" charset="0"/>
                <a:cs typeface="Arial" panose="020B0604020202020204" pitchFamily="34" charset="0"/>
              </a:rPr>
              <a:t> в необходимых разрезах в натуральном </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и стоимостном измерении</a:t>
            </a:r>
          </a:p>
          <a:p>
            <a:pPr marL="182563" indent="-182563">
              <a:spcBef>
                <a:spcPts val="400"/>
              </a:spcBef>
              <a:spcAft>
                <a:spcPts val="400"/>
              </a:spcAft>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Оперативный количественный учет ресурсов в незавершенном производстве</a:t>
            </a:r>
          </a:p>
          <a:p>
            <a:pPr marL="182563" indent="-182563">
              <a:spcBef>
                <a:spcPts val="400"/>
              </a:spcBef>
              <a:spcAft>
                <a:spcPts val="400"/>
              </a:spcAft>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Учет фактических остатков незавершенного производства на конец отчетного периода в необходимых разрезах </a:t>
            </a:r>
          </a:p>
          <a:p>
            <a:pPr marL="182563" indent="-182563">
              <a:spcBef>
                <a:spcPts val="400"/>
              </a:spcBef>
              <a:spcAft>
                <a:spcPts val="400"/>
              </a:spcAft>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Различные варианты распределения номенклатурных затрат</a:t>
            </a:r>
            <a:r>
              <a:rPr lang="ru-RU" altLang="ru-RU" sz="1200" dirty="0">
                <a:latin typeface="Arial" panose="020B0604020202020204" pitchFamily="34" charset="0"/>
                <a:cs typeface="Arial" panose="020B0604020202020204" pitchFamily="34" charset="0"/>
              </a:rPr>
              <a:t> (по правилу, на статьи расходов, по выпускам)</a:t>
            </a:r>
          </a:p>
          <a:p>
            <a:pPr marL="182563" indent="-182563">
              <a:spcBef>
                <a:spcPts val="400"/>
              </a:spcBef>
              <a:spcAft>
                <a:spcPts val="400"/>
              </a:spcAft>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Различные варианты распределения постатейных расходов</a:t>
            </a:r>
          </a:p>
          <a:p>
            <a:pPr marL="182563" indent="-182563">
              <a:spcBef>
                <a:spcPts val="400"/>
              </a:spcBef>
              <a:spcAft>
                <a:spcPts val="400"/>
              </a:spcAft>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Расчет фактической себестоимости выпуска за период</a:t>
            </a:r>
          </a:p>
          <a:p>
            <a:pPr marL="182563" indent="-182563">
              <a:spcBef>
                <a:spcPts val="400"/>
              </a:spcBef>
              <a:spcAft>
                <a:spcPts val="400"/>
              </a:spcAft>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Предоставление данных о структуре себестоимости выпуска</a:t>
            </a:r>
            <a:endParaRPr lang="ru-RU" altLang="ru-RU" sz="1200" dirty="0">
              <a:latin typeface="Arial" panose="020B0604020202020204" pitchFamily="34" charset="0"/>
              <a:cs typeface="Arial" panose="020B0604020202020204" pitchFamily="34" charset="0"/>
            </a:endParaRPr>
          </a:p>
          <a:p>
            <a:pPr marL="182563" indent="-182563">
              <a:spcBef>
                <a:spcPts val="400"/>
              </a:spcBef>
              <a:spcAft>
                <a:spcPts val="400"/>
              </a:spcAft>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Рассчитанная себестоимость может быть детализирована до объема исходных затрат </a:t>
            </a:r>
            <a:r>
              <a:rPr lang="ru-RU" altLang="ru-RU" sz="1200" dirty="0">
                <a:latin typeface="Arial" panose="020B0604020202020204" pitchFamily="34" charset="0"/>
                <a:cs typeface="Arial" panose="020B0604020202020204" pitchFamily="34" charset="0"/>
              </a:rPr>
              <a:t>вне зависимости от количества переделов производственного процесса</a:t>
            </a:r>
          </a:p>
          <a:p>
            <a:pPr marL="182563" indent="-182563">
              <a:spcBef>
                <a:spcPts val="400"/>
              </a:spcBef>
              <a:spcAft>
                <a:spcPts val="400"/>
              </a:spcAft>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Раздельный учет результатов финансово-хозяйственной деятельности в организациях-исполнителях ГОЗ</a:t>
            </a:r>
          </a:p>
        </p:txBody>
      </p:sp>
      <p:sp>
        <p:nvSpPr>
          <p:cNvPr id="6" name="Заголовок 1">
            <a:extLst>
              <a:ext uri="{FF2B5EF4-FFF2-40B4-BE49-F238E27FC236}">
                <a16:creationId xmlns="" xmlns:a16="http://schemas.microsoft.com/office/drawing/2014/main" id="{68E3BF59-AFFE-4F73-B30E-E3F0C990EFD9}"/>
              </a:ext>
            </a:extLst>
          </p:cNvPr>
          <p:cNvSpPr>
            <a:spLocks noGrp="1"/>
          </p:cNvSpPr>
          <p:nvPr>
            <p:ph type="title"/>
          </p:nvPr>
        </p:nvSpPr>
        <p:spPr>
          <a:xfrm>
            <a:off x="1693514" y="195486"/>
            <a:ext cx="7127875" cy="7315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1800" kern="1200" dirty="0">
                <a:solidFill>
                  <a:schemeClr val="tx1"/>
                </a:solidFill>
                <a:latin typeface="Arial" panose="020B0604020202020204" pitchFamily="34" charset="0"/>
                <a:ea typeface="+mn-ea"/>
                <a:cs typeface="Arial" panose="020B0604020202020204" pitchFamily="34" charset="0"/>
              </a:rPr>
              <a:t>Управление затратами и расчет себестоимости</a:t>
            </a:r>
          </a:p>
        </p:txBody>
      </p:sp>
    </p:spTree>
  </p:cSld>
  <p:clrMapOvr>
    <a:masterClrMapping/>
  </p:clrMapOvr>
  <p:transition advTm="6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4"/>
          <p:cNvSpPr txBox="1">
            <a:spLocks noChangeArrowheads="1"/>
          </p:cNvSpPr>
          <p:nvPr/>
        </p:nvSpPr>
        <p:spPr bwMode="auto">
          <a:xfrm>
            <a:off x="1653048" y="195486"/>
            <a:ext cx="7200901" cy="730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Управление инвестиционными проектами</a:t>
            </a:r>
          </a:p>
        </p:txBody>
      </p:sp>
      <p:grpSp>
        <p:nvGrpSpPr>
          <p:cNvPr id="30722" name="Группа 2"/>
          <p:cNvGrpSpPr>
            <a:grpSpLocks/>
          </p:cNvGrpSpPr>
          <p:nvPr/>
        </p:nvGrpSpPr>
        <p:grpSpPr bwMode="auto">
          <a:xfrm>
            <a:off x="218664" y="987573"/>
            <a:ext cx="7695082" cy="3952560"/>
            <a:chOff x="713898" y="2555711"/>
            <a:chExt cx="8246237" cy="3940297"/>
          </a:xfrm>
        </p:grpSpPr>
        <p:grpSp>
          <p:nvGrpSpPr>
            <p:cNvPr id="30732" name="Группа 3"/>
            <p:cNvGrpSpPr>
              <a:grpSpLocks/>
            </p:cNvGrpSpPr>
            <p:nvPr/>
          </p:nvGrpSpPr>
          <p:grpSpPr bwMode="auto">
            <a:xfrm>
              <a:off x="3613606" y="2555713"/>
              <a:ext cx="5346529" cy="3940295"/>
              <a:chOff x="3613606" y="1254994"/>
              <a:chExt cx="5346529" cy="3513188"/>
            </a:xfrm>
          </p:grpSpPr>
          <p:sp>
            <p:nvSpPr>
              <p:cNvPr id="13" name="AutoShape 9"/>
              <p:cNvSpPr>
                <a:spLocks noChangeArrowheads="1"/>
              </p:cNvSpPr>
              <p:nvPr/>
            </p:nvSpPr>
            <p:spPr bwMode="gray">
              <a:xfrm>
                <a:off x="6141840" y="1254994"/>
                <a:ext cx="2709648" cy="510381"/>
              </a:xfrm>
              <a:prstGeom prst="chevron">
                <a:avLst>
                  <a:gd name="adj" fmla="val 14683"/>
                </a:avLst>
              </a:prstGeom>
              <a:solidFill>
                <a:srgbClr val="0070C0"/>
              </a:solid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lnSpc>
                    <a:spcPct val="95000"/>
                  </a:lnSpc>
                  <a:spcAft>
                    <a:spcPts val="476"/>
                  </a:spcAft>
                  <a:buClr>
                    <a:srgbClr val="969696"/>
                  </a:buClr>
                  <a:defRPr/>
                </a:pPr>
                <a:r>
                  <a:rPr lang="ru-RU" sz="1200" b="0">
                    <a:solidFill>
                      <a:srgbClr val="F2F2F2"/>
                    </a:solidFill>
                    <a:latin typeface="Arial" charset="0"/>
                    <a:cs typeface="Arial" charset="0"/>
                  </a:rPr>
                  <a:t>Планирование и контроль исполнения проекта</a:t>
                </a:r>
              </a:p>
            </p:txBody>
          </p:sp>
          <p:sp>
            <p:nvSpPr>
              <p:cNvPr id="30740" name="Прямоугольник 13"/>
              <p:cNvSpPr>
                <a:spLocks noChangeArrowheads="1"/>
              </p:cNvSpPr>
              <p:nvPr/>
            </p:nvSpPr>
            <p:spPr bwMode="auto">
              <a:xfrm>
                <a:off x="5930635" y="3275436"/>
                <a:ext cx="3029500" cy="1492746"/>
              </a:xfrm>
              <a:prstGeom prst="rect">
                <a:avLst/>
              </a:prstGeom>
              <a:noFill/>
              <a:ln w="9525">
                <a:noFill/>
                <a:miter lim="800000"/>
                <a:headEnd/>
                <a:tailEnd/>
              </a:ln>
            </p:spPr>
            <p:txBody>
              <a:bodyPr wrap="square">
                <a:spAutoFit/>
              </a:bodyPr>
              <a:lstStyle/>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pPr>
                <a:r>
                  <a:rPr lang="ru-RU" altLang="ru-RU" sz="1200" b="0" dirty="0">
                    <a:latin typeface="Arial" panose="020B0604020202020204" pitchFamily="34" charset="0"/>
                  </a:rPr>
                  <a:t>Актуализация </a:t>
                </a:r>
                <a:r>
                  <a:rPr lang="en-US" altLang="ru-RU" sz="1200" b="0" dirty="0">
                    <a:latin typeface="Arial" panose="020B0604020202020204" pitchFamily="34" charset="0"/>
                  </a:rPr>
                  <a:t>WBS</a:t>
                </a:r>
                <a:r>
                  <a:rPr lang="ru-RU" altLang="ru-RU" sz="1200" b="0" dirty="0">
                    <a:latin typeface="Arial" panose="020B0604020202020204" pitchFamily="34" charset="0"/>
                  </a:rPr>
                  <a:t> и бюджетов</a:t>
                </a:r>
                <a:endParaRPr lang="en-US" altLang="ru-RU" sz="1200" b="0" dirty="0">
                  <a:latin typeface="Arial" panose="020B0604020202020204" pitchFamily="34" charset="0"/>
                </a:endParaRP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pPr>
                <a:r>
                  <a:rPr lang="ru-RU" altLang="ru-RU" sz="1200" b="0" dirty="0">
                    <a:latin typeface="Arial" panose="020B0604020202020204" pitchFamily="34" charset="0"/>
                  </a:rPr>
                  <a:t>Актуализация КПЭ</a:t>
                </a: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pPr>
                <a:r>
                  <a:rPr lang="ru-RU" altLang="ru-RU" sz="1200" b="0" dirty="0">
                    <a:latin typeface="Arial" panose="020B0604020202020204" pitchFamily="34" charset="0"/>
                  </a:rPr>
                  <a:t>Обеспечение в ЦУЗ и ЦК</a:t>
                </a: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pPr>
                <a:r>
                  <a:rPr lang="ru-RU" altLang="ru-RU" sz="1200" b="0" dirty="0">
                    <a:latin typeface="Arial" panose="020B0604020202020204" pitchFamily="34" charset="0"/>
                  </a:rPr>
                  <a:t>Пересмотр инвестиционной программы по концепции </a:t>
                </a:r>
                <a:r>
                  <a:rPr lang="en-US" altLang="ru-RU" sz="1200" b="0" dirty="0">
                    <a:latin typeface="Arial" panose="020B0604020202020204" pitchFamily="34" charset="0"/>
                  </a:rPr>
                  <a:t>Stage-Gate</a:t>
                </a:r>
                <a:endParaRPr lang="ru-RU" altLang="ru-RU" sz="1200" b="0" dirty="0">
                  <a:latin typeface="Arial" panose="020B0604020202020204" pitchFamily="34" charset="0"/>
                </a:endParaRP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pPr>
                <a:r>
                  <a:rPr lang="ru-RU" altLang="ru-RU" sz="1200" b="0" dirty="0">
                    <a:latin typeface="Arial" panose="020B0604020202020204" pitchFamily="34" charset="0"/>
                  </a:rPr>
                  <a:t>Интеграция с </a:t>
                </a:r>
                <a:r>
                  <a:rPr lang="en-US" altLang="ru-RU" sz="1200" b="0" dirty="0">
                    <a:latin typeface="Arial" panose="020B0604020202020204" pitchFamily="34" charset="0"/>
                  </a:rPr>
                  <a:t>MS Project </a:t>
                </a:r>
                <a:r>
                  <a:rPr lang="ru-RU" altLang="ru-RU" sz="1200" b="0" dirty="0">
                    <a:latin typeface="Arial" panose="020B0604020202020204" pitchFamily="34" charset="0"/>
                  </a:rPr>
                  <a:t>и 1</a:t>
                </a:r>
                <a:r>
                  <a:rPr lang="en-US" altLang="ru-RU" sz="1200" b="0" dirty="0">
                    <a:latin typeface="Arial" panose="020B0604020202020204" pitchFamily="34" charset="0"/>
                  </a:rPr>
                  <a:t>C: </a:t>
                </a:r>
                <a:r>
                  <a:rPr lang="ru-RU" altLang="ru-RU" sz="1200" b="0" dirty="0">
                    <a:latin typeface="Arial" panose="020B0604020202020204" pitchFamily="34" charset="0"/>
                  </a:rPr>
                  <a:t>ДО</a:t>
                </a:r>
              </a:p>
            </p:txBody>
          </p:sp>
          <p:pic>
            <p:nvPicPr>
              <p:cNvPr id="30741" name="Picture 11"/>
              <p:cNvPicPr>
                <a:picLocks noChangeAspect="1" noChangeArrowheads="1"/>
              </p:cNvPicPr>
              <p:nvPr/>
            </p:nvPicPr>
            <p:blipFill>
              <a:blip r:embed="rId3"/>
              <a:srcRect/>
              <a:stretch>
                <a:fillRect/>
              </a:stretch>
            </p:blipFill>
            <p:spPr bwMode="auto">
              <a:xfrm>
                <a:off x="3613606" y="1803484"/>
                <a:ext cx="2351485" cy="1404543"/>
              </a:xfrm>
              <a:prstGeom prst="rect">
                <a:avLst/>
              </a:prstGeom>
              <a:noFill/>
              <a:ln w="9525">
                <a:noFill/>
                <a:miter lim="800000"/>
                <a:headEnd/>
                <a:tailEnd/>
              </a:ln>
            </p:spPr>
          </p:pic>
        </p:grpSp>
        <p:grpSp>
          <p:nvGrpSpPr>
            <p:cNvPr id="30733" name="Группа 4"/>
            <p:cNvGrpSpPr>
              <a:grpSpLocks/>
            </p:cNvGrpSpPr>
            <p:nvPr/>
          </p:nvGrpSpPr>
          <p:grpSpPr bwMode="auto">
            <a:xfrm>
              <a:off x="3461881" y="2555713"/>
              <a:ext cx="2729888" cy="3499641"/>
              <a:chOff x="3461881" y="1238387"/>
              <a:chExt cx="2729888" cy="3499641"/>
            </a:xfrm>
          </p:grpSpPr>
          <p:sp>
            <p:nvSpPr>
              <p:cNvPr id="10" name="AutoShape 6"/>
              <p:cNvSpPr>
                <a:spLocks noChangeArrowheads="1"/>
              </p:cNvSpPr>
              <p:nvPr/>
            </p:nvSpPr>
            <p:spPr bwMode="gray">
              <a:xfrm>
                <a:off x="3461881" y="1238387"/>
                <a:ext cx="2729888" cy="572429"/>
              </a:xfrm>
              <a:prstGeom prst="chevron">
                <a:avLst>
                  <a:gd name="adj" fmla="val 14683"/>
                </a:avLst>
              </a:prstGeom>
              <a:solidFill>
                <a:schemeClr val="accent2">
                  <a:lumMod val="75000"/>
                </a:schemeClr>
              </a:solidFill>
              <a:ln>
                <a:noFill/>
                <a:headEnd/>
                <a:tailEnd/>
              </a:ln>
            </p:spPr>
            <p:style>
              <a:lnRef idx="2">
                <a:schemeClr val="dk1"/>
              </a:lnRef>
              <a:fillRef idx="1">
                <a:schemeClr val="lt1"/>
              </a:fillRef>
              <a:effectRef idx="0">
                <a:schemeClr val="dk1"/>
              </a:effectRef>
              <a:fontRef idx="minor">
                <a:schemeClr val="dk1"/>
              </a:fontRef>
            </p:style>
            <p:txBody>
              <a:bodyPr lIns="85644" tIns="57096" rIns="85644" bIns="57096" anchor="ctr"/>
              <a:lstStyle/>
              <a:p>
                <a:pPr algn="ctr" defTabSz="634642">
                  <a:defRPr/>
                </a:pPr>
                <a:r>
                  <a:rPr lang="ru-RU" sz="1200" b="0">
                    <a:solidFill>
                      <a:srgbClr val="F2F2F2"/>
                    </a:solidFill>
                    <a:latin typeface="Arial" charset="0"/>
                    <a:cs typeface="Arial" charset="0"/>
                  </a:rPr>
                  <a:t>Формирование инвестиционной программы</a:t>
                </a:r>
              </a:p>
            </p:txBody>
          </p:sp>
          <p:sp>
            <p:nvSpPr>
              <p:cNvPr id="30738" name="Прямоугольник 10"/>
              <p:cNvSpPr>
                <a:spLocks noChangeArrowheads="1"/>
              </p:cNvSpPr>
              <p:nvPr/>
            </p:nvSpPr>
            <p:spPr bwMode="auto">
              <a:xfrm>
                <a:off x="3498183" y="3507162"/>
                <a:ext cx="2574946" cy="1230866"/>
              </a:xfrm>
              <a:prstGeom prst="rect">
                <a:avLst/>
              </a:prstGeom>
              <a:noFill/>
              <a:ln w="9525">
                <a:noFill/>
                <a:miter lim="800000"/>
                <a:headEnd/>
                <a:tailEnd/>
              </a:ln>
            </p:spPr>
            <p:txBody>
              <a:bodyPr>
                <a:spAutoFit/>
              </a:bodyPr>
              <a:lstStyle/>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pPr>
                <a:r>
                  <a:rPr lang="ru-RU" altLang="ru-RU" sz="1200" b="0" dirty="0">
                    <a:latin typeface="Arial" panose="020B0604020202020204" pitchFamily="34" charset="0"/>
                  </a:rPr>
                  <a:t>Интегральная балльная оценка альтернативных проектов</a:t>
                </a: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pPr>
                <a:r>
                  <a:rPr lang="ru-RU" altLang="ru-RU" sz="1200" b="0" dirty="0">
                    <a:latin typeface="Arial" panose="020B0604020202020204" pitchFamily="34" charset="0"/>
                  </a:rPr>
                  <a:t>Формирование оптимального портфеля инвестиционных проектов</a:t>
                </a:r>
              </a:p>
            </p:txBody>
          </p:sp>
        </p:grpSp>
        <p:grpSp>
          <p:nvGrpSpPr>
            <p:cNvPr id="30734" name="Группа 5"/>
            <p:cNvGrpSpPr>
              <a:grpSpLocks/>
            </p:cNvGrpSpPr>
            <p:nvPr/>
          </p:nvGrpSpPr>
          <p:grpSpPr bwMode="auto">
            <a:xfrm>
              <a:off x="713898" y="2555711"/>
              <a:ext cx="2811406" cy="3617493"/>
              <a:chOff x="713898" y="1238385"/>
              <a:chExt cx="2811406" cy="3617493"/>
            </a:xfrm>
          </p:grpSpPr>
          <p:sp>
            <p:nvSpPr>
              <p:cNvPr id="7" name="AutoShape 7"/>
              <p:cNvSpPr>
                <a:spLocks noChangeArrowheads="1"/>
              </p:cNvSpPr>
              <p:nvPr/>
            </p:nvSpPr>
            <p:spPr bwMode="gray">
              <a:xfrm>
                <a:off x="814307" y="1238385"/>
                <a:ext cx="2710997" cy="572429"/>
              </a:xfrm>
              <a:prstGeom prst="homePlate">
                <a:avLst>
                  <a:gd name="adj" fmla="val 15039"/>
                </a:avLst>
              </a:prstGeom>
              <a:solidFill>
                <a:schemeClr val="accent1">
                  <a:lumMod val="50000"/>
                </a:schemeClr>
              </a:solid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lnSpc>
                    <a:spcPct val="95000"/>
                  </a:lnSpc>
                  <a:spcAft>
                    <a:spcPts val="476"/>
                  </a:spcAft>
                  <a:buClr>
                    <a:srgbClr val="969696"/>
                  </a:buClr>
                  <a:defRPr/>
                </a:pPr>
                <a:r>
                  <a:rPr lang="ru-RU" sz="1200" b="0" dirty="0">
                    <a:solidFill>
                      <a:srgbClr val="F2F2F2"/>
                    </a:solidFill>
                    <a:latin typeface="Arial" charset="0"/>
                    <a:cs typeface="Arial" charset="0"/>
                  </a:rPr>
                  <a:t>Предварительная  инвестиционная оценка</a:t>
                </a:r>
              </a:p>
            </p:txBody>
          </p:sp>
          <p:sp>
            <p:nvSpPr>
              <p:cNvPr id="30736" name="Прямоугольник 7"/>
              <p:cNvSpPr>
                <a:spLocks noChangeArrowheads="1"/>
              </p:cNvSpPr>
              <p:nvPr/>
            </p:nvSpPr>
            <p:spPr bwMode="auto">
              <a:xfrm>
                <a:off x="713898" y="3531431"/>
                <a:ext cx="2605660" cy="1324447"/>
              </a:xfrm>
              <a:prstGeom prst="rect">
                <a:avLst/>
              </a:prstGeom>
              <a:noFill/>
              <a:ln w="9525">
                <a:noFill/>
                <a:miter lim="800000"/>
                <a:headEnd/>
                <a:tailEnd/>
              </a:ln>
            </p:spPr>
            <p:txBody>
              <a:bodyPr>
                <a:spAutoFit/>
              </a:bodyPr>
              <a:lstStyle/>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Учет инвестиционных заявок</a:t>
                </a: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Расчет финансовых моделей</a:t>
                </a: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Формирование бюджетов</a:t>
                </a: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Управление полномочиями</a:t>
                </a:r>
              </a:p>
              <a:p>
                <a:pPr marL="87313" indent="-87313" eaLnBrk="1" hangingPunct="1">
                  <a:lnSpc>
                    <a:spcPct val="95000"/>
                  </a:lnSpc>
                  <a:spcBef>
                    <a:spcPts val="400"/>
                  </a:spcBef>
                  <a:spcAft>
                    <a:spcPts val="300"/>
                  </a:spcAft>
                  <a:buClr>
                    <a:srgbClr val="D71920"/>
                  </a:buClr>
                  <a:buSzPct val="115000"/>
                  <a:buFont typeface="Arial" panose="020B0604020202020204" pitchFamily="34" charset="0"/>
                  <a:buChar char="•"/>
                  <a:tabLst>
                    <a:tab pos="236732" algn="l"/>
                  </a:tabLst>
                  <a:defRPr/>
                </a:pPr>
                <a:r>
                  <a:rPr lang="ru-RU" altLang="ru-RU" sz="1200" b="0" dirty="0">
                    <a:latin typeface="Arial" panose="020B0604020202020204" pitchFamily="34" charset="0"/>
                  </a:rPr>
                  <a:t>Расчет КПЭ</a:t>
                </a:r>
              </a:p>
            </p:txBody>
          </p:sp>
        </p:grpSp>
      </p:grpSp>
      <p:grpSp>
        <p:nvGrpSpPr>
          <p:cNvPr id="30723" name="Группа 15"/>
          <p:cNvGrpSpPr>
            <a:grpSpLocks/>
          </p:cNvGrpSpPr>
          <p:nvPr/>
        </p:nvGrpSpPr>
        <p:grpSpPr bwMode="auto">
          <a:xfrm>
            <a:off x="410215" y="1619786"/>
            <a:ext cx="2194318" cy="1515070"/>
            <a:chOff x="648469" y="1223863"/>
            <a:chExt cx="8928992" cy="5007217"/>
          </a:xfrm>
        </p:grpSpPr>
        <p:pic>
          <p:nvPicPr>
            <p:cNvPr id="17" name="Picture 2"/>
            <p:cNvPicPr>
              <a:picLocks noChangeAspect="1" noChangeArrowheads="1"/>
            </p:cNvPicPr>
            <p:nvPr/>
          </p:nvPicPr>
          <p:blipFill>
            <a:blip r:embed="rId4"/>
            <a:srcRect/>
            <a:stretch>
              <a:fillRect/>
            </a:stretch>
          </p:blipFill>
          <p:spPr bwMode="auto">
            <a:xfrm>
              <a:off x="648469" y="1223863"/>
              <a:ext cx="8928992" cy="5007217"/>
            </a:xfrm>
            <a:prstGeom prst="rect">
              <a:avLst/>
            </a:prstGeom>
            <a:noFill/>
            <a:ln>
              <a:noFill/>
            </a:ln>
            <a:effectLst>
              <a:outerShdw blurRad="63500" sx="102000" sy="102000" algn="ctr" rotWithShape="0">
                <a:prstClr val="black">
                  <a:alpha val="40000"/>
                </a:prstClr>
              </a:outerShdw>
            </a:effectLst>
          </p:spPr>
        </p:pic>
        <p:pic>
          <p:nvPicPr>
            <p:cNvPr id="30731" name="Picture 5"/>
            <p:cNvPicPr>
              <a:picLocks noChangeAspect="1" noChangeArrowheads="1"/>
            </p:cNvPicPr>
            <p:nvPr/>
          </p:nvPicPr>
          <p:blipFill>
            <a:blip r:embed="rId5"/>
            <a:srcRect/>
            <a:stretch>
              <a:fillRect/>
            </a:stretch>
          </p:blipFill>
          <p:spPr bwMode="auto">
            <a:xfrm>
              <a:off x="792485" y="2159967"/>
              <a:ext cx="8640960" cy="3937138"/>
            </a:xfrm>
            <a:prstGeom prst="rect">
              <a:avLst/>
            </a:prstGeom>
            <a:noFill/>
            <a:ln w="9525">
              <a:noFill/>
              <a:miter lim="800000"/>
              <a:headEnd/>
              <a:tailEnd/>
            </a:ln>
          </p:spPr>
        </p:pic>
      </p:grpSp>
      <p:pic>
        <p:nvPicPr>
          <p:cNvPr id="19" name="Picture 2"/>
          <p:cNvPicPr>
            <a:picLocks noChangeAspect="1" noChangeArrowheads="1"/>
          </p:cNvPicPr>
          <p:nvPr/>
        </p:nvPicPr>
        <p:blipFill rotWithShape="1">
          <a:blip r:embed="rId6"/>
          <a:srcRect r="13127"/>
          <a:stretch/>
        </p:blipFill>
        <p:spPr bwMode="auto">
          <a:xfrm>
            <a:off x="5330409" y="1637626"/>
            <a:ext cx="2339658" cy="1497230"/>
          </a:xfrm>
          <a:prstGeom prst="rect">
            <a:avLst/>
          </a:prstGeom>
          <a:noFill/>
          <a:ln>
            <a:noFill/>
          </a:ln>
          <a:effectLst>
            <a:outerShdw blurRad="63500" sx="102000" sy="102000" algn="ctr" rotWithShape="0">
              <a:prstClr val="black">
                <a:alpha val="40000"/>
              </a:prstClr>
            </a:outerShdw>
          </a:effectLst>
        </p:spPr>
      </p:pic>
      <p:sp>
        <p:nvSpPr>
          <p:cNvPr id="30725" name="TextBox 20"/>
          <p:cNvSpPr txBox="1">
            <a:spLocks noChangeArrowheads="1"/>
          </p:cNvSpPr>
          <p:nvPr/>
        </p:nvSpPr>
        <p:spPr bwMode="auto">
          <a:xfrm>
            <a:off x="250825" y="4692659"/>
            <a:ext cx="4968876" cy="287643"/>
          </a:xfrm>
          <a:prstGeom prst="rect">
            <a:avLst/>
          </a:prstGeom>
          <a:noFill/>
          <a:ln w="9525">
            <a:noFill/>
            <a:miter lim="800000"/>
            <a:headEnd/>
            <a:tailEnd/>
          </a:ln>
        </p:spPr>
        <p:txBody>
          <a:bodyPr wrap="square">
            <a:spAutoFit/>
          </a:bodyPr>
          <a:lstStyle/>
          <a:p>
            <a:pPr algn="ctr"/>
            <a:r>
              <a:rPr lang="ru-RU" altLang="ru-RU" sz="1200" b="0" dirty="0">
                <a:solidFill>
                  <a:srgbClr val="C00000"/>
                </a:solidFill>
                <a:latin typeface="Arial" panose="020B0604020202020204" pitchFamily="34" charset="0"/>
              </a:rPr>
              <a:t>Принятие верных инвестиционных решений, снижение </a:t>
            </a:r>
            <a:r>
              <a:rPr lang="en-US" altLang="ru-RU" sz="1200" b="0" dirty="0">
                <a:solidFill>
                  <a:srgbClr val="C00000"/>
                </a:solidFill>
                <a:latin typeface="Arial" panose="020B0604020202020204" pitchFamily="34" charset="0"/>
              </a:rPr>
              <a:t>CAPE</a:t>
            </a:r>
            <a:r>
              <a:rPr lang="ru-RU" altLang="ru-RU" sz="1200" b="0" dirty="0">
                <a:solidFill>
                  <a:srgbClr val="C00000"/>
                </a:solidFill>
                <a:latin typeface="Arial" panose="020B0604020202020204" pitchFamily="34" charset="0"/>
              </a:rPr>
              <a:t>Х</a:t>
            </a:r>
            <a:endParaRPr lang="ru-RU" sz="1200" b="0" dirty="0">
              <a:solidFill>
                <a:srgbClr val="C00000"/>
              </a:solidFill>
              <a:latin typeface="Arial" panose="020B0604020202020204" pitchFamily="34" charset="0"/>
            </a:endParaRPr>
          </a:p>
        </p:txBody>
      </p:sp>
      <p:sp>
        <p:nvSpPr>
          <p:cNvPr id="30728" name="TextBox 29"/>
          <p:cNvSpPr txBox="1">
            <a:spLocks noChangeArrowheads="1"/>
          </p:cNvSpPr>
          <p:nvPr/>
        </p:nvSpPr>
        <p:spPr bwMode="auto">
          <a:xfrm>
            <a:off x="7695950" y="1765184"/>
            <a:ext cx="1268538" cy="1061829"/>
          </a:xfrm>
          <a:prstGeom prst="rect">
            <a:avLst/>
          </a:prstGeom>
          <a:noFill/>
          <a:ln w="9525">
            <a:noFill/>
            <a:miter lim="800000"/>
            <a:headEnd/>
            <a:tailEnd/>
          </a:ln>
        </p:spPr>
        <p:txBody>
          <a:bodyPr wrap="square">
            <a:spAutoFit/>
          </a:bodyPr>
          <a:lstStyle/>
          <a:p>
            <a:pPr algn="ctr">
              <a:spcBef>
                <a:spcPts val="238"/>
              </a:spcBef>
              <a:spcAft>
                <a:spcPts val="238"/>
              </a:spcAft>
            </a:pPr>
            <a:r>
              <a:rPr lang="ru-RU" altLang="ru-RU" sz="900" b="0" dirty="0">
                <a:solidFill>
                  <a:srgbClr val="0070C0"/>
                </a:solidFill>
                <a:latin typeface="Arial" panose="020B0604020202020204" pitchFamily="34" charset="0"/>
              </a:rPr>
              <a:t>Результат внедрения 1С:</a:t>
            </a:r>
            <a:r>
              <a:rPr lang="en-US" altLang="ru-RU" sz="900" b="0" dirty="0">
                <a:solidFill>
                  <a:srgbClr val="0070C0"/>
                </a:solidFill>
                <a:latin typeface="Arial" panose="020B0604020202020204" pitchFamily="34" charset="0"/>
              </a:rPr>
              <a:t>ERP</a:t>
            </a:r>
            <a:r>
              <a:rPr lang="ru-RU" altLang="ru-RU" sz="900" b="0" dirty="0">
                <a:solidFill>
                  <a:srgbClr val="0070C0"/>
                </a:solidFill>
                <a:latin typeface="Arial" panose="020B0604020202020204" pitchFamily="34" charset="0"/>
              </a:rPr>
              <a:t>.УХ в Морской арктической геологической экспедиции</a:t>
            </a:r>
          </a:p>
        </p:txBody>
      </p:sp>
      <p:sp>
        <p:nvSpPr>
          <p:cNvPr id="30729" name="TextBox 29"/>
          <p:cNvSpPr txBox="1">
            <a:spLocks noChangeArrowheads="1"/>
          </p:cNvSpPr>
          <p:nvPr/>
        </p:nvSpPr>
        <p:spPr bwMode="auto">
          <a:xfrm>
            <a:off x="7645434" y="3559279"/>
            <a:ext cx="1369570" cy="1390124"/>
          </a:xfrm>
          <a:prstGeom prst="rect">
            <a:avLst/>
          </a:prstGeom>
          <a:noFill/>
          <a:ln w="9525">
            <a:noFill/>
            <a:miter lim="800000"/>
            <a:headEnd/>
            <a:tailEnd/>
          </a:ln>
        </p:spPr>
        <p:txBody>
          <a:bodyPr wrap="square">
            <a:spAutoFit/>
          </a:bodyPr>
          <a:lstStyle/>
          <a:p>
            <a:pPr marL="87313" indent="-87313">
              <a:spcBef>
                <a:spcPts val="238"/>
              </a:spcBef>
              <a:spcAft>
                <a:spcPts val="238"/>
              </a:spcAft>
              <a:buFont typeface="Arial" panose="020B0604020202020204" pitchFamily="34" charset="0"/>
              <a:buChar char="•"/>
            </a:pPr>
            <a:r>
              <a:rPr lang="ru-RU" altLang="ru-RU" sz="900" b="0" dirty="0">
                <a:solidFill>
                  <a:srgbClr val="0070C0"/>
                </a:solidFill>
                <a:latin typeface="Arial" panose="020B0604020202020204" pitchFamily="34" charset="0"/>
              </a:rPr>
              <a:t>отслеживание задач и ошибок по проектам,</a:t>
            </a:r>
          </a:p>
          <a:p>
            <a:pPr marL="87313" indent="-87313">
              <a:spcBef>
                <a:spcPts val="238"/>
              </a:spcBef>
              <a:spcAft>
                <a:spcPts val="238"/>
              </a:spcAft>
              <a:buFont typeface="Arial" panose="020B0604020202020204" pitchFamily="34" charset="0"/>
              <a:buChar char="•"/>
            </a:pPr>
            <a:r>
              <a:rPr lang="ru-RU" altLang="ru-RU" sz="900" b="0" dirty="0">
                <a:solidFill>
                  <a:srgbClr val="0070C0"/>
                </a:solidFill>
                <a:latin typeface="Arial" panose="020B0604020202020204" pitchFamily="34" charset="0"/>
              </a:rPr>
              <a:t> удобная командная работа с персонифицированным доступом к проектным материалам</a:t>
            </a:r>
          </a:p>
        </p:txBody>
      </p:sp>
      <p:pic>
        <p:nvPicPr>
          <p:cNvPr id="1026" name="Picture 2">
            <a:extLst>
              <a:ext uri="{FF2B5EF4-FFF2-40B4-BE49-F238E27FC236}">
                <a16:creationId xmlns="" xmlns:a16="http://schemas.microsoft.com/office/drawing/2014/main" id="{9D015323-12A1-4A6B-BD6A-3BE12D63EEA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341"/>
          <a:stretch/>
        </p:blipFill>
        <p:spPr bwMode="auto">
          <a:xfrm>
            <a:off x="8081429" y="2876496"/>
            <a:ext cx="616964" cy="703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16">
            <a:extLst>
              <a:ext uri="{FF2B5EF4-FFF2-40B4-BE49-F238E27FC236}">
                <a16:creationId xmlns="" xmlns:a16="http://schemas.microsoft.com/office/drawing/2014/main" id="{220BD35A-1077-4321-9D43-A13BFE878AD2}"/>
              </a:ext>
            </a:extLst>
          </p:cNvPr>
          <p:cNvSpPr txBox="1">
            <a:spLocks noChangeArrowheads="1"/>
          </p:cNvSpPr>
          <p:nvPr/>
        </p:nvSpPr>
        <p:spPr bwMode="auto">
          <a:xfrm>
            <a:off x="4788024" y="1114419"/>
            <a:ext cx="4171662" cy="269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solidFill>
                  <a:schemeClr val="tx1"/>
                </a:solidFill>
              </a:rPr>
              <a:t>По данным бюджетов проектов автоматически рассчитываются их ключевые показатели эффективности (NPV, IRR, срок окупаемости, индекс прибыльности и другие) </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solidFill>
                  <a:schemeClr val="tx1"/>
                </a:solidFill>
              </a:rPr>
              <a:t>Реализована возможность моделирования бюджета и показателей эффективности проекта при изменении сроков этапов проекта </a:t>
            </a:r>
            <a:br>
              <a:rPr lang="ru-RU" altLang="ru-RU" sz="1200" b="0" dirty="0">
                <a:solidFill>
                  <a:schemeClr val="tx1"/>
                </a:solidFill>
              </a:rPr>
            </a:br>
            <a:r>
              <a:rPr lang="ru-RU" altLang="ru-RU" sz="1200" b="0" dirty="0">
                <a:solidFill>
                  <a:schemeClr val="tx1"/>
                </a:solidFill>
              </a:rPr>
              <a:t>в диаграмме </a:t>
            </a:r>
            <a:r>
              <a:rPr lang="ru-RU" altLang="ru-RU" sz="1200" b="0" dirty="0" err="1">
                <a:solidFill>
                  <a:schemeClr val="tx1"/>
                </a:solidFill>
              </a:rPr>
              <a:t>Ганта</a:t>
            </a:r>
            <a:r>
              <a:rPr lang="ru-RU" altLang="ru-RU" sz="1200" b="0" dirty="0">
                <a:solidFill>
                  <a:schemeClr val="tx1"/>
                </a:solidFill>
              </a:rPr>
              <a:t> </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b="0" dirty="0">
                <a:solidFill>
                  <a:schemeClr val="tx1"/>
                </a:solidFill>
              </a:rPr>
              <a:t>В целях автоматизации </a:t>
            </a:r>
            <a:r>
              <a:rPr lang="ru-RU" altLang="ru-RU" sz="1200" b="0" dirty="0" err="1">
                <a:solidFill>
                  <a:schemeClr val="tx1"/>
                </a:solidFill>
              </a:rPr>
              <a:t>прединвестиционной</a:t>
            </a:r>
            <a:r>
              <a:rPr lang="ru-RU" altLang="ru-RU" sz="1200" b="0" dirty="0">
                <a:solidFill>
                  <a:schemeClr val="tx1"/>
                </a:solidFill>
              </a:rPr>
              <a:t> фазы система позволяет определить критерии сравнения альтернативных проектов, провести их экспертную оценку, включить в инвестиционную программу оптимальный портфель проектов</a:t>
            </a:r>
          </a:p>
        </p:txBody>
      </p:sp>
      <p:sp>
        <p:nvSpPr>
          <p:cNvPr id="5" name="TextBox 4">
            <a:extLst>
              <a:ext uri="{FF2B5EF4-FFF2-40B4-BE49-F238E27FC236}">
                <a16:creationId xmlns="" xmlns:a16="http://schemas.microsoft.com/office/drawing/2014/main" id="{53E76579-C396-40D8-8646-BE6A81750314}"/>
              </a:ext>
            </a:extLst>
          </p:cNvPr>
          <p:cNvSpPr txBox="1"/>
          <p:nvPr/>
        </p:nvSpPr>
        <p:spPr>
          <a:xfrm>
            <a:off x="686068" y="1257391"/>
            <a:ext cx="2257653" cy="1000322"/>
          </a:xfrm>
          <a:prstGeom prst="rect">
            <a:avLst/>
          </a:prstGeom>
          <a:solidFill>
            <a:srgbClr val="0070C0"/>
          </a:solidFill>
        </p:spPr>
        <p:txBody>
          <a:bodyPr tIns="71425" bIns="71425" anchor="ctr"/>
          <a:lstStyle/>
          <a:p>
            <a:pPr algn="ctr">
              <a:defRPr/>
            </a:pPr>
            <a:r>
              <a:rPr lang="ru-RU" sz="1270" dirty="0" err="1">
                <a:solidFill>
                  <a:srgbClr val="FFFFFF"/>
                </a:solidFill>
              </a:rPr>
              <a:t>Прединвестиционный</a:t>
            </a:r>
            <a:r>
              <a:rPr lang="en-US" sz="1270" dirty="0">
                <a:solidFill>
                  <a:srgbClr val="FFFFFF"/>
                </a:solidFill>
              </a:rPr>
              <a:t/>
            </a:r>
            <a:br>
              <a:rPr lang="en-US" sz="1270" dirty="0">
                <a:solidFill>
                  <a:srgbClr val="FFFFFF"/>
                </a:solidFill>
              </a:rPr>
            </a:br>
            <a:r>
              <a:rPr lang="ru-RU" sz="1270" dirty="0">
                <a:solidFill>
                  <a:srgbClr val="FFFFFF"/>
                </a:solidFill>
              </a:rPr>
              <a:t>этап</a:t>
            </a:r>
            <a:endParaRPr lang="ru-RU" sz="1270" dirty="0"/>
          </a:p>
        </p:txBody>
      </p:sp>
      <p:sp>
        <p:nvSpPr>
          <p:cNvPr id="6" name="TextBox 5">
            <a:extLst>
              <a:ext uri="{FF2B5EF4-FFF2-40B4-BE49-F238E27FC236}">
                <a16:creationId xmlns="" xmlns:a16="http://schemas.microsoft.com/office/drawing/2014/main" id="{EDAB1D52-B96C-466E-B3A6-58D8A85C0CF3}"/>
              </a:ext>
            </a:extLst>
          </p:cNvPr>
          <p:cNvSpPr txBox="1"/>
          <p:nvPr/>
        </p:nvSpPr>
        <p:spPr>
          <a:xfrm>
            <a:off x="1086701" y="2471888"/>
            <a:ext cx="1857021" cy="1000322"/>
          </a:xfrm>
          <a:prstGeom prst="rect">
            <a:avLst/>
          </a:prstGeom>
          <a:solidFill>
            <a:srgbClr val="FFDD00"/>
          </a:solidFill>
        </p:spPr>
        <p:txBody>
          <a:bodyPr tIns="71425" bIns="71425" anchor="ctr"/>
          <a:lstStyle/>
          <a:p>
            <a:pPr algn="ctr">
              <a:defRPr/>
            </a:pPr>
            <a:r>
              <a:rPr lang="ru-RU" sz="1270" dirty="0">
                <a:solidFill>
                  <a:schemeClr val="bg2">
                    <a:lumMod val="50000"/>
                  </a:schemeClr>
                </a:solidFill>
              </a:rPr>
              <a:t>Инвестиционный этап</a:t>
            </a:r>
          </a:p>
        </p:txBody>
      </p:sp>
      <p:sp>
        <p:nvSpPr>
          <p:cNvPr id="7" name="TextBox 37">
            <a:extLst>
              <a:ext uri="{FF2B5EF4-FFF2-40B4-BE49-F238E27FC236}">
                <a16:creationId xmlns="" xmlns:a16="http://schemas.microsoft.com/office/drawing/2014/main" id="{D1459384-3740-4D47-BBA5-B40F85945173}"/>
              </a:ext>
            </a:extLst>
          </p:cNvPr>
          <p:cNvSpPr txBox="1">
            <a:spLocks noChangeArrowheads="1"/>
          </p:cNvSpPr>
          <p:nvPr/>
        </p:nvSpPr>
        <p:spPr bwMode="auto">
          <a:xfrm>
            <a:off x="1486073" y="3687643"/>
            <a:ext cx="1857021" cy="999062"/>
          </a:xfrm>
          <a:prstGeom prst="rect">
            <a:avLst/>
          </a:prstGeom>
          <a:solidFill>
            <a:srgbClr val="D7192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71425" bIns="71425"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1270">
                <a:solidFill>
                  <a:srgbClr val="FFFFFF"/>
                </a:solidFill>
              </a:rPr>
              <a:t>Эксплуатационный этап</a:t>
            </a:r>
            <a:endParaRPr lang="ru-RU" altLang="ru-RU" sz="1270"/>
          </a:p>
        </p:txBody>
      </p:sp>
      <p:cxnSp>
        <p:nvCxnSpPr>
          <p:cNvPr id="8" name="Соединитель: уступ 51">
            <a:extLst>
              <a:ext uri="{FF2B5EF4-FFF2-40B4-BE49-F238E27FC236}">
                <a16:creationId xmlns="" xmlns:a16="http://schemas.microsoft.com/office/drawing/2014/main" id="{F45090A9-2656-44BF-9B8F-B61D8CB23453}"/>
              </a:ext>
            </a:extLst>
          </p:cNvPr>
          <p:cNvCxnSpPr/>
          <p:nvPr/>
        </p:nvCxnSpPr>
        <p:spPr bwMode="auto">
          <a:xfrm rot="16200000" flipH="1">
            <a:off x="619296" y="2504643"/>
            <a:ext cx="705517" cy="229293"/>
          </a:xfrm>
          <a:prstGeom prst="bentConnector2">
            <a:avLst/>
          </a:prstGeom>
          <a:solidFill>
            <a:srgbClr val="00FF00">
              <a:alpha val="75000"/>
            </a:srgbClr>
          </a:solidFill>
          <a:ln w="19050" cap="flat" cmpd="sng" algn="ctr">
            <a:solidFill>
              <a:schemeClr val="bg2">
                <a:lumMod val="50000"/>
              </a:schemeClr>
            </a:solidFill>
            <a:prstDash val="solid"/>
            <a:round/>
            <a:headEnd type="none" w="med" len="med"/>
            <a:tailEnd type="triangle" w="lg" len="med"/>
          </a:ln>
          <a:effectLst/>
        </p:spPr>
      </p:cxnSp>
      <p:cxnSp>
        <p:nvCxnSpPr>
          <p:cNvPr id="9" name="Соединитель: уступ 59">
            <a:extLst>
              <a:ext uri="{FF2B5EF4-FFF2-40B4-BE49-F238E27FC236}">
                <a16:creationId xmlns="" xmlns:a16="http://schemas.microsoft.com/office/drawing/2014/main" id="{853D3B66-2114-4A3F-994B-6D254F61E9CB}"/>
              </a:ext>
            </a:extLst>
          </p:cNvPr>
          <p:cNvCxnSpPr/>
          <p:nvPr/>
        </p:nvCxnSpPr>
        <p:spPr bwMode="auto">
          <a:xfrm rot="16200000" flipH="1">
            <a:off x="1019299" y="3717250"/>
            <a:ext cx="705517" cy="228033"/>
          </a:xfrm>
          <a:prstGeom prst="bentConnector2">
            <a:avLst/>
          </a:prstGeom>
          <a:solidFill>
            <a:srgbClr val="00FF00">
              <a:alpha val="75000"/>
            </a:srgbClr>
          </a:solidFill>
          <a:ln w="19050" cap="flat" cmpd="sng" algn="ctr">
            <a:solidFill>
              <a:schemeClr val="bg2">
                <a:lumMod val="50000"/>
              </a:schemeClr>
            </a:solidFill>
            <a:prstDash val="solid"/>
            <a:round/>
            <a:headEnd type="none" w="med" len="med"/>
            <a:tailEnd type="triangle" w="lg" len="med"/>
          </a:ln>
          <a:effectLst/>
        </p:spPr>
      </p:cxnSp>
      <p:sp>
        <p:nvSpPr>
          <p:cNvPr id="10" name="TextBox 4">
            <a:extLst>
              <a:ext uri="{FF2B5EF4-FFF2-40B4-BE49-F238E27FC236}">
                <a16:creationId xmlns="" xmlns:a16="http://schemas.microsoft.com/office/drawing/2014/main" id="{4D56110E-AD1C-4FFC-9AE2-417CF1BA74E9}"/>
              </a:ext>
            </a:extLst>
          </p:cNvPr>
          <p:cNvSpPr txBox="1">
            <a:spLocks noChangeArrowheads="1"/>
          </p:cNvSpPr>
          <p:nvPr/>
        </p:nvSpPr>
        <p:spPr bwMode="auto">
          <a:xfrm>
            <a:off x="1653048" y="195486"/>
            <a:ext cx="7200901" cy="730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Управление инвестиционными проектами</a:t>
            </a:r>
          </a:p>
        </p:txBody>
      </p:sp>
    </p:spTree>
    <p:extLst>
      <p:ext uri="{BB962C8B-B14F-4D97-AF65-F5344CB8AC3E}">
        <p14:creationId xmlns:p14="http://schemas.microsoft.com/office/powerpoint/2010/main" val="1323040023"/>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bwMode="auto">
          <a:xfrm>
            <a:off x="1692275" y="195486"/>
            <a:ext cx="7127875" cy="741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Автоматизация консолидации отчетности </a:t>
            </a:r>
          </a:p>
          <a:p>
            <a:r>
              <a:rPr lang="ru-RU" altLang="ru-RU" dirty="0"/>
              <a:t>и финансового планирования</a:t>
            </a:r>
          </a:p>
        </p:txBody>
      </p:sp>
      <p:sp>
        <p:nvSpPr>
          <p:cNvPr id="26" name="Скругленная прямоугольная выноска 14"/>
          <p:cNvSpPr>
            <a:spLocks noChangeArrowheads="1"/>
          </p:cNvSpPr>
          <p:nvPr/>
        </p:nvSpPr>
        <p:spPr bwMode="auto">
          <a:xfrm>
            <a:off x="6228184" y="3200755"/>
            <a:ext cx="817833" cy="351099"/>
          </a:xfrm>
          <a:prstGeom prst="wedgeRoundRectCallout">
            <a:avLst>
              <a:gd name="adj1" fmla="val -163694"/>
              <a:gd name="adj2" fmla="val 96949"/>
              <a:gd name="adj3" fmla="val 16667"/>
            </a:avLst>
          </a:prstGeom>
          <a:solidFill>
            <a:srgbClr val="FFC000">
              <a:alpha val="50195"/>
            </a:srgbClr>
          </a:solidFill>
          <a:ln w="12700" algn="ctr">
            <a:solidFill>
              <a:srgbClr val="C00000"/>
            </a:solidFill>
            <a:round/>
            <a:headEnd/>
            <a:tailEnd/>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lnSpc>
                <a:spcPct val="110000"/>
              </a:lnSpc>
              <a:spcBef>
                <a:spcPct val="50000"/>
              </a:spcBef>
            </a:pPr>
            <a:r>
              <a:rPr lang="en-US" altLang="ru-RU" sz="1200" b="0">
                <a:solidFill>
                  <a:srgbClr val="191919"/>
                </a:solidFill>
              </a:rPr>
              <a:t>1C</a:t>
            </a:r>
            <a:r>
              <a:rPr lang="ru-RU" altLang="ru-RU" sz="1200" b="0">
                <a:solidFill>
                  <a:srgbClr val="191919"/>
                </a:solidFill>
              </a:rPr>
              <a:t>:УХ</a:t>
            </a:r>
          </a:p>
        </p:txBody>
      </p:sp>
      <p:grpSp>
        <p:nvGrpSpPr>
          <p:cNvPr id="27" name="Группа 5"/>
          <p:cNvGrpSpPr>
            <a:grpSpLocks/>
          </p:cNvGrpSpPr>
          <p:nvPr/>
        </p:nvGrpSpPr>
        <p:grpSpPr bwMode="auto">
          <a:xfrm>
            <a:off x="1331615" y="1584523"/>
            <a:ext cx="6262920" cy="3001046"/>
            <a:chOff x="467544" y="3265679"/>
            <a:chExt cx="8352928" cy="4000467"/>
          </a:xfrm>
        </p:grpSpPr>
        <p:grpSp>
          <p:nvGrpSpPr>
            <p:cNvPr id="29" name="Группа 4"/>
            <p:cNvGrpSpPr>
              <a:grpSpLocks/>
            </p:cNvGrpSpPr>
            <p:nvPr/>
          </p:nvGrpSpPr>
          <p:grpSpPr bwMode="auto">
            <a:xfrm>
              <a:off x="467544" y="3265679"/>
              <a:ext cx="8352928" cy="3331673"/>
              <a:chOff x="467544" y="3265679"/>
              <a:chExt cx="8352928" cy="3331673"/>
            </a:xfrm>
          </p:grpSpPr>
          <p:cxnSp>
            <p:nvCxnSpPr>
              <p:cNvPr id="32" name="Straight Arrow Connector 7"/>
              <p:cNvCxnSpPr/>
              <p:nvPr/>
            </p:nvCxnSpPr>
            <p:spPr>
              <a:xfrm flipH="1" flipV="1">
                <a:off x="467544" y="3265657"/>
                <a:ext cx="7939" cy="3331695"/>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9"/>
              <p:cNvCxnSpPr>
                <a:cxnSpLocks noChangeShapeType="1"/>
              </p:cNvCxnSpPr>
              <p:nvPr/>
            </p:nvCxnSpPr>
            <p:spPr bwMode="auto">
              <a:xfrm flipV="1">
                <a:off x="467544" y="6556102"/>
                <a:ext cx="8352928" cy="26970"/>
              </a:xfrm>
              <a:prstGeom prst="straightConnector1">
                <a:avLst/>
              </a:prstGeom>
              <a:noFill/>
              <a:ln w="38100" algn="ctr">
                <a:solidFill>
                  <a:schemeClr val="tx1">
                    <a:lumMod val="75000"/>
                    <a:lumOff val="25000"/>
                  </a:schemeClr>
                </a:solidFill>
                <a:round/>
                <a:headEnd/>
                <a:tailEnd type="arrow" w="med" len="med"/>
              </a:ln>
              <a:extLst>
                <a:ext uri="{909E8E84-426E-40DD-AFC4-6F175D3DCCD1}">
                  <a14:hiddenFill xmlns:a14="http://schemas.microsoft.com/office/drawing/2010/main">
                    <a:noFill/>
                  </a14:hiddenFill>
                </a:ext>
              </a:extLst>
            </p:spPr>
          </p:cxnSp>
        </p:grpSp>
        <p:sp>
          <p:nvSpPr>
            <p:cNvPr id="31" name="TextBox 15"/>
            <p:cNvSpPr txBox="1">
              <a:spLocks noChangeArrowheads="1"/>
            </p:cNvSpPr>
            <p:nvPr/>
          </p:nvSpPr>
          <p:spPr bwMode="auto">
            <a:xfrm>
              <a:off x="6950154" y="6810748"/>
              <a:ext cx="1743770" cy="45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7428" rIns="0" bIns="0">
              <a:spAutoFit/>
            </a:bodyPr>
            <a:lstStyle>
              <a:lvl1pPr>
                <a:defRPr>
                  <a:solidFill>
                    <a:schemeClr val="tx1"/>
                  </a:solidFill>
                  <a:latin typeface="Arial" pitchFamily="34" charset="0"/>
                </a:defRPr>
              </a:lvl1pPr>
              <a:lvl2pPr marL="557213" indent="-214313">
                <a:defRPr>
                  <a:solidFill>
                    <a:schemeClr val="tx1"/>
                  </a:solidFill>
                  <a:latin typeface="Arial" pitchFamily="34" charset="0"/>
                </a:defRPr>
              </a:lvl2pPr>
              <a:lvl3pPr marL="857250" indent="-171450">
                <a:defRPr>
                  <a:solidFill>
                    <a:schemeClr val="tx1"/>
                  </a:solidFill>
                  <a:latin typeface="Arial" pitchFamily="34" charset="0"/>
                </a:defRPr>
              </a:lvl3pPr>
              <a:lvl4pPr marL="1200150" indent="-171450">
                <a:defRPr>
                  <a:solidFill>
                    <a:schemeClr val="tx1"/>
                  </a:solidFill>
                  <a:latin typeface="Arial" pitchFamily="34" charset="0"/>
                </a:defRPr>
              </a:lvl4pPr>
              <a:lvl5pPr marL="1543050" indent="-171450">
                <a:defRPr>
                  <a:solidFill>
                    <a:schemeClr val="tx1"/>
                  </a:solidFill>
                  <a:latin typeface="Arial" pitchFamily="34" charset="0"/>
                </a:defRPr>
              </a:lvl5pPr>
              <a:lvl6pPr marL="2000250" indent="-171450" eaLnBrk="0" fontAlgn="base" hangingPunct="0">
                <a:spcBef>
                  <a:spcPct val="0"/>
                </a:spcBef>
                <a:spcAft>
                  <a:spcPct val="0"/>
                </a:spcAft>
                <a:defRPr>
                  <a:solidFill>
                    <a:schemeClr val="tx1"/>
                  </a:solidFill>
                  <a:latin typeface="Arial" pitchFamily="34" charset="0"/>
                </a:defRPr>
              </a:lvl6pPr>
              <a:lvl7pPr marL="2457450" indent="-171450" eaLnBrk="0" fontAlgn="base" hangingPunct="0">
                <a:spcBef>
                  <a:spcPct val="0"/>
                </a:spcBef>
                <a:spcAft>
                  <a:spcPct val="0"/>
                </a:spcAft>
                <a:defRPr>
                  <a:solidFill>
                    <a:schemeClr val="tx1"/>
                  </a:solidFill>
                  <a:latin typeface="Arial" pitchFamily="34" charset="0"/>
                </a:defRPr>
              </a:lvl7pPr>
              <a:lvl8pPr marL="2914650" indent="-171450" eaLnBrk="0" fontAlgn="base" hangingPunct="0">
                <a:spcBef>
                  <a:spcPct val="0"/>
                </a:spcBef>
                <a:spcAft>
                  <a:spcPct val="0"/>
                </a:spcAft>
                <a:defRPr>
                  <a:solidFill>
                    <a:schemeClr val="tx1"/>
                  </a:solidFill>
                  <a:latin typeface="Arial" pitchFamily="34" charset="0"/>
                </a:defRPr>
              </a:lvl8pPr>
              <a:lvl9pPr marL="3371850" indent="-171450" eaLnBrk="0" fontAlgn="base" hangingPunct="0">
                <a:spcBef>
                  <a:spcPct val="0"/>
                </a:spcBef>
                <a:spcAft>
                  <a:spcPct val="0"/>
                </a:spcAft>
                <a:defRPr>
                  <a:solidFill>
                    <a:schemeClr val="tx1"/>
                  </a:solidFill>
                  <a:latin typeface="Arial" pitchFamily="34" charset="0"/>
                </a:defRPr>
              </a:lvl9pPr>
            </a:lstStyle>
            <a:p>
              <a:pPr algn="r" eaLnBrk="0" hangingPunct="0">
                <a:lnSpc>
                  <a:spcPct val="85000"/>
                </a:lnSpc>
                <a:buClr>
                  <a:srgbClr val="333399"/>
                </a:buClr>
                <a:buSzPct val="70000"/>
              </a:pPr>
              <a:r>
                <a:rPr lang="ru-RU" altLang="ru-RU" sz="1200" b="0" dirty="0">
                  <a:solidFill>
                    <a:srgbClr val="000000"/>
                  </a:solidFill>
                </a:rPr>
                <a:t>Бюджет, </a:t>
              </a:r>
            </a:p>
            <a:p>
              <a:pPr algn="r" eaLnBrk="0" hangingPunct="0">
                <a:lnSpc>
                  <a:spcPct val="85000"/>
                </a:lnSpc>
                <a:buClr>
                  <a:srgbClr val="333399"/>
                </a:buClr>
                <a:buSzPct val="70000"/>
              </a:pPr>
              <a:r>
                <a:rPr lang="ru-RU" altLang="ru-RU" sz="1200" b="0" dirty="0">
                  <a:solidFill>
                    <a:srgbClr val="000000"/>
                  </a:solidFill>
                </a:rPr>
                <a:t>сроки проекта</a:t>
              </a:r>
            </a:p>
          </p:txBody>
        </p:sp>
      </p:grpSp>
      <p:sp>
        <p:nvSpPr>
          <p:cNvPr id="35" name="Rectangle 13"/>
          <p:cNvSpPr>
            <a:spLocks noChangeArrowheads="1"/>
          </p:cNvSpPr>
          <p:nvPr/>
        </p:nvSpPr>
        <p:spPr bwMode="auto">
          <a:xfrm>
            <a:off x="1403648" y="2653284"/>
            <a:ext cx="3887986" cy="1368152"/>
          </a:xfrm>
          <a:prstGeom prst="rect">
            <a:avLst/>
          </a:prstGeom>
          <a:solidFill>
            <a:srgbClr val="F9E383">
              <a:alpha val="79999"/>
            </a:srgbClr>
          </a:solidFill>
          <a:ln w="38100" algn="ctr">
            <a:solidFill>
              <a:srgbClr val="CC33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buSzPct val="80000"/>
              <a:buFont typeface="Arial" pitchFamily="34" charset="0"/>
              <a:buChar char="►"/>
            </a:pPr>
            <a:r>
              <a:rPr lang="ru-RU" altLang="ru-RU" sz="1200" b="0" dirty="0">
                <a:solidFill>
                  <a:srgbClr val="000000"/>
                </a:solidFill>
              </a:rPr>
              <a:t>Вовлечение бизнес-подразделений в процесс бюджетирования</a:t>
            </a:r>
          </a:p>
          <a:p>
            <a:pPr eaLnBrk="0" hangingPunct="0">
              <a:buSzPct val="80000"/>
              <a:buFont typeface="Arial" pitchFamily="34" charset="0"/>
              <a:buChar char="►"/>
            </a:pPr>
            <a:r>
              <a:rPr lang="ru-RU" altLang="ru-RU" sz="1200" b="0" dirty="0">
                <a:solidFill>
                  <a:srgbClr val="000000"/>
                </a:solidFill>
              </a:rPr>
              <a:t>Формирование функциональных бюджетов</a:t>
            </a:r>
          </a:p>
          <a:p>
            <a:pPr eaLnBrk="0" hangingPunct="0">
              <a:buSzPct val="80000"/>
              <a:buFont typeface="Arial" pitchFamily="34" charset="0"/>
              <a:buChar char="►"/>
            </a:pPr>
            <a:r>
              <a:rPr lang="ru-RU" altLang="ru-RU" sz="1200" b="0" dirty="0">
                <a:solidFill>
                  <a:srgbClr val="000000"/>
                </a:solidFill>
              </a:rPr>
              <a:t>Согласование</a:t>
            </a:r>
          </a:p>
          <a:p>
            <a:pPr eaLnBrk="0" hangingPunct="0">
              <a:buSzPct val="80000"/>
              <a:buFont typeface="Arial" pitchFamily="34" charset="0"/>
              <a:buChar char="►"/>
            </a:pPr>
            <a:r>
              <a:rPr lang="ru-RU" altLang="ru-RU" sz="1200" b="0" dirty="0">
                <a:solidFill>
                  <a:srgbClr val="000000"/>
                </a:solidFill>
              </a:rPr>
              <a:t>Моделирование</a:t>
            </a:r>
          </a:p>
          <a:p>
            <a:pPr eaLnBrk="0" hangingPunct="0">
              <a:buSzPct val="80000"/>
              <a:buFont typeface="Arial" pitchFamily="34" charset="0"/>
              <a:buChar char="►"/>
            </a:pPr>
            <a:r>
              <a:rPr lang="ru-RU" altLang="ru-RU" sz="1200" b="0" dirty="0">
                <a:solidFill>
                  <a:srgbClr val="000000"/>
                </a:solidFill>
              </a:rPr>
              <a:t>Бюджетирование проектов</a:t>
            </a:r>
          </a:p>
          <a:p>
            <a:pPr>
              <a:buSzPct val="80000"/>
              <a:buFont typeface="Arial" pitchFamily="34" charset="0"/>
              <a:buChar char="►"/>
            </a:pPr>
            <a:r>
              <a:rPr lang="ru-RU" altLang="ru-RU" sz="1200" b="0" dirty="0">
                <a:solidFill>
                  <a:srgbClr val="000000"/>
                </a:solidFill>
              </a:rPr>
              <a:t>Консолидация бюджетов ДДС и </a:t>
            </a:r>
            <a:r>
              <a:rPr lang="ru-RU" altLang="ru-RU" sz="1200" b="0" dirty="0" err="1">
                <a:solidFill>
                  <a:srgbClr val="000000"/>
                </a:solidFill>
              </a:rPr>
              <a:t>ДиР</a:t>
            </a:r>
            <a:endParaRPr lang="ru-RU" altLang="ru-RU" sz="1200" b="0" dirty="0">
              <a:solidFill>
                <a:srgbClr val="000000"/>
              </a:solidFill>
            </a:endParaRPr>
          </a:p>
        </p:txBody>
      </p:sp>
      <p:grpSp>
        <p:nvGrpSpPr>
          <p:cNvPr id="36" name="Группа 35"/>
          <p:cNvGrpSpPr>
            <a:grpSpLocks/>
          </p:cNvGrpSpPr>
          <p:nvPr/>
        </p:nvGrpSpPr>
        <p:grpSpPr bwMode="auto">
          <a:xfrm>
            <a:off x="1371820" y="1832062"/>
            <a:ext cx="6368532" cy="2220851"/>
            <a:chOff x="6183227" y="1201282"/>
            <a:chExt cx="8491509" cy="2961001"/>
          </a:xfrm>
        </p:grpSpPr>
        <p:sp>
          <p:nvSpPr>
            <p:cNvPr id="37" name="Rectangle 13"/>
            <p:cNvSpPr>
              <a:spLocks noChangeArrowheads="1"/>
            </p:cNvSpPr>
            <p:nvPr/>
          </p:nvSpPr>
          <p:spPr bwMode="auto">
            <a:xfrm>
              <a:off x="6183227" y="1333059"/>
              <a:ext cx="5974529" cy="2829224"/>
            </a:xfrm>
            <a:prstGeom prst="rect">
              <a:avLst/>
            </a:prstGeom>
            <a:noFill/>
            <a:ln w="28575" algn="ctr">
              <a:solidFill>
                <a:schemeClr val="accent1">
                  <a:lumMod val="50000"/>
                </a:schemeClr>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buSzPct val="80000"/>
                <a:buFont typeface="Arial" pitchFamily="34" charset="0"/>
                <a:buChar char="►"/>
              </a:pPr>
              <a:r>
                <a:rPr lang="ru-RU" altLang="ru-RU" sz="1200" b="0" dirty="0">
                  <a:solidFill>
                    <a:schemeClr val="accent1">
                      <a:lumMod val="25000"/>
                    </a:schemeClr>
                  </a:solidFill>
                </a:rPr>
                <a:t>Использование контуров ресурсного планирования </a:t>
              </a:r>
              <a:r>
                <a:rPr lang="en-US" altLang="ru-RU" sz="1200" b="0" dirty="0">
                  <a:solidFill>
                    <a:schemeClr val="accent1">
                      <a:lumMod val="25000"/>
                    </a:schemeClr>
                  </a:solidFill>
                </a:rPr>
                <a:t>ERP </a:t>
              </a:r>
              <a:r>
                <a:rPr lang="ru-RU" altLang="ru-RU" sz="1200" b="0" dirty="0">
                  <a:solidFill>
                    <a:schemeClr val="accent1">
                      <a:lumMod val="25000"/>
                    </a:schemeClr>
                  </a:solidFill>
                </a:rPr>
                <a:t>для повышения точности планирования</a:t>
              </a:r>
            </a:p>
            <a:p>
              <a:pPr eaLnBrk="0" hangingPunct="0">
                <a:buSzPct val="80000"/>
                <a:buFont typeface="Arial" pitchFamily="34" charset="0"/>
                <a:buChar char="►"/>
              </a:pPr>
              <a:endParaRPr lang="ru-RU" altLang="ru-RU" sz="1200" b="0" dirty="0">
                <a:solidFill>
                  <a:srgbClr val="191919"/>
                </a:solidFill>
              </a:endParaRPr>
            </a:p>
            <a:p>
              <a:pPr eaLnBrk="0" hangingPunct="0">
                <a:lnSpc>
                  <a:spcPct val="110000"/>
                </a:lnSpc>
                <a:spcBef>
                  <a:spcPct val="50000"/>
                </a:spcBef>
              </a:pPr>
              <a:endParaRPr lang="ru-RU" altLang="ru-RU" sz="1200" b="0" dirty="0">
                <a:solidFill>
                  <a:srgbClr val="191919"/>
                </a:solidFill>
              </a:endParaRPr>
            </a:p>
          </p:txBody>
        </p:sp>
        <p:sp>
          <p:nvSpPr>
            <p:cNvPr id="39" name="Скругленная прямоугольная выноска 25"/>
            <p:cNvSpPr>
              <a:spLocks noChangeArrowheads="1"/>
            </p:cNvSpPr>
            <p:nvPr/>
          </p:nvSpPr>
          <p:spPr bwMode="auto">
            <a:xfrm>
              <a:off x="13020789" y="1201282"/>
              <a:ext cx="1653947" cy="877980"/>
            </a:xfrm>
            <a:prstGeom prst="wedgeRoundRectCallout">
              <a:avLst>
                <a:gd name="adj1" fmla="val -102995"/>
                <a:gd name="adj2" fmla="val 65134"/>
                <a:gd name="adj3" fmla="val 16667"/>
              </a:avLst>
            </a:prstGeom>
            <a:solidFill>
              <a:srgbClr val="FFC000">
                <a:alpha val="50195"/>
              </a:srgbClr>
            </a:solidFill>
            <a:ln w="12700" algn="ctr">
              <a:solidFill>
                <a:schemeClr val="accent1">
                  <a:lumMod val="50000"/>
                </a:schemeClr>
              </a:solidFill>
              <a:round/>
              <a:headEnd/>
              <a:tailEnd/>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lnSpc>
                  <a:spcPct val="110000"/>
                </a:lnSpc>
                <a:spcBef>
                  <a:spcPct val="50000"/>
                </a:spcBef>
              </a:pPr>
              <a:r>
                <a:rPr lang="en-US" altLang="ru-RU" sz="1200" b="0" dirty="0">
                  <a:solidFill>
                    <a:srgbClr val="191919"/>
                  </a:solidFill>
                </a:rPr>
                <a:t>1C</a:t>
              </a:r>
              <a:r>
                <a:rPr lang="ru-RU" altLang="ru-RU" sz="1200" b="0" dirty="0">
                  <a:solidFill>
                    <a:srgbClr val="191919"/>
                  </a:solidFill>
                </a:rPr>
                <a:t>:</a:t>
              </a:r>
              <a:r>
                <a:rPr lang="en-US" altLang="ru-RU" sz="1200" b="0" dirty="0" smtClean="0">
                  <a:solidFill>
                    <a:srgbClr val="191919"/>
                  </a:solidFill>
                </a:rPr>
                <a:t>ERP</a:t>
              </a:r>
              <a:r>
                <a:rPr lang="ru-RU" altLang="ru-RU" sz="1200" b="0" dirty="0" smtClean="0">
                  <a:solidFill>
                    <a:srgbClr val="191919"/>
                  </a:solidFill>
                </a:rPr>
                <a:t>. УХ</a:t>
              </a:r>
              <a:endParaRPr lang="ru-RU" altLang="ru-RU" sz="1200" b="0" dirty="0">
                <a:solidFill>
                  <a:srgbClr val="191919"/>
                </a:solidFill>
              </a:endParaRPr>
            </a:p>
          </p:txBody>
        </p:sp>
      </p:grpSp>
      <p:sp>
        <p:nvSpPr>
          <p:cNvPr id="40" name="TextBox 16">
            <a:extLst>
              <a:ext uri="{FF2B5EF4-FFF2-40B4-BE49-F238E27FC236}">
                <a16:creationId xmlns="" xmlns:a16="http://schemas.microsoft.com/office/drawing/2014/main" id="{9C4D4FFD-A4A8-E96C-8D53-448F69D7BC31}"/>
              </a:ext>
            </a:extLst>
          </p:cNvPr>
          <p:cNvSpPr txBox="1">
            <a:spLocks noChangeArrowheads="1"/>
          </p:cNvSpPr>
          <p:nvPr/>
        </p:nvSpPr>
        <p:spPr bwMode="auto">
          <a:xfrm>
            <a:off x="1488389" y="1463365"/>
            <a:ext cx="1703171" cy="34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7428" rIns="0" bIns="0">
            <a:spAutoFit/>
          </a:bodyPr>
          <a:lstStyle>
            <a:lvl1pPr>
              <a:defRPr>
                <a:solidFill>
                  <a:schemeClr val="tx1"/>
                </a:solidFill>
                <a:latin typeface="Arial" pitchFamily="34" charset="0"/>
              </a:defRPr>
            </a:lvl1pPr>
            <a:lvl2pPr marL="557213" indent="-214313">
              <a:defRPr>
                <a:solidFill>
                  <a:schemeClr val="tx1"/>
                </a:solidFill>
                <a:latin typeface="Arial" pitchFamily="34" charset="0"/>
              </a:defRPr>
            </a:lvl2pPr>
            <a:lvl3pPr marL="857250" indent="-171450">
              <a:defRPr>
                <a:solidFill>
                  <a:schemeClr val="tx1"/>
                </a:solidFill>
                <a:latin typeface="Arial" pitchFamily="34" charset="0"/>
              </a:defRPr>
            </a:lvl3pPr>
            <a:lvl4pPr marL="1200150" indent="-171450">
              <a:defRPr>
                <a:solidFill>
                  <a:schemeClr val="tx1"/>
                </a:solidFill>
                <a:latin typeface="Arial" pitchFamily="34" charset="0"/>
              </a:defRPr>
            </a:lvl4pPr>
            <a:lvl5pPr marL="1543050" indent="-171450">
              <a:defRPr>
                <a:solidFill>
                  <a:schemeClr val="tx1"/>
                </a:solidFill>
                <a:latin typeface="Arial" pitchFamily="34" charset="0"/>
              </a:defRPr>
            </a:lvl5pPr>
            <a:lvl6pPr marL="2000250" indent="-171450" eaLnBrk="0" fontAlgn="base" hangingPunct="0">
              <a:spcBef>
                <a:spcPct val="0"/>
              </a:spcBef>
              <a:spcAft>
                <a:spcPct val="0"/>
              </a:spcAft>
              <a:defRPr>
                <a:solidFill>
                  <a:schemeClr val="tx1"/>
                </a:solidFill>
                <a:latin typeface="Arial" pitchFamily="34" charset="0"/>
              </a:defRPr>
            </a:lvl6pPr>
            <a:lvl7pPr marL="2457450" indent="-171450" eaLnBrk="0" fontAlgn="base" hangingPunct="0">
              <a:spcBef>
                <a:spcPct val="0"/>
              </a:spcBef>
              <a:spcAft>
                <a:spcPct val="0"/>
              </a:spcAft>
              <a:defRPr>
                <a:solidFill>
                  <a:schemeClr val="tx1"/>
                </a:solidFill>
                <a:latin typeface="Arial" pitchFamily="34" charset="0"/>
              </a:defRPr>
            </a:lvl7pPr>
            <a:lvl8pPr marL="2914650" indent="-171450" eaLnBrk="0" fontAlgn="base" hangingPunct="0">
              <a:spcBef>
                <a:spcPct val="0"/>
              </a:spcBef>
              <a:spcAft>
                <a:spcPct val="0"/>
              </a:spcAft>
              <a:defRPr>
                <a:solidFill>
                  <a:schemeClr val="tx1"/>
                </a:solidFill>
                <a:latin typeface="Arial" pitchFamily="34" charset="0"/>
              </a:defRPr>
            </a:lvl8pPr>
            <a:lvl9pPr marL="3371850" indent="-171450" eaLnBrk="0" fontAlgn="base" hangingPunct="0">
              <a:spcBef>
                <a:spcPct val="0"/>
              </a:spcBef>
              <a:spcAft>
                <a:spcPct val="0"/>
              </a:spcAft>
              <a:defRPr>
                <a:solidFill>
                  <a:schemeClr val="tx1"/>
                </a:solidFill>
                <a:latin typeface="Arial" pitchFamily="34" charset="0"/>
              </a:defRPr>
            </a:lvl9pPr>
          </a:lstStyle>
          <a:p>
            <a:pPr eaLnBrk="0" hangingPunct="0">
              <a:lnSpc>
                <a:spcPct val="85000"/>
              </a:lnSpc>
              <a:buClr>
                <a:srgbClr val="333399"/>
              </a:buClr>
              <a:buSzPct val="70000"/>
            </a:pPr>
            <a:r>
              <a:rPr lang="ru-RU" altLang="ru-RU" sz="1200" b="0" dirty="0">
                <a:solidFill>
                  <a:srgbClr val="000000"/>
                </a:solidFill>
              </a:rPr>
              <a:t>Экономический </a:t>
            </a:r>
          </a:p>
          <a:p>
            <a:pPr eaLnBrk="0" hangingPunct="0">
              <a:lnSpc>
                <a:spcPct val="85000"/>
              </a:lnSpc>
              <a:buClr>
                <a:srgbClr val="333399"/>
              </a:buClr>
              <a:buSzPct val="70000"/>
            </a:pPr>
            <a:r>
              <a:rPr lang="ru-RU" altLang="ru-RU" sz="1200" b="0" dirty="0">
                <a:solidFill>
                  <a:srgbClr val="000000"/>
                </a:solidFill>
              </a:rPr>
              <a:t>эффект</a:t>
            </a:r>
          </a:p>
        </p:txBody>
      </p:sp>
    </p:spTree>
    <p:extLst>
      <p:ext uri="{BB962C8B-B14F-4D97-AF65-F5344CB8AC3E}">
        <p14:creationId xmlns:p14="http://schemas.microsoft.com/office/powerpoint/2010/main" val="31433485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3">
            <a:extLst>
              <a:ext uri="{FF2B5EF4-FFF2-40B4-BE49-F238E27FC236}">
                <a16:creationId xmlns="" xmlns:a16="http://schemas.microsoft.com/office/drawing/2014/main" id="{A87003F6-30BB-A509-8885-A2A1DE03CDB7}"/>
              </a:ext>
            </a:extLst>
          </p:cNvPr>
          <p:cNvSpPr txBox="1">
            <a:spLocks noChangeArrowheads="1"/>
          </p:cNvSpPr>
          <p:nvPr/>
        </p:nvSpPr>
        <p:spPr bwMode="auto">
          <a:xfrm>
            <a:off x="971549" y="2571750"/>
            <a:ext cx="71288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Bef>
                <a:spcPct val="50000"/>
              </a:spcBef>
              <a:buClrTx/>
              <a:buFontTx/>
              <a:buNone/>
              <a:defRPr sz="4000">
                <a:latin typeface="Arial" panose="020B0604020202020204" pitchFamily="34" charset="0"/>
              </a:defRPr>
            </a:lvl1pPr>
            <a:lvl2pPr marL="742950" indent="-285750">
              <a:spcBef>
                <a:spcPct val="20000"/>
              </a:spcBef>
              <a:buClr>
                <a:srgbClr val="C00000"/>
              </a:buClr>
              <a:buFont typeface="Arial" panose="020B0604020202020204" pitchFamily="34" charset="0"/>
              <a:buChar char="•"/>
              <a:defRPr>
                <a:latin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latin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latin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latin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9pPr>
          </a:lstStyle>
          <a:p>
            <a:r>
              <a:rPr lang="ru-RU" altLang="ru-RU" dirty="0"/>
              <a:t>Для коммерческих директоров</a:t>
            </a:r>
          </a:p>
        </p:txBody>
      </p:sp>
    </p:spTree>
    <p:extLst>
      <p:ext uri="{BB962C8B-B14F-4D97-AF65-F5344CB8AC3E}">
        <p14:creationId xmlns:p14="http://schemas.microsoft.com/office/powerpoint/2010/main" val="3225503307"/>
      </p:ext>
    </p:extLst>
  </p:cSld>
  <p:clrMapOvr>
    <a:masterClrMapping/>
  </p:clrMapOvr>
  <p:transition advTm="6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Заголовок 1">
            <a:extLst>
              <a:ext uri="{FF2B5EF4-FFF2-40B4-BE49-F238E27FC236}">
                <a16:creationId xmlns="" xmlns:a16="http://schemas.microsoft.com/office/drawing/2014/main" id="{8961364E-7CEE-4D4D-BED9-F0615431B4C0}"/>
              </a:ext>
            </a:extLst>
          </p:cNvPr>
          <p:cNvSpPr>
            <a:spLocks noGrp="1"/>
          </p:cNvSpPr>
          <p:nvPr>
            <p:ph type="title"/>
          </p:nvPr>
        </p:nvSpPr>
        <p:spPr>
          <a:xfrm>
            <a:off x="1692275" y="195486"/>
            <a:ext cx="7127875" cy="72467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1800" kern="1200" dirty="0">
                <a:solidFill>
                  <a:schemeClr val="tx1"/>
                </a:solidFill>
                <a:latin typeface="Arial" panose="020B0604020202020204" pitchFamily="34" charset="0"/>
                <a:ea typeface="+mn-ea"/>
                <a:cs typeface="Arial" panose="020B0604020202020204" pitchFamily="34" charset="0"/>
              </a:rPr>
              <a:t>Коммерческому директору</a:t>
            </a:r>
          </a:p>
        </p:txBody>
      </p:sp>
      <p:sp>
        <p:nvSpPr>
          <p:cNvPr id="88070" name="Text Box 6">
            <a:extLst>
              <a:ext uri="{FF2B5EF4-FFF2-40B4-BE49-F238E27FC236}">
                <a16:creationId xmlns="" xmlns:a16="http://schemas.microsoft.com/office/drawing/2014/main" id="{B9DFD066-E420-485F-AF84-3DD22B786626}"/>
              </a:ext>
            </a:extLst>
          </p:cNvPr>
          <p:cNvSpPr txBox="1">
            <a:spLocks noChangeArrowheads="1"/>
          </p:cNvSpPr>
          <p:nvPr/>
        </p:nvSpPr>
        <p:spPr bwMode="auto">
          <a:xfrm>
            <a:off x="556955" y="1943144"/>
            <a:ext cx="5311189" cy="169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t" anchorCtr="0" compatLnSpc="1">
            <a:prstTxWarp prst="textNoShape">
              <a:avLst/>
            </a:prstTxWarp>
            <a:spAutoFit/>
          </a:bodyPr>
          <a:lstStyle>
            <a:defPPr>
              <a:defRPr lang="en-US"/>
            </a:defPPr>
            <a:lvl1pPr marL="342900" indent="-342900">
              <a:spcBef>
                <a:spcPts val="600"/>
              </a:spcBef>
              <a:spcAft>
                <a:spcPts val="600"/>
              </a:spcAft>
              <a:buClr>
                <a:srgbClr val="CC0000"/>
              </a:buClr>
              <a:buChar char="•"/>
              <a:defRPr sz="1800" b="0">
                <a:solidFill>
                  <a:schemeClr val="tx1"/>
                </a:solidFill>
                <a:latin typeface="+mn-lt"/>
                <a:cs typeface="Times New Roman" panose="02020603050405020304" pitchFamily="18" charset="0"/>
              </a:defRPr>
            </a:lvl1pPr>
            <a:lvl2pPr marL="742950" indent="-287338">
              <a:spcBef>
                <a:spcPct val="20000"/>
              </a:spcBef>
              <a:buClr>
                <a:srgbClr val="CC0000"/>
              </a:buClr>
              <a:buChar char="•"/>
              <a:defRPr sz="1700">
                <a:solidFill>
                  <a:schemeClr val="tx1"/>
                </a:solidFill>
                <a:latin typeface="+mn-lt"/>
              </a:defRPr>
            </a:lvl2pPr>
            <a:lvl3pPr marL="1144588" indent="-230188">
              <a:spcBef>
                <a:spcPct val="20000"/>
              </a:spcBef>
              <a:buClr>
                <a:srgbClr val="CC0000"/>
              </a:buClr>
              <a:buChar char="•"/>
              <a:defRPr sz="1600">
                <a:solidFill>
                  <a:schemeClr val="tx1"/>
                </a:solidFill>
                <a:latin typeface="+mn-lt"/>
              </a:defRPr>
            </a:lvl3pPr>
            <a:lvl4pPr marL="1600200" indent="-228600">
              <a:spcBef>
                <a:spcPct val="20000"/>
              </a:spcBef>
              <a:buClr>
                <a:srgbClr val="CC0000"/>
              </a:buClr>
              <a:buChar char="•"/>
              <a:defRPr sz="1400">
                <a:solidFill>
                  <a:schemeClr val="tx1"/>
                </a:solidFill>
                <a:latin typeface="+mn-lt"/>
              </a:defRPr>
            </a:lvl4pPr>
            <a:lvl5pPr marL="2055813" indent="-227013">
              <a:spcBef>
                <a:spcPct val="20000"/>
              </a:spcBef>
              <a:buClr>
                <a:srgbClr val="CC0000"/>
              </a:buClr>
              <a:buChar char="•"/>
              <a:defRPr sz="1300">
                <a:solidFill>
                  <a:schemeClr val="tx1"/>
                </a:solidFill>
                <a:latin typeface="+mn-lt"/>
              </a:defRPr>
            </a:lvl5pPr>
            <a:lvl6pPr marL="2514600" indent="-228600">
              <a:lnSpc>
                <a:spcPct val="90000"/>
              </a:lnSpc>
              <a:spcBef>
                <a:spcPts val="500"/>
              </a:spcBef>
              <a:buFont typeface="Arial" panose="020B0604020202020204" pitchFamily="34" charset="0"/>
              <a:buChar char="•"/>
              <a:defRPr sz="1800">
                <a:solidFill>
                  <a:schemeClr val="tx1"/>
                </a:solidFill>
                <a:latin typeface="+mn-lt"/>
              </a:defRPr>
            </a:lvl6pPr>
            <a:lvl7pPr marL="2971800" indent="-228600">
              <a:lnSpc>
                <a:spcPct val="90000"/>
              </a:lnSpc>
              <a:spcBef>
                <a:spcPts val="500"/>
              </a:spcBef>
              <a:buFont typeface="Arial" panose="020B0604020202020204" pitchFamily="34" charset="0"/>
              <a:buChar char="•"/>
              <a:defRPr sz="1800">
                <a:solidFill>
                  <a:schemeClr val="tx1"/>
                </a:solidFill>
                <a:latin typeface="+mn-lt"/>
              </a:defRPr>
            </a:lvl7pPr>
            <a:lvl8pPr marL="3429000" indent="-228600">
              <a:lnSpc>
                <a:spcPct val="90000"/>
              </a:lnSpc>
              <a:spcBef>
                <a:spcPts val="500"/>
              </a:spcBef>
              <a:buFont typeface="Arial" panose="020B0604020202020204" pitchFamily="34" charset="0"/>
              <a:buChar char="•"/>
              <a:defRPr sz="1800">
                <a:solidFill>
                  <a:schemeClr val="tx1"/>
                </a:solidFill>
                <a:latin typeface="+mn-lt"/>
              </a:defRPr>
            </a:lvl8pPr>
            <a:lvl9pPr marL="3886200" indent="-228600">
              <a:lnSpc>
                <a:spcPct val="90000"/>
              </a:lnSpc>
              <a:spcBef>
                <a:spcPts val="500"/>
              </a:spcBef>
              <a:buFont typeface="Arial" panose="020B0604020202020204" pitchFamily="34" charset="0"/>
              <a:buChar char="•"/>
              <a:defRPr sz="1800">
                <a:solidFill>
                  <a:schemeClr val="tx1"/>
                </a:solidFill>
                <a:latin typeface="+mn-lt"/>
              </a:defRPr>
            </a:lvl9pPr>
          </a:lstStyle>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dirty="0">
                <a:latin typeface="Arial" panose="020B0604020202020204" pitchFamily="34" charset="0"/>
                <a:cs typeface="Arial" panose="020B0604020202020204" pitchFamily="34" charset="0"/>
              </a:rPr>
              <a:t>Унификация процесса продаж</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dirty="0">
                <a:latin typeface="Arial" panose="020B0604020202020204" pitchFamily="34" charset="0"/>
                <a:cs typeface="Arial" panose="020B0604020202020204" pitchFamily="34" charset="0"/>
              </a:rPr>
              <a:t>Удержание и привлечение клиентов (</a:t>
            </a:r>
            <a:r>
              <a:rPr lang="en-US" altLang="ru-RU" sz="1200" dirty="0">
                <a:latin typeface="Arial" panose="020B0604020202020204" pitchFamily="34" charset="0"/>
                <a:cs typeface="Arial" panose="020B0604020202020204" pitchFamily="34" charset="0"/>
              </a:rPr>
              <a:t>CRM)</a:t>
            </a:r>
            <a:endParaRPr lang="ru-RU"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dirty="0">
                <a:latin typeface="Arial" panose="020B0604020202020204" pitchFamily="34" charset="0"/>
                <a:cs typeface="Arial" panose="020B0604020202020204" pitchFamily="34" charset="0"/>
              </a:rPr>
              <a:t>Оценка результативности работы менеджеров</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dirty="0">
                <a:latin typeface="Arial" panose="020B0604020202020204" pitchFamily="34" charset="0"/>
                <a:cs typeface="Arial" panose="020B0604020202020204" pitchFamily="34" charset="0"/>
              </a:rPr>
              <a:t>Сокращение сроков выполнения заказов</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dirty="0">
                <a:latin typeface="Arial" panose="020B0604020202020204" pitchFamily="34" charset="0"/>
                <a:cs typeface="Arial" panose="020B0604020202020204" pitchFamily="34" charset="0"/>
              </a:rPr>
              <a:t>Эффективное управление продажами</a:t>
            </a:r>
          </a:p>
          <a:p>
            <a:pPr marL="180000" indent="-180000" eaLnBrk="1" hangingPunct="1">
              <a:spcBef>
                <a:spcPts val="400"/>
              </a:spcBef>
              <a:spcAft>
                <a:spcPts val="400"/>
              </a:spcAft>
              <a:buClr>
                <a:srgbClr val="D71920"/>
              </a:buClr>
              <a:buSzPct val="115000"/>
              <a:buFont typeface="Arial" panose="020B0604020202020204" pitchFamily="34" charset="0"/>
              <a:buChar char="•"/>
              <a:tabLst>
                <a:tab pos="236732" algn="l"/>
              </a:tabLst>
              <a:defRPr/>
            </a:pPr>
            <a:r>
              <a:rPr lang="ru-RU" altLang="ru-RU" sz="1200" dirty="0">
                <a:latin typeface="Arial" panose="020B0604020202020204" pitchFamily="34" charset="0"/>
                <a:cs typeface="Arial" panose="020B0604020202020204" pitchFamily="34" charset="0"/>
              </a:rPr>
              <a:t>Расширение рынков сбыта</a:t>
            </a:r>
          </a:p>
        </p:txBody>
      </p:sp>
      <p:pic>
        <p:nvPicPr>
          <p:cNvPr id="2052" name="Picture 4">
            <a:extLst>
              <a:ext uri="{FF2B5EF4-FFF2-40B4-BE49-F238E27FC236}">
                <a16:creationId xmlns="" xmlns:a16="http://schemas.microsoft.com/office/drawing/2014/main" id="{D1F550B0-F0B0-497B-9796-34C094DCC4E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0028" y="1507925"/>
            <a:ext cx="3520404" cy="24114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Заголовок 1">
            <a:extLst>
              <a:ext uri="{FF2B5EF4-FFF2-40B4-BE49-F238E27FC236}">
                <a16:creationId xmlns="" xmlns:a16="http://schemas.microsoft.com/office/drawing/2014/main" id="{8708A21A-8467-FEF5-9BFB-5556A185621A}"/>
              </a:ext>
            </a:extLst>
          </p:cNvPr>
          <p:cNvSpPr>
            <a:spLocks noGrp="1"/>
          </p:cNvSpPr>
          <p:nvPr>
            <p:ph type="title" idx="4294967295"/>
          </p:nvPr>
        </p:nvSpPr>
        <p:spPr>
          <a:xfrm>
            <a:off x="1728490" y="195486"/>
            <a:ext cx="7128470" cy="7153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Управление взаимоотношениями с клиентами</a:t>
            </a:r>
          </a:p>
        </p:txBody>
      </p:sp>
      <p:sp>
        <p:nvSpPr>
          <p:cNvPr id="87046" name="Text Box 6">
            <a:extLst>
              <a:ext uri="{FF2B5EF4-FFF2-40B4-BE49-F238E27FC236}">
                <a16:creationId xmlns="" xmlns:a16="http://schemas.microsoft.com/office/drawing/2014/main" id="{49DF9AC0-9E97-533D-D365-E463D088127C}"/>
              </a:ext>
            </a:extLst>
          </p:cNvPr>
          <p:cNvSpPr txBox="1">
            <a:spLocks noChangeArrowheads="1"/>
          </p:cNvSpPr>
          <p:nvPr/>
        </p:nvSpPr>
        <p:spPr bwMode="auto">
          <a:xfrm>
            <a:off x="156642" y="1131590"/>
            <a:ext cx="4991422" cy="2985433"/>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20000"/>
                </a:solidFill>
                <a:latin typeface="Arial" panose="020B0604020202020204" pitchFamily="34" charset="0"/>
              </a:rPr>
              <a:t>Функциональные возможности:</a:t>
            </a:r>
          </a:p>
          <a:p>
            <a:pPr eaLnBrk="1" hangingPunct="1">
              <a:spcBef>
                <a:spcPct val="20000"/>
              </a:spcBef>
              <a:defRPr/>
            </a:pPr>
            <a:endParaRPr lang="ru-RU" altLang="ru-RU" sz="500" b="0" dirty="0">
              <a:solidFill>
                <a:srgbClr val="D20000"/>
              </a:solidFill>
              <a:latin typeface="Arial" panose="020B0604020202020204" pitchFamily="34" charset="0"/>
            </a:endParaRP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Формирование стратегии отношений с партнерами</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Бизнес-процессы организации взаимодействия с клиентами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Досье клиента, партнера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Карты лояльности, анализ </a:t>
            </a:r>
            <a:br>
              <a:rPr lang="ru-RU" altLang="ru-RU" sz="1200" b="0" dirty="0">
                <a:latin typeface="Arial" panose="020B0604020202020204" pitchFamily="34" charset="0"/>
              </a:rPr>
            </a:br>
            <a:r>
              <a:rPr lang="ru-RU" altLang="ru-RU" sz="1200" b="0" dirty="0">
                <a:latin typeface="Arial" panose="020B0604020202020204" pitchFamily="34" charset="0"/>
              </a:rPr>
              <a:t>лояльности клиентов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Претензионная работа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Мониторинг исполнения сделок</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BCG-анализ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Расширенный анализ </a:t>
            </a:r>
            <a:br>
              <a:rPr lang="ru-RU" altLang="ru-RU" sz="1200" b="0" dirty="0">
                <a:latin typeface="Arial" panose="020B0604020202020204" pitchFamily="34" charset="0"/>
              </a:rPr>
            </a:br>
            <a:r>
              <a:rPr lang="ru-RU" altLang="ru-RU" sz="1200" b="0" dirty="0">
                <a:latin typeface="Arial" panose="020B0604020202020204" pitchFamily="34" charset="0"/>
              </a:rPr>
              <a:t>показателей работы менеджеров</a:t>
            </a:r>
          </a:p>
        </p:txBody>
      </p:sp>
      <p:pic>
        <p:nvPicPr>
          <p:cNvPr id="3" name="Рисунок 2">
            <a:extLst>
              <a:ext uri="{FF2B5EF4-FFF2-40B4-BE49-F238E27FC236}">
                <a16:creationId xmlns="" xmlns:a16="http://schemas.microsoft.com/office/drawing/2014/main" id="{9E37A05F-C3B2-4409-B663-0EDA7A3F4C1E}"/>
              </a:ext>
            </a:extLst>
          </p:cNvPr>
          <p:cNvPicPr>
            <a:picLocks noChangeAspect="1"/>
          </p:cNvPicPr>
          <p:nvPr/>
        </p:nvPicPr>
        <p:blipFill>
          <a:blip r:embed="rId2"/>
          <a:stretch>
            <a:fillRect/>
          </a:stretch>
        </p:blipFill>
        <p:spPr>
          <a:xfrm>
            <a:off x="2876908" y="1676251"/>
            <a:ext cx="6015572" cy="3086250"/>
          </a:xfrm>
          <a:prstGeom prst="rect">
            <a:avLst/>
          </a:prstGeom>
        </p:spPr>
      </p:pic>
    </p:spTree>
  </p:cSld>
  <p:clrMapOvr>
    <a:masterClrMapping/>
  </p:clrMapOvr>
  <p:transition advTm="6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AAC7A4BC-5816-4803-AF6F-15EA17D9D705}"/>
              </a:ext>
            </a:extLst>
          </p:cNvPr>
          <p:cNvSpPr/>
          <p:nvPr/>
        </p:nvSpPr>
        <p:spPr>
          <a:xfrm>
            <a:off x="6300191" y="1731901"/>
            <a:ext cx="2795687" cy="3351857"/>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165891" name="Picture 12" descr="53">
            <a:extLst>
              <a:ext uri="{FF2B5EF4-FFF2-40B4-BE49-F238E27FC236}">
                <a16:creationId xmlns="" xmlns:a16="http://schemas.microsoft.com/office/drawing/2014/main" id="{DAECE87E-3BEF-987B-AB03-6D9EC16D3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76" y="1859222"/>
            <a:ext cx="2474912" cy="3097213"/>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88070" name="Text Box 6">
            <a:extLst>
              <a:ext uri="{FF2B5EF4-FFF2-40B4-BE49-F238E27FC236}">
                <a16:creationId xmlns="" xmlns:a16="http://schemas.microsoft.com/office/drawing/2014/main" id="{ACD5AEA0-94CC-C0BC-6EFE-1F386968486A}"/>
              </a:ext>
            </a:extLst>
          </p:cNvPr>
          <p:cNvSpPr txBox="1">
            <a:spLocks noChangeArrowheads="1"/>
          </p:cNvSpPr>
          <p:nvPr/>
        </p:nvSpPr>
        <p:spPr bwMode="auto">
          <a:xfrm>
            <a:off x="157596" y="1059582"/>
            <a:ext cx="6192838" cy="2677656"/>
          </a:xfrm>
          <a:prstGeom prst="rect">
            <a:avLst/>
          </a:prstGeom>
          <a:noFill/>
          <a:ln>
            <a:noFill/>
          </a:ln>
          <a:effectLst>
            <a:prstShdw prst="shdw17" dist="17961" dir="2700000">
              <a:schemeClr val="accent1">
                <a:gamma/>
                <a:shade val="60000"/>
                <a:invGamma/>
              </a:schemeClr>
            </a:prstShdw>
          </a:effectLst>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45448"/>
                </a:solidFill>
                <a:latin typeface="Arial" panose="020B0604020202020204" pitchFamily="34" charset="0"/>
              </a:rPr>
              <a:t>Возможности  для руководителей и специалистов по работе с клиентами:</a:t>
            </a:r>
          </a:p>
          <a:p>
            <a:pPr eaLnBrk="1" hangingPunct="1">
              <a:spcBef>
                <a:spcPct val="20000"/>
              </a:spcBef>
              <a:defRPr/>
            </a:pPr>
            <a:r>
              <a:rPr lang="ru-RU" altLang="ru-RU" sz="500" b="0" dirty="0">
                <a:solidFill>
                  <a:srgbClr val="D45448"/>
                </a:solidFill>
                <a:latin typeface="Arial" panose="020B0604020202020204" pitchFamily="34" charset="0"/>
              </a:rPr>
              <a:t> </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Позволяет оперативно реагировать на запросы клиентов, </a:t>
            </a:r>
            <a:br>
              <a:rPr lang="ru-RU" altLang="ru-RU" sz="1200" b="0" dirty="0">
                <a:latin typeface="Arial" panose="020B0604020202020204" pitchFamily="34" charset="0"/>
              </a:rPr>
            </a:br>
            <a:r>
              <a:rPr lang="ru-RU" altLang="ru-RU" sz="1200" b="0" dirty="0">
                <a:latin typeface="Arial" panose="020B0604020202020204" pitchFamily="34" charset="0"/>
              </a:rPr>
              <a:t>четко планировать взаимодействие с ними, оценивать результаты </a:t>
            </a:r>
            <a:br>
              <a:rPr lang="ru-RU" altLang="ru-RU" sz="1200" b="0" dirty="0">
                <a:latin typeface="Arial" panose="020B0604020202020204" pitchFamily="34" charset="0"/>
              </a:rPr>
            </a:br>
            <a:r>
              <a:rPr lang="ru-RU" altLang="ru-RU" sz="1200" b="0" dirty="0">
                <a:latin typeface="Arial" panose="020B0604020202020204" pitchFamily="34" charset="0"/>
              </a:rPr>
              <a:t>различных маркетинговых и рекламных акций по привлечению клиентов</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Отслеживать каждое обращение</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Эффективно использовать каждый контакт</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Строить систему взаимоотношений, оптимально организовывая работу </a:t>
            </a:r>
            <a:br>
              <a:rPr lang="ru-RU" altLang="ru-RU" sz="1200" b="0" dirty="0">
                <a:latin typeface="Arial" panose="020B0604020202020204" pitchFamily="34" charset="0"/>
              </a:rPr>
            </a:br>
            <a:r>
              <a:rPr lang="ru-RU" altLang="ru-RU" sz="1200" b="0" dirty="0">
                <a:latin typeface="Arial" panose="020B0604020202020204" pitchFamily="34" charset="0"/>
              </a:rPr>
              <a:t>с различными категориями клиентов</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Вести взаимосвязи между партнерами – можно ввести</a:t>
            </a:r>
            <a:br>
              <a:rPr lang="ru-RU" altLang="ru-RU" sz="1200" b="0" dirty="0">
                <a:latin typeface="Arial" panose="020B0604020202020204" pitchFamily="34" charset="0"/>
              </a:rPr>
            </a:br>
            <a:r>
              <a:rPr lang="ru-RU" altLang="ru-RU" sz="1200" b="0" dirty="0">
                <a:latin typeface="Arial" panose="020B0604020202020204" pitchFamily="34" charset="0"/>
              </a:rPr>
              <a:t>информацию обо всех известных деловых связях партнера и его </a:t>
            </a:r>
            <a:br>
              <a:rPr lang="ru-RU" altLang="ru-RU" sz="1200" b="0" dirty="0">
                <a:latin typeface="Arial" panose="020B0604020202020204" pitchFamily="34" charset="0"/>
              </a:rPr>
            </a:br>
            <a:r>
              <a:rPr lang="ru-RU" altLang="ru-RU" sz="1200" b="0" dirty="0">
                <a:latin typeface="Arial" panose="020B0604020202020204" pitchFamily="34" charset="0"/>
              </a:rPr>
              <a:t>контактных лицах</a:t>
            </a:r>
          </a:p>
        </p:txBody>
      </p:sp>
      <p:sp>
        <p:nvSpPr>
          <p:cNvPr id="7" name="Заголовок 1">
            <a:extLst>
              <a:ext uri="{FF2B5EF4-FFF2-40B4-BE49-F238E27FC236}">
                <a16:creationId xmlns="" xmlns:a16="http://schemas.microsoft.com/office/drawing/2014/main" id="{ABEC3470-41FC-463E-B23F-BB239E62A144}"/>
              </a:ext>
            </a:extLst>
          </p:cNvPr>
          <p:cNvSpPr txBox="1">
            <a:spLocks/>
          </p:cNvSpPr>
          <p:nvPr/>
        </p:nvSpPr>
        <p:spPr bwMode="auto">
          <a:xfrm>
            <a:off x="1732164" y="195486"/>
            <a:ext cx="7128470" cy="71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Управление взаимоотношениями с клиентами</a:t>
            </a:r>
          </a:p>
        </p:txBody>
      </p:sp>
    </p:spTree>
  </p:cSld>
  <p:clrMapOvr>
    <a:masterClrMapping/>
  </p:clrMapOvr>
  <p:transition advTm="6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32C56C40-8DDF-4D22-B566-502413F9EDF8}"/>
              </a:ext>
            </a:extLst>
          </p:cNvPr>
          <p:cNvSpPr/>
          <p:nvPr/>
        </p:nvSpPr>
        <p:spPr>
          <a:xfrm>
            <a:off x="5148064" y="1995686"/>
            <a:ext cx="3947815" cy="3088072"/>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167938" name="Picture 15" descr="50">
            <a:extLst>
              <a:ext uri="{FF2B5EF4-FFF2-40B4-BE49-F238E27FC236}">
                <a16:creationId xmlns="" xmlns:a16="http://schemas.microsoft.com/office/drawing/2014/main" id="{DE937554-09F2-40C2-46EE-BFE0A5C27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175" y="2136328"/>
            <a:ext cx="3556000" cy="2649538"/>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92166" name="Text Box 6">
            <a:extLst>
              <a:ext uri="{FF2B5EF4-FFF2-40B4-BE49-F238E27FC236}">
                <a16:creationId xmlns="" xmlns:a16="http://schemas.microsoft.com/office/drawing/2014/main" id="{57596E93-72C8-A392-C8FE-5160603BE861}"/>
              </a:ext>
            </a:extLst>
          </p:cNvPr>
          <p:cNvSpPr txBox="1">
            <a:spLocks noChangeArrowheads="1"/>
          </p:cNvSpPr>
          <p:nvPr/>
        </p:nvSpPr>
        <p:spPr bwMode="auto">
          <a:xfrm>
            <a:off x="184896" y="1131590"/>
            <a:ext cx="4963168" cy="2534027"/>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eaLnBrk="1" hangingPunct="1">
              <a:spcBef>
                <a:spcPts val="400"/>
              </a:spcBef>
              <a:spcAft>
                <a:spcPts val="400"/>
              </a:spcAft>
              <a:defRPr/>
            </a:pPr>
            <a:r>
              <a:rPr lang="ru-RU" altLang="ru-RU" sz="1200" b="0" dirty="0">
                <a:solidFill>
                  <a:srgbClr val="D45448"/>
                </a:solidFill>
                <a:latin typeface="Arial" panose="020B0604020202020204" pitchFamily="34" charset="0"/>
              </a:rPr>
              <a:t>Возможности для руководителей и специалистов отдела продаж: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Позволяет фиксировать историю переговоров с клиентом </a:t>
            </a:r>
            <a:br>
              <a:rPr lang="ru-RU" altLang="ru-RU" sz="1200" b="0" dirty="0">
                <a:latin typeface="Arial" panose="020B0604020202020204" pitchFamily="34" charset="0"/>
              </a:rPr>
            </a:br>
            <a:r>
              <a:rPr lang="ru-RU" altLang="ru-RU" sz="1200" b="0" dirty="0">
                <a:latin typeface="Arial" panose="020B0604020202020204" pitchFamily="34" charset="0"/>
              </a:rPr>
              <a:t>по определению состава и условий продаж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Позволяет планировать поступление выручки по дням, </a:t>
            </a:r>
            <a:br>
              <a:rPr lang="ru-RU" altLang="ru-RU" sz="1200" b="0" dirty="0">
                <a:latin typeface="Arial" panose="020B0604020202020204" pitchFamily="34" charset="0"/>
              </a:rPr>
            </a:br>
            <a:r>
              <a:rPr lang="ru-RU" altLang="ru-RU" sz="1200" b="0" dirty="0">
                <a:latin typeface="Arial" panose="020B0604020202020204" pitchFamily="34" charset="0"/>
              </a:rPr>
              <a:t>контролировать соблюдение клиентом оговоренных сроков </a:t>
            </a:r>
            <a:br>
              <a:rPr lang="ru-RU" altLang="ru-RU" sz="1200" b="0" dirty="0">
                <a:latin typeface="Arial" panose="020B0604020202020204" pitchFamily="34" charset="0"/>
              </a:rPr>
            </a:br>
            <a:r>
              <a:rPr lang="ru-RU" altLang="ru-RU" sz="1200" b="0" dirty="0">
                <a:latin typeface="Arial" panose="020B0604020202020204" pitchFamily="34" charset="0"/>
              </a:rPr>
              <a:t>оплаты, выделять просроченную дебиторскую задолженность</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Обеспечивает сквозную автоматизацию процесса продаж </a:t>
            </a:r>
            <a:br>
              <a:rPr lang="ru-RU" altLang="ru-RU" sz="1200" b="0" dirty="0">
                <a:latin typeface="Arial" panose="020B0604020202020204" pitchFamily="34" charset="0"/>
              </a:rPr>
            </a:br>
            <a:r>
              <a:rPr lang="ru-RU" altLang="ru-RU" sz="1200" b="0" dirty="0">
                <a:latin typeface="Arial" panose="020B0604020202020204" pitchFamily="34" charset="0"/>
              </a:rPr>
              <a:t>продукции и товаров на производственном предприятии, </a:t>
            </a:r>
            <a:br>
              <a:rPr lang="ru-RU" altLang="ru-RU" sz="1200" b="0" dirty="0">
                <a:latin typeface="Arial" panose="020B0604020202020204" pitchFamily="34" charset="0"/>
              </a:rPr>
            </a:br>
            <a:r>
              <a:rPr lang="ru-RU" altLang="ru-RU" sz="1200" b="0" dirty="0">
                <a:latin typeface="Arial" panose="020B0604020202020204" pitchFamily="34" charset="0"/>
              </a:rPr>
              <a:t>в оптовой и розничной торговле</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Включает средства планирования и контроля продаж, </a:t>
            </a:r>
            <a:br>
              <a:rPr lang="ru-RU" altLang="ru-RU" sz="1200" b="0" dirty="0">
                <a:latin typeface="Arial" panose="020B0604020202020204" pitchFamily="34" charset="0"/>
              </a:rPr>
            </a:br>
            <a:r>
              <a:rPr lang="ru-RU" altLang="ru-RU" sz="1200" b="0" dirty="0">
                <a:latin typeface="Arial" panose="020B0604020202020204" pitchFamily="34" charset="0"/>
              </a:rPr>
              <a:t>позволяет решать задачи управления заказами покупателей </a:t>
            </a:r>
          </a:p>
        </p:txBody>
      </p:sp>
      <p:sp>
        <p:nvSpPr>
          <p:cNvPr id="167940" name="Заголовок 1">
            <a:extLst>
              <a:ext uri="{FF2B5EF4-FFF2-40B4-BE49-F238E27FC236}">
                <a16:creationId xmlns="" xmlns:a16="http://schemas.microsoft.com/office/drawing/2014/main" id="{4E912A3D-E20B-5E89-66E9-A2586B2913D9}"/>
              </a:ext>
            </a:extLst>
          </p:cNvPr>
          <p:cNvSpPr>
            <a:spLocks/>
          </p:cNvSpPr>
          <p:nvPr/>
        </p:nvSpPr>
        <p:spPr bwMode="auto">
          <a:xfrm>
            <a:off x="1691680" y="195486"/>
            <a:ext cx="7201495" cy="6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продажами</a:t>
            </a:r>
          </a:p>
        </p:txBody>
      </p:sp>
    </p:spTree>
  </p:cSld>
  <p:clrMapOvr>
    <a:masterClrMapping/>
  </p:clrMapOvr>
  <p:transition advTm="6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Блок-схема: узел 55">
            <a:extLst>
              <a:ext uri="{FF2B5EF4-FFF2-40B4-BE49-F238E27FC236}">
                <a16:creationId xmlns="" xmlns:a16="http://schemas.microsoft.com/office/drawing/2014/main" id="{B21FFEE7-8774-15D0-76ED-F1E9BDF64BED}"/>
              </a:ext>
            </a:extLst>
          </p:cNvPr>
          <p:cNvSpPr/>
          <p:nvPr/>
        </p:nvSpPr>
        <p:spPr bwMode="auto">
          <a:xfrm>
            <a:off x="3673005" y="3788358"/>
            <a:ext cx="633687" cy="610021"/>
          </a:xfrm>
          <a:prstGeom prst="flowChartConnector">
            <a:avLst/>
          </a:prstGeom>
          <a:solidFill>
            <a:srgbClr val="F1F1F1"/>
          </a:solidFill>
          <a:ln w="19050">
            <a:solidFill>
              <a:srgbClr val="C00000"/>
            </a:solidFill>
          </a:ln>
        </p:spPr>
        <p:style>
          <a:lnRef idx="2">
            <a:schemeClr val="accent2"/>
          </a:lnRef>
          <a:fillRef idx="1">
            <a:schemeClr val="lt1"/>
          </a:fillRef>
          <a:effectRef idx="0">
            <a:schemeClr val="accent2"/>
          </a:effectRef>
          <a:fontRef idx="minor">
            <a:schemeClr val="dk1"/>
          </a:fontRef>
        </p:style>
        <p:txBody>
          <a:bodyPr wrap="square" lIns="71425" tIns="37141" rIns="71425" bIns="37141">
            <a:spAutoFit/>
          </a:bodyPr>
          <a:lstStyle/>
          <a:p>
            <a:pPr marL="302362" indent="-302362">
              <a:lnSpc>
                <a:spcPct val="85000"/>
              </a:lnSpc>
              <a:spcBef>
                <a:spcPct val="50000"/>
              </a:spcBef>
              <a:buSzPct val="120000"/>
              <a:buFontTx/>
              <a:buBlip>
                <a:blip r:embed="rId3"/>
              </a:buBlip>
              <a:defRPr/>
            </a:pPr>
            <a:endParaRPr lang="ru-RU" b="0">
              <a:solidFill>
                <a:srgbClr val="006600"/>
              </a:solidFill>
              <a:latin typeface="Arial" panose="020B0604020202020204" pitchFamily="34" charset="0"/>
              <a:cs typeface="Arial" panose="020B0604020202020204" pitchFamily="34" charset="0"/>
            </a:endParaRPr>
          </a:p>
        </p:txBody>
      </p:sp>
      <p:sp>
        <p:nvSpPr>
          <p:cNvPr id="4102" name="Text Box 6">
            <a:extLst>
              <a:ext uri="{FF2B5EF4-FFF2-40B4-BE49-F238E27FC236}">
                <a16:creationId xmlns="" xmlns:a16="http://schemas.microsoft.com/office/drawing/2014/main" id="{0D837076-52BB-8C15-B0F5-44165ACADDF4}"/>
              </a:ext>
            </a:extLst>
          </p:cNvPr>
          <p:cNvSpPr txBox="1">
            <a:spLocks noChangeArrowheads="1"/>
          </p:cNvSpPr>
          <p:nvPr/>
        </p:nvSpPr>
        <p:spPr bwMode="auto">
          <a:xfrm>
            <a:off x="4765675" y="1471613"/>
            <a:ext cx="184150" cy="9715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latin typeface="Arial" panose="020B0604020202020204" pitchFamily="34" charset="0"/>
              </a:rPr>
              <a:t/>
            </a:r>
            <a:br>
              <a:rPr lang="ru-RU" altLang="ru-RU" sz="1905" b="0">
                <a:solidFill>
                  <a:schemeClr val="tx1"/>
                </a:solidFill>
                <a:latin typeface="Arial" panose="020B0604020202020204" pitchFamily="34" charset="0"/>
              </a:rPr>
            </a:br>
            <a:endParaRPr lang="en-US" altLang="ru-RU" sz="1905" b="0">
              <a:solidFill>
                <a:schemeClr val="tx1"/>
              </a:solidFill>
              <a:latin typeface="Arial" panose="020B0604020202020204" pitchFamily="34" charset="0"/>
            </a:endParaRPr>
          </a:p>
          <a:p>
            <a:pPr algn="ctr">
              <a:defRPr/>
            </a:pPr>
            <a:endParaRPr lang="ru-RU" altLang="ru-RU" sz="1905" b="0">
              <a:solidFill>
                <a:schemeClr val="tx1"/>
              </a:solidFill>
              <a:latin typeface="Arial" panose="020B0604020202020204" pitchFamily="34" charset="0"/>
            </a:endParaRPr>
          </a:p>
        </p:txBody>
      </p:sp>
      <p:sp>
        <p:nvSpPr>
          <p:cNvPr id="71683" name="Заголовок 1">
            <a:extLst>
              <a:ext uri="{FF2B5EF4-FFF2-40B4-BE49-F238E27FC236}">
                <a16:creationId xmlns="" xmlns:a16="http://schemas.microsoft.com/office/drawing/2014/main" id="{29ADF6E1-DC29-DE5B-1092-110BB4B7F33A}"/>
              </a:ext>
            </a:extLst>
          </p:cNvPr>
          <p:cNvSpPr>
            <a:spLocks noGrp="1"/>
          </p:cNvSpPr>
          <p:nvPr>
            <p:ph type="title"/>
          </p:nvPr>
        </p:nvSpPr>
        <p:spPr>
          <a:xfrm>
            <a:off x="1696495" y="197658"/>
            <a:ext cx="7220272" cy="71790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kern="1200" dirty="0">
                <a:solidFill>
                  <a:schemeClr val="tx1"/>
                </a:solidFill>
              </a:rPr>
              <a:t>Больше, чем </a:t>
            </a:r>
            <a:r>
              <a:rPr lang="en-US" altLang="ru-RU" kern="1200" dirty="0">
                <a:solidFill>
                  <a:schemeClr val="tx1"/>
                </a:solidFill>
              </a:rPr>
              <a:t>ERP</a:t>
            </a:r>
            <a:r>
              <a:rPr lang="ru-RU" altLang="ru-RU" kern="1200" dirty="0">
                <a:solidFill>
                  <a:schemeClr val="tx1"/>
                </a:solidFill>
              </a:rPr>
              <a:t>! Больше, чем </a:t>
            </a:r>
            <a:r>
              <a:rPr lang="en-US" altLang="ru-RU" kern="1200" dirty="0">
                <a:solidFill>
                  <a:schemeClr val="tx1"/>
                </a:solidFill>
              </a:rPr>
              <a:t>CPM</a:t>
            </a:r>
            <a:r>
              <a:rPr lang="ru-RU" altLang="ru-RU" kern="1200" dirty="0">
                <a:solidFill>
                  <a:schemeClr val="tx1"/>
                </a:solidFill>
              </a:rPr>
              <a:t>!</a:t>
            </a:r>
          </a:p>
        </p:txBody>
      </p:sp>
      <p:sp>
        <p:nvSpPr>
          <p:cNvPr id="19460" name="Oval 7">
            <a:extLst>
              <a:ext uri="{FF2B5EF4-FFF2-40B4-BE49-F238E27FC236}">
                <a16:creationId xmlns="" xmlns:a16="http://schemas.microsoft.com/office/drawing/2014/main" id="{2C983F2F-1C5A-6F78-7E9C-866E9374A3F8}"/>
              </a:ext>
            </a:extLst>
          </p:cNvPr>
          <p:cNvSpPr>
            <a:spLocks noChangeArrowheads="1"/>
          </p:cNvSpPr>
          <p:nvPr/>
        </p:nvSpPr>
        <p:spPr bwMode="auto">
          <a:xfrm>
            <a:off x="3405188" y="1836738"/>
            <a:ext cx="1890712" cy="1892300"/>
          </a:xfrm>
          <a:prstGeom prst="ellipse">
            <a:avLst/>
          </a:prstGeom>
          <a:noFill/>
          <a:ln w="25400" algn="ctr">
            <a:solidFill>
              <a:srgbClr val="800000"/>
            </a:solidFill>
            <a:miter lim="800000"/>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rtl="1">
              <a:lnSpc>
                <a:spcPct val="110000"/>
              </a:lnSpc>
              <a:spcBef>
                <a:spcPct val="0"/>
              </a:spcBef>
              <a:buClrTx/>
              <a:buFontTx/>
              <a:buNone/>
              <a:defRPr/>
            </a:pPr>
            <a:endParaRPr lang="ar-SA" altLang="ru-RU" sz="1667">
              <a:solidFill>
                <a:srgbClr val="FFFFFF"/>
              </a:solidFill>
              <a:latin typeface="Arial" panose="020B0604020202020204" pitchFamily="34" charset="0"/>
            </a:endParaRPr>
          </a:p>
        </p:txBody>
      </p:sp>
      <p:sp>
        <p:nvSpPr>
          <p:cNvPr id="19461" name="Двойная стрелка влево/вправо 36">
            <a:extLst>
              <a:ext uri="{FF2B5EF4-FFF2-40B4-BE49-F238E27FC236}">
                <a16:creationId xmlns="" xmlns:a16="http://schemas.microsoft.com/office/drawing/2014/main" id="{A1D798BA-1DEF-C41F-2FEE-671EE9B72039}"/>
              </a:ext>
            </a:extLst>
          </p:cNvPr>
          <p:cNvSpPr>
            <a:spLocks noChangeArrowheads="1"/>
          </p:cNvSpPr>
          <p:nvPr/>
        </p:nvSpPr>
        <p:spPr bwMode="auto">
          <a:xfrm rot="18925229">
            <a:off x="3449638" y="3332900"/>
            <a:ext cx="161925" cy="109537"/>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62" name="Двойная стрелка влево/вправо 35">
            <a:extLst>
              <a:ext uri="{FF2B5EF4-FFF2-40B4-BE49-F238E27FC236}">
                <a16:creationId xmlns="" xmlns:a16="http://schemas.microsoft.com/office/drawing/2014/main" id="{2CE39A42-10F9-498B-44E3-CCFB20D92E9F}"/>
              </a:ext>
            </a:extLst>
          </p:cNvPr>
          <p:cNvSpPr>
            <a:spLocks noChangeArrowheads="1"/>
          </p:cNvSpPr>
          <p:nvPr/>
        </p:nvSpPr>
        <p:spPr bwMode="auto">
          <a:xfrm>
            <a:off x="3223270" y="2695441"/>
            <a:ext cx="161925" cy="109538"/>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63" name="Двойная стрелка влево/вправо 38">
            <a:extLst>
              <a:ext uri="{FF2B5EF4-FFF2-40B4-BE49-F238E27FC236}">
                <a16:creationId xmlns="" xmlns:a16="http://schemas.microsoft.com/office/drawing/2014/main" id="{0E32A123-A24A-8606-8A52-8A260AB67569}"/>
              </a:ext>
            </a:extLst>
          </p:cNvPr>
          <p:cNvSpPr>
            <a:spLocks noChangeArrowheads="1"/>
          </p:cNvSpPr>
          <p:nvPr/>
        </p:nvSpPr>
        <p:spPr bwMode="auto">
          <a:xfrm rot="3328963">
            <a:off x="4690368" y="3689343"/>
            <a:ext cx="161925" cy="107950"/>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64" name="Двойная стрелка влево/вправо 39">
            <a:extLst>
              <a:ext uri="{FF2B5EF4-FFF2-40B4-BE49-F238E27FC236}">
                <a16:creationId xmlns="" xmlns:a16="http://schemas.microsoft.com/office/drawing/2014/main" id="{E156050C-1D2C-8568-8DAC-46DDFDE9C2E5}"/>
              </a:ext>
            </a:extLst>
          </p:cNvPr>
          <p:cNvSpPr>
            <a:spLocks noChangeArrowheads="1"/>
          </p:cNvSpPr>
          <p:nvPr/>
        </p:nvSpPr>
        <p:spPr bwMode="auto">
          <a:xfrm rot="1780164">
            <a:off x="5180012" y="3242771"/>
            <a:ext cx="161925" cy="107950"/>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689" name="TextBox 76">
            <a:extLst>
              <a:ext uri="{FF2B5EF4-FFF2-40B4-BE49-F238E27FC236}">
                <a16:creationId xmlns="" xmlns:a16="http://schemas.microsoft.com/office/drawing/2014/main" id="{7B731592-0786-F091-DFF7-F0E82BEB4C48}"/>
              </a:ext>
            </a:extLst>
          </p:cNvPr>
          <p:cNvSpPr txBox="1">
            <a:spLocks noChangeArrowheads="1"/>
          </p:cNvSpPr>
          <p:nvPr/>
        </p:nvSpPr>
        <p:spPr bwMode="auto">
          <a:xfrm>
            <a:off x="5927725" y="1576388"/>
            <a:ext cx="2241550"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Корпоративное казначейство</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Контроль, централизация</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r>
            <a:b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b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и оптимизация денежных потоков</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71690" name="TextBox 77">
            <a:extLst>
              <a:ext uri="{FF2B5EF4-FFF2-40B4-BE49-F238E27FC236}">
                <a16:creationId xmlns="" xmlns:a16="http://schemas.microsoft.com/office/drawing/2014/main" id="{8792C6FF-1072-E641-4675-227C13AE22EF}"/>
              </a:ext>
            </a:extLst>
          </p:cNvPr>
          <p:cNvSpPr txBox="1">
            <a:spLocks noChangeArrowheads="1"/>
          </p:cNvSpPr>
          <p:nvPr/>
        </p:nvSpPr>
        <p:spPr bwMode="auto">
          <a:xfrm>
            <a:off x="312738" y="1671638"/>
            <a:ext cx="25352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Управление корпоративными налогами</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r">
              <a:lnSpc>
                <a:spcPct val="110000"/>
              </a:lnSpc>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Снижение налоговых рисков</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на уровне холдинга</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19469" name="Двойная стрелка влево/вправо 34">
            <a:extLst>
              <a:ext uri="{FF2B5EF4-FFF2-40B4-BE49-F238E27FC236}">
                <a16:creationId xmlns="" xmlns:a16="http://schemas.microsoft.com/office/drawing/2014/main" id="{6790A61B-D235-5F98-A8B6-9DEFCA71B446}"/>
              </a:ext>
            </a:extLst>
          </p:cNvPr>
          <p:cNvSpPr>
            <a:spLocks noChangeArrowheads="1"/>
          </p:cNvSpPr>
          <p:nvPr/>
        </p:nvSpPr>
        <p:spPr bwMode="auto">
          <a:xfrm rot="10800000">
            <a:off x="5308600" y="2605088"/>
            <a:ext cx="163513" cy="107950"/>
          </a:xfrm>
          <a:prstGeom prst="leftRightArrow">
            <a:avLst>
              <a:gd name="adj1" fmla="val 50000"/>
              <a:gd name="adj2" fmla="val 49979"/>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grpSp>
        <p:nvGrpSpPr>
          <p:cNvPr id="71692" name="Группа 7">
            <a:extLst>
              <a:ext uri="{FF2B5EF4-FFF2-40B4-BE49-F238E27FC236}">
                <a16:creationId xmlns="" xmlns:a16="http://schemas.microsoft.com/office/drawing/2014/main" id="{CBB92FEA-DC3E-3920-08A3-78C4F1BB1CE2}"/>
              </a:ext>
            </a:extLst>
          </p:cNvPr>
          <p:cNvGrpSpPr>
            <a:grpSpLocks/>
          </p:cNvGrpSpPr>
          <p:nvPr/>
        </p:nvGrpSpPr>
        <p:grpSpPr bwMode="auto">
          <a:xfrm>
            <a:off x="5371256" y="4228351"/>
            <a:ext cx="685800" cy="685800"/>
            <a:chOff x="4021336" y="5738664"/>
            <a:chExt cx="792585" cy="777056"/>
          </a:xfrm>
        </p:grpSpPr>
        <p:sp>
          <p:nvSpPr>
            <p:cNvPr id="19496" name="Блок-схема: магнитный диск 41">
              <a:extLst>
                <a:ext uri="{FF2B5EF4-FFF2-40B4-BE49-F238E27FC236}">
                  <a16:creationId xmlns="" xmlns:a16="http://schemas.microsoft.com/office/drawing/2014/main" id="{57830AB3-6137-BE90-19DF-15DA7B7B086D}"/>
                </a:ext>
              </a:extLst>
            </p:cNvPr>
            <p:cNvSpPr>
              <a:spLocks noChangeArrowheads="1"/>
            </p:cNvSpPr>
            <p:nvPr/>
          </p:nvSpPr>
          <p:spPr bwMode="auto">
            <a:xfrm>
              <a:off x="4333233" y="5916740"/>
              <a:ext cx="326574" cy="217647"/>
            </a:xfrm>
            <a:prstGeom prst="flowChartMagneticDisk">
              <a:avLst/>
            </a:prstGeom>
            <a:no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97" name="Блок-схема: магнитный диск 4">
              <a:extLst>
                <a:ext uri="{FF2B5EF4-FFF2-40B4-BE49-F238E27FC236}">
                  <a16:creationId xmlns="" xmlns:a16="http://schemas.microsoft.com/office/drawing/2014/main" id="{E00F670A-0263-F467-7D8C-E1BC86B24F7F}"/>
                </a:ext>
              </a:extLst>
            </p:cNvPr>
            <p:cNvSpPr>
              <a:spLocks noChangeArrowheads="1"/>
            </p:cNvSpPr>
            <p:nvPr/>
          </p:nvSpPr>
          <p:spPr bwMode="auto">
            <a:xfrm>
              <a:off x="4116740" y="6015670"/>
              <a:ext cx="330244" cy="257220"/>
            </a:xfrm>
            <a:prstGeom prst="flowChartMagneticDisk">
              <a:avLst/>
            </a:prstGeom>
            <a:solidFill>
              <a:schemeClr val="bg1"/>
            </a:solid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98" name="Блок-схема: магнитный диск 40">
              <a:extLst>
                <a:ext uri="{FF2B5EF4-FFF2-40B4-BE49-F238E27FC236}">
                  <a16:creationId xmlns="" xmlns:a16="http://schemas.microsoft.com/office/drawing/2014/main" id="{04E2EBB8-7DD1-36E7-9DA0-5D437698AAE4}"/>
                </a:ext>
              </a:extLst>
            </p:cNvPr>
            <p:cNvSpPr>
              <a:spLocks noChangeArrowheads="1"/>
            </p:cNvSpPr>
            <p:nvPr/>
          </p:nvSpPr>
          <p:spPr bwMode="auto">
            <a:xfrm>
              <a:off x="4303878" y="6121796"/>
              <a:ext cx="365103" cy="248226"/>
            </a:xfrm>
            <a:prstGeom prst="flowChartMagneticDisk">
              <a:avLst/>
            </a:prstGeom>
            <a:solidFill>
              <a:schemeClr val="bg1"/>
            </a:solid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99" name="Овал 5">
              <a:extLst>
                <a:ext uri="{FF2B5EF4-FFF2-40B4-BE49-F238E27FC236}">
                  <a16:creationId xmlns="" xmlns:a16="http://schemas.microsoft.com/office/drawing/2014/main" id="{BD5327F4-406F-B3B0-6A2F-58DFE83C5F61}"/>
                </a:ext>
              </a:extLst>
            </p:cNvPr>
            <p:cNvSpPr>
              <a:spLocks noChangeArrowheads="1"/>
            </p:cNvSpPr>
            <p:nvPr/>
          </p:nvSpPr>
          <p:spPr bwMode="auto">
            <a:xfrm>
              <a:off x="4021336" y="5738664"/>
              <a:ext cx="792585" cy="777056"/>
            </a:xfrm>
            <a:prstGeom prst="ellipse">
              <a:avLst/>
            </a:prstGeom>
            <a:no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grpSp>
      <p:sp>
        <p:nvSpPr>
          <p:cNvPr id="71693" name="TextBox 77">
            <a:extLst>
              <a:ext uri="{FF2B5EF4-FFF2-40B4-BE49-F238E27FC236}">
                <a16:creationId xmlns="" xmlns:a16="http://schemas.microsoft.com/office/drawing/2014/main" id="{0CB651E7-A6BF-F92B-83C6-981E1C378AB5}"/>
              </a:ext>
            </a:extLst>
          </p:cNvPr>
          <p:cNvSpPr txBox="1">
            <a:spLocks noChangeArrowheads="1"/>
          </p:cNvSpPr>
          <p:nvPr/>
        </p:nvSpPr>
        <p:spPr bwMode="auto">
          <a:xfrm>
            <a:off x="6184900" y="4614637"/>
            <a:ext cx="2000250" cy="1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ts val="238"/>
              </a:spcAft>
            </a:pPr>
            <a:r>
              <a:rPr lang="ru-RU" altLang="ru-RU" sz="900" b="0" dirty="0">
                <a:solidFill>
                  <a:srgbClr val="D45448"/>
                </a:solidFill>
                <a:latin typeface="Arial" panose="020B0604020202020204" pitchFamily="34" charset="0"/>
                <a:ea typeface="Open Sans" panose="020B0606030504020204" pitchFamily="34" charset="0"/>
                <a:cs typeface="Open Sans" panose="020B0606030504020204" pitchFamily="34" charset="0"/>
              </a:rPr>
              <a:t>Внешние учетные системы</a:t>
            </a:r>
            <a:endParaRPr lang="en-US" altLang="ru-RU" sz="900" b="0" dirty="0">
              <a:solidFill>
                <a:srgbClr val="D45448"/>
              </a:solidFill>
              <a:latin typeface="Arial" panose="020B0604020202020204" pitchFamily="34" charset="0"/>
              <a:ea typeface="Open Sans" panose="020B0606030504020204" pitchFamily="34" charset="0"/>
              <a:cs typeface="Open Sans" panose="020B0606030504020204" pitchFamily="34" charset="0"/>
            </a:endParaRPr>
          </a:p>
        </p:txBody>
      </p:sp>
      <p:sp>
        <p:nvSpPr>
          <p:cNvPr id="39950" name="TextBox 78">
            <a:extLst>
              <a:ext uri="{FF2B5EF4-FFF2-40B4-BE49-F238E27FC236}">
                <a16:creationId xmlns="" xmlns:a16="http://schemas.microsoft.com/office/drawing/2014/main" id="{2E15F435-EC8E-33F2-46A7-8A39195034BD}"/>
              </a:ext>
            </a:extLst>
          </p:cNvPr>
          <p:cNvSpPr txBox="1">
            <a:spLocks noChangeArrowheads="1"/>
          </p:cNvSpPr>
          <p:nvPr/>
        </p:nvSpPr>
        <p:spPr bwMode="auto">
          <a:xfrm>
            <a:off x="3606800" y="1952625"/>
            <a:ext cx="1487488" cy="585788"/>
          </a:xfrm>
          <a:prstGeom prst="rect">
            <a:avLst/>
          </a:prstGeom>
          <a:noFill/>
          <a:ln w="9525">
            <a:noFill/>
            <a:miter lim="800000"/>
            <a:headEnd/>
            <a:tailEnd/>
          </a:ln>
        </p:spPr>
        <p:txBody>
          <a:bodyPr lIns="0" tIns="0" rIns="0" bIns="0">
            <a:spAutoFit/>
          </a:bodyPr>
          <a:lstStyle/>
          <a:p>
            <a:pPr algn="ctr">
              <a:defRPr/>
            </a:pPr>
            <a:r>
              <a:rPr lang="ru-RU" altLang="ru-RU" sz="1270" dirty="0">
                <a:solidFill>
                  <a:srgbClr val="333399"/>
                </a:solidFill>
                <a:latin typeface="Arial" panose="020B0604020202020204" pitchFamily="34" charset="0"/>
                <a:ea typeface="Open Sans"/>
              </a:rPr>
              <a:t>1С:ERP</a:t>
            </a:r>
          </a:p>
          <a:p>
            <a:pPr algn="ctr">
              <a:defRPr/>
            </a:pPr>
            <a:r>
              <a:rPr lang="ru-RU" altLang="ru-RU" sz="1270" dirty="0">
                <a:solidFill>
                  <a:srgbClr val="333399"/>
                </a:solidFill>
                <a:latin typeface="Arial" panose="020B0604020202020204" pitchFamily="34" charset="0"/>
                <a:ea typeface="Open Sans"/>
              </a:rPr>
              <a:t>Управление</a:t>
            </a:r>
          </a:p>
          <a:p>
            <a:pPr algn="ctr">
              <a:defRPr/>
            </a:pPr>
            <a:r>
              <a:rPr lang="ru-RU" altLang="ru-RU" sz="1270" dirty="0">
                <a:solidFill>
                  <a:srgbClr val="333399"/>
                </a:solidFill>
                <a:latin typeface="Arial" panose="020B0604020202020204" pitchFamily="34" charset="0"/>
                <a:ea typeface="Open Sans"/>
              </a:rPr>
              <a:t>предприятием</a:t>
            </a:r>
            <a:endParaRPr lang="en-US" altLang="ru-RU" sz="794" dirty="0">
              <a:solidFill>
                <a:srgbClr val="333399"/>
              </a:solidFill>
              <a:latin typeface="Arial" panose="020B0604020202020204" pitchFamily="34" charset="0"/>
            </a:endParaRPr>
          </a:p>
        </p:txBody>
      </p:sp>
      <p:sp>
        <p:nvSpPr>
          <p:cNvPr id="19473" name="Двойная стрелка влево/вправо 3">
            <a:extLst>
              <a:ext uri="{FF2B5EF4-FFF2-40B4-BE49-F238E27FC236}">
                <a16:creationId xmlns="" xmlns:a16="http://schemas.microsoft.com/office/drawing/2014/main" id="{364A3303-F34D-6D73-35A7-8A2C2500AE34}"/>
              </a:ext>
            </a:extLst>
          </p:cNvPr>
          <p:cNvSpPr>
            <a:spLocks noChangeArrowheads="1"/>
          </p:cNvSpPr>
          <p:nvPr/>
        </p:nvSpPr>
        <p:spPr bwMode="auto">
          <a:xfrm rot="2291448">
            <a:off x="3397647" y="2147041"/>
            <a:ext cx="161925" cy="107950"/>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79" name="Двойная стрелка влево/вправо 33">
            <a:extLst>
              <a:ext uri="{FF2B5EF4-FFF2-40B4-BE49-F238E27FC236}">
                <a16:creationId xmlns="" xmlns:a16="http://schemas.microsoft.com/office/drawing/2014/main" id="{58889CA3-C56C-AE80-2187-69FD629C1FF3}"/>
              </a:ext>
            </a:extLst>
          </p:cNvPr>
          <p:cNvSpPr>
            <a:spLocks noChangeArrowheads="1"/>
          </p:cNvSpPr>
          <p:nvPr/>
        </p:nvSpPr>
        <p:spPr bwMode="auto">
          <a:xfrm rot="8424272">
            <a:off x="5114925" y="2101850"/>
            <a:ext cx="163513" cy="107950"/>
          </a:xfrm>
          <a:prstGeom prst="leftRightArrow">
            <a:avLst>
              <a:gd name="adj1" fmla="val 50000"/>
              <a:gd name="adj2" fmla="val 50367"/>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697" name="Text Box 51">
            <a:extLst>
              <a:ext uri="{FF2B5EF4-FFF2-40B4-BE49-F238E27FC236}">
                <a16:creationId xmlns="" xmlns:a16="http://schemas.microsoft.com/office/drawing/2014/main" id="{DE293F6E-D98C-32CB-6FDA-7B027B7D4B5D}"/>
              </a:ext>
            </a:extLst>
          </p:cNvPr>
          <p:cNvSpPr txBox="1">
            <a:spLocks noChangeArrowheads="1"/>
          </p:cNvSpPr>
          <p:nvPr/>
        </p:nvSpPr>
        <p:spPr bwMode="auto">
          <a:xfrm>
            <a:off x="5196681" y="759618"/>
            <a:ext cx="208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Бизнес-анализ и </a:t>
            </a:r>
            <a:r>
              <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BSC</a:t>
            </a:r>
            <a:endPar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Поддержка принятия решений</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Стратегические факторы успеха</a:t>
            </a:r>
          </a:p>
        </p:txBody>
      </p:sp>
      <p:sp>
        <p:nvSpPr>
          <p:cNvPr id="71698" name="Text Box 52">
            <a:extLst>
              <a:ext uri="{FF2B5EF4-FFF2-40B4-BE49-F238E27FC236}">
                <a16:creationId xmlns="" xmlns:a16="http://schemas.microsoft.com/office/drawing/2014/main" id="{5623D3D3-E7B3-875C-ADDC-FCEC2E832BD9}"/>
              </a:ext>
            </a:extLst>
          </p:cNvPr>
          <p:cNvSpPr txBox="1">
            <a:spLocks noChangeArrowheads="1"/>
          </p:cNvSpPr>
          <p:nvPr/>
        </p:nvSpPr>
        <p:spPr bwMode="auto">
          <a:xfrm>
            <a:off x="536575" y="717550"/>
            <a:ext cx="30908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Бюджетирование операций</a:t>
            </a:r>
            <a:r>
              <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и проектов</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Эффективный</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r>
            <a:b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b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бюджетный контроль</a:t>
            </a:r>
          </a:p>
          <a:p>
            <a:pPr algn="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Снижение </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OPEX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и САРЕХ</a:t>
            </a:r>
          </a:p>
        </p:txBody>
      </p:sp>
      <p:sp>
        <p:nvSpPr>
          <p:cNvPr id="71699" name="TextBox 64">
            <a:extLst>
              <a:ext uri="{FF2B5EF4-FFF2-40B4-BE49-F238E27FC236}">
                <a16:creationId xmlns="" xmlns:a16="http://schemas.microsoft.com/office/drawing/2014/main" id="{436AE46E-2ACB-0C4D-AAFC-8A3A26E0E233}"/>
              </a:ext>
            </a:extLst>
          </p:cNvPr>
          <p:cNvSpPr txBox="1">
            <a:spLocks noChangeArrowheads="1"/>
          </p:cNvSpPr>
          <p:nvPr/>
        </p:nvSpPr>
        <p:spPr bwMode="auto">
          <a:xfrm>
            <a:off x="6228038" y="2293496"/>
            <a:ext cx="247491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Управление договорами</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Финансовые и коммерческие сделки</a:t>
            </a: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Управление процентными и валютными кредитными рисками</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71700" name="TextBox 77">
            <a:extLst>
              <a:ext uri="{FF2B5EF4-FFF2-40B4-BE49-F238E27FC236}">
                <a16:creationId xmlns="" xmlns:a16="http://schemas.microsoft.com/office/drawing/2014/main" id="{A4B4A5FC-FBE6-E67E-9278-541161CF5F69}"/>
              </a:ext>
            </a:extLst>
          </p:cNvPr>
          <p:cNvSpPr txBox="1">
            <a:spLocks noChangeArrowheads="1"/>
          </p:cNvSpPr>
          <p:nvPr/>
        </p:nvSpPr>
        <p:spPr bwMode="auto">
          <a:xfrm>
            <a:off x="6184900" y="3945430"/>
            <a:ext cx="26546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Интеграция с внешними источниками и управление НСИ</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Снижение </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TCO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в </a:t>
            </a:r>
            <a:r>
              <a:rPr lang="ru-RU" altLang="ru-RU" sz="900" b="0" dirty="0" err="1">
                <a:solidFill>
                  <a:srgbClr val="263136"/>
                </a:solidFill>
                <a:latin typeface="Arial" panose="020B0604020202020204" pitchFamily="34" charset="0"/>
                <a:ea typeface="Open Sans" panose="020B0606030504020204" pitchFamily="34" charset="0"/>
                <a:cs typeface="Open Sans" panose="020B0606030504020204" pitchFamily="34" charset="0"/>
              </a:rPr>
              <a:t>крос</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c</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-системных </a:t>
            </a:r>
            <a:b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b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и распределенных ИТ архитектурах</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pic>
        <p:nvPicPr>
          <p:cNvPr id="71701" name="Picture 61" descr="иконки_01">
            <a:extLst>
              <a:ext uri="{FF2B5EF4-FFF2-40B4-BE49-F238E27FC236}">
                <a16:creationId xmlns="" xmlns:a16="http://schemas.microsoft.com/office/drawing/2014/main" id="{52D26096-C383-240F-0A54-24FC6AE7A0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9529" y="1068581"/>
            <a:ext cx="69691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Picture 62" descr="иконки_02">
            <a:extLst>
              <a:ext uri="{FF2B5EF4-FFF2-40B4-BE49-F238E27FC236}">
                <a16:creationId xmlns="" xmlns:a16="http://schemas.microsoft.com/office/drawing/2014/main" id="{1901D90E-E7B6-6B0F-0458-AA4C7570D0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2667" y="2424821"/>
            <a:ext cx="6619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3" name="Picture 63" descr="иконки_03">
            <a:extLst>
              <a:ext uri="{FF2B5EF4-FFF2-40B4-BE49-F238E27FC236}">
                <a16:creationId xmlns="" xmlns:a16="http://schemas.microsoft.com/office/drawing/2014/main" id="{C23FE44C-549A-17A1-1105-654926F7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9181" y="3165475"/>
            <a:ext cx="6731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4" name="Picture 64" descr="иконки_07">
            <a:extLst>
              <a:ext uri="{FF2B5EF4-FFF2-40B4-BE49-F238E27FC236}">
                <a16:creationId xmlns="" xmlns:a16="http://schemas.microsoft.com/office/drawing/2014/main" id="{331AE47F-77E1-EB5B-C1D4-A521061729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6688" y="1628775"/>
            <a:ext cx="6445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5" name="Picture 65" descr="иконки_06">
            <a:extLst>
              <a:ext uri="{FF2B5EF4-FFF2-40B4-BE49-F238E27FC236}">
                <a16:creationId xmlns="" xmlns:a16="http://schemas.microsoft.com/office/drawing/2014/main" id="{AC484C8E-3A07-8D36-0AB5-4C765194A6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3276" y="1111903"/>
            <a:ext cx="6334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6" name="Picture 66" descr="иконки_04">
            <a:extLst>
              <a:ext uri="{FF2B5EF4-FFF2-40B4-BE49-F238E27FC236}">
                <a16:creationId xmlns="" xmlns:a16="http://schemas.microsoft.com/office/drawing/2014/main" id="{2C9186CE-1388-13EF-29F4-5671A639C1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84813" y="2342309"/>
            <a:ext cx="6762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7" name="Picture 67" descr="иконки_05">
            <a:extLst>
              <a:ext uri="{FF2B5EF4-FFF2-40B4-BE49-F238E27FC236}">
                <a16:creationId xmlns="" xmlns:a16="http://schemas.microsoft.com/office/drawing/2014/main" id="{CE759D07-BDF1-0E19-EFAE-731C0A0D00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6069" y="1617188"/>
            <a:ext cx="6683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8" name="Picture 68" descr="иконки_09">
            <a:extLst>
              <a:ext uri="{FF2B5EF4-FFF2-40B4-BE49-F238E27FC236}">
                <a16:creationId xmlns="" xmlns:a16="http://schemas.microsoft.com/office/drawing/2014/main" id="{8C62E09A-3FA1-2BDD-312F-673028DF71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9463" y="3765550"/>
            <a:ext cx="65722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3" name="Двойная стрелка влево/вправо 46">
            <a:extLst>
              <a:ext uri="{FF2B5EF4-FFF2-40B4-BE49-F238E27FC236}">
                <a16:creationId xmlns="" xmlns:a16="http://schemas.microsoft.com/office/drawing/2014/main" id="{EBE325F6-A3E9-A09D-4773-2A70EEB305F4}"/>
              </a:ext>
            </a:extLst>
          </p:cNvPr>
          <p:cNvSpPr>
            <a:spLocks noChangeArrowheads="1"/>
          </p:cNvSpPr>
          <p:nvPr/>
        </p:nvSpPr>
        <p:spPr bwMode="auto">
          <a:xfrm rot="13708728">
            <a:off x="5156612" y="4264866"/>
            <a:ext cx="300038" cy="96837"/>
          </a:xfrm>
          <a:prstGeom prst="leftRightArrow">
            <a:avLst>
              <a:gd name="adj1" fmla="val 50000"/>
              <a:gd name="adj2" fmla="val 86202"/>
            </a:avLst>
          </a:prstGeom>
          <a:noFill/>
          <a:ln w="19050" algn="ctr">
            <a:solidFill>
              <a:srgbClr val="003366"/>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pic>
        <p:nvPicPr>
          <p:cNvPr id="71710" name="Picture 55" descr="КОНТРОЛЛИНГ">
            <a:extLst>
              <a:ext uri="{FF2B5EF4-FFF2-40B4-BE49-F238E27FC236}">
                <a16:creationId xmlns="" xmlns:a16="http://schemas.microsoft.com/office/drawing/2014/main" id="{EEB23BD4-39D8-8A65-691A-08B9B708B7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08425" y="2617788"/>
            <a:ext cx="885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1" name="TextBox 77">
            <a:extLst>
              <a:ext uri="{FF2B5EF4-FFF2-40B4-BE49-F238E27FC236}">
                <a16:creationId xmlns="" xmlns:a16="http://schemas.microsoft.com/office/drawing/2014/main" id="{299D680D-FFD5-BCAB-DE73-0E3A3F377315}"/>
              </a:ext>
            </a:extLst>
          </p:cNvPr>
          <p:cNvSpPr txBox="1">
            <a:spLocks noChangeArrowheads="1"/>
          </p:cNvSpPr>
          <p:nvPr/>
        </p:nvSpPr>
        <p:spPr bwMode="auto">
          <a:xfrm>
            <a:off x="269975" y="3422564"/>
            <a:ext cx="2606675"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Консолидированная отчетность</a:t>
            </a: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Портал сверки внутригрупповых операций</a:t>
            </a: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Консолидация данных</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49" name="Двойная стрелка влево/вправо 34">
            <a:extLst>
              <a:ext uri="{FF2B5EF4-FFF2-40B4-BE49-F238E27FC236}">
                <a16:creationId xmlns="" xmlns:a16="http://schemas.microsoft.com/office/drawing/2014/main" id="{754C4CD7-B882-34AB-E574-FCFCB002A87E}"/>
              </a:ext>
            </a:extLst>
          </p:cNvPr>
          <p:cNvSpPr>
            <a:spLocks noChangeArrowheads="1"/>
          </p:cNvSpPr>
          <p:nvPr/>
        </p:nvSpPr>
        <p:spPr bwMode="auto">
          <a:xfrm rot="17512328">
            <a:off x="4672807" y="1744755"/>
            <a:ext cx="161925" cy="107950"/>
          </a:xfrm>
          <a:prstGeom prst="leftRightArrow">
            <a:avLst>
              <a:gd name="adj1" fmla="val 50000"/>
              <a:gd name="adj2" fmla="val 49979"/>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713" name="TextBox 77">
            <a:extLst>
              <a:ext uri="{FF2B5EF4-FFF2-40B4-BE49-F238E27FC236}">
                <a16:creationId xmlns="" xmlns:a16="http://schemas.microsoft.com/office/drawing/2014/main" id="{42679359-B5F4-A2D3-0336-007C93459E42}"/>
              </a:ext>
            </a:extLst>
          </p:cNvPr>
          <p:cNvSpPr txBox="1">
            <a:spLocks noChangeArrowheads="1"/>
          </p:cNvSpPr>
          <p:nvPr/>
        </p:nvSpPr>
        <p:spPr bwMode="auto">
          <a:xfrm>
            <a:off x="1505743" y="4143179"/>
            <a:ext cx="2905125"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Подсистема коммуникаций</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ct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Коммуникации внутри компании </a:t>
            </a:r>
          </a:p>
          <a:p>
            <a:pPr algn="ct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(маршруты согласования, напоминания)</a:t>
            </a:r>
          </a:p>
          <a:p>
            <a:pPr algn="ct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Типовые </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B2B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сервисы, ЕИС, ЭТП</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52" name="Двойная стрелка влево/вправо 37">
            <a:extLst>
              <a:ext uri="{FF2B5EF4-FFF2-40B4-BE49-F238E27FC236}">
                <a16:creationId xmlns="" xmlns:a16="http://schemas.microsoft.com/office/drawing/2014/main" id="{2DB833F5-C83D-FF8D-CF76-9E0A6D33339C}"/>
              </a:ext>
            </a:extLst>
          </p:cNvPr>
          <p:cNvSpPr>
            <a:spLocks noChangeArrowheads="1"/>
          </p:cNvSpPr>
          <p:nvPr/>
        </p:nvSpPr>
        <p:spPr bwMode="auto">
          <a:xfrm rot="6678154">
            <a:off x="3970337" y="3694113"/>
            <a:ext cx="163513" cy="109538"/>
          </a:xfrm>
          <a:prstGeom prst="leftRightArrow">
            <a:avLst>
              <a:gd name="adj1" fmla="val 50000"/>
              <a:gd name="adj2" fmla="val 49787"/>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53" name="Двойная стрелка влево/вправо 34">
            <a:extLst>
              <a:ext uri="{FF2B5EF4-FFF2-40B4-BE49-F238E27FC236}">
                <a16:creationId xmlns="" xmlns:a16="http://schemas.microsoft.com/office/drawing/2014/main" id="{00EA5F81-801C-A78E-FC39-B9608E13BA78}"/>
              </a:ext>
            </a:extLst>
          </p:cNvPr>
          <p:cNvSpPr>
            <a:spLocks noChangeArrowheads="1"/>
          </p:cNvSpPr>
          <p:nvPr/>
        </p:nvSpPr>
        <p:spPr bwMode="auto">
          <a:xfrm rot="14224326">
            <a:off x="3950874" y="1713565"/>
            <a:ext cx="161925" cy="107950"/>
          </a:xfrm>
          <a:prstGeom prst="leftRightArrow">
            <a:avLst>
              <a:gd name="adj1" fmla="val 50000"/>
              <a:gd name="adj2" fmla="val 49979"/>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716" name="TextBox 64">
            <a:extLst>
              <a:ext uri="{FF2B5EF4-FFF2-40B4-BE49-F238E27FC236}">
                <a16:creationId xmlns="" xmlns:a16="http://schemas.microsoft.com/office/drawing/2014/main" id="{81A0EFB6-8735-C916-81D9-C82CD25CFE41}"/>
              </a:ext>
            </a:extLst>
          </p:cNvPr>
          <p:cNvSpPr txBox="1">
            <a:spLocks noChangeArrowheads="1"/>
          </p:cNvSpPr>
          <p:nvPr/>
        </p:nvSpPr>
        <p:spPr bwMode="auto">
          <a:xfrm>
            <a:off x="95250" y="2590800"/>
            <a:ext cx="2444750"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МСФО</a:t>
            </a:r>
            <a:r>
              <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и управленческая отчетность</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Принятие инвестиционных решений</a:t>
            </a: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Привлечение</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финансирования</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58" name="Блок-схема: узел 57">
            <a:extLst>
              <a:ext uri="{FF2B5EF4-FFF2-40B4-BE49-F238E27FC236}">
                <a16:creationId xmlns="" xmlns:a16="http://schemas.microsoft.com/office/drawing/2014/main" id="{B21FFEE7-8774-15D0-76ED-F1E9BDF64BED}"/>
              </a:ext>
            </a:extLst>
          </p:cNvPr>
          <p:cNvSpPr/>
          <p:nvPr/>
        </p:nvSpPr>
        <p:spPr bwMode="auto">
          <a:xfrm>
            <a:off x="2914750" y="3319835"/>
            <a:ext cx="633687" cy="610021"/>
          </a:xfrm>
          <a:prstGeom prst="flowChartConnector">
            <a:avLst/>
          </a:prstGeom>
          <a:solidFill>
            <a:srgbClr val="F1F1F1"/>
          </a:solidFill>
          <a:ln w="19050">
            <a:solidFill>
              <a:srgbClr val="C00000"/>
            </a:solidFill>
          </a:ln>
        </p:spPr>
        <p:style>
          <a:lnRef idx="2">
            <a:schemeClr val="accent2"/>
          </a:lnRef>
          <a:fillRef idx="1">
            <a:schemeClr val="lt1"/>
          </a:fillRef>
          <a:effectRef idx="0">
            <a:schemeClr val="accent2"/>
          </a:effectRef>
          <a:fontRef idx="minor">
            <a:schemeClr val="dk1"/>
          </a:fontRef>
        </p:style>
        <p:txBody>
          <a:bodyPr wrap="square" lIns="71425" tIns="37141" rIns="71425" bIns="37141">
            <a:spAutoFit/>
          </a:bodyPr>
          <a:lstStyle/>
          <a:p>
            <a:pPr marL="302362" indent="-302362">
              <a:lnSpc>
                <a:spcPct val="85000"/>
              </a:lnSpc>
              <a:spcBef>
                <a:spcPct val="50000"/>
              </a:spcBef>
              <a:buSzPct val="120000"/>
              <a:buFontTx/>
              <a:buBlip>
                <a:blip r:embed="rId3"/>
              </a:buBlip>
              <a:defRPr/>
            </a:pPr>
            <a:endParaRPr lang="ru-RU" b="0">
              <a:solidFill>
                <a:srgbClr val="006600"/>
              </a:solidFill>
              <a:latin typeface="Arial" panose="020B0604020202020204" pitchFamily="34" charset="0"/>
              <a:cs typeface="Arial" panose="020B0604020202020204" pitchFamily="34" charset="0"/>
            </a:endParaRPr>
          </a:p>
        </p:txBody>
      </p:sp>
      <p:sp>
        <p:nvSpPr>
          <p:cNvPr id="71719" name="Блок-схема: узел 4">
            <a:extLst>
              <a:ext uri="{FF2B5EF4-FFF2-40B4-BE49-F238E27FC236}">
                <a16:creationId xmlns="" xmlns:a16="http://schemas.microsoft.com/office/drawing/2014/main" id="{DA18A544-5B21-866B-C1D5-0199C08A82B7}"/>
              </a:ext>
            </a:extLst>
          </p:cNvPr>
          <p:cNvSpPr>
            <a:spLocks noChangeArrowheads="1"/>
          </p:cNvSpPr>
          <p:nvPr/>
        </p:nvSpPr>
        <p:spPr bwMode="auto">
          <a:xfrm>
            <a:off x="3205163" y="3446463"/>
            <a:ext cx="69850" cy="84137"/>
          </a:xfrm>
          <a:prstGeom prst="flowChartConnector">
            <a:avLst/>
          </a:prstGeom>
          <a:solidFill>
            <a:srgbClr val="C00000">
              <a:alpha val="74901"/>
            </a:srgbClr>
          </a:solidFill>
          <a:ln w="28575" algn="ctr">
            <a:solidFill>
              <a:srgbClr val="C0000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20" name="Блок-схема: узел 58">
            <a:extLst>
              <a:ext uri="{FF2B5EF4-FFF2-40B4-BE49-F238E27FC236}">
                <a16:creationId xmlns="" xmlns:a16="http://schemas.microsoft.com/office/drawing/2014/main" id="{8CF8B7B0-89B9-F520-D236-179C2832E77D}"/>
              </a:ext>
            </a:extLst>
          </p:cNvPr>
          <p:cNvSpPr>
            <a:spLocks noChangeArrowheads="1"/>
          </p:cNvSpPr>
          <p:nvPr/>
        </p:nvSpPr>
        <p:spPr bwMode="auto">
          <a:xfrm>
            <a:off x="3354388" y="3649663"/>
            <a:ext cx="80962" cy="95250"/>
          </a:xfrm>
          <a:prstGeom prst="flowChartConnector">
            <a:avLst/>
          </a:prstGeom>
          <a:solidFill>
            <a:srgbClr val="C00000">
              <a:alpha val="74901"/>
            </a:srgbClr>
          </a:solidFill>
          <a:ln w="28575" algn="ctr">
            <a:solidFill>
              <a:srgbClr val="C0000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21" name="Блок-схема: узел 59">
            <a:extLst>
              <a:ext uri="{FF2B5EF4-FFF2-40B4-BE49-F238E27FC236}">
                <a16:creationId xmlns="" xmlns:a16="http://schemas.microsoft.com/office/drawing/2014/main" id="{9C971EB0-C192-F167-EDE3-8621725B380A}"/>
              </a:ext>
            </a:extLst>
          </p:cNvPr>
          <p:cNvSpPr>
            <a:spLocks noChangeArrowheads="1"/>
          </p:cNvSpPr>
          <p:nvPr/>
        </p:nvSpPr>
        <p:spPr bwMode="auto">
          <a:xfrm>
            <a:off x="3028950" y="3600450"/>
            <a:ext cx="87313" cy="95250"/>
          </a:xfrm>
          <a:prstGeom prst="flowChartConnector">
            <a:avLst/>
          </a:prstGeom>
          <a:solidFill>
            <a:srgbClr val="C00000">
              <a:alpha val="74901"/>
            </a:srgbClr>
          </a:solidFill>
          <a:ln w="28575" algn="ctr">
            <a:solidFill>
              <a:srgbClr val="C0000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cxnSp>
        <p:nvCxnSpPr>
          <p:cNvPr id="71722" name="Прямая соединительная линия 8">
            <a:extLst>
              <a:ext uri="{FF2B5EF4-FFF2-40B4-BE49-F238E27FC236}">
                <a16:creationId xmlns="" xmlns:a16="http://schemas.microsoft.com/office/drawing/2014/main" id="{700991EF-07A1-A24E-A8AB-B3B8F5544594}"/>
              </a:ext>
            </a:extLst>
          </p:cNvPr>
          <p:cNvCxnSpPr>
            <a:cxnSpLocks noChangeShapeType="1"/>
            <a:stCxn id="71719" idx="4"/>
            <a:endCxn id="71720" idx="1"/>
          </p:cNvCxnSpPr>
          <p:nvPr/>
        </p:nvCxnSpPr>
        <p:spPr bwMode="auto">
          <a:xfrm>
            <a:off x="3240088" y="3530600"/>
            <a:ext cx="127000" cy="133350"/>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1723" name="Прямая соединительная линия 13">
            <a:extLst>
              <a:ext uri="{FF2B5EF4-FFF2-40B4-BE49-F238E27FC236}">
                <a16:creationId xmlns="" xmlns:a16="http://schemas.microsoft.com/office/drawing/2014/main" id="{60312126-8316-4274-0F40-D7E8E0C50084}"/>
              </a:ext>
            </a:extLst>
          </p:cNvPr>
          <p:cNvCxnSpPr>
            <a:cxnSpLocks noChangeShapeType="1"/>
            <a:stCxn id="71719" idx="2"/>
            <a:endCxn id="71721" idx="0"/>
          </p:cNvCxnSpPr>
          <p:nvPr/>
        </p:nvCxnSpPr>
        <p:spPr bwMode="auto">
          <a:xfrm flipH="1">
            <a:off x="3073400" y="3489325"/>
            <a:ext cx="131763" cy="111125"/>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1724" name="Прямая соединительная линия 15">
            <a:extLst>
              <a:ext uri="{FF2B5EF4-FFF2-40B4-BE49-F238E27FC236}">
                <a16:creationId xmlns="" xmlns:a16="http://schemas.microsoft.com/office/drawing/2014/main" id="{FDA9B00E-60F9-97F8-4950-1497E60FD1E9}"/>
              </a:ext>
            </a:extLst>
          </p:cNvPr>
          <p:cNvCxnSpPr>
            <a:cxnSpLocks noChangeShapeType="1"/>
            <a:stCxn id="71721" idx="6"/>
            <a:endCxn id="71720" idx="2"/>
          </p:cNvCxnSpPr>
          <p:nvPr/>
        </p:nvCxnSpPr>
        <p:spPr bwMode="auto">
          <a:xfrm>
            <a:off x="3116263" y="3648075"/>
            <a:ext cx="238125" cy="49213"/>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1725" name="Прямоугольник 16">
            <a:extLst>
              <a:ext uri="{FF2B5EF4-FFF2-40B4-BE49-F238E27FC236}">
                <a16:creationId xmlns="" xmlns:a16="http://schemas.microsoft.com/office/drawing/2014/main" id="{70B1FAF7-34FE-027D-0CC2-F517BC0C9264}"/>
              </a:ext>
            </a:extLst>
          </p:cNvPr>
          <p:cNvSpPr>
            <a:spLocks noChangeArrowheads="1"/>
          </p:cNvSpPr>
          <p:nvPr/>
        </p:nvSpPr>
        <p:spPr bwMode="auto">
          <a:xfrm>
            <a:off x="3829050" y="3937000"/>
            <a:ext cx="320675" cy="312738"/>
          </a:xfrm>
          <a:prstGeom prst="rect">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26" name="Прямоугольник 17">
            <a:extLst>
              <a:ext uri="{FF2B5EF4-FFF2-40B4-BE49-F238E27FC236}">
                <a16:creationId xmlns="" xmlns:a16="http://schemas.microsoft.com/office/drawing/2014/main" id="{6BF814BD-D42F-7503-F294-6AF8ED9E14F0}"/>
              </a:ext>
            </a:extLst>
          </p:cNvPr>
          <p:cNvSpPr>
            <a:spLocks noChangeArrowheads="1"/>
          </p:cNvSpPr>
          <p:nvPr/>
        </p:nvSpPr>
        <p:spPr bwMode="auto">
          <a:xfrm>
            <a:off x="3989388" y="3937000"/>
            <a:ext cx="77787" cy="98425"/>
          </a:xfrm>
          <a:prstGeom prst="rect">
            <a:avLst/>
          </a:prstGeom>
          <a:noFill/>
          <a:ln w="9525">
            <a:solidFill>
              <a:srgbClr val="D71920"/>
            </a:solidFill>
            <a:miter lim="800000"/>
            <a:headEnd/>
            <a:tailEnd/>
          </a:ln>
          <a:extLst>
            <a:ext uri="{909E8E84-426E-40DD-AFC4-6F175D3DCCD1}">
              <a14:hiddenFill xmlns:a14="http://schemas.microsoft.com/office/drawing/2010/main">
                <a:solidFill>
                  <a:srgbClr val="FFFFFF"/>
                </a:solidFill>
              </a14:hiddenFill>
            </a:ext>
          </a:extLst>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27" name="Блок-схема: узел 72">
            <a:extLst>
              <a:ext uri="{FF2B5EF4-FFF2-40B4-BE49-F238E27FC236}">
                <a16:creationId xmlns="" xmlns:a16="http://schemas.microsoft.com/office/drawing/2014/main" id="{752BE719-290D-3890-C4F2-168D70B699BD}"/>
              </a:ext>
            </a:extLst>
          </p:cNvPr>
          <p:cNvSpPr>
            <a:spLocks noChangeArrowheads="1"/>
          </p:cNvSpPr>
          <p:nvPr/>
        </p:nvSpPr>
        <p:spPr bwMode="auto">
          <a:xfrm>
            <a:off x="3876675" y="4064000"/>
            <a:ext cx="79375" cy="80963"/>
          </a:xfrm>
          <a:prstGeom prst="flowChartConnector">
            <a:avLst/>
          </a:prstGeom>
          <a:solidFill>
            <a:srgbClr val="D71920"/>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28" name="Блок-схема: узел 72">
            <a:extLst>
              <a:ext uri="{FF2B5EF4-FFF2-40B4-BE49-F238E27FC236}">
                <a16:creationId xmlns="" xmlns:a16="http://schemas.microsoft.com/office/drawing/2014/main" id="{31CD1E98-475D-86E1-52E1-9B93EAA9E666}"/>
              </a:ext>
            </a:extLst>
          </p:cNvPr>
          <p:cNvSpPr>
            <a:spLocks noChangeArrowheads="1"/>
          </p:cNvSpPr>
          <p:nvPr/>
        </p:nvSpPr>
        <p:spPr bwMode="auto">
          <a:xfrm>
            <a:off x="4033838" y="4056063"/>
            <a:ext cx="79375" cy="82550"/>
          </a:xfrm>
          <a:prstGeom prst="flowChartConnector">
            <a:avLst/>
          </a:prstGeom>
          <a:solidFill>
            <a:schemeClr val="bg1"/>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29" name="Блок-схема: узел 72">
            <a:extLst>
              <a:ext uri="{FF2B5EF4-FFF2-40B4-BE49-F238E27FC236}">
                <a16:creationId xmlns="" xmlns:a16="http://schemas.microsoft.com/office/drawing/2014/main" id="{65DE97AD-BD3E-789A-6C1F-C48402B06BD8}"/>
              </a:ext>
            </a:extLst>
          </p:cNvPr>
          <p:cNvSpPr>
            <a:spLocks noChangeArrowheads="1"/>
          </p:cNvSpPr>
          <p:nvPr/>
        </p:nvSpPr>
        <p:spPr bwMode="auto">
          <a:xfrm>
            <a:off x="4040188" y="4159250"/>
            <a:ext cx="80962" cy="80963"/>
          </a:xfrm>
          <a:prstGeom prst="flowChartConnector">
            <a:avLst/>
          </a:prstGeom>
          <a:solidFill>
            <a:schemeClr val="bg1"/>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30" name="Блок-схема: узел 72">
            <a:extLst>
              <a:ext uri="{FF2B5EF4-FFF2-40B4-BE49-F238E27FC236}">
                <a16:creationId xmlns="" xmlns:a16="http://schemas.microsoft.com/office/drawing/2014/main" id="{485D1C03-60C2-00FD-CC90-47FFD8B0CCB7}"/>
              </a:ext>
            </a:extLst>
          </p:cNvPr>
          <p:cNvSpPr>
            <a:spLocks noChangeArrowheads="1"/>
          </p:cNvSpPr>
          <p:nvPr/>
        </p:nvSpPr>
        <p:spPr bwMode="auto">
          <a:xfrm>
            <a:off x="3887788" y="4159250"/>
            <a:ext cx="80962" cy="80963"/>
          </a:xfrm>
          <a:prstGeom prst="flowChartConnector">
            <a:avLst/>
          </a:prstGeom>
          <a:solidFill>
            <a:schemeClr val="bg1"/>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3"/>
              </a:buBlip>
            </a:pPr>
            <a:endParaRPr lang="ru-RU" altLang="ru-RU" b="0">
              <a:latin typeface="Arial" panose="020B0604020202020204" pitchFamily="34" charset="0"/>
            </a:endParaRPr>
          </a:p>
        </p:txBody>
      </p:sp>
      <p:sp>
        <p:nvSpPr>
          <p:cNvPr id="71731" name="TextBox 66">
            <a:extLst>
              <a:ext uri="{FF2B5EF4-FFF2-40B4-BE49-F238E27FC236}">
                <a16:creationId xmlns="" xmlns:a16="http://schemas.microsoft.com/office/drawing/2014/main" id="{EC145468-35AD-A2EF-70C5-BCA243EA8AA7}"/>
              </a:ext>
            </a:extLst>
          </p:cNvPr>
          <p:cNvSpPr txBox="1">
            <a:spLocks noChangeArrowheads="1"/>
          </p:cNvSpPr>
          <p:nvPr/>
        </p:nvSpPr>
        <p:spPr bwMode="auto">
          <a:xfrm>
            <a:off x="6275662" y="3135735"/>
            <a:ext cx="237966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nSpc>
                <a:spcPct val="110000"/>
              </a:lnSpc>
              <a:spcBef>
                <a:spcPct val="0"/>
              </a:spcBef>
              <a:spcAft>
                <a:spcPct val="50000"/>
              </a:spcAft>
              <a:buClrTx/>
              <a:buFontTx/>
              <a:buNone/>
            </a:pPr>
            <a:r>
              <a:rPr lang="ru-RU" altLang="ru-RU" sz="900" b="0" dirty="0">
                <a:solidFill>
                  <a:srgbClr val="333399"/>
                </a:solidFill>
                <a:ea typeface="Open Sans" panose="020B0606030504020204" pitchFamily="34" charset="0"/>
                <a:cs typeface="Open Sans" panose="020B0606030504020204" pitchFamily="34" charset="0"/>
              </a:rPr>
              <a:t>Централизованное</a:t>
            </a:r>
            <a:r>
              <a:rPr lang="en-US" altLang="ru-RU" sz="900" b="0" dirty="0">
                <a:solidFill>
                  <a:srgbClr val="333399"/>
                </a:solidFill>
                <a:ea typeface="Open Sans" panose="020B0606030504020204" pitchFamily="34" charset="0"/>
                <a:cs typeface="Open Sans" panose="020B0606030504020204" pitchFamily="34" charset="0"/>
              </a:rPr>
              <a:t/>
            </a:r>
            <a:br>
              <a:rPr lang="en-US" altLang="ru-RU" sz="900" b="0" dirty="0">
                <a:solidFill>
                  <a:srgbClr val="333399"/>
                </a:solidFill>
                <a:ea typeface="Open Sans" panose="020B0606030504020204" pitchFamily="34" charset="0"/>
                <a:cs typeface="Open Sans" panose="020B0606030504020204" pitchFamily="34" charset="0"/>
              </a:rPr>
            </a:br>
            <a:r>
              <a:rPr lang="ru-RU" altLang="ru-RU" sz="900" b="0" dirty="0">
                <a:solidFill>
                  <a:srgbClr val="333399"/>
                </a:solidFill>
                <a:ea typeface="Open Sans" panose="020B0606030504020204" pitchFamily="34" charset="0"/>
                <a:cs typeface="Open Sans" panose="020B0606030504020204" pitchFamily="34" charset="0"/>
              </a:rPr>
              <a:t>управление закупками</a:t>
            </a:r>
          </a:p>
          <a:p>
            <a:pPr>
              <a:lnSpc>
                <a:spcPct val="110000"/>
              </a:lnSpc>
              <a:spcBef>
                <a:spcPct val="0"/>
              </a:spcBef>
              <a:buClrTx/>
              <a:buSzPct val="60000"/>
              <a:buFontTx/>
              <a:buNone/>
            </a:pPr>
            <a:r>
              <a:rPr lang="ru-RU" altLang="ru-RU" sz="900" b="0" dirty="0">
                <a:solidFill>
                  <a:srgbClr val="263136"/>
                </a:solidFill>
                <a:ea typeface="Open Sans" panose="020B0606030504020204" pitchFamily="34" charset="0"/>
                <a:cs typeface="Open Sans" panose="020B0606030504020204" pitchFamily="34" charset="0"/>
              </a:rPr>
              <a:t>Экономия на масштабах</a:t>
            </a:r>
            <a:endParaRPr lang="en-US" altLang="ru-RU" sz="900" b="0" dirty="0">
              <a:solidFill>
                <a:srgbClr val="263136"/>
              </a:solidFill>
              <a:ea typeface="Open Sans" panose="020B0606030504020204" pitchFamily="34" charset="0"/>
              <a:cs typeface="Open Sans" panose="020B0606030504020204" pitchFamily="34" charset="0"/>
            </a:endParaRPr>
          </a:p>
          <a:p>
            <a:pPr>
              <a:lnSpc>
                <a:spcPct val="110000"/>
              </a:lnSpc>
              <a:spcBef>
                <a:spcPct val="0"/>
              </a:spcBef>
              <a:buClrTx/>
              <a:buSzPct val="60000"/>
              <a:buFontTx/>
              <a:buNone/>
            </a:pPr>
            <a:r>
              <a:rPr lang="ru-RU" altLang="ru-RU" sz="900" b="0" dirty="0">
                <a:solidFill>
                  <a:srgbClr val="263136"/>
                </a:solidFill>
                <a:ea typeface="Open Sans" panose="020B0606030504020204" pitchFamily="34" charset="0"/>
                <a:cs typeface="Open Sans" panose="020B0606030504020204" pitchFamily="34" charset="0"/>
              </a:rPr>
              <a:t>Контроль и централизация</a:t>
            </a:r>
            <a:r>
              <a:rPr lang="en-US" altLang="ru-RU" sz="900" b="0" dirty="0">
                <a:solidFill>
                  <a:srgbClr val="263136"/>
                </a:solidFill>
                <a:ea typeface="Open Sans" panose="020B0606030504020204" pitchFamily="34" charset="0"/>
                <a:cs typeface="Open Sans" panose="020B0606030504020204" pitchFamily="34" charset="0"/>
              </a:rPr>
              <a:t> </a:t>
            </a:r>
            <a:r>
              <a:rPr lang="ru-RU" altLang="ru-RU" sz="900" b="0" dirty="0">
                <a:solidFill>
                  <a:srgbClr val="263136"/>
                </a:solidFill>
                <a:ea typeface="Open Sans" panose="020B0606030504020204" pitchFamily="34" charset="0"/>
                <a:cs typeface="Open Sans" panose="020B0606030504020204" pitchFamily="34" charset="0"/>
              </a:rPr>
              <a:t>закупок</a:t>
            </a:r>
            <a:endParaRPr lang="en-US" altLang="ru-RU" sz="900" b="0" dirty="0">
              <a:solidFill>
                <a:srgbClr val="263136"/>
              </a:solidFill>
              <a:ea typeface="Open Sans" panose="020B0606030504020204" pitchFamily="34" charset="0"/>
              <a:cs typeface="Open Sans" panose="020B0606030504020204" pitchFamily="34"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5BE2497B-CDC3-49F9-AEAC-0FAC445D7655}"/>
              </a:ext>
            </a:extLst>
          </p:cNvPr>
          <p:cNvSpPr/>
          <p:nvPr/>
        </p:nvSpPr>
        <p:spPr>
          <a:xfrm>
            <a:off x="2699792" y="3579862"/>
            <a:ext cx="6413820" cy="1457771"/>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2163" name="Объект 2">
            <a:extLst>
              <a:ext uri="{FF2B5EF4-FFF2-40B4-BE49-F238E27FC236}">
                <a16:creationId xmlns="" xmlns:a16="http://schemas.microsoft.com/office/drawing/2014/main" id="{50CEA565-329C-4F76-E024-B3F8516144F6}"/>
              </a:ext>
            </a:extLst>
          </p:cNvPr>
          <p:cNvSpPr>
            <a:spLocks noGrp="1"/>
          </p:cNvSpPr>
          <p:nvPr>
            <p:ph idx="4294967295"/>
          </p:nvPr>
        </p:nvSpPr>
        <p:spPr>
          <a:xfrm>
            <a:off x="179512" y="732785"/>
            <a:ext cx="8497887" cy="3677930"/>
          </a:xfrm>
        </p:spPr>
        <p:txBody>
          <a:bodyPr wrap="square">
            <a:spAutoFit/>
          </a:bodyPr>
          <a:lstStyle/>
          <a:p>
            <a:pPr marL="180000" indent="-180949" eaLnBrk="1" hangingPunct="1">
              <a:spcBef>
                <a:spcPts val="400"/>
              </a:spcBef>
              <a:spcAft>
                <a:spcPts val="400"/>
              </a:spcAft>
              <a:buFont typeface="Arial" panose="020B0604020202020204" pitchFamily="34" charset="0"/>
              <a:buNone/>
              <a:defRPr/>
            </a:pPr>
            <a:r>
              <a:rPr lang="ru-RU" altLang="ru-RU" sz="1100" dirty="0">
                <a:solidFill>
                  <a:srgbClr val="D45448"/>
                </a:solidFill>
                <a:latin typeface="Arial" panose="020B0604020202020204" pitchFamily="34" charset="0"/>
                <a:cs typeface="Arial" panose="020B0604020202020204" pitchFamily="34" charset="0"/>
              </a:rPr>
              <a:t>		</a:t>
            </a:r>
            <a:r>
              <a:rPr lang="ru-RU" altLang="ru-RU" sz="1200" dirty="0">
                <a:solidFill>
                  <a:srgbClr val="D45448"/>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45448"/>
                </a:solidFill>
                <a:latin typeface="Arial" panose="020B0604020202020204" pitchFamily="34" charset="0"/>
                <a:cs typeface="Arial" panose="020B0604020202020204" pitchFamily="34" charset="0"/>
              </a:rPr>
              <a:t>:</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эффективностью процессов продаж и сделок с клиентом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Гибкое назначение цен в разрезе свойств товаров, серий и других характеристик</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Формирование прайс-листов с информацией об остатках товаров</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Использование регламентированных процессов продаж, бизнес-процессы управления сложными продажами</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Расширенное управление заказами клиентов, типовые и индивидуальные правила продаж, соглашения</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Автоматизация розничных продаж: интеграция с торговым оборудованием, поддержка требований 54-ФЗ, управление ассортиментом продукции, печать ценников и этикеток со штрих-кодами, интеграция с ККТ, сезонное планирование, использование карт лояльности, оформление розничных продаж по заказам в мобильном клиенте, интеграция с «1С:Мобильной кассой»</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торговыми представителями</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Самообслуживание клиентов</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Воронка продаж</a:t>
            </a:r>
          </a:p>
          <a:p>
            <a:pPr marL="0" indent="0" eaLnBrk="1" hangingPunct="1">
              <a:spcBef>
                <a:spcPts val="200"/>
              </a:spcBef>
              <a:spcAft>
                <a:spcPts val="200"/>
              </a:spcAft>
              <a:buClr>
                <a:srgbClr val="D71920"/>
              </a:buClr>
              <a:buNone/>
              <a:defRPr/>
            </a:pPr>
            <a:endParaRPr lang="ru-RU" altLang="ru-RU" sz="1200" kern="1200" dirty="0">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 xmlns:a16="http://schemas.microsoft.com/office/drawing/2014/main" id="{EC5A4985-D28E-6DC7-0231-2AAE770E3628}"/>
              </a:ext>
            </a:extLst>
          </p:cNvPr>
          <p:cNvPicPr>
            <a:picLocks noChangeAspect="1"/>
          </p:cNvPicPr>
          <p:nvPr/>
        </p:nvPicPr>
        <p:blipFill>
          <a:blip r:embed="rId3"/>
          <a:stretch>
            <a:fillRect/>
          </a:stretch>
        </p:blipFill>
        <p:spPr>
          <a:xfrm>
            <a:off x="2838569" y="3666512"/>
            <a:ext cx="6054605" cy="1296001"/>
          </a:xfrm>
          <a:prstGeom prst="rect">
            <a:avLst/>
          </a:prstGeom>
          <a:ln>
            <a:solidFill>
              <a:schemeClr val="tx1">
                <a:lumMod val="50000"/>
                <a:lumOff val="50000"/>
              </a:schemeClr>
            </a:solidFill>
          </a:ln>
        </p:spPr>
      </p:pic>
      <p:sp>
        <p:nvSpPr>
          <p:cNvPr id="7" name="Заголовок 1">
            <a:extLst>
              <a:ext uri="{FF2B5EF4-FFF2-40B4-BE49-F238E27FC236}">
                <a16:creationId xmlns="" xmlns:a16="http://schemas.microsoft.com/office/drawing/2014/main" id="{5F714D78-86AD-4847-BC6E-EEC0B55BFC48}"/>
              </a:ext>
            </a:extLst>
          </p:cNvPr>
          <p:cNvSpPr>
            <a:spLocks/>
          </p:cNvSpPr>
          <p:nvPr/>
        </p:nvSpPr>
        <p:spPr bwMode="auto">
          <a:xfrm>
            <a:off x="1691680" y="195486"/>
            <a:ext cx="7201495" cy="6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продажами</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2">
            <a:extLst>
              <a:ext uri="{FF2B5EF4-FFF2-40B4-BE49-F238E27FC236}">
                <a16:creationId xmlns="" xmlns:a16="http://schemas.microsoft.com/office/drawing/2014/main" id="{B240CCA2-96F5-4ED6-AA14-29F31AB8D627}"/>
              </a:ext>
            </a:extLst>
          </p:cNvPr>
          <p:cNvSpPr/>
          <p:nvPr/>
        </p:nvSpPr>
        <p:spPr>
          <a:xfrm>
            <a:off x="5085606" y="725488"/>
            <a:ext cx="3878882" cy="2489926"/>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 name="Прямоугольник с двумя скругленными противолежащими углами 2">
            <a:extLst>
              <a:ext uri="{FF2B5EF4-FFF2-40B4-BE49-F238E27FC236}">
                <a16:creationId xmlns="" xmlns:a16="http://schemas.microsoft.com/office/drawing/2014/main" id="{AB5C33EA-E36C-440C-B624-02D313DBD8DB}"/>
              </a:ext>
            </a:extLst>
          </p:cNvPr>
          <p:cNvSpPr/>
          <p:nvPr/>
        </p:nvSpPr>
        <p:spPr>
          <a:xfrm>
            <a:off x="4778307" y="1923678"/>
            <a:ext cx="4248472" cy="1736689"/>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3186" name="Объект 2">
            <a:extLst>
              <a:ext uri="{FF2B5EF4-FFF2-40B4-BE49-F238E27FC236}">
                <a16:creationId xmlns="" xmlns:a16="http://schemas.microsoft.com/office/drawing/2014/main" id="{61C6C28C-7CC2-A597-899A-F423AC2A420E}"/>
              </a:ext>
            </a:extLst>
          </p:cNvPr>
          <p:cNvSpPr>
            <a:spLocks noGrp="1"/>
          </p:cNvSpPr>
          <p:nvPr>
            <p:ph idx="4294967295"/>
          </p:nvPr>
        </p:nvSpPr>
        <p:spPr>
          <a:xfrm>
            <a:off x="117221" y="697408"/>
            <a:ext cx="5040560" cy="3026470"/>
          </a:xfrm>
        </p:spPr>
        <p:txBody>
          <a:bodyPr wrap="square">
            <a:spAutoFit/>
          </a:bodyPr>
          <a:lstStyle/>
          <a:p>
            <a:pPr marL="180000" indent="-180949" eaLnBrk="1" hangingPunct="1">
              <a:spcBef>
                <a:spcPts val="400"/>
              </a:spcBef>
              <a:spcAft>
                <a:spcPts val="300"/>
              </a:spcAft>
              <a:buNone/>
              <a:defRPr/>
            </a:pPr>
            <a:r>
              <a:rPr lang="ru-RU" altLang="ru-RU" sz="1100" dirty="0">
                <a:solidFill>
                  <a:srgbClr val="D45448"/>
                </a:solidFill>
                <a:latin typeface="Arial" panose="020B0604020202020204" pitchFamily="34" charset="0"/>
                <a:cs typeface="Arial" panose="020B0604020202020204" pitchFamily="34" charset="0"/>
              </a:rPr>
              <a:t>		  </a:t>
            </a:r>
            <a:r>
              <a:rPr lang="ru-RU" altLang="ru-RU" sz="1200" dirty="0">
                <a:solidFill>
                  <a:srgbClr val="D45448"/>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45448"/>
                </a:solidFill>
                <a:latin typeface="Arial" panose="020B0604020202020204" pitchFamily="34" charset="0"/>
                <a:cs typeface="Arial" panose="020B0604020202020204" pitchFamily="34" charset="0"/>
              </a:rPr>
              <a:t>:</a:t>
            </a:r>
            <a:endParaRPr lang="ru-RU" altLang="ru-RU" sz="1200" dirty="0">
              <a:solidFill>
                <a:srgbClr val="D45448"/>
              </a:solidFill>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Мониторинг состояния процессов продаж</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Планирование использования автотранспорта</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Вероятностная оценка прогноза продаж</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Раздельный учет по партнерам (управленческий учет)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контрагентам (регламентированный учет)</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Автоматический контроль лимита задолженности</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Инвентаризация взаиморасчетов</a:t>
            </a:r>
          </a:p>
          <a:p>
            <a:pPr marL="180000" indent="-180000" eaLnBrk="1" hangingPunct="1">
              <a:spcBef>
                <a:spcPts val="400"/>
              </a:spcBef>
              <a:spcAft>
                <a:spcPts val="300"/>
              </a:spcAft>
              <a:buClr>
                <a:srgbClr val="D71920"/>
              </a:buClr>
              <a:defRPr/>
            </a:pPr>
            <a:r>
              <a:rPr lang="ru-RU" sz="1200" kern="1200" dirty="0">
                <a:latin typeface="Arial" panose="020B0604020202020204" pitchFamily="34" charset="0"/>
                <a:cs typeface="Arial" panose="020B0604020202020204" pitchFamily="34" charset="0"/>
              </a:rPr>
              <a:t>Мгновенная детализация задолженность по срокам ее возникновения и планового погашения</a:t>
            </a:r>
            <a:endParaRPr lang="ru-RU" altLang="ru-RU" sz="1200" kern="1200" dirty="0">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defRPr/>
            </a:pPr>
            <a:r>
              <a:rPr lang="ru-RU" sz="1200" kern="1200" dirty="0">
                <a:latin typeface="Arial" panose="020B0604020202020204" pitchFamily="34" charset="0"/>
                <a:cs typeface="Arial" panose="020B0604020202020204" pitchFamily="34" charset="0"/>
              </a:rPr>
              <a:t>Ведение взаиморасчетов для компаний, имеющих филиалы (централизованные договора с покупателями)</a:t>
            </a:r>
            <a:endParaRPr lang="ru-RU" altLang="ru-RU" sz="1200" kern="1200" dirty="0">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 xmlns:a16="http://schemas.microsoft.com/office/drawing/2014/main" id="{C8E34AEF-75EB-FE0B-CDA2-1F881DFBA418}"/>
              </a:ext>
            </a:extLst>
          </p:cNvPr>
          <p:cNvPicPr>
            <a:picLocks noChangeAspect="1"/>
          </p:cNvPicPr>
          <p:nvPr/>
        </p:nvPicPr>
        <p:blipFill>
          <a:blip r:embed="rId3"/>
          <a:srcRect/>
          <a:stretch>
            <a:fillRect/>
          </a:stretch>
        </p:blipFill>
        <p:spPr bwMode="auto">
          <a:xfrm>
            <a:off x="5226164" y="836903"/>
            <a:ext cx="3600400" cy="2212975"/>
          </a:xfrm>
          <a:prstGeom prst="rect">
            <a:avLst/>
          </a:prstGeom>
          <a:noFill/>
          <a:ln>
            <a:solidFill>
              <a:schemeClr val="accent4">
                <a:lumMod val="50000"/>
                <a:lumOff val="50000"/>
              </a:schemeClr>
            </a:solidFill>
          </a:ln>
        </p:spPr>
      </p:pic>
      <p:pic>
        <p:nvPicPr>
          <p:cNvPr id="171011" name="Picture 6" descr="C:\work\04_Информационный буклет\Версия 2015_09\page_19_1.png">
            <a:extLst>
              <a:ext uri="{FF2B5EF4-FFF2-40B4-BE49-F238E27FC236}">
                <a16:creationId xmlns="" xmlns:a16="http://schemas.microsoft.com/office/drawing/2014/main" id="{2EDF3D7D-FF2E-B291-9F00-30CB1F9160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052" y="2072095"/>
            <a:ext cx="3962400" cy="1508125"/>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8" name="Объект 2">
            <a:extLst>
              <a:ext uri="{FF2B5EF4-FFF2-40B4-BE49-F238E27FC236}">
                <a16:creationId xmlns="" xmlns:a16="http://schemas.microsoft.com/office/drawing/2014/main" id="{BAEAA557-316D-47B2-9983-0CABE1BAB7C7}"/>
              </a:ext>
            </a:extLst>
          </p:cNvPr>
          <p:cNvSpPr txBox="1">
            <a:spLocks/>
          </p:cNvSpPr>
          <p:nvPr/>
        </p:nvSpPr>
        <p:spPr bwMode="auto">
          <a:xfrm>
            <a:off x="117221" y="3664113"/>
            <a:ext cx="8821452"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000" indent="-180949" eaLnBrk="1" hangingPunct="1">
              <a:spcBef>
                <a:spcPts val="400"/>
              </a:spcBef>
              <a:spcAft>
                <a:spcPts val="300"/>
              </a:spcAft>
              <a:defRPr/>
            </a:pPr>
            <a:r>
              <a:rPr lang="ru-RU" altLang="ru-RU" sz="1200" b="0" kern="1200" dirty="0">
                <a:latin typeface="Arial" panose="020B0604020202020204" pitchFamily="34" charset="0"/>
                <a:cs typeface="Arial" panose="020B0604020202020204" pitchFamily="34" charset="0"/>
              </a:rPr>
              <a:t>Обмен с Государственной информационной системой маркировки товаров (</a:t>
            </a:r>
            <a:r>
              <a:rPr lang="ru-RU" altLang="ru-RU" sz="1200" b="0" kern="1200" dirty="0">
                <a:solidFill>
                  <a:srgbClr val="D45448"/>
                </a:solidFill>
                <a:latin typeface="Arial" panose="020B0604020202020204" pitchFamily="34" charset="0"/>
                <a:cs typeface="Arial" panose="020B0604020202020204" pitchFamily="34" charset="0"/>
              </a:rPr>
              <a:t>ГИСМ</a:t>
            </a:r>
            <a:r>
              <a:rPr lang="ru-RU" altLang="ru-RU" sz="1200" b="0" kern="1200" dirty="0">
                <a:latin typeface="Arial" panose="020B0604020202020204" pitchFamily="34" charset="0"/>
                <a:cs typeface="Arial" panose="020B0604020202020204" pitchFamily="34" charset="0"/>
              </a:rPr>
              <a:t>)</a:t>
            </a:r>
          </a:p>
          <a:p>
            <a:pPr marL="180000" indent="-180000" eaLnBrk="1" hangingPunct="1">
              <a:spcBef>
                <a:spcPts val="400"/>
              </a:spcBef>
              <a:spcAft>
                <a:spcPts val="300"/>
              </a:spcAft>
              <a:buClr>
                <a:srgbClr val="D71920"/>
              </a:buClr>
              <a:defRPr/>
            </a:pPr>
            <a:r>
              <a:rPr lang="ru-RU" altLang="ru-RU" sz="1200" b="0" kern="1200" dirty="0">
                <a:latin typeface="Arial" panose="020B0604020202020204" pitchFamily="34" charset="0"/>
                <a:cs typeface="Arial" panose="020B0604020202020204" pitchFamily="34" charset="0"/>
              </a:rPr>
              <a:t>Работа с Единой государственной автоматизированной информационной системой (</a:t>
            </a:r>
            <a:r>
              <a:rPr lang="ru-RU" altLang="ru-RU" sz="1200" b="0" kern="1200" dirty="0">
                <a:solidFill>
                  <a:srgbClr val="D45448"/>
                </a:solidFill>
                <a:latin typeface="Arial" panose="020B0604020202020204" pitchFamily="34" charset="0"/>
                <a:cs typeface="Arial" panose="020B0604020202020204" pitchFamily="34" charset="0"/>
              </a:rPr>
              <a:t>ЕГАИС</a:t>
            </a:r>
            <a:r>
              <a:rPr lang="ru-RU" altLang="ru-RU" sz="1200" b="0" kern="1200" dirty="0">
                <a:latin typeface="Arial" panose="020B0604020202020204" pitchFamily="34" charset="0"/>
                <a:cs typeface="Arial" panose="020B0604020202020204" pitchFamily="34" charset="0"/>
              </a:rPr>
              <a:t>)</a:t>
            </a:r>
          </a:p>
          <a:p>
            <a:pPr marL="180000" indent="-180000" eaLnBrk="1" hangingPunct="1">
              <a:spcBef>
                <a:spcPts val="400"/>
              </a:spcBef>
              <a:spcAft>
                <a:spcPts val="300"/>
              </a:spcAft>
              <a:buClr>
                <a:srgbClr val="D71920"/>
              </a:buClr>
              <a:defRPr/>
            </a:pPr>
            <a:r>
              <a:rPr lang="ru-RU" altLang="ru-RU" sz="1200" b="0" kern="1200" dirty="0">
                <a:latin typeface="Arial" panose="020B0604020202020204" pitchFamily="34" charset="0"/>
                <a:cs typeface="Arial" panose="020B0604020202020204" pitchFamily="34" charset="0"/>
              </a:rPr>
              <a:t>Поддержка интеграции с системой </a:t>
            </a:r>
            <a:r>
              <a:rPr lang="ru-RU" altLang="ru-RU" sz="1200" b="0" kern="1200" dirty="0">
                <a:solidFill>
                  <a:srgbClr val="D45448"/>
                </a:solidFill>
                <a:latin typeface="Arial" panose="020B0604020202020204" pitchFamily="34" charset="0"/>
                <a:cs typeface="Arial" panose="020B0604020202020204" pitchFamily="34" charset="0"/>
              </a:rPr>
              <a:t>Меркурий</a:t>
            </a:r>
            <a:r>
              <a:rPr lang="ru-RU" altLang="ru-RU" sz="1200" b="0" kern="1200" dirty="0">
                <a:latin typeface="Arial" panose="020B0604020202020204" pitchFamily="34" charset="0"/>
                <a:cs typeface="Arial" panose="020B0604020202020204" pitchFamily="34" charset="0"/>
              </a:rPr>
              <a:t>, входящей в Федеральную государственную информационную систему в области ветеринарии – </a:t>
            </a:r>
            <a:r>
              <a:rPr lang="ru-RU" altLang="ru-RU" sz="1200" b="0" kern="1200" dirty="0" err="1">
                <a:solidFill>
                  <a:srgbClr val="D45448"/>
                </a:solidFill>
                <a:latin typeface="Arial" panose="020B0604020202020204" pitchFamily="34" charset="0"/>
                <a:cs typeface="Arial" panose="020B0604020202020204" pitchFamily="34" charset="0"/>
              </a:rPr>
              <a:t>ВетИС</a:t>
            </a:r>
            <a:endParaRPr lang="ru-RU" altLang="ru-RU" sz="1200" b="0" kern="1200" dirty="0">
              <a:solidFill>
                <a:srgbClr val="D45448"/>
              </a:solidFill>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defRPr/>
            </a:pPr>
            <a:r>
              <a:rPr lang="ru-RU" altLang="ru-RU" sz="1200" b="0" kern="1200" dirty="0">
                <a:latin typeface="Arial" panose="020B0604020202020204" pitchFamily="34" charset="0"/>
                <a:cs typeface="Arial" panose="020B0604020202020204" pitchFamily="34" charset="0"/>
              </a:rPr>
              <a:t>Обмен электронными документами через сервис </a:t>
            </a:r>
            <a:r>
              <a:rPr lang="ru-RU" altLang="ru-RU" sz="1200" b="0" kern="1200" dirty="0">
                <a:solidFill>
                  <a:srgbClr val="D45448"/>
                </a:solidFill>
                <a:latin typeface="Arial" panose="020B0604020202020204" pitchFamily="34" charset="0"/>
                <a:cs typeface="Arial" panose="020B0604020202020204" pitchFamily="34" charset="0"/>
              </a:rPr>
              <a:t>1С:Бизнес-сеть</a:t>
            </a:r>
            <a:r>
              <a:rPr lang="en-US" altLang="ru-RU" sz="1200" b="0" kern="1200" dirty="0">
                <a:latin typeface="Arial" panose="020B0604020202020204" pitchFamily="34" charset="0"/>
                <a:cs typeface="Arial" panose="020B0604020202020204" pitchFamily="34" charset="0"/>
              </a:rPr>
              <a:t> (</a:t>
            </a:r>
            <a:r>
              <a:rPr lang="ru-RU" altLang="ru-RU" sz="1200" b="0" kern="1200" dirty="0">
                <a:latin typeface="Arial" panose="020B0604020202020204" pitchFamily="34" charset="0"/>
                <a:cs typeface="Arial" panose="020B0604020202020204" pitchFamily="34" charset="0"/>
              </a:rPr>
              <a:t>публикация торговых предложений и др.)</a:t>
            </a:r>
          </a:p>
        </p:txBody>
      </p:sp>
      <p:sp>
        <p:nvSpPr>
          <p:cNvPr id="9" name="Заголовок 1">
            <a:extLst>
              <a:ext uri="{FF2B5EF4-FFF2-40B4-BE49-F238E27FC236}">
                <a16:creationId xmlns="" xmlns:a16="http://schemas.microsoft.com/office/drawing/2014/main" id="{F68913A8-FDE9-4DB1-AD04-B94404022BE7}"/>
              </a:ext>
            </a:extLst>
          </p:cNvPr>
          <p:cNvSpPr>
            <a:spLocks/>
          </p:cNvSpPr>
          <p:nvPr/>
        </p:nvSpPr>
        <p:spPr bwMode="auto">
          <a:xfrm>
            <a:off x="1691680" y="195486"/>
            <a:ext cx="7201495" cy="6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продажами</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object 3">
            <a:extLst>
              <a:ext uri="{FF2B5EF4-FFF2-40B4-BE49-F238E27FC236}">
                <a16:creationId xmlns="" xmlns:a16="http://schemas.microsoft.com/office/drawing/2014/main" id="{6CD72567-27B8-1D40-1976-014090736588}"/>
              </a:ext>
            </a:extLst>
          </p:cNvPr>
          <p:cNvSpPr txBox="1">
            <a:spLocks noChangeArrowheads="1"/>
          </p:cNvSpPr>
          <p:nvPr/>
        </p:nvSpPr>
        <p:spPr bwMode="auto">
          <a:xfrm>
            <a:off x="265730" y="987574"/>
            <a:ext cx="8600001" cy="181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4547" rIns="0" bIns="0">
            <a:spAutoFit/>
          </a:bodyPr>
          <a:lstStyle>
            <a:lvl1pPr marL="9525">
              <a:defRPr b="1">
                <a:solidFill>
                  <a:schemeClr val="tx1"/>
                </a:solidFill>
                <a:latin typeface="Calibri" panose="020F0502020204030204" pitchFamily="34" charset="0"/>
                <a:cs typeface="Arial" panose="020B0604020202020204" pitchFamily="34" charset="0"/>
              </a:defRPr>
            </a:lvl1pPr>
            <a:lvl2pPr marL="915988" indent="-182563">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Доступность конечному пользователю возможности  современных методов прогнозирования с использованием накопленных в ИБ данных</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Минимизация избыточного запаса</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Повышение оборачиваемости товаров</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Снижение вложений в товарные запасы</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Снижение загруженности складов</a:t>
            </a:r>
          </a:p>
          <a:p>
            <a:pPr marL="180000" indent="-199987" eaLnBrk="1" hangingPunct="1">
              <a:spcBef>
                <a:spcPts val="400"/>
              </a:spcBef>
              <a:spcAft>
                <a:spcPts val="300"/>
              </a:spcAft>
              <a:buClr>
                <a:srgbClr val="D71920"/>
              </a:buClr>
              <a:buFont typeface="Arial" panose="020B0604020202020204" pitchFamily="34" charset="0"/>
              <a:buChar char="•"/>
              <a:defRPr/>
            </a:pPr>
            <a:endParaRPr lang="ru-RU" altLang="ru-RU" sz="1200" b="0" dirty="0">
              <a:latin typeface="Arial" panose="020B0604020202020204" pitchFamily="34" charset="0"/>
            </a:endParaRPr>
          </a:p>
        </p:txBody>
      </p:sp>
      <p:sp>
        <p:nvSpPr>
          <p:cNvPr id="173060" name="Заголовок 1">
            <a:extLst>
              <a:ext uri="{FF2B5EF4-FFF2-40B4-BE49-F238E27FC236}">
                <a16:creationId xmlns="" xmlns:a16="http://schemas.microsoft.com/office/drawing/2014/main" id="{9B4D004E-5845-8F82-A593-B98D7978580B}"/>
              </a:ext>
            </a:extLst>
          </p:cNvPr>
          <p:cNvSpPr>
            <a:spLocks/>
          </p:cNvSpPr>
          <p:nvPr/>
        </p:nvSpPr>
        <p:spPr bwMode="auto">
          <a:xfrm>
            <a:off x="1691920" y="195486"/>
            <a:ext cx="7173811" cy="68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solidFill>
                  <a:srgbClr val="C00000"/>
                </a:solidFill>
                <a:latin typeface="Arial" panose="020B0604020202020204" pitchFamily="34" charset="0"/>
              </a:rPr>
              <a:t>Прогнозирование продаж </a:t>
            </a:r>
            <a:r>
              <a:rPr lang="ru-RU" altLang="ru-RU" dirty="0">
                <a:latin typeface="Arial" panose="020B0604020202020204" pitchFamily="34" charset="0"/>
              </a:rPr>
              <a:t>методами машинного обучения</a:t>
            </a:r>
          </a:p>
        </p:txBody>
      </p:sp>
      <p:pic>
        <p:nvPicPr>
          <p:cNvPr id="5" name="Рисунок 4">
            <a:extLst>
              <a:ext uri="{FF2B5EF4-FFF2-40B4-BE49-F238E27FC236}">
                <a16:creationId xmlns="" xmlns:a16="http://schemas.microsoft.com/office/drawing/2014/main" id="{85D78F6D-4916-4790-81C9-09559DC4CBF1}"/>
              </a:ext>
            </a:extLst>
          </p:cNvPr>
          <p:cNvPicPr>
            <a:picLocks noChangeAspect="1"/>
          </p:cNvPicPr>
          <p:nvPr/>
        </p:nvPicPr>
        <p:blipFill>
          <a:blip r:embed="rId3"/>
          <a:stretch>
            <a:fillRect/>
          </a:stretch>
        </p:blipFill>
        <p:spPr>
          <a:xfrm>
            <a:off x="2987824" y="1635646"/>
            <a:ext cx="5978021" cy="3396103"/>
          </a:xfrm>
          <a:prstGeom prst="rect">
            <a:avLst/>
          </a:prstGeom>
        </p:spPr>
      </p:pic>
      <p:sp>
        <p:nvSpPr>
          <p:cNvPr id="46" name="object 3">
            <a:extLst>
              <a:ext uri="{FF2B5EF4-FFF2-40B4-BE49-F238E27FC236}">
                <a16:creationId xmlns="" xmlns:a16="http://schemas.microsoft.com/office/drawing/2014/main" id="{767FB28A-2CC6-4D0E-9A02-97E1ABC33C53}"/>
              </a:ext>
            </a:extLst>
          </p:cNvPr>
          <p:cNvSpPr txBox="1">
            <a:spLocks noChangeArrowheads="1"/>
          </p:cNvSpPr>
          <p:nvPr/>
        </p:nvSpPr>
        <p:spPr bwMode="auto">
          <a:xfrm>
            <a:off x="278269" y="2571750"/>
            <a:ext cx="2652154" cy="209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4547" rIns="0" bIns="0">
            <a:spAutoFit/>
          </a:bodyPr>
          <a:lstStyle>
            <a:lvl1pPr marL="9525">
              <a:defRPr b="1">
                <a:solidFill>
                  <a:schemeClr val="tx1"/>
                </a:solidFill>
                <a:latin typeface="Calibri" panose="020F0502020204030204" pitchFamily="34" charset="0"/>
                <a:cs typeface="Arial" panose="020B0604020202020204" pitchFamily="34" charset="0"/>
              </a:defRPr>
            </a:lvl1pPr>
            <a:lvl2pPr marL="915988" indent="-182563">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Минимизация расходов на закупку и производство</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Сокращение потерь от просроченных товаров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Минимизация упущенных продаж (дефицита)</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Увеличение выручки и прибыли</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Сокращение </a:t>
            </a:r>
            <a:r>
              <a:rPr lang="ru-RU" altLang="ru-RU" sz="1200" b="0" dirty="0" err="1">
                <a:latin typeface="Arial" panose="020B0604020202020204" pitchFamily="34" charset="0"/>
              </a:rPr>
              <a:t>имиджевых</a:t>
            </a:r>
            <a:r>
              <a:rPr lang="ru-RU" altLang="ru-RU" sz="1200" b="0" dirty="0">
                <a:latin typeface="Arial" panose="020B0604020202020204" pitchFamily="34" charset="0"/>
              </a:rPr>
              <a:t> потерь из-за отсутствия товаров</a:t>
            </a:r>
          </a:p>
        </p:txBody>
      </p:sp>
    </p:spTree>
    <p:extLst>
      <p:ext uri="{BB962C8B-B14F-4D97-AF65-F5344CB8AC3E}">
        <p14:creationId xmlns:p14="http://schemas.microsoft.com/office/powerpoint/2010/main" val="2246951653"/>
      </p:ext>
    </p:extLst>
  </p:cSld>
  <p:clrMapOvr>
    <a:masterClrMapping/>
  </p:clrMapOvr>
  <p:transition advTm="6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1">
            <a:extLst>
              <a:ext uri="{FF2B5EF4-FFF2-40B4-BE49-F238E27FC236}">
                <a16:creationId xmlns="" xmlns:a16="http://schemas.microsoft.com/office/drawing/2014/main" id="{24A03E51-ABDE-429D-8A1F-50A222CAFC7E}"/>
              </a:ext>
            </a:extLst>
          </p:cNvPr>
          <p:cNvSpPr/>
          <p:nvPr/>
        </p:nvSpPr>
        <p:spPr>
          <a:xfrm>
            <a:off x="3851920" y="1725447"/>
            <a:ext cx="5256584" cy="3294575"/>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146" name="Rectangle 3">
            <a:extLst>
              <a:ext uri="{FF2B5EF4-FFF2-40B4-BE49-F238E27FC236}">
                <a16:creationId xmlns="" xmlns:a16="http://schemas.microsoft.com/office/drawing/2014/main" id="{9FBACA9F-09F8-7676-0C22-9582BC8DB39A}"/>
              </a:ext>
            </a:extLst>
          </p:cNvPr>
          <p:cNvSpPr>
            <a:spLocks noGrp="1" noChangeArrowheads="1"/>
          </p:cNvSpPr>
          <p:nvPr>
            <p:ph type="body" idx="4294967295"/>
          </p:nvPr>
        </p:nvSpPr>
        <p:spPr>
          <a:xfrm>
            <a:off x="228600" y="1061609"/>
            <a:ext cx="8686800" cy="16757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4547" rIns="0" bIns="0">
            <a:spAutoFit/>
          </a:bodyPr>
          <a:lstStyle/>
          <a:p>
            <a:pPr marL="0" indent="0">
              <a:spcBef>
                <a:spcPts val="375"/>
              </a:spcBef>
              <a:buNone/>
            </a:pPr>
            <a:r>
              <a:rPr lang="ru-RU" altLang="ru-RU" sz="1200" kern="1200" dirty="0">
                <a:latin typeface="Arial" panose="020B0604020202020204" pitchFamily="34" charset="0"/>
                <a:cs typeface="Arial" panose="020B0604020202020204" pitchFamily="34" charset="0"/>
              </a:rPr>
              <a:t>Пример пилотного проекта</a:t>
            </a:r>
          </a:p>
          <a:p>
            <a:pPr marL="0" indent="0">
              <a:spcBef>
                <a:spcPts val="375"/>
              </a:spcBef>
              <a:buNone/>
            </a:pPr>
            <a:r>
              <a:rPr lang="ru-RU" altLang="ru-RU" sz="1200" kern="1200" dirty="0">
                <a:latin typeface="Arial" panose="020B0604020202020204" pitchFamily="34" charset="0"/>
                <a:cs typeface="Arial" panose="020B0604020202020204" pitchFamily="34" charset="0"/>
              </a:rPr>
              <a:t>Компания </a:t>
            </a:r>
            <a:r>
              <a:rPr lang="en-US" altLang="ru-RU" sz="1200" kern="1200" dirty="0">
                <a:latin typeface="Arial" panose="020B0604020202020204" pitchFamily="34" charset="0"/>
                <a:cs typeface="Arial" panose="020B0604020202020204" pitchFamily="34" charset="0"/>
              </a:rPr>
              <a:t>“</a:t>
            </a:r>
            <a:r>
              <a:rPr lang="ru-RU" altLang="ru-RU" sz="1200" kern="1200" dirty="0" err="1">
                <a:latin typeface="Arial" panose="020B0604020202020204" pitchFamily="34" charset="0"/>
                <a:cs typeface="Arial" panose="020B0604020202020204" pitchFamily="34" charset="0"/>
              </a:rPr>
              <a:t>Гарден</a:t>
            </a:r>
            <a:r>
              <a:rPr lang="ru-RU" altLang="ru-RU" sz="1200" kern="1200" dirty="0">
                <a:latin typeface="Arial" panose="020B0604020202020204" pitchFamily="34" charset="0"/>
                <a:cs typeface="Arial" panose="020B0604020202020204" pitchFamily="34" charset="0"/>
              </a:rPr>
              <a:t> Ритейл сервис</a:t>
            </a:r>
            <a:r>
              <a:rPr lang="en-US" altLang="ru-RU" sz="1200" kern="1200" dirty="0">
                <a:latin typeface="Arial" panose="020B0604020202020204" pitchFamily="34" charset="0"/>
                <a:cs typeface="Arial" panose="020B0604020202020204" pitchFamily="34" charset="0"/>
              </a:rPr>
              <a:t>” - </a:t>
            </a:r>
            <a:r>
              <a:rPr lang="ru-RU" altLang="ru-RU" sz="1200" kern="1200" dirty="0">
                <a:latin typeface="Arial" panose="020B0604020202020204" pitchFamily="34" charset="0"/>
                <a:cs typeface="Arial" panose="020B0604020202020204" pitchFamily="34" charset="0"/>
              </a:rPr>
              <a:t>национальный производитель и поставщик товаров для сада и огорода</a:t>
            </a:r>
            <a:endParaRPr lang="en-US" altLang="ru-RU" sz="1200" kern="1200" dirty="0">
              <a:latin typeface="Arial" panose="020B0604020202020204" pitchFamily="34" charset="0"/>
              <a:cs typeface="Arial" panose="020B0604020202020204" pitchFamily="34" charset="0"/>
            </a:endParaRPr>
          </a:p>
          <a:p>
            <a:pPr marL="0" indent="0">
              <a:spcBef>
                <a:spcPts val="375"/>
              </a:spcBef>
              <a:buNone/>
            </a:pPr>
            <a:endParaRPr lang="en-US" altLang="ru-RU" sz="1200" kern="1200" dirty="0">
              <a:latin typeface="Arial" panose="020B0604020202020204" pitchFamily="34" charset="0"/>
              <a:cs typeface="Arial" panose="020B0604020202020204" pitchFamily="34" charset="0"/>
            </a:endParaRPr>
          </a:p>
          <a:p>
            <a:pPr marL="0" indent="0">
              <a:spcBef>
                <a:spcPts val="375"/>
              </a:spcBef>
              <a:buNone/>
            </a:pPr>
            <a:endParaRPr lang="ru-RU" altLang="ru-RU" sz="1200" kern="1200" dirty="0">
              <a:latin typeface="Arial" panose="020B0604020202020204" pitchFamily="34" charset="0"/>
              <a:cs typeface="Arial" panose="020B0604020202020204" pitchFamily="34" charset="0"/>
            </a:endParaRPr>
          </a:p>
          <a:p>
            <a:pPr marL="0" indent="0">
              <a:spcBef>
                <a:spcPts val="375"/>
              </a:spcBef>
              <a:buNone/>
            </a:pPr>
            <a:endParaRPr lang="ru-RU" altLang="ru-RU" sz="1200" kern="1200" dirty="0">
              <a:latin typeface="Arial" panose="020B0604020202020204" pitchFamily="34" charset="0"/>
              <a:cs typeface="Arial" panose="020B0604020202020204" pitchFamily="34" charset="0"/>
            </a:endParaRPr>
          </a:p>
          <a:p>
            <a:pPr marL="0" indent="0">
              <a:spcBef>
                <a:spcPts val="375"/>
              </a:spcBef>
              <a:buNone/>
            </a:pPr>
            <a:endParaRPr lang="en-US" altLang="ru-RU" sz="1200" kern="1200" dirty="0">
              <a:latin typeface="Arial" panose="020B0604020202020204" pitchFamily="34" charset="0"/>
              <a:cs typeface="Arial" panose="020B0604020202020204" pitchFamily="34" charset="0"/>
            </a:endParaRPr>
          </a:p>
          <a:p>
            <a:pPr marL="0" indent="0">
              <a:spcBef>
                <a:spcPts val="375"/>
              </a:spcBef>
              <a:buNone/>
            </a:pPr>
            <a:endParaRPr lang="ru-RU" altLang="ru-RU" sz="1200" kern="1200" dirty="0">
              <a:latin typeface="Arial" panose="020B0604020202020204" pitchFamily="34" charset="0"/>
              <a:cs typeface="Arial" panose="020B0604020202020204" pitchFamily="34" charset="0"/>
            </a:endParaRPr>
          </a:p>
        </p:txBody>
      </p:sp>
      <p:pic>
        <p:nvPicPr>
          <p:cNvPr id="177156" name="Рисунок 10">
            <a:extLst>
              <a:ext uri="{FF2B5EF4-FFF2-40B4-BE49-F238E27FC236}">
                <a16:creationId xmlns="" xmlns:a16="http://schemas.microsoft.com/office/drawing/2014/main" id="{58C01FD1-35BE-E261-6103-6172C9579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303" y="1959259"/>
            <a:ext cx="49149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AAE7DC15-BB8F-4BCC-9C02-0C105CB4BB6B}"/>
              </a:ext>
            </a:extLst>
          </p:cNvPr>
          <p:cNvSpPr txBox="1"/>
          <p:nvPr/>
        </p:nvSpPr>
        <p:spPr>
          <a:xfrm>
            <a:off x="148813" y="2006769"/>
            <a:ext cx="3115936" cy="1200329"/>
          </a:xfrm>
          <a:prstGeom prst="rect">
            <a:avLst/>
          </a:prstGeom>
          <a:noFill/>
        </p:spPr>
        <p:txBody>
          <a:bodyPr wrap="square" rtlCol="0">
            <a:spAutoFit/>
          </a:bodyPr>
          <a:lstStyle/>
          <a:p>
            <a:pPr>
              <a:spcBef>
                <a:spcPts val="400"/>
              </a:spcBef>
              <a:spcAft>
                <a:spcPts val="400"/>
              </a:spcAft>
              <a:buClr>
                <a:srgbClr val="CC0000"/>
              </a:buClr>
            </a:pPr>
            <a:r>
              <a:rPr lang="ru-RU" sz="1200" b="0" dirty="0">
                <a:latin typeface="Arial" panose="020B0604020202020204" pitchFamily="34" charset="0"/>
              </a:rPr>
              <a:t>Система прогнозирования использует как данные прошлых лет, так и плановые показатели, позволяя прогнозировать и обновлять прогнозы еженедельно. Процесс происходит автоматически и занимает всего несколько часов.</a:t>
            </a:r>
          </a:p>
        </p:txBody>
      </p:sp>
      <p:sp>
        <p:nvSpPr>
          <p:cNvPr id="7" name="TextBox 6">
            <a:extLst>
              <a:ext uri="{FF2B5EF4-FFF2-40B4-BE49-F238E27FC236}">
                <a16:creationId xmlns="" xmlns:a16="http://schemas.microsoft.com/office/drawing/2014/main" id="{9AE5B382-74D3-434A-9D94-F6BD03DEE7D8}"/>
              </a:ext>
            </a:extLst>
          </p:cNvPr>
          <p:cNvSpPr txBox="1"/>
          <p:nvPr/>
        </p:nvSpPr>
        <p:spPr>
          <a:xfrm>
            <a:off x="187358" y="3755861"/>
            <a:ext cx="3038846" cy="1272143"/>
          </a:xfrm>
          <a:prstGeom prst="rect">
            <a:avLst/>
          </a:prstGeom>
          <a:noFill/>
        </p:spPr>
        <p:txBody>
          <a:bodyPr wrap="square" rtlCol="0">
            <a:spAutoFit/>
          </a:bodyPr>
          <a:lstStyle/>
          <a:p>
            <a:pPr>
              <a:spcBef>
                <a:spcPts val="375"/>
              </a:spcBef>
              <a:buClr>
                <a:srgbClr val="CC0000"/>
              </a:buClr>
            </a:pPr>
            <a:r>
              <a:rPr lang="ru-RU" sz="1200" b="0" dirty="0">
                <a:solidFill>
                  <a:srgbClr val="D45448"/>
                </a:solidFill>
                <a:latin typeface="Arial" panose="020B0604020202020204" pitchFamily="34" charset="0"/>
              </a:rPr>
              <a:t>Оценка точности прогнозирования </a:t>
            </a:r>
            <a:r>
              <a:rPr lang="ru-RU" sz="1200" b="0" dirty="0">
                <a:latin typeface="Arial" panose="020B0604020202020204" pitchFamily="34" charset="0"/>
              </a:rPr>
              <a:t>(апрель 2022 года):</a:t>
            </a:r>
          </a:p>
          <a:p>
            <a:pPr marL="180000" indent="-180000">
              <a:spcBef>
                <a:spcPts val="400"/>
              </a:spcBef>
              <a:spcAft>
                <a:spcPts val="400"/>
              </a:spcAft>
              <a:buClr>
                <a:srgbClr val="CC0000"/>
              </a:buClr>
              <a:buFont typeface="Arial" panose="020B0604020202020204" pitchFamily="34" charset="0"/>
              <a:buChar char="•"/>
            </a:pPr>
            <a:r>
              <a:rPr lang="ru-RU" altLang="ru-RU" sz="1200" b="0" dirty="0">
                <a:latin typeface="Arial" panose="020B0604020202020204" pitchFamily="34" charset="0"/>
              </a:rPr>
              <a:t>Ручной метод </a:t>
            </a:r>
            <a:r>
              <a:rPr lang="ru-RU" altLang="ru-RU" sz="1200" b="0" dirty="0">
                <a:solidFill>
                  <a:srgbClr val="D45448"/>
                </a:solidFill>
                <a:latin typeface="Arial" panose="020B0604020202020204" pitchFamily="34" charset="0"/>
              </a:rPr>
              <a:t>57,2%</a:t>
            </a:r>
          </a:p>
          <a:p>
            <a:pPr marL="180000" indent="-180000">
              <a:spcBef>
                <a:spcPts val="400"/>
              </a:spcBef>
              <a:spcAft>
                <a:spcPts val="400"/>
              </a:spcAft>
              <a:buClr>
                <a:srgbClr val="CC0000"/>
              </a:buClr>
              <a:buFont typeface="Arial" panose="020B0604020202020204" pitchFamily="34" charset="0"/>
              <a:buChar char="•"/>
            </a:pPr>
            <a:r>
              <a:rPr lang="ru-RU" altLang="ru-RU" sz="1200" b="0" dirty="0">
                <a:latin typeface="Arial" panose="020B0604020202020204" pitchFamily="34" charset="0"/>
              </a:rPr>
              <a:t>В 1С:</a:t>
            </a:r>
            <a:r>
              <a:rPr lang="en-US" altLang="ru-RU" sz="1200" b="0" dirty="0" smtClean="0">
                <a:latin typeface="Arial" panose="020B0604020202020204" pitchFamily="34" charset="0"/>
              </a:rPr>
              <a:t>ERP</a:t>
            </a:r>
            <a:r>
              <a:rPr lang="ru-RU" altLang="ru-RU" sz="1200" b="0" dirty="0" smtClean="0">
                <a:latin typeface="Arial" panose="020B0604020202020204" pitchFamily="34" charset="0"/>
              </a:rPr>
              <a:t> </a:t>
            </a:r>
            <a:r>
              <a:rPr lang="ru-RU" altLang="ru-RU" sz="1200" b="0" dirty="0">
                <a:solidFill>
                  <a:srgbClr val="D45448"/>
                </a:solidFill>
                <a:latin typeface="Arial" panose="020B0604020202020204" pitchFamily="34" charset="0"/>
              </a:rPr>
              <a:t>70,1%</a:t>
            </a:r>
          </a:p>
          <a:p>
            <a:pPr>
              <a:spcBef>
                <a:spcPts val="375"/>
              </a:spcBef>
              <a:buClr>
                <a:srgbClr val="CC0000"/>
              </a:buClr>
            </a:pPr>
            <a:endParaRPr lang="ru-RU" sz="1200" b="0" dirty="0">
              <a:latin typeface="Arial" panose="020B0604020202020204" pitchFamily="34" charset="0"/>
            </a:endParaRPr>
          </a:p>
        </p:txBody>
      </p:sp>
      <p:pic>
        <p:nvPicPr>
          <p:cNvPr id="11268" name="Picture 4">
            <a:extLst>
              <a:ext uri="{FF2B5EF4-FFF2-40B4-BE49-F238E27FC236}">
                <a16:creationId xmlns="" xmlns:a16="http://schemas.microsoft.com/office/drawing/2014/main" id="{D203519A-B63F-4762-9AC2-780EEC4F4C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4806" y="1061609"/>
            <a:ext cx="663838" cy="663838"/>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a:extLst>
              <a:ext uri="{FF2B5EF4-FFF2-40B4-BE49-F238E27FC236}">
                <a16:creationId xmlns="" xmlns:a16="http://schemas.microsoft.com/office/drawing/2014/main" id="{73772AFB-1FB0-4594-B70E-326E415C95E6}"/>
              </a:ext>
            </a:extLst>
          </p:cNvPr>
          <p:cNvSpPr>
            <a:spLocks/>
          </p:cNvSpPr>
          <p:nvPr/>
        </p:nvSpPr>
        <p:spPr bwMode="auto">
          <a:xfrm>
            <a:off x="1691920" y="195486"/>
            <a:ext cx="7173811" cy="68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solidFill>
                  <a:srgbClr val="C00000"/>
                </a:solidFill>
                <a:latin typeface="Arial" panose="020B0604020202020204" pitchFamily="34" charset="0"/>
              </a:rPr>
              <a:t>Прогнозирование продаж </a:t>
            </a:r>
            <a:r>
              <a:rPr lang="ru-RU" altLang="ru-RU" dirty="0">
                <a:latin typeface="Arial" panose="020B0604020202020204" pitchFamily="34" charset="0"/>
              </a:rPr>
              <a:t>методами машинного обучения</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a:extLst>
              <a:ext uri="{FF2B5EF4-FFF2-40B4-BE49-F238E27FC236}">
                <a16:creationId xmlns="" xmlns:a16="http://schemas.microsoft.com/office/drawing/2014/main" id="{24977BC0-2073-BA4B-9833-556B6A760E40}"/>
              </a:ext>
            </a:extLst>
          </p:cNvPr>
          <p:cNvSpPr txBox="1">
            <a:spLocks noChangeArrowheads="1"/>
          </p:cNvSpPr>
          <p:nvPr/>
        </p:nvSpPr>
        <p:spPr bwMode="auto">
          <a:xfrm>
            <a:off x="966639" y="2571750"/>
            <a:ext cx="78535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Для директоров по закупкам и логистике</a:t>
            </a:r>
          </a:p>
        </p:txBody>
      </p:sp>
    </p:spTree>
  </p:cSld>
  <p:clrMapOvr>
    <a:masterClrMapping/>
  </p:clrMapOvr>
  <p:transition advTm="6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1">
            <a:extLst>
              <a:ext uri="{FF2B5EF4-FFF2-40B4-BE49-F238E27FC236}">
                <a16:creationId xmlns="" xmlns:a16="http://schemas.microsoft.com/office/drawing/2014/main" id="{92EF8262-A313-4581-9161-40C5AB157B7B}"/>
              </a:ext>
            </a:extLst>
          </p:cNvPr>
          <p:cNvSpPr/>
          <p:nvPr/>
        </p:nvSpPr>
        <p:spPr>
          <a:xfrm>
            <a:off x="4860032" y="1563638"/>
            <a:ext cx="4176464" cy="2952328"/>
          </a:xfrm>
          <a:prstGeom prst="round2DiagRect">
            <a:avLst>
              <a:gd name="adj1" fmla="val 576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0114" name="Заголовок 1">
            <a:extLst>
              <a:ext uri="{FF2B5EF4-FFF2-40B4-BE49-F238E27FC236}">
                <a16:creationId xmlns="" xmlns:a16="http://schemas.microsoft.com/office/drawing/2014/main" id="{8961364E-7CEE-4D4D-BED9-F0615431B4C0}"/>
              </a:ext>
            </a:extLst>
          </p:cNvPr>
          <p:cNvSpPr>
            <a:spLocks noGrp="1"/>
          </p:cNvSpPr>
          <p:nvPr>
            <p:ph type="title"/>
          </p:nvPr>
        </p:nvSpPr>
        <p:spPr>
          <a:xfrm>
            <a:off x="1613466" y="195486"/>
            <a:ext cx="7196623" cy="5232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kern="1200" dirty="0">
                <a:solidFill>
                  <a:schemeClr val="tx1"/>
                </a:solidFill>
                <a:latin typeface="Arial" panose="020B0604020202020204" pitchFamily="34" charset="0"/>
                <a:ea typeface="+mn-ea"/>
                <a:cs typeface="Arial" panose="020B0604020202020204" pitchFamily="34" charset="0"/>
              </a:rPr>
              <a:t>Директору по закупкам и логистике</a:t>
            </a:r>
          </a:p>
        </p:txBody>
      </p:sp>
      <p:sp>
        <p:nvSpPr>
          <p:cNvPr id="88070" name="Text Box 6">
            <a:extLst>
              <a:ext uri="{FF2B5EF4-FFF2-40B4-BE49-F238E27FC236}">
                <a16:creationId xmlns="" xmlns:a16="http://schemas.microsoft.com/office/drawing/2014/main" id="{B9DFD066-E420-485F-AF84-3DD22B786626}"/>
              </a:ext>
            </a:extLst>
          </p:cNvPr>
          <p:cNvSpPr txBox="1">
            <a:spLocks noChangeArrowheads="1"/>
          </p:cNvSpPr>
          <p:nvPr/>
        </p:nvSpPr>
        <p:spPr bwMode="auto">
          <a:xfrm>
            <a:off x="252316" y="1563638"/>
            <a:ext cx="5714606" cy="252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60" tIns="36281" rIns="72560" bIns="36281" numCol="1" anchor="t" anchorCtr="0" compatLnSpc="1">
            <a:prstTxWarp prst="textNoShape">
              <a:avLst/>
            </a:prstTxWarp>
          </a:bodyPr>
          <a:lstStyle>
            <a:defPPr>
              <a:defRPr lang="en-US"/>
            </a:defPPr>
            <a:lvl1pPr marL="342900" indent="-342900">
              <a:spcBef>
                <a:spcPts val="600"/>
              </a:spcBef>
              <a:spcAft>
                <a:spcPts val="600"/>
              </a:spcAft>
              <a:buClr>
                <a:srgbClr val="CC0000"/>
              </a:buClr>
              <a:buChar char="•"/>
              <a:defRPr sz="1800" b="0">
                <a:solidFill>
                  <a:schemeClr val="tx1"/>
                </a:solidFill>
                <a:latin typeface="+mn-lt"/>
                <a:cs typeface="Times New Roman" panose="02020603050405020304" pitchFamily="18" charset="0"/>
              </a:defRPr>
            </a:lvl1pPr>
            <a:lvl2pPr marL="742950" indent="-287338">
              <a:spcBef>
                <a:spcPct val="20000"/>
              </a:spcBef>
              <a:buClr>
                <a:srgbClr val="CC0000"/>
              </a:buClr>
              <a:buChar char="•"/>
              <a:defRPr sz="1700">
                <a:solidFill>
                  <a:schemeClr val="tx1"/>
                </a:solidFill>
                <a:latin typeface="+mn-lt"/>
              </a:defRPr>
            </a:lvl2pPr>
            <a:lvl3pPr marL="1144588" indent="-230188">
              <a:spcBef>
                <a:spcPct val="20000"/>
              </a:spcBef>
              <a:buClr>
                <a:srgbClr val="CC0000"/>
              </a:buClr>
              <a:buChar char="•"/>
              <a:defRPr sz="1600">
                <a:solidFill>
                  <a:schemeClr val="tx1"/>
                </a:solidFill>
                <a:latin typeface="+mn-lt"/>
              </a:defRPr>
            </a:lvl3pPr>
            <a:lvl4pPr marL="1600200" indent="-228600">
              <a:spcBef>
                <a:spcPct val="20000"/>
              </a:spcBef>
              <a:buClr>
                <a:srgbClr val="CC0000"/>
              </a:buClr>
              <a:buChar char="•"/>
              <a:defRPr sz="1400">
                <a:solidFill>
                  <a:schemeClr val="tx1"/>
                </a:solidFill>
                <a:latin typeface="+mn-lt"/>
              </a:defRPr>
            </a:lvl4pPr>
            <a:lvl5pPr marL="2055813" indent="-227013">
              <a:spcBef>
                <a:spcPct val="20000"/>
              </a:spcBef>
              <a:buClr>
                <a:srgbClr val="CC0000"/>
              </a:buClr>
              <a:buChar char="•"/>
              <a:defRPr sz="1300">
                <a:solidFill>
                  <a:schemeClr val="tx1"/>
                </a:solidFill>
                <a:latin typeface="+mn-lt"/>
              </a:defRPr>
            </a:lvl5pPr>
            <a:lvl6pPr marL="2514600" indent="-228600">
              <a:lnSpc>
                <a:spcPct val="90000"/>
              </a:lnSpc>
              <a:spcBef>
                <a:spcPts val="500"/>
              </a:spcBef>
              <a:buFont typeface="Arial" panose="020B0604020202020204" pitchFamily="34" charset="0"/>
              <a:buChar char="•"/>
              <a:defRPr sz="1800">
                <a:solidFill>
                  <a:schemeClr val="tx1"/>
                </a:solidFill>
                <a:latin typeface="+mn-lt"/>
              </a:defRPr>
            </a:lvl6pPr>
            <a:lvl7pPr marL="2971800" indent="-228600">
              <a:lnSpc>
                <a:spcPct val="90000"/>
              </a:lnSpc>
              <a:spcBef>
                <a:spcPts val="500"/>
              </a:spcBef>
              <a:buFont typeface="Arial" panose="020B0604020202020204" pitchFamily="34" charset="0"/>
              <a:buChar char="•"/>
              <a:defRPr sz="1800">
                <a:solidFill>
                  <a:schemeClr val="tx1"/>
                </a:solidFill>
                <a:latin typeface="+mn-lt"/>
              </a:defRPr>
            </a:lvl7pPr>
            <a:lvl8pPr marL="3429000" indent="-228600">
              <a:lnSpc>
                <a:spcPct val="90000"/>
              </a:lnSpc>
              <a:spcBef>
                <a:spcPts val="500"/>
              </a:spcBef>
              <a:buFont typeface="Arial" panose="020B0604020202020204" pitchFamily="34" charset="0"/>
              <a:buChar char="•"/>
              <a:defRPr sz="1800">
                <a:solidFill>
                  <a:schemeClr val="tx1"/>
                </a:solidFill>
                <a:latin typeface="+mn-lt"/>
              </a:defRPr>
            </a:lvl8pPr>
            <a:lvl9pPr marL="3886200" indent="-228600">
              <a:lnSpc>
                <a:spcPct val="90000"/>
              </a:lnSpc>
              <a:spcBef>
                <a:spcPts val="500"/>
              </a:spcBef>
              <a:buFont typeface="Arial" panose="020B0604020202020204" pitchFamily="34" charset="0"/>
              <a:buChar char="•"/>
              <a:defRPr sz="1800">
                <a:solidFill>
                  <a:schemeClr val="tx1"/>
                </a:solidFill>
                <a:latin typeface="+mn-lt"/>
              </a:defRPr>
            </a:lvl9pPr>
          </a:lstStyle>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Управление закупками</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Оптимизация структуры поставщиков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Правильный выбор поставщиков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Сокращение дополнительных затрат </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при закупках</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Управление складами</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Оптимизация складских запасов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Оптимизация материальных потоков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Снижение затрат на хранение </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и обслуживание</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053" y="1707654"/>
            <a:ext cx="3992429" cy="266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68166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1">
            <a:extLst>
              <a:ext uri="{FF2B5EF4-FFF2-40B4-BE49-F238E27FC236}">
                <a16:creationId xmlns="" xmlns:a16="http://schemas.microsoft.com/office/drawing/2014/main" id="{753F10B6-C265-426E-B110-1C42C6F94E36}"/>
              </a:ext>
            </a:extLst>
          </p:cNvPr>
          <p:cNvSpPr/>
          <p:nvPr/>
        </p:nvSpPr>
        <p:spPr>
          <a:xfrm>
            <a:off x="4283968" y="2843395"/>
            <a:ext cx="4824536" cy="2176627"/>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4216" name="Text Box 8">
            <a:extLst>
              <a:ext uri="{FF2B5EF4-FFF2-40B4-BE49-F238E27FC236}">
                <a16:creationId xmlns="" xmlns:a16="http://schemas.microsoft.com/office/drawing/2014/main" id="{3B61D364-245A-BA5C-269A-AF9D59F34F54}"/>
              </a:ext>
            </a:extLst>
          </p:cNvPr>
          <p:cNvSpPr txBox="1">
            <a:spLocks noChangeArrowheads="1"/>
          </p:cNvSpPr>
          <p:nvPr/>
        </p:nvSpPr>
        <p:spPr bwMode="auto">
          <a:xfrm>
            <a:off x="156070" y="909819"/>
            <a:ext cx="8808418" cy="4134465"/>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Оперативное планирование закупок на основании планов продаж, планов производства и неисполненных заказов покупателей</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Оформление заказов поставщикам и контроль их исполнения</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Регистрация и анализ выполнения дополнительных условий по договорам с фиксированными номенклатурными позициями, объемами и сроками поставок</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Поддержка различных схем приема товаров от поставщиков, в том числе прием на реализацию и получение давальческого сырья и материалов</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Оформление </a:t>
            </a:r>
            <a:r>
              <a:rPr lang="ru-RU" altLang="ru-RU" sz="1200" b="0" dirty="0" err="1">
                <a:latin typeface="Arial" panose="020B0604020202020204" pitchFamily="34" charset="0"/>
              </a:rPr>
              <a:t>неотфактурованных</a:t>
            </a:r>
            <a:r>
              <a:rPr lang="ru-RU" altLang="ru-RU" sz="1200" b="0" dirty="0">
                <a:latin typeface="Arial" panose="020B0604020202020204" pitchFamily="34" charset="0"/>
              </a:rPr>
              <a:t> поставок с использованием складских ордеров</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Поддержка закупки импортных товаров</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Анализ потребностей склада и производства </a:t>
            </a:r>
            <a:br>
              <a:rPr lang="ru-RU" altLang="ru-RU" sz="1200" b="0" dirty="0">
                <a:latin typeface="Arial" panose="020B0604020202020204" pitchFamily="34" charset="0"/>
              </a:rPr>
            </a:br>
            <a:r>
              <a:rPr lang="ru-RU" altLang="ru-RU" sz="1200" b="0" dirty="0">
                <a:latin typeface="Arial" panose="020B0604020202020204" pitchFamily="34" charset="0"/>
              </a:rPr>
              <a:t>в товарах, готовой продукции и материалах</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Управление обеспечением и контроль </a:t>
            </a:r>
            <a:br>
              <a:rPr lang="ru-RU" altLang="ru-RU" sz="1200" b="0" dirty="0">
                <a:latin typeface="Arial" panose="020B0604020202020204" pitchFamily="34" charset="0"/>
              </a:rPr>
            </a:br>
            <a:r>
              <a:rPr lang="ru-RU" altLang="ru-RU" sz="1200" b="0" dirty="0">
                <a:latin typeface="Arial" panose="020B0604020202020204" pitchFamily="34" charset="0"/>
              </a:rPr>
              <a:t>обеспечения заказов выполняется с нужной </a:t>
            </a:r>
            <a:br>
              <a:rPr lang="ru-RU" altLang="ru-RU" sz="1200" b="0" dirty="0">
                <a:latin typeface="Arial" panose="020B0604020202020204" pitchFamily="34" charset="0"/>
              </a:rPr>
            </a:br>
            <a:r>
              <a:rPr lang="ru-RU" altLang="ru-RU" sz="1200" b="0" dirty="0">
                <a:latin typeface="Arial" panose="020B0604020202020204" pitchFamily="34" charset="0"/>
              </a:rPr>
              <a:t>детализацией (до заказа, до назначения </a:t>
            </a:r>
            <a:br>
              <a:rPr lang="ru-RU" altLang="ru-RU" sz="1200" b="0" dirty="0">
                <a:latin typeface="Arial" panose="020B0604020202020204" pitchFamily="34" charset="0"/>
              </a:rPr>
            </a:br>
            <a:r>
              <a:rPr lang="ru-RU" altLang="ru-RU" sz="1200" b="0" dirty="0">
                <a:latin typeface="Arial" panose="020B0604020202020204" pitchFamily="34" charset="0"/>
              </a:rPr>
              <a:t>производимой продукции, до направления</a:t>
            </a:r>
            <a:br>
              <a:rPr lang="ru-RU" altLang="ru-RU" sz="1200" b="0" dirty="0">
                <a:latin typeface="Arial" panose="020B0604020202020204" pitchFamily="34" charset="0"/>
              </a:rPr>
            </a:br>
            <a:r>
              <a:rPr lang="ru-RU" altLang="ru-RU" sz="1200" b="0" dirty="0">
                <a:latin typeface="Arial" panose="020B0604020202020204" pitchFamily="34" charset="0"/>
              </a:rPr>
              <a:t>деятельности)</a:t>
            </a:r>
          </a:p>
          <a:p>
            <a:pPr marL="106363" indent="-125413"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Запросы коммерческих предложений</a:t>
            </a:r>
            <a:br>
              <a:rPr lang="ru-RU" altLang="ru-RU" sz="1200" b="0" dirty="0">
                <a:latin typeface="Arial" panose="020B0604020202020204" pitchFamily="34" charset="0"/>
              </a:rPr>
            </a:br>
            <a:r>
              <a:rPr lang="ru-RU" altLang="ru-RU" sz="1200" b="0" dirty="0">
                <a:latin typeface="Arial" panose="020B0604020202020204" pitchFamily="34" charset="0"/>
              </a:rPr>
              <a:t>в 1С:Бизнес-сети</a:t>
            </a:r>
          </a:p>
        </p:txBody>
      </p:sp>
      <p:pic>
        <p:nvPicPr>
          <p:cNvPr id="115716" name="Picture 6" descr="C:\work\04_Информационный буклет\Версия 2015_09\page_20.png">
            <a:extLst>
              <a:ext uri="{FF2B5EF4-FFF2-40B4-BE49-F238E27FC236}">
                <a16:creationId xmlns="" xmlns:a16="http://schemas.microsoft.com/office/drawing/2014/main" id="{23388B61-F136-6776-2FD0-D217AC53A98F}"/>
              </a:ext>
            </a:extLst>
          </p:cNvPr>
          <p:cNvPicPr>
            <a:picLocks noChangeAspect="1" noChangeArrowheads="1"/>
          </p:cNvPicPr>
          <p:nvPr/>
        </p:nvPicPr>
        <p:blipFill>
          <a:blip r:embed="rId3"/>
          <a:srcRect/>
          <a:stretch>
            <a:fillRect/>
          </a:stretch>
        </p:blipFill>
        <p:spPr bwMode="auto">
          <a:xfrm>
            <a:off x="4450545" y="2915005"/>
            <a:ext cx="4418035" cy="2033405"/>
          </a:xfrm>
          <a:prstGeom prst="rect">
            <a:avLst/>
          </a:prstGeom>
          <a:noFill/>
          <a:ln>
            <a:noFill/>
          </a:ln>
          <a:effectLst>
            <a:outerShdw blurRad="50800" dist="38100" dir="8100000" algn="tr" rotWithShape="0">
              <a:prstClr val="black">
                <a:alpha val="40000"/>
              </a:prstClr>
            </a:outerShdw>
          </a:effectLst>
        </p:spPr>
      </p:pic>
      <p:sp>
        <p:nvSpPr>
          <p:cNvPr id="6" name="Заголовок 1">
            <a:extLst>
              <a:ext uri="{FF2B5EF4-FFF2-40B4-BE49-F238E27FC236}">
                <a16:creationId xmlns="" xmlns:a16="http://schemas.microsoft.com/office/drawing/2014/main" id="{59BCC4B6-662F-4742-BE9C-A96E3E4E7FAD}"/>
              </a:ext>
            </a:extLst>
          </p:cNvPr>
          <p:cNvSpPr>
            <a:spLocks/>
          </p:cNvSpPr>
          <p:nvPr/>
        </p:nvSpPr>
        <p:spPr bwMode="auto">
          <a:xfrm>
            <a:off x="1644581" y="195486"/>
            <a:ext cx="7200900" cy="7205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закупками</a:t>
            </a:r>
          </a:p>
        </p:txBody>
      </p:sp>
    </p:spTree>
  </p:cSld>
  <p:clrMapOvr>
    <a:masterClrMapping/>
  </p:clrMapOvr>
  <p:transition advTm="6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1240CAFD-8537-437F-AD88-B1678E4702AC}"/>
              </a:ext>
            </a:extLst>
          </p:cNvPr>
          <p:cNvSpPr/>
          <p:nvPr/>
        </p:nvSpPr>
        <p:spPr>
          <a:xfrm>
            <a:off x="5148064" y="2427734"/>
            <a:ext cx="3878882" cy="2654182"/>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5238" name="Text Box 6">
            <a:extLst>
              <a:ext uri="{FF2B5EF4-FFF2-40B4-BE49-F238E27FC236}">
                <a16:creationId xmlns="" xmlns:a16="http://schemas.microsoft.com/office/drawing/2014/main" id="{1DBCE6AF-BFC4-673D-E3BA-2C4F98A5EAEB}"/>
              </a:ext>
            </a:extLst>
          </p:cNvPr>
          <p:cNvSpPr txBox="1">
            <a:spLocks noChangeArrowheads="1"/>
          </p:cNvSpPr>
          <p:nvPr/>
        </p:nvSpPr>
        <p:spPr bwMode="auto">
          <a:xfrm>
            <a:off x="158882" y="907511"/>
            <a:ext cx="8766541" cy="1654299"/>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0" eaLnBrk="1" hangingPunct="1">
              <a:spcBef>
                <a:spcPts val="400"/>
              </a:spcBef>
              <a:spcAft>
                <a:spcPts val="300"/>
              </a:spcAft>
              <a:defRPr/>
            </a:pPr>
            <a:r>
              <a:rPr lang="ru-RU" altLang="ru-RU" sz="1200" b="0" dirty="0">
                <a:solidFill>
                  <a:srgbClr val="D71920"/>
                </a:solidFill>
                <a:latin typeface="Arial" panose="020B0604020202020204" pitchFamily="34" charset="0"/>
              </a:rPr>
              <a:t>Возможности для руководителей и специалистов служб материального обеспечения: </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Сквозной анализ и установка взаимосвязей между заказами клиентов и заказами поставщикам</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Анализ последствий, к которым может привести невыполнение заказов поставщиками (к срыву какого клиентского заказа может привести недопоставка товаров или материалов)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Подбор оптимальных поставщиков товара по их надежности, истории поставок, критериям срочности исполнения заказов, предлагаемым условиям доставки, территориальному или прочим произвольным признакам и автоматическое формирование заказов для них</a:t>
            </a:r>
          </a:p>
        </p:txBody>
      </p:sp>
      <p:pic>
        <p:nvPicPr>
          <p:cNvPr id="182275" name="Picture 13" descr="56">
            <a:extLst>
              <a:ext uri="{FF2B5EF4-FFF2-40B4-BE49-F238E27FC236}">
                <a16:creationId xmlns="" xmlns:a16="http://schemas.microsoft.com/office/drawing/2014/main" id="{49A083AF-6E71-24E8-54D1-A95C73B92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196" y="2561810"/>
            <a:ext cx="3570287" cy="2389187"/>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6">
            <a:extLst>
              <a:ext uri="{FF2B5EF4-FFF2-40B4-BE49-F238E27FC236}">
                <a16:creationId xmlns="" xmlns:a16="http://schemas.microsoft.com/office/drawing/2014/main" id="{07911661-AF2C-404A-94C6-3BE249F61ACF}"/>
              </a:ext>
            </a:extLst>
          </p:cNvPr>
          <p:cNvSpPr txBox="1">
            <a:spLocks noChangeArrowheads="1"/>
          </p:cNvSpPr>
          <p:nvPr/>
        </p:nvSpPr>
        <p:spPr bwMode="auto">
          <a:xfrm>
            <a:off x="166170" y="2536408"/>
            <a:ext cx="4952735" cy="2023631"/>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Планирование закупок с учетом прогнозируемого уровня складских запасов и зарезервированных ТМЦ на складах</a:t>
            </a:r>
          </a:p>
          <a:p>
            <a:pPr marL="180000" indent="-199987" eaLnBrk="1" hangingPunct="1">
              <a:spcBef>
                <a:spcPts val="400"/>
              </a:spcBef>
              <a:spcAft>
                <a:spcPts val="300"/>
              </a:spcAft>
              <a:buClr>
                <a:srgbClr val="D71920"/>
              </a:buClr>
              <a:buFont typeface="Arial" panose="020B0604020202020204" pitchFamily="34" charset="0"/>
              <a:buChar char="•"/>
              <a:defRPr/>
            </a:pPr>
            <a:r>
              <a:rPr lang="ru-RU" sz="1200" b="0" dirty="0">
                <a:latin typeface="Arial" panose="020B0604020202020204" pitchFamily="34" charset="0"/>
              </a:rPr>
              <a:t>Использование "Агентской схемы" при закупках на стороне агента и принципала</a:t>
            </a:r>
            <a:endParaRPr lang="ru-RU" altLang="ru-RU" sz="1200" b="0" dirty="0">
              <a:latin typeface="Arial" panose="020B0604020202020204" pitchFamily="34" charset="0"/>
            </a:endParaRP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Составление графиков поставок и графиков платежей</a:t>
            </a:r>
          </a:p>
          <a:p>
            <a:pPr marL="180000" indent="-199987" eaLnBrk="1" hangingPunct="1">
              <a:spcBef>
                <a:spcPts val="400"/>
              </a:spcBef>
              <a:spcAft>
                <a:spcPts val="300"/>
              </a:spcAft>
              <a:buClr>
                <a:srgbClr val="D71920"/>
              </a:buClr>
              <a:buFont typeface="Arial" panose="020B0604020202020204" pitchFamily="34" charset="0"/>
              <a:buChar char="•"/>
              <a:defRPr/>
            </a:pPr>
            <a:r>
              <a:rPr lang="ru-RU" sz="1200" b="0" dirty="0">
                <a:latin typeface="Arial" panose="020B0604020202020204" pitchFamily="34" charset="0"/>
              </a:rPr>
              <a:t>Существенное ускорение обработки заказов, включающих услуги по грузоперевозке и доставке, достигается за счет интеграции с сервисом доставки "1С:Доставка" и сервисом Яндекс </a:t>
            </a:r>
            <a:r>
              <a:rPr lang="ru-RU" sz="1200" b="0" dirty="0" err="1">
                <a:latin typeface="Arial" panose="020B0604020202020204" pitchFamily="34" charset="0"/>
              </a:rPr>
              <a:t>Go</a:t>
            </a:r>
            <a:endParaRPr lang="ru-RU" altLang="ru-RU" sz="1200" b="0" dirty="0">
              <a:latin typeface="Arial" panose="020B0604020202020204" pitchFamily="34" charset="0"/>
            </a:endParaRPr>
          </a:p>
        </p:txBody>
      </p:sp>
      <p:sp>
        <p:nvSpPr>
          <p:cNvPr id="7" name="Заголовок 1">
            <a:extLst>
              <a:ext uri="{FF2B5EF4-FFF2-40B4-BE49-F238E27FC236}">
                <a16:creationId xmlns="" xmlns:a16="http://schemas.microsoft.com/office/drawing/2014/main" id="{3A8E18E1-1769-4138-B5D8-C25C77BD68E8}"/>
              </a:ext>
            </a:extLst>
          </p:cNvPr>
          <p:cNvSpPr>
            <a:spLocks/>
          </p:cNvSpPr>
          <p:nvPr/>
        </p:nvSpPr>
        <p:spPr bwMode="auto">
          <a:xfrm>
            <a:off x="1644581" y="195486"/>
            <a:ext cx="7200900" cy="7205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закупками</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2" name="Picture 36">
            <a:extLst>
              <a:ext uri="{FF2B5EF4-FFF2-40B4-BE49-F238E27FC236}">
                <a16:creationId xmlns="" xmlns:a16="http://schemas.microsoft.com/office/drawing/2014/main" id="{B69355A4-BE21-42C8-8CA0-9EC5427FB2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737" y="2478623"/>
            <a:ext cx="320492" cy="320492"/>
          </a:xfrm>
          <a:prstGeom prst="rect">
            <a:avLst/>
          </a:prstGeom>
          <a:noFill/>
          <a:extLst>
            <a:ext uri="{909E8E84-426E-40DD-AFC4-6F175D3DCCD1}">
              <a14:hiddenFill xmlns:a14="http://schemas.microsoft.com/office/drawing/2010/main">
                <a:solidFill>
                  <a:srgbClr val="FFFFFF"/>
                </a:solidFill>
              </a14:hiddenFill>
            </a:ext>
          </a:extLst>
        </p:spPr>
      </p:pic>
      <p:sp>
        <p:nvSpPr>
          <p:cNvPr id="23581" name="Заголовок 1">
            <a:extLst>
              <a:ext uri="{FF2B5EF4-FFF2-40B4-BE49-F238E27FC236}">
                <a16:creationId xmlns="" xmlns:a16="http://schemas.microsoft.com/office/drawing/2014/main" id="{F340386E-4B5B-4417-92BE-227DC75431E3}"/>
              </a:ext>
            </a:extLst>
          </p:cNvPr>
          <p:cNvSpPr>
            <a:spLocks noChangeArrowheads="1"/>
          </p:cNvSpPr>
          <p:nvPr/>
        </p:nvSpPr>
        <p:spPr bwMode="auto">
          <a:xfrm>
            <a:off x="1655762" y="123478"/>
            <a:ext cx="7127875" cy="713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Синергия использования</a:t>
            </a:r>
          </a:p>
        </p:txBody>
      </p:sp>
      <p:pic>
        <p:nvPicPr>
          <p:cNvPr id="34" name="Рисунок 33">
            <a:extLst>
              <a:ext uri="{FF2B5EF4-FFF2-40B4-BE49-F238E27FC236}">
                <a16:creationId xmlns="" xmlns:a16="http://schemas.microsoft.com/office/drawing/2014/main" id="{4DEA681D-E83B-4087-8508-61C176531BC2}"/>
              </a:ext>
            </a:extLst>
          </p:cNvPr>
          <p:cNvPicPr>
            <a:picLocks noChangeAspect="1"/>
          </p:cNvPicPr>
          <p:nvPr/>
        </p:nvPicPr>
        <p:blipFill rotWithShape="1">
          <a:blip r:embed="rId4"/>
          <a:srcRect b="32270"/>
          <a:stretch/>
        </p:blipFill>
        <p:spPr>
          <a:xfrm>
            <a:off x="1384007" y="3902545"/>
            <a:ext cx="5958587" cy="462318"/>
          </a:xfrm>
          <a:prstGeom prst="rect">
            <a:avLst/>
          </a:prstGeom>
        </p:spPr>
      </p:pic>
      <p:pic>
        <p:nvPicPr>
          <p:cNvPr id="35" name="Рисунок 34">
            <a:extLst>
              <a:ext uri="{FF2B5EF4-FFF2-40B4-BE49-F238E27FC236}">
                <a16:creationId xmlns="" xmlns:a16="http://schemas.microsoft.com/office/drawing/2014/main" id="{E0029CBB-11B5-45E9-B851-467D5BD14FFE}"/>
              </a:ext>
            </a:extLst>
          </p:cNvPr>
          <p:cNvPicPr>
            <a:picLocks noChangeAspect="1"/>
          </p:cNvPicPr>
          <p:nvPr/>
        </p:nvPicPr>
        <p:blipFill>
          <a:blip r:embed="rId5"/>
          <a:stretch>
            <a:fillRect/>
          </a:stretch>
        </p:blipFill>
        <p:spPr>
          <a:xfrm>
            <a:off x="1891710" y="2620277"/>
            <a:ext cx="4978319" cy="903283"/>
          </a:xfrm>
          <a:prstGeom prst="rect">
            <a:avLst/>
          </a:prstGeom>
        </p:spPr>
      </p:pic>
      <p:pic>
        <p:nvPicPr>
          <p:cNvPr id="36" name="Рисунок 35">
            <a:extLst>
              <a:ext uri="{FF2B5EF4-FFF2-40B4-BE49-F238E27FC236}">
                <a16:creationId xmlns="" xmlns:a16="http://schemas.microsoft.com/office/drawing/2014/main" id="{017D6D5F-3893-4717-A746-8A6E691C80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23959" y="876459"/>
            <a:ext cx="2971595" cy="1344659"/>
          </a:xfrm>
          <a:prstGeom prst="rect">
            <a:avLst/>
          </a:prstGeom>
        </p:spPr>
      </p:pic>
      <p:sp>
        <p:nvSpPr>
          <p:cNvPr id="39" name="TextBox 38">
            <a:extLst>
              <a:ext uri="{FF2B5EF4-FFF2-40B4-BE49-F238E27FC236}">
                <a16:creationId xmlns="" xmlns:a16="http://schemas.microsoft.com/office/drawing/2014/main" id="{9635CFFA-B937-4B8F-BB9A-8429CBCE414D}"/>
              </a:ext>
            </a:extLst>
          </p:cNvPr>
          <p:cNvSpPr txBox="1"/>
          <p:nvPr/>
        </p:nvSpPr>
        <p:spPr>
          <a:xfrm>
            <a:off x="3904888" y="649387"/>
            <a:ext cx="1609736" cy="238848"/>
          </a:xfrm>
          <a:prstGeom prst="rect">
            <a:avLst/>
          </a:prstGeom>
          <a:solidFill>
            <a:schemeClr val="accent1"/>
          </a:solidFill>
          <a:effectLst>
            <a:outerShdw blurRad="50800" dist="38100" dir="2700000" algn="tl" rotWithShape="0">
              <a:prstClr val="black">
                <a:alpha val="40000"/>
              </a:prstClr>
            </a:outerShdw>
          </a:effectLst>
        </p:spPr>
        <p:txBody>
          <a:bodyPr wrap="none" rtlCol="0">
            <a:spAutoFit/>
          </a:bodyPr>
          <a:lstStyle>
            <a:defPPr>
              <a:defRPr lang="ru-RU"/>
            </a:defPPr>
            <a:lvl1pPr defTabSz="725668" eaLnBrk="1" fontAlgn="auto" hangingPunct="1">
              <a:spcBef>
                <a:spcPts val="0"/>
              </a:spcBef>
              <a:spcAft>
                <a:spcPts val="0"/>
              </a:spcAft>
              <a:defRPr sz="952" b="0" kern="0">
                <a:solidFill>
                  <a:srgbClr val="FF0000"/>
                </a:solidFill>
                <a:latin typeface="Arial" panose="020B0604020202020204" pitchFamily="34" charset="0"/>
              </a:defRPr>
            </a:lvl1pPr>
          </a:lstStyle>
          <a:p>
            <a:r>
              <a:rPr lang="ru-RU" dirty="0"/>
              <a:t>Стратегический уровень </a:t>
            </a:r>
          </a:p>
        </p:txBody>
      </p:sp>
      <p:sp>
        <p:nvSpPr>
          <p:cNvPr id="40" name="TextBox 39">
            <a:extLst>
              <a:ext uri="{FF2B5EF4-FFF2-40B4-BE49-F238E27FC236}">
                <a16:creationId xmlns="" xmlns:a16="http://schemas.microsoft.com/office/drawing/2014/main" id="{3249D936-BF81-4A9A-A8EA-63DE4DE95108}"/>
              </a:ext>
            </a:extLst>
          </p:cNvPr>
          <p:cNvSpPr txBox="1"/>
          <p:nvPr/>
        </p:nvSpPr>
        <p:spPr>
          <a:xfrm>
            <a:off x="4011716" y="2323639"/>
            <a:ext cx="1414170" cy="238848"/>
          </a:xfrm>
          <a:prstGeom prst="rect">
            <a:avLst/>
          </a:prstGeom>
          <a:solidFill>
            <a:schemeClr val="accent1"/>
          </a:solidFill>
          <a:effectLst>
            <a:outerShdw blurRad="50800" dist="38100" dir="2700000" algn="tl" rotWithShape="0">
              <a:prstClr val="black">
                <a:alpha val="40000"/>
              </a:prstClr>
            </a:outerShdw>
          </a:effectLst>
        </p:spPr>
        <p:txBody>
          <a:bodyPr wrap="none" rtlCol="0">
            <a:spAutoFit/>
          </a:bodyPr>
          <a:lstStyle>
            <a:defPPr>
              <a:defRPr lang="ru-RU"/>
            </a:defPPr>
            <a:lvl1pPr defTabSz="725668" eaLnBrk="1" fontAlgn="auto" hangingPunct="1">
              <a:spcBef>
                <a:spcPts val="0"/>
              </a:spcBef>
              <a:spcAft>
                <a:spcPts val="0"/>
              </a:spcAft>
              <a:defRPr sz="952" b="0" kern="0">
                <a:solidFill>
                  <a:srgbClr val="FF0000"/>
                </a:solidFill>
                <a:latin typeface="Arial" panose="020B0604020202020204" pitchFamily="34" charset="0"/>
              </a:defRPr>
            </a:lvl1pPr>
          </a:lstStyle>
          <a:p>
            <a:r>
              <a:rPr lang="ru-RU" dirty="0"/>
              <a:t>Тактический уровень </a:t>
            </a:r>
          </a:p>
        </p:txBody>
      </p:sp>
      <p:sp>
        <p:nvSpPr>
          <p:cNvPr id="41" name="TextBox 40">
            <a:extLst>
              <a:ext uri="{FF2B5EF4-FFF2-40B4-BE49-F238E27FC236}">
                <a16:creationId xmlns="" xmlns:a16="http://schemas.microsoft.com/office/drawing/2014/main" id="{EB4FC660-D8D4-41CC-9F0F-D4BA3CF94856}"/>
              </a:ext>
            </a:extLst>
          </p:cNvPr>
          <p:cNvSpPr txBox="1"/>
          <p:nvPr/>
        </p:nvSpPr>
        <p:spPr>
          <a:xfrm>
            <a:off x="3933169" y="3600077"/>
            <a:ext cx="1571264" cy="238848"/>
          </a:xfrm>
          <a:prstGeom prst="rect">
            <a:avLst/>
          </a:prstGeom>
          <a:solidFill>
            <a:schemeClr val="accent1"/>
          </a:solidFill>
          <a:effectLst>
            <a:outerShdw blurRad="50800" dist="38100" dir="2700000" algn="tl" rotWithShape="0">
              <a:prstClr val="black">
                <a:alpha val="40000"/>
              </a:prstClr>
            </a:outerShdw>
          </a:effectLst>
        </p:spPr>
        <p:txBody>
          <a:bodyPr wrap="none" rtlCol="0">
            <a:spAutoFit/>
          </a:bodyPr>
          <a:lstStyle>
            <a:defPPr>
              <a:defRPr lang="ru-RU"/>
            </a:defPPr>
            <a:lvl1pPr defTabSz="725668" eaLnBrk="1" fontAlgn="auto" hangingPunct="1">
              <a:spcBef>
                <a:spcPts val="0"/>
              </a:spcBef>
              <a:spcAft>
                <a:spcPts val="0"/>
              </a:spcAft>
              <a:defRPr sz="952" b="0" kern="0">
                <a:solidFill>
                  <a:srgbClr val="FF0000"/>
                </a:solidFill>
                <a:latin typeface="Arial" panose="020B0604020202020204" pitchFamily="34" charset="0"/>
              </a:defRPr>
            </a:lvl1pPr>
          </a:lstStyle>
          <a:p>
            <a:r>
              <a:rPr lang="ru-RU" dirty="0"/>
              <a:t>Операционный уровень </a:t>
            </a:r>
          </a:p>
        </p:txBody>
      </p:sp>
      <p:cxnSp>
        <p:nvCxnSpPr>
          <p:cNvPr id="42" name="Прямая соединительная линия 41">
            <a:extLst>
              <a:ext uri="{FF2B5EF4-FFF2-40B4-BE49-F238E27FC236}">
                <a16:creationId xmlns="" xmlns:a16="http://schemas.microsoft.com/office/drawing/2014/main" id="{0C8943E8-A73E-4D53-A391-418562FAD583}"/>
              </a:ext>
            </a:extLst>
          </p:cNvPr>
          <p:cNvCxnSpPr/>
          <p:nvPr/>
        </p:nvCxnSpPr>
        <p:spPr bwMode="auto">
          <a:xfrm flipH="1">
            <a:off x="1885357" y="2923013"/>
            <a:ext cx="2632856" cy="915912"/>
          </a:xfrm>
          <a:prstGeom prst="line">
            <a:avLst/>
          </a:pr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3" name="Прямоугольник 42">
            <a:extLst>
              <a:ext uri="{FF2B5EF4-FFF2-40B4-BE49-F238E27FC236}">
                <a16:creationId xmlns="" xmlns:a16="http://schemas.microsoft.com/office/drawing/2014/main" id="{74825FC4-F543-428A-813A-C487F7D1CFD1}"/>
              </a:ext>
            </a:extLst>
          </p:cNvPr>
          <p:cNvSpPr/>
          <p:nvPr/>
        </p:nvSpPr>
        <p:spPr bwMode="auto">
          <a:xfrm>
            <a:off x="2411709" y="2625934"/>
            <a:ext cx="957090" cy="417304"/>
          </a:xfrm>
          <a:prstGeom prst="rect">
            <a:avLst/>
          </a:prstGeom>
          <a:noFill/>
          <a:ln w="28575">
            <a:solidFill>
              <a:srgbClr val="FF0000"/>
            </a:solidFill>
          </a:ln>
          <a:effectLst/>
        </p:spPr>
        <p:txBody>
          <a:bodyPr vert="horz" wrap="square" lIns="71425" tIns="37141" rIns="71425" bIns="37141" numCol="1" rtlCol="0" anchor="t" anchorCtr="0" compatLnSpc="1">
            <a:prstTxWarp prst="textNoShape">
              <a:avLst/>
            </a:prstTxWarp>
            <a:noAutofit/>
          </a:bodyPr>
          <a:lstStyle/>
          <a:p>
            <a:pPr marL="302362" indent="-302362" eaLnBrk="1" hangingPunct="1">
              <a:lnSpc>
                <a:spcPct val="85000"/>
              </a:lnSpc>
              <a:spcBef>
                <a:spcPct val="50000"/>
              </a:spcBef>
              <a:buSzPct val="120000"/>
              <a:buBlip>
                <a:blip r:embed="rId7"/>
              </a:buBlip>
            </a:pPr>
            <a:endParaRPr lang="ru-RU" b="0">
              <a:cs typeface="Arial" panose="020B0604020202020204" pitchFamily="34" charset="0"/>
            </a:endParaRPr>
          </a:p>
        </p:txBody>
      </p:sp>
      <p:grpSp>
        <p:nvGrpSpPr>
          <p:cNvPr id="44" name="Группа 43">
            <a:extLst>
              <a:ext uri="{FF2B5EF4-FFF2-40B4-BE49-F238E27FC236}">
                <a16:creationId xmlns="" xmlns:a16="http://schemas.microsoft.com/office/drawing/2014/main" id="{8B76AB21-62B0-46A0-A1F9-4B53CB310DB4}"/>
              </a:ext>
            </a:extLst>
          </p:cNvPr>
          <p:cNvGrpSpPr/>
          <p:nvPr/>
        </p:nvGrpSpPr>
        <p:grpSpPr>
          <a:xfrm>
            <a:off x="107855" y="711832"/>
            <a:ext cx="3137338" cy="3965680"/>
            <a:chOff x="135904" y="1195368"/>
            <a:chExt cx="3953262" cy="4997032"/>
          </a:xfrm>
        </p:grpSpPr>
        <p:grpSp>
          <p:nvGrpSpPr>
            <p:cNvPr id="45" name="Группа 44">
              <a:extLst>
                <a:ext uri="{FF2B5EF4-FFF2-40B4-BE49-F238E27FC236}">
                  <a16:creationId xmlns="" xmlns:a16="http://schemas.microsoft.com/office/drawing/2014/main" id="{7BE5F816-9743-4EF1-A8E8-355FECAFDBFC}"/>
                </a:ext>
              </a:extLst>
            </p:cNvPr>
            <p:cNvGrpSpPr/>
            <p:nvPr/>
          </p:nvGrpSpPr>
          <p:grpSpPr>
            <a:xfrm>
              <a:off x="135904" y="2108329"/>
              <a:ext cx="1995730" cy="4084071"/>
              <a:chOff x="406790" y="1377669"/>
              <a:chExt cx="1995730" cy="4084071"/>
            </a:xfrm>
          </p:grpSpPr>
          <p:pic>
            <p:nvPicPr>
              <p:cNvPr id="47" name="Picture 4" descr="https://static.tildacdn.com/tild3039-3465-4231-b332-613362333334/1c.png">
                <a:extLst>
                  <a:ext uri="{FF2B5EF4-FFF2-40B4-BE49-F238E27FC236}">
                    <a16:creationId xmlns="" xmlns:a16="http://schemas.microsoft.com/office/drawing/2014/main" id="{0413AC94-545A-4601-B351-FE98B10117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790" y="2520916"/>
                <a:ext cx="650358" cy="650358"/>
              </a:xfrm>
              <a:prstGeom prst="rect">
                <a:avLst/>
              </a:prstGeom>
              <a:noFill/>
              <a:extLst>
                <a:ext uri="{909E8E84-426E-40DD-AFC4-6F175D3DCCD1}">
                  <a14:hiddenFill xmlns:a14="http://schemas.microsoft.com/office/drawing/2010/main">
                    <a:solidFill>
                      <a:srgbClr val="FFFFFF"/>
                    </a:solidFill>
                  </a14:hiddenFill>
                </a:ext>
              </a:extLst>
            </p:spPr>
          </p:pic>
          <p:sp>
            <p:nvSpPr>
              <p:cNvPr id="48" name="Скругленный прямоугольник 364">
                <a:extLst>
                  <a:ext uri="{FF2B5EF4-FFF2-40B4-BE49-F238E27FC236}">
                    <a16:creationId xmlns="" xmlns:a16="http://schemas.microsoft.com/office/drawing/2014/main" id="{253A5DED-8A3E-4F9D-9CB0-04860CDB1980}"/>
                  </a:ext>
                </a:extLst>
              </p:cNvPr>
              <p:cNvSpPr/>
              <p:nvPr/>
            </p:nvSpPr>
            <p:spPr bwMode="auto">
              <a:xfrm>
                <a:off x="905786" y="2364468"/>
                <a:ext cx="1068994" cy="336092"/>
              </a:xfrm>
              <a:prstGeom prst="roundRect">
                <a:avLst/>
              </a:prstGeom>
              <a:solidFill>
                <a:srgbClr val="ECF6EF"/>
              </a:solidFill>
              <a:ln w="28575">
                <a:solidFill>
                  <a:srgbClr val="000000"/>
                </a:solid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Закупочная процедура</a:t>
                </a:r>
              </a:p>
            </p:txBody>
          </p:sp>
          <p:sp>
            <p:nvSpPr>
              <p:cNvPr id="49" name="Скругленный прямоугольник 365">
                <a:extLst>
                  <a:ext uri="{FF2B5EF4-FFF2-40B4-BE49-F238E27FC236}">
                    <a16:creationId xmlns="" xmlns:a16="http://schemas.microsoft.com/office/drawing/2014/main" id="{1A97FE2F-EE24-4C95-8ECA-B978C9EB5ABD}"/>
                  </a:ext>
                </a:extLst>
              </p:cNvPr>
              <p:cNvSpPr/>
              <p:nvPr/>
            </p:nvSpPr>
            <p:spPr bwMode="auto">
              <a:xfrm>
                <a:off x="905786" y="1873783"/>
                <a:ext cx="1068995" cy="336092"/>
              </a:xfrm>
              <a:prstGeom prst="roundRect">
                <a:avLst/>
              </a:prstGeom>
              <a:solidFill>
                <a:srgbClr val="ECF6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Планирование закупок</a:t>
                </a:r>
              </a:p>
            </p:txBody>
          </p:sp>
          <p:sp>
            <p:nvSpPr>
              <p:cNvPr id="50" name="Скругленный прямоугольник 366">
                <a:extLst>
                  <a:ext uri="{FF2B5EF4-FFF2-40B4-BE49-F238E27FC236}">
                    <a16:creationId xmlns="" xmlns:a16="http://schemas.microsoft.com/office/drawing/2014/main" id="{3647B0E8-CE3D-4CEB-8231-BBCB3703B704}"/>
                  </a:ext>
                </a:extLst>
              </p:cNvPr>
              <p:cNvSpPr/>
              <p:nvPr/>
            </p:nvSpPr>
            <p:spPr bwMode="auto">
              <a:xfrm>
                <a:off x="893727" y="3571263"/>
                <a:ext cx="1031403" cy="336092"/>
              </a:xfrm>
              <a:prstGeom prst="roundRect">
                <a:avLst/>
              </a:prstGeom>
              <a:solidFill>
                <a:srgbClr val="ECF6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Договор с поставщиком</a:t>
                </a:r>
              </a:p>
            </p:txBody>
          </p:sp>
          <p:sp>
            <p:nvSpPr>
              <p:cNvPr id="51" name="Скругленный прямоугольник 367">
                <a:extLst>
                  <a:ext uri="{FF2B5EF4-FFF2-40B4-BE49-F238E27FC236}">
                    <a16:creationId xmlns="" xmlns:a16="http://schemas.microsoft.com/office/drawing/2014/main" id="{41C685DC-57AD-4CBA-BD01-02F528C94375}"/>
                  </a:ext>
                </a:extLst>
              </p:cNvPr>
              <p:cNvSpPr/>
              <p:nvPr/>
            </p:nvSpPr>
            <p:spPr bwMode="auto">
              <a:xfrm>
                <a:off x="893727" y="4087812"/>
                <a:ext cx="1031403" cy="336092"/>
              </a:xfrm>
              <a:prstGeom prst="roundRect">
                <a:avLst/>
              </a:prstGeom>
              <a:solidFill>
                <a:srgbClr val="EEEF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Исполнение обязательств</a:t>
                </a:r>
              </a:p>
            </p:txBody>
          </p:sp>
          <p:cxnSp>
            <p:nvCxnSpPr>
              <p:cNvPr id="52" name="Прямая со стрелкой 51">
                <a:extLst>
                  <a:ext uri="{FF2B5EF4-FFF2-40B4-BE49-F238E27FC236}">
                    <a16:creationId xmlns="" xmlns:a16="http://schemas.microsoft.com/office/drawing/2014/main" id="{87E7A516-BA14-49A1-B308-F37AFDF9138C}"/>
                  </a:ext>
                </a:extLst>
              </p:cNvPr>
              <p:cNvCxnSpPr/>
              <p:nvPr/>
            </p:nvCxnSpPr>
            <p:spPr bwMode="auto">
              <a:xfrm flipH="1">
                <a:off x="911424" y="2708920"/>
                <a:ext cx="0" cy="864000"/>
              </a:xfrm>
              <a:prstGeom prst="straightConnector1">
                <a:avLst/>
              </a:prstGeom>
              <a:noFill/>
              <a:ln w="6350" cap="flat" cmpd="sng" algn="ctr">
                <a:solidFill>
                  <a:srgbClr val="000000"/>
                </a:solidFill>
                <a:prstDash val="solid"/>
                <a:miter lim="800000"/>
                <a:tailEnd type="triangle"/>
              </a:ln>
              <a:effectLst/>
            </p:spPr>
          </p:cxnSp>
          <p:cxnSp>
            <p:nvCxnSpPr>
              <p:cNvPr id="53" name="Прямая со стрелкой 52">
                <a:extLst>
                  <a:ext uri="{FF2B5EF4-FFF2-40B4-BE49-F238E27FC236}">
                    <a16:creationId xmlns="" xmlns:a16="http://schemas.microsoft.com/office/drawing/2014/main" id="{744B625A-7BAA-4A94-A37A-EA07D7E3085B}"/>
                  </a:ext>
                </a:extLst>
              </p:cNvPr>
              <p:cNvCxnSpPr>
                <a:cxnSpLocks/>
                <a:stCxn id="50" idx="2"/>
                <a:endCxn id="51" idx="0"/>
              </p:cNvCxnSpPr>
              <p:nvPr/>
            </p:nvCxnSpPr>
            <p:spPr bwMode="auto">
              <a:xfrm>
                <a:off x="1409429" y="3907355"/>
                <a:ext cx="0" cy="180457"/>
              </a:xfrm>
              <a:prstGeom prst="straightConnector1">
                <a:avLst/>
              </a:prstGeom>
              <a:noFill/>
              <a:ln w="6350" cap="flat" cmpd="sng" algn="ctr">
                <a:solidFill>
                  <a:srgbClr val="000000"/>
                </a:solidFill>
                <a:prstDash val="solid"/>
                <a:miter lim="800000"/>
                <a:tailEnd type="triangle"/>
              </a:ln>
              <a:effectLst/>
            </p:spPr>
          </p:cxnSp>
          <p:cxnSp>
            <p:nvCxnSpPr>
              <p:cNvPr id="54" name="Прямая со стрелкой 53">
                <a:extLst>
                  <a:ext uri="{FF2B5EF4-FFF2-40B4-BE49-F238E27FC236}">
                    <a16:creationId xmlns="" xmlns:a16="http://schemas.microsoft.com/office/drawing/2014/main" id="{A04F0376-F66E-46E3-A54E-F5E4ACCDF1BC}"/>
                  </a:ext>
                </a:extLst>
              </p:cNvPr>
              <p:cNvCxnSpPr>
                <a:cxnSpLocks/>
                <a:stCxn id="49" idx="2"/>
                <a:endCxn id="48" idx="0"/>
              </p:cNvCxnSpPr>
              <p:nvPr/>
            </p:nvCxnSpPr>
            <p:spPr bwMode="auto">
              <a:xfrm>
                <a:off x="1440283" y="2209875"/>
                <a:ext cx="0" cy="154593"/>
              </a:xfrm>
              <a:prstGeom prst="straightConnector1">
                <a:avLst/>
              </a:prstGeom>
              <a:noFill/>
              <a:ln w="6350" cap="flat" cmpd="sng" algn="ctr">
                <a:solidFill>
                  <a:srgbClr val="000000"/>
                </a:solidFill>
                <a:prstDash val="solid"/>
                <a:miter lim="800000"/>
                <a:tailEnd type="triangle"/>
              </a:ln>
              <a:effectLst/>
            </p:spPr>
          </p:cxnSp>
          <p:sp>
            <p:nvSpPr>
              <p:cNvPr id="55" name="Скругленный прямоугольник 371">
                <a:extLst>
                  <a:ext uri="{FF2B5EF4-FFF2-40B4-BE49-F238E27FC236}">
                    <a16:creationId xmlns="" xmlns:a16="http://schemas.microsoft.com/office/drawing/2014/main" id="{7C1E331B-D6B2-4B90-9AEE-F39BA21728EB}"/>
                  </a:ext>
                </a:extLst>
              </p:cNvPr>
              <p:cNvSpPr/>
              <p:nvPr/>
            </p:nvSpPr>
            <p:spPr bwMode="auto">
              <a:xfrm>
                <a:off x="893727" y="4609999"/>
                <a:ext cx="1031403" cy="336092"/>
              </a:xfrm>
              <a:prstGeom prst="roundRect">
                <a:avLst/>
              </a:prstGeom>
              <a:solidFill>
                <a:srgbClr val="EEEF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Претензионная работа</a:t>
                </a:r>
              </a:p>
            </p:txBody>
          </p:sp>
          <p:cxnSp>
            <p:nvCxnSpPr>
              <p:cNvPr id="56" name="Прямая со стрелкой 55">
                <a:extLst>
                  <a:ext uri="{FF2B5EF4-FFF2-40B4-BE49-F238E27FC236}">
                    <a16:creationId xmlns="" xmlns:a16="http://schemas.microsoft.com/office/drawing/2014/main" id="{8CB07FFF-CD30-49DF-B094-D7398DD1ACD1}"/>
                  </a:ext>
                </a:extLst>
              </p:cNvPr>
              <p:cNvCxnSpPr>
                <a:cxnSpLocks/>
                <a:stCxn id="51" idx="2"/>
                <a:endCxn id="55" idx="0"/>
              </p:cNvCxnSpPr>
              <p:nvPr/>
            </p:nvCxnSpPr>
            <p:spPr bwMode="auto">
              <a:xfrm>
                <a:off x="1409429" y="4423904"/>
                <a:ext cx="0" cy="186095"/>
              </a:xfrm>
              <a:prstGeom prst="straightConnector1">
                <a:avLst/>
              </a:prstGeom>
              <a:noFill/>
              <a:ln w="6350" cap="flat" cmpd="sng" algn="ctr">
                <a:solidFill>
                  <a:srgbClr val="000000"/>
                </a:solidFill>
                <a:prstDash val="solid"/>
                <a:miter lim="800000"/>
                <a:tailEnd type="triangle"/>
              </a:ln>
              <a:effectLst/>
            </p:spPr>
          </p:cxnSp>
          <p:cxnSp>
            <p:nvCxnSpPr>
              <p:cNvPr id="57" name="Прямая со стрелкой 56">
                <a:extLst>
                  <a:ext uri="{FF2B5EF4-FFF2-40B4-BE49-F238E27FC236}">
                    <a16:creationId xmlns="" xmlns:a16="http://schemas.microsoft.com/office/drawing/2014/main" id="{FCB0E9D2-E265-4A00-85A7-FC000B3417D8}"/>
                  </a:ext>
                </a:extLst>
              </p:cNvPr>
              <p:cNvCxnSpPr/>
              <p:nvPr/>
            </p:nvCxnSpPr>
            <p:spPr bwMode="auto">
              <a:xfrm flipH="1">
                <a:off x="1487488" y="2716269"/>
                <a:ext cx="0" cy="864000"/>
              </a:xfrm>
              <a:prstGeom prst="straightConnector1">
                <a:avLst/>
              </a:prstGeom>
              <a:noFill/>
              <a:ln w="6350" cap="flat" cmpd="sng" algn="ctr">
                <a:solidFill>
                  <a:srgbClr val="000000"/>
                </a:solidFill>
                <a:prstDash val="dash"/>
                <a:miter lim="800000"/>
                <a:tailEnd type="triangle"/>
              </a:ln>
              <a:effectLst/>
            </p:spPr>
          </p:cxnSp>
          <p:sp>
            <p:nvSpPr>
              <p:cNvPr id="59" name="Скругленный прямоугольник 375">
                <a:extLst>
                  <a:ext uri="{FF2B5EF4-FFF2-40B4-BE49-F238E27FC236}">
                    <a16:creationId xmlns="" xmlns:a16="http://schemas.microsoft.com/office/drawing/2014/main" id="{A45D43C2-9F27-435D-81F2-AB68143E3206}"/>
                  </a:ext>
                </a:extLst>
              </p:cNvPr>
              <p:cNvSpPr/>
              <p:nvPr/>
            </p:nvSpPr>
            <p:spPr bwMode="auto">
              <a:xfrm>
                <a:off x="893727" y="5125648"/>
                <a:ext cx="1031403" cy="336092"/>
              </a:xfrm>
              <a:prstGeom prst="roundRect">
                <a:avLst/>
              </a:prstGeom>
              <a:solidFill>
                <a:srgbClr val="ECF6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Оценка поставщиков</a:t>
                </a:r>
              </a:p>
            </p:txBody>
          </p:sp>
          <p:sp>
            <p:nvSpPr>
              <p:cNvPr id="60" name="Скругленный прямоугольник 376">
                <a:extLst>
                  <a:ext uri="{FF2B5EF4-FFF2-40B4-BE49-F238E27FC236}">
                    <a16:creationId xmlns="" xmlns:a16="http://schemas.microsoft.com/office/drawing/2014/main" id="{5B4386C2-12CD-4EF1-BD2B-9E4F99147637}"/>
                  </a:ext>
                </a:extLst>
              </p:cNvPr>
              <p:cNvSpPr/>
              <p:nvPr/>
            </p:nvSpPr>
            <p:spPr bwMode="auto">
              <a:xfrm>
                <a:off x="1574521" y="2936463"/>
                <a:ext cx="827999" cy="336092"/>
              </a:xfrm>
              <a:prstGeom prst="roundRect">
                <a:avLst/>
              </a:prstGeom>
              <a:solidFill>
                <a:srgbClr val="ECF6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Процесс на ЭТП</a:t>
                </a:r>
              </a:p>
            </p:txBody>
          </p:sp>
          <p:sp>
            <p:nvSpPr>
              <p:cNvPr id="61" name="Скругленный прямоугольник 377">
                <a:extLst>
                  <a:ext uri="{FF2B5EF4-FFF2-40B4-BE49-F238E27FC236}">
                    <a16:creationId xmlns="" xmlns:a16="http://schemas.microsoft.com/office/drawing/2014/main" id="{5B7A7E95-B6D0-48D2-9D78-7822A817A548}"/>
                  </a:ext>
                </a:extLst>
              </p:cNvPr>
              <p:cNvSpPr/>
              <p:nvPr/>
            </p:nvSpPr>
            <p:spPr bwMode="auto">
              <a:xfrm>
                <a:off x="563845" y="2936463"/>
                <a:ext cx="827999" cy="336092"/>
              </a:xfrm>
              <a:prstGeom prst="roundRect">
                <a:avLst/>
              </a:prstGeom>
              <a:solidFill>
                <a:srgbClr val="ECF6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Процесс</a:t>
                </a:r>
                <a:br>
                  <a:rPr lang="ru-RU" sz="635" b="0" kern="0" dirty="0">
                    <a:solidFill>
                      <a:srgbClr val="000000"/>
                    </a:solidFill>
                    <a:latin typeface="Arial" panose="020B0604020202020204" pitchFamily="34" charset="0"/>
                  </a:rPr>
                </a:br>
                <a:r>
                  <a:rPr lang="ru-RU" sz="635" b="0" kern="0" dirty="0">
                    <a:solidFill>
                      <a:srgbClr val="000000"/>
                    </a:solidFill>
                    <a:latin typeface="Arial" panose="020B0604020202020204" pitchFamily="34" charset="0"/>
                  </a:rPr>
                  <a:t>в 1С</a:t>
                </a:r>
              </a:p>
            </p:txBody>
          </p:sp>
          <p:sp>
            <p:nvSpPr>
              <p:cNvPr id="62" name="Скругленный прямоугольник 378">
                <a:extLst>
                  <a:ext uri="{FF2B5EF4-FFF2-40B4-BE49-F238E27FC236}">
                    <a16:creationId xmlns="" xmlns:a16="http://schemas.microsoft.com/office/drawing/2014/main" id="{570CA4F1-272C-4D2E-BE4F-B952C15F2750}"/>
                  </a:ext>
                </a:extLst>
              </p:cNvPr>
              <p:cNvSpPr/>
              <p:nvPr/>
            </p:nvSpPr>
            <p:spPr bwMode="auto">
              <a:xfrm>
                <a:off x="905786" y="1377669"/>
                <a:ext cx="1068994" cy="336092"/>
              </a:xfrm>
              <a:prstGeom prst="roundRect">
                <a:avLst/>
              </a:prstGeom>
              <a:solidFill>
                <a:srgbClr val="ECF6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Аккредитация поставщиков</a:t>
                </a:r>
              </a:p>
            </p:txBody>
          </p:sp>
        </p:grpSp>
        <p:sp>
          <p:nvSpPr>
            <p:cNvPr id="46" name="TextBox 45">
              <a:extLst>
                <a:ext uri="{FF2B5EF4-FFF2-40B4-BE49-F238E27FC236}">
                  <a16:creationId xmlns="" xmlns:a16="http://schemas.microsoft.com/office/drawing/2014/main" id="{F583ED7B-CBA2-41A3-85BD-619A5741CA4E}"/>
                </a:ext>
              </a:extLst>
            </p:cNvPr>
            <p:cNvSpPr txBox="1"/>
            <p:nvPr/>
          </p:nvSpPr>
          <p:spPr>
            <a:xfrm>
              <a:off x="1654244" y="1195368"/>
              <a:ext cx="2434922" cy="1809017"/>
            </a:xfrm>
            <a:prstGeom prst="rect">
              <a:avLst/>
            </a:prstGeom>
            <a:noFill/>
          </p:spPr>
          <p:txBody>
            <a:bodyPr wrap="square" rtlCol="0">
              <a:spAutoFit/>
            </a:bodyPr>
            <a:lstStyle/>
            <a:p>
              <a:pPr defTabSz="725668" eaLnBrk="1" fontAlgn="auto" hangingPunct="1">
                <a:spcBef>
                  <a:spcPts val="0"/>
                </a:spcBef>
                <a:spcAft>
                  <a:spcPts val="0"/>
                </a:spcAft>
                <a:defRPr/>
              </a:pPr>
              <a:r>
                <a:rPr lang="ru-RU" sz="873" kern="0" dirty="0">
                  <a:solidFill>
                    <a:srgbClr val="000000"/>
                  </a:solidFill>
                  <a:latin typeface="Arial" panose="020B0604020202020204" pitchFamily="34" charset="0"/>
                </a:rPr>
                <a:t>Ключевые особенности:</a:t>
              </a:r>
            </a:p>
            <a:p>
              <a:pPr marL="87313" indent="-8731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Выбор поставщика: 1-20 дней</a:t>
              </a:r>
            </a:p>
            <a:p>
              <a:pPr marL="87313" indent="-8731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Основные способы закупки </a:t>
              </a:r>
            </a:p>
            <a:p>
              <a:pPr marL="87313" indent="-8731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Централизованные и совместные закупки</a:t>
              </a:r>
            </a:p>
            <a:p>
              <a:pPr marL="87313" indent="-8731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Лотовые, попозиционные и зонтичные</a:t>
              </a:r>
            </a:p>
            <a:p>
              <a:pPr marL="87313" indent="-87313" defTabSz="725668" eaLnBrk="1" fontAlgn="auto" hangingPunct="1">
                <a:spcBef>
                  <a:spcPts val="0"/>
                </a:spcBef>
                <a:spcAft>
                  <a:spcPts val="0"/>
                </a:spcAft>
                <a:buFont typeface="Wingdings" panose="05000000000000000000" pitchFamily="2" charset="2"/>
                <a:buChar char="§"/>
                <a:defRPr/>
              </a:pPr>
              <a:r>
                <a:rPr lang="ru-RU" sz="873" b="0" kern="0" dirty="0" err="1">
                  <a:solidFill>
                    <a:srgbClr val="000000"/>
                  </a:solidFill>
                  <a:latin typeface="Arial" panose="020B0604020202020204" pitchFamily="34" charset="0"/>
                </a:rPr>
                <a:t>Многолотовые</a:t>
              </a:r>
              <a:r>
                <a:rPr lang="ru-RU" sz="873" b="0" kern="0" dirty="0">
                  <a:solidFill>
                    <a:srgbClr val="000000"/>
                  </a:solidFill>
                  <a:latin typeface="Arial" panose="020B0604020202020204" pitchFamily="34" charset="0"/>
                </a:rPr>
                <a:t> и многоэтапные закупки</a:t>
              </a:r>
            </a:p>
            <a:p>
              <a:pPr marL="87313" indent="-8731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П</a:t>
              </a:r>
              <a:r>
                <a:rPr lang="ru-RU" sz="873" b="0" kern="0" dirty="0" err="1">
                  <a:solidFill>
                    <a:srgbClr val="000000"/>
                  </a:solidFill>
                  <a:latin typeface="Arial" panose="020B0604020202020204" pitchFamily="34" charset="0"/>
                </a:rPr>
                <a:t>оддержка</a:t>
              </a:r>
              <a:r>
                <a:rPr lang="ru-RU" sz="873" b="0" kern="0" dirty="0">
                  <a:solidFill>
                    <a:srgbClr val="000000"/>
                  </a:solidFill>
                  <a:latin typeface="Arial" panose="020B0604020202020204" pitchFamily="34" charset="0"/>
                </a:rPr>
                <a:t> 223фз</a:t>
              </a:r>
            </a:p>
          </p:txBody>
        </p:sp>
      </p:grpSp>
      <p:sp>
        <p:nvSpPr>
          <p:cNvPr id="63" name="TextBox 62">
            <a:extLst>
              <a:ext uri="{FF2B5EF4-FFF2-40B4-BE49-F238E27FC236}">
                <a16:creationId xmlns="" xmlns:a16="http://schemas.microsoft.com/office/drawing/2014/main" id="{4B919B9D-8908-40DC-9DFB-83A22C0E77EA}"/>
              </a:ext>
            </a:extLst>
          </p:cNvPr>
          <p:cNvSpPr txBox="1"/>
          <p:nvPr/>
        </p:nvSpPr>
        <p:spPr>
          <a:xfrm>
            <a:off x="2350947" y="4657077"/>
            <a:ext cx="3926075" cy="226665"/>
          </a:xfrm>
          <a:prstGeom prst="rect">
            <a:avLst/>
          </a:prstGeom>
          <a:noFill/>
        </p:spPr>
        <p:txBody>
          <a:bodyPr wrap="none" rtlCol="0">
            <a:spAutoFit/>
          </a:bodyPr>
          <a:lstStyle/>
          <a:p>
            <a:r>
              <a:rPr lang="ru-RU" sz="873" b="0" dirty="0">
                <a:solidFill>
                  <a:srgbClr val="C00000"/>
                </a:solidFill>
                <a:latin typeface="Arial" panose="020B0604020202020204" pitchFamily="34" charset="0"/>
              </a:rPr>
              <a:t>«Корпоративные закупки» логично расширяют функциональность </a:t>
            </a:r>
            <a:r>
              <a:rPr lang="en-US" sz="873" b="0" dirty="0" smtClean="0">
                <a:solidFill>
                  <a:srgbClr val="C00000"/>
                </a:solidFill>
                <a:latin typeface="Arial" panose="020B0604020202020204" pitchFamily="34" charset="0"/>
              </a:rPr>
              <a:t>ERP</a:t>
            </a:r>
            <a:endParaRPr lang="ru-RU" sz="873" b="0" dirty="0">
              <a:solidFill>
                <a:srgbClr val="C00000"/>
              </a:solidFill>
              <a:latin typeface="Arial" panose="020B0604020202020204" pitchFamily="34" charset="0"/>
            </a:endParaRPr>
          </a:p>
        </p:txBody>
      </p:sp>
      <p:cxnSp>
        <p:nvCxnSpPr>
          <p:cNvPr id="64" name="Прямая со стрелкой 63">
            <a:extLst>
              <a:ext uri="{FF2B5EF4-FFF2-40B4-BE49-F238E27FC236}">
                <a16:creationId xmlns="" xmlns:a16="http://schemas.microsoft.com/office/drawing/2014/main" id="{56BBF8A9-D2B9-4C9B-93D1-39197ADD5474}"/>
              </a:ext>
            </a:extLst>
          </p:cNvPr>
          <p:cNvCxnSpPr>
            <a:stCxn id="43" idx="1"/>
          </p:cNvCxnSpPr>
          <p:nvPr/>
        </p:nvCxnSpPr>
        <p:spPr>
          <a:xfrm flipH="1" flipV="1">
            <a:off x="1607799" y="2834328"/>
            <a:ext cx="803910" cy="258"/>
          </a:xfrm>
          <a:prstGeom prst="straightConnector1">
            <a:avLst/>
          </a:prstGeom>
          <a:ln w="2857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nvGrpSpPr>
          <p:cNvPr id="65" name="Группа 64">
            <a:extLst>
              <a:ext uri="{FF2B5EF4-FFF2-40B4-BE49-F238E27FC236}">
                <a16:creationId xmlns="" xmlns:a16="http://schemas.microsoft.com/office/drawing/2014/main" id="{7719CA77-5DBE-46A4-832D-E9685EE05117}"/>
              </a:ext>
            </a:extLst>
          </p:cNvPr>
          <p:cNvGrpSpPr/>
          <p:nvPr/>
        </p:nvGrpSpPr>
        <p:grpSpPr>
          <a:xfrm>
            <a:off x="6706429" y="658379"/>
            <a:ext cx="2144498" cy="3783539"/>
            <a:chOff x="8856588" y="1439887"/>
            <a:chExt cx="2702217" cy="4767522"/>
          </a:xfrm>
        </p:grpSpPr>
        <p:grpSp>
          <p:nvGrpSpPr>
            <p:cNvPr id="66" name="Группа 65">
              <a:extLst>
                <a:ext uri="{FF2B5EF4-FFF2-40B4-BE49-F238E27FC236}">
                  <a16:creationId xmlns="" xmlns:a16="http://schemas.microsoft.com/office/drawing/2014/main" id="{BC301D61-7B47-4694-8A0E-FACD54D61891}"/>
                </a:ext>
              </a:extLst>
            </p:cNvPr>
            <p:cNvGrpSpPr/>
            <p:nvPr/>
          </p:nvGrpSpPr>
          <p:grpSpPr>
            <a:xfrm>
              <a:off x="8856588" y="1439887"/>
              <a:ext cx="2702217" cy="4767522"/>
              <a:chOff x="9343657" y="1484784"/>
              <a:chExt cx="2702217" cy="4767522"/>
            </a:xfrm>
          </p:grpSpPr>
          <p:sp>
            <p:nvSpPr>
              <p:cNvPr id="68" name="Овал 67">
                <a:extLst>
                  <a:ext uri="{FF2B5EF4-FFF2-40B4-BE49-F238E27FC236}">
                    <a16:creationId xmlns="" xmlns:a16="http://schemas.microsoft.com/office/drawing/2014/main" id="{A7BC6CE3-60DD-422E-B256-89905DB6EB5A}"/>
                  </a:ext>
                </a:extLst>
              </p:cNvPr>
              <p:cNvSpPr/>
              <p:nvPr/>
            </p:nvSpPr>
            <p:spPr bwMode="auto">
              <a:xfrm rot="20624529">
                <a:off x="9655121" y="2439387"/>
                <a:ext cx="1193499" cy="887521"/>
              </a:xfrm>
              <a:prstGeom prst="ellipse">
                <a:avLst/>
              </a:prstGeom>
              <a:solidFill>
                <a:srgbClr val="FFFFE4">
                  <a:alpha val="50000"/>
                </a:srgbClr>
              </a:solidFill>
              <a:ln>
                <a:solidFill>
                  <a:srgbClr val="000000"/>
                </a:solidFill>
                <a:prstDash val="dash"/>
              </a:ln>
              <a:effectLst/>
            </p:spPr>
            <p:txBody>
              <a:bodyPr vert="horz" wrap="square" lIns="71425" tIns="37141" rIns="71425" bIns="37141" numCol="1" rtlCol="0" anchor="t" anchorCtr="0" compatLnSpc="1">
                <a:prstTxWarp prst="textNoShape">
                  <a:avLst/>
                </a:prstTxWarp>
                <a:noAutofit/>
              </a:bodyPr>
              <a:lstStyle/>
              <a:p>
                <a:pPr marL="302362" indent="-302362" defTabSz="725668" eaLnBrk="1" fontAlgn="auto" hangingPunct="1">
                  <a:lnSpc>
                    <a:spcPct val="85000"/>
                  </a:lnSpc>
                  <a:spcBef>
                    <a:spcPct val="50000"/>
                  </a:spcBef>
                  <a:spcAft>
                    <a:spcPts val="0"/>
                  </a:spcAft>
                  <a:buSzPct val="120000"/>
                  <a:buBlip>
                    <a:blip r:embed="rId7"/>
                  </a:buBlip>
                  <a:defRPr/>
                </a:pPr>
                <a:endParaRPr lang="ru-RU" sz="1428" b="0" kern="0">
                  <a:solidFill>
                    <a:sysClr val="windowText" lastClr="000000"/>
                  </a:solidFill>
                  <a:latin typeface="Arial" panose="020B0604020202020204" pitchFamily="34" charset="0"/>
                </a:endParaRPr>
              </a:p>
            </p:txBody>
          </p:sp>
          <p:sp>
            <p:nvSpPr>
              <p:cNvPr id="69" name="Скругленный прямоугольник 342">
                <a:extLst>
                  <a:ext uri="{FF2B5EF4-FFF2-40B4-BE49-F238E27FC236}">
                    <a16:creationId xmlns="" xmlns:a16="http://schemas.microsoft.com/office/drawing/2014/main" id="{23896982-3A1F-4AFA-AA91-5165B4C61D2B}"/>
                  </a:ext>
                </a:extLst>
              </p:cNvPr>
              <p:cNvSpPr/>
              <p:nvPr/>
            </p:nvSpPr>
            <p:spPr bwMode="auto">
              <a:xfrm>
                <a:off x="9735502" y="4293096"/>
                <a:ext cx="947037" cy="336092"/>
              </a:xfrm>
              <a:prstGeom prst="roundRect">
                <a:avLst/>
              </a:prstGeom>
              <a:solidFill>
                <a:srgbClr val="EEEFEF"/>
              </a:solidFill>
              <a:ln>
                <a:noFill/>
              </a:ln>
              <a:effectLst>
                <a:outerShdw blurRad="57150" dist="19050" dir="5400000" algn="ctr" rotWithShape="0">
                  <a:srgbClr val="000000">
                    <a:alpha val="63000"/>
                  </a:srgbClr>
                </a:outerShdw>
              </a:effectLst>
            </p:spPr>
            <p:txBody>
              <a:bodyPr vert="horz" wrap="square" lIns="71425" tIns="37141" rIns="71425" bIns="37141" numCol="1" rtlCol="0" anchor="t" anchorCtr="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Сбор предложений</a:t>
                </a:r>
              </a:p>
            </p:txBody>
          </p:sp>
          <p:sp>
            <p:nvSpPr>
              <p:cNvPr id="70" name="Скругленный прямоугольник 343">
                <a:extLst>
                  <a:ext uri="{FF2B5EF4-FFF2-40B4-BE49-F238E27FC236}">
                    <a16:creationId xmlns="" xmlns:a16="http://schemas.microsoft.com/office/drawing/2014/main" id="{53AD43B0-312D-43DB-A795-3AE0C317DF98}"/>
                  </a:ext>
                </a:extLst>
              </p:cNvPr>
              <p:cNvSpPr/>
              <p:nvPr/>
            </p:nvSpPr>
            <p:spPr bwMode="auto">
              <a:xfrm>
                <a:off x="11006630" y="4293096"/>
                <a:ext cx="936000" cy="336092"/>
              </a:xfrm>
              <a:prstGeom prst="roundRect">
                <a:avLst/>
              </a:prstGeom>
              <a:solidFill>
                <a:srgbClr val="EEEFEF"/>
              </a:solidFill>
              <a:ln>
                <a:noFill/>
              </a:ln>
              <a:effectLst>
                <a:outerShdw blurRad="57150" dist="19050" dir="5400000" algn="ctr" rotWithShape="0">
                  <a:srgbClr val="000000">
                    <a:alpha val="63000"/>
                  </a:srgbClr>
                </a:outerShdw>
              </a:effectLst>
            </p:spPr>
            <p:txBody>
              <a:bodyPr vert="horz" wrap="square" lIns="71425" tIns="37141" rIns="71425" bIns="37141" numCol="1" rtlCol="0" anchor="t" anchorCtr="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Анализ предложений</a:t>
                </a:r>
              </a:p>
            </p:txBody>
          </p:sp>
          <p:cxnSp>
            <p:nvCxnSpPr>
              <p:cNvPr id="71" name="Прямая со стрелкой 70">
                <a:extLst>
                  <a:ext uri="{FF2B5EF4-FFF2-40B4-BE49-F238E27FC236}">
                    <a16:creationId xmlns="" xmlns:a16="http://schemas.microsoft.com/office/drawing/2014/main" id="{B4F756C5-0834-4E8F-98DF-22B664427DFC}"/>
                  </a:ext>
                </a:extLst>
              </p:cNvPr>
              <p:cNvCxnSpPr>
                <a:stCxn id="69" idx="3"/>
                <a:endCxn id="70" idx="1"/>
              </p:cNvCxnSpPr>
              <p:nvPr/>
            </p:nvCxnSpPr>
            <p:spPr bwMode="auto">
              <a:xfrm>
                <a:off x="10682539" y="4461142"/>
                <a:ext cx="324091" cy="0"/>
              </a:xfrm>
              <a:prstGeom prst="straightConnector1">
                <a:avLst/>
              </a:prstGeom>
              <a:noFill/>
              <a:ln w="6350" cap="flat" cmpd="sng" algn="ctr">
                <a:solidFill>
                  <a:srgbClr val="000000"/>
                </a:solidFill>
                <a:prstDash val="solid"/>
                <a:miter lim="800000"/>
                <a:tailEnd type="triangle"/>
              </a:ln>
              <a:effectLst/>
            </p:spPr>
          </p:cxnSp>
          <p:sp>
            <p:nvSpPr>
              <p:cNvPr id="72" name="TextBox 71">
                <a:extLst>
                  <a:ext uri="{FF2B5EF4-FFF2-40B4-BE49-F238E27FC236}">
                    <a16:creationId xmlns="" xmlns:a16="http://schemas.microsoft.com/office/drawing/2014/main" id="{B4B6AB3B-723D-4D9D-9D2E-64FAE97FC196}"/>
                  </a:ext>
                </a:extLst>
              </p:cNvPr>
              <p:cNvSpPr txBox="1"/>
              <p:nvPr/>
            </p:nvSpPr>
            <p:spPr>
              <a:xfrm>
                <a:off x="11100148" y="3681270"/>
                <a:ext cx="711408" cy="424340"/>
              </a:xfrm>
              <a:prstGeom prst="rect">
                <a:avLst/>
              </a:prstGeom>
              <a:noFill/>
            </p:spPr>
            <p:txBody>
              <a:bodyPr wrap="none" rtlCol="0">
                <a:spAutoFit/>
              </a:bodyPr>
              <a:lstStyle/>
              <a:p>
                <a:pPr defTabSz="725668" eaLnBrk="1" fontAlgn="auto" hangingPunct="1">
                  <a:spcBef>
                    <a:spcPts val="0"/>
                  </a:spcBef>
                  <a:spcAft>
                    <a:spcPts val="0"/>
                  </a:spcAft>
                  <a:defRPr/>
                </a:pPr>
                <a:r>
                  <a:rPr lang="ru-RU" sz="794" b="0" kern="0" dirty="0">
                    <a:solidFill>
                      <a:srgbClr val="000000"/>
                    </a:solidFill>
                    <a:latin typeface="Arial" panose="020B0604020202020204" pitchFamily="34" charset="0"/>
                  </a:rPr>
                  <a:t>1С:ЭДО</a:t>
                </a:r>
                <a:br>
                  <a:rPr lang="ru-RU" sz="794" b="0" kern="0" dirty="0">
                    <a:solidFill>
                      <a:srgbClr val="000000"/>
                    </a:solidFill>
                    <a:latin typeface="Arial" panose="020B0604020202020204" pitchFamily="34" charset="0"/>
                  </a:rPr>
                </a:br>
                <a:r>
                  <a:rPr lang="ru-RU" sz="794" b="0" kern="0" dirty="0">
                    <a:solidFill>
                      <a:srgbClr val="000000"/>
                    </a:solidFill>
                    <a:latin typeface="Arial" panose="020B0604020202020204" pitchFamily="34" charset="0"/>
                  </a:rPr>
                  <a:t>с ЭЦП</a:t>
                </a:r>
              </a:p>
            </p:txBody>
          </p:sp>
          <p:sp>
            <p:nvSpPr>
              <p:cNvPr id="73" name="TextBox 72">
                <a:extLst>
                  <a:ext uri="{FF2B5EF4-FFF2-40B4-BE49-F238E27FC236}">
                    <a16:creationId xmlns="" xmlns:a16="http://schemas.microsoft.com/office/drawing/2014/main" id="{5B08F8E0-C924-484E-83F7-0745B3F2BF9B}"/>
                  </a:ext>
                </a:extLst>
              </p:cNvPr>
              <p:cNvSpPr txBox="1"/>
              <p:nvPr/>
            </p:nvSpPr>
            <p:spPr>
              <a:xfrm rot="1620147">
                <a:off x="10055525" y="2844293"/>
                <a:ext cx="838691" cy="430887"/>
              </a:xfrm>
              <a:prstGeom prst="rect">
                <a:avLst/>
              </a:prstGeom>
              <a:noFill/>
            </p:spPr>
            <p:txBody>
              <a:bodyPr wrap="none" rtlCol="0">
                <a:prstTxWarp prst="textArchUp">
                  <a:avLst/>
                </a:prstTxWarp>
                <a:spAutoFit/>
              </a:bodyPr>
              <a:lstStyle/>
              <a:p>
                <a:pPr defTabSz="725668" eaLnBrk="1" fontAlgn="auto" hangingPunct="1">
                  <a:spcBef>
                    <a:spcPts val="0"/>
                  </a:spcBef>
                  <a:spcAft>
                    <a:spcPts val="0"/>
                  </a:spcAft>
                  <a:defRPr/>
                </a:pPr>
                <a:r>
                  <a:rPr lang="ru-RU" sz="873" b="0" kern="0" dirty="0">
                    <a:solidFill>
                      <a:srgbClr val="000000"/>
                    </a:solidFill>
                    <a:latin typeface="Arial" panose="020B0604020202020204" pitchFamily="34" charset="0"/>
                  </a:rPr>
                  <a:t>Торговая</a:t>
                </a:r>
              </a:p>
              <a:p>
                <a:pPr defTabSz="725668" eaLnBrk="1" fontAlgn="auto" hangingPunct="1">
                  <a:spcBef>
                    <a:spcPts val="0"/>
                  </a:spcBef>
                  <a:spcAft>
                    <a:spcPts val="0"/>
                  </a:spcAft>
                  <a:defRPr/>
                </a:pPr>
                <a:r>
                  <a:rPr lang="ru-RU" sz="873" b="0" kern="0" dirty="0">
                    <a:solidFill>
                      <a:srgbClr val="000000"/>
                    </a:solidFill>
                    <a:latin typeface="Arial" panose="020B0604020202020204" pitchFamily="34" charset="0"/>
                  </a:rPr>
                  <a:t>площадка</a:t>
                </a:r>
              </a:p>
            </p:txBody>
          </p:sp>
          <p:sp>
            <p:nvSpPr>
              <p:cNvPr id="74" name="Стрелка вверх 347">
                <a:extLst>
                  <a:ext uri="{FF2B5EF4-FFF2-40B4-BE49-F238E27FC236}">
                    <a16:creationId xmlns="" xmlns:a16="http://schemas.microsoft.com/office/drawing/2014/main" id="{4F5A8B90-A397-4CF3-AD93-EB4699923C60}"/>
                  </a:ext>
                </a:extLst>
              </p:cNvPr>
              <p:cNvSpPr/>
              <p:nvPr/>
            </p:nvSpPr>
            <p:spPr bwMode="auto">
              <a:xfrm>
                <a:off x="10100319" y="3380451"/>
                <a:ext cx="360040" cy="421870"/>
              </a:xfrm>
              <a:prstGeom prst="upArrow">
                <a:avLst/>
              </a:prstGeom>
              <a:solidFill>
                <a:srgbClr val="FFFFFF">
                  <a:alpha val="75000"/>
                </a:srgbClr>
              </a:solidFill>
              <a:ln w="28575" cap="flat" cmpd="sng" algn="ctr">
                <a:solidFill>
                  <a:srgbClr val="000000"/>
                </a:solidFill>
                <a:prstDash val="solid"/>
                <a:round/>
                <a:headEnd type="none" w="med" len="med"/>
                <a:tailEnd type="none" w="med" len="med"/>
              </a:ln>
              <a:effectLst/>
            </p:spPr>
            <p:txBody>
              <a:bodyPr vert="horz" wrap="square" lIns="71425" tIns="37141" rIns="71425" bIns="37141" numCol="1" rtlCol="0" anchor="t" anchorCtr="0" compatLnSpc="1">
                <a:prstTxWarp prst="textNoShape">
                  <a:avLst/>
                </a:prstTxWarp>
                <a:spAutoFit/>
              </a:bodyPr>
              <a:lstStyle/>
              <a:p>
                <a:pPr marL="302362" indent="-302362" defTabSz="725668" eaLnBrk="1" fontAlgn="auto" hangingPunct="1">
                  <a:lnSpc>
                    <a:spcPct val="85000"/>
                  </a:lnSpc>
                  <a:spcBef>
                    <a:spcPct val="50000"/>
                  </a:spcBef>
                  <a:spcAft>
                    <a:spcPts val="0"/>
                  </a:spcAft>
                  <a:buSzPct val="120000"/>
                  <a:buBlip>
                    <a:blip r:embed="rId7"/>
                  </a:buBlip>
                  <a:defRPr/>
                </a:pPr>
                <a:endParaRPr lang="ru-RU" sz="1428" b="0" kern="0">
                  <a:solidFill>
                    <a:sysClr val="windowText" lastClr="000000"/>
                  </a:solidFill>
                  <a:latin typeface="Arial" panose="020B0604020202020204" pitchFamily="34" charset="0"/>
                </a:endParaRPr>
              </a:p>
            </p:txBody>
          </p:sp>
          <p:sp>
            <p:nvSpPr>
              <p:cNvPr id="75" name="TextBox 74">
                <a:extLst>
                  <a:ext uri="{FF2B5EF4-FFF2-40B4-BE49-F238E27FC236}">
                    <a16:creationId xmlns="" xmlns:a16="http://schemas.microsoft.com/office/drawing/2014/main" id="{F107FC03-65B2-4436-B484-A61C12BBAE03}"/>
                  </a:ext>
                </a:extLst>
              </p:cNvPr>
              <p:cNvSpPr txBox="1"/>
              <p:nvPr/>
            </p:nvSpPr>
            <p:spPr>
              <a:xfrm>
                <a:off x="9894667" y="2872966"/>
                <a:ext cx="751805" cy="424340"/>
              </a:xfrm>
              <a:prstGeom prst="rect">
                <a:avLst/>
              </a:prstGeom>
              <a:noFill/>
            </p:spPr>
            <p:txBody>
              <a:bodyPr wrap="none" rtlCol="0">
                <a:spAutoFit/>
              </a:bodyPr>
              <a:lstStyle/>
              <a:p>
                <a:pPr defTabSz="725668" eaLnBrk="1" fontAlgn="auto" hangingPunct="1">
                  <a:spcBef>
                    <a:spcPts val="0"/>
                  </a:spcBef>
                  <a:spcAft>
                    <a:spcPts val="0"/>
                  </a:spcAft>
                  <a:defRPr/>
                </a:pPr>
                <a:r>
                  <a:rPr lang="ru-RU" sz="794" b="0" kern="0" dirty="0">
                    <a:solidFill>
                      <a:srgbClr val="000000"/>
                    </a:solidFill>
                    <a:latin typeface="Arial" panose="020B0604020202020204" pitchFamily="34" charset="0"/>
                  </a:rPr>
                  <a:t>1С:ЭДО</a:t>
                </a:r>
                <a:br>
                  <a:rPr lang="ru-RU" sz="794" b="0" kern="0" dirty="0">
                    <a:solidFill>
                      <a:srgbClr val="000000"/>
                    </a:solidFill>
                    <a:latin typeface="Arial" panose="020B0604020202020204" pitchFamily="34" charset="0"/>
                  </a:rPr>
                </a:br>
                <a:r>
                  <a:rPr lang="ru-RU" sz="794" b="0" kern="0" dirty="0">
                    <a:solidFill>
                      <a:srgbClr val="000000"/>
                    </a:solidFill>
                    <a:latin typeface="Arial" panose="020B0604020202020204" pitchFamily="34" charset="0"/>
                  </a:rPr>
                  <a:t>без ЭЦП</a:t>
                </a:r>
              </a:p>
            </p:txBody>
          </p:sp>
          <p:sp>
            <p:nvSpPr>
              <p:cNvPr id="76" name="Стрелка вверх 349">
                <a:extLst>
                  <a:ext uri="{FF2B5EF4-FFF2-40B4-BE49-F238E27FC236}">
                    <a16:creationId xmlns="" xmlns:a16="http://schemas.microsoft.com/office/drawing/2014/main" id="{AA11E179-79A8-41D7-ACE5-AE96D263F857}"/>
                  </a:ext>
                </a:extLst>
              </p:cNvPr>
              <p:cNvSpPr/>
              <p:nvPr/>
            </p:nvSpPr>
            <p:spPr bwMode="auto">
              <a:xfrm rot="5400000">
                <a:off x="10783090" y="3659452"/>
                <a:ext cx="360040" cy="421870"/>
              </a:xfrm>
              <a:prstGeom prst="upArrow">
                <a:avLst/>
              </a:prstGeom>
              <a:noFill/>
              <a:ln w="28575" cap="flat" cmpd="sng" algn="ctr">
                <a:solidFill>
                  <a:srgbClr val="000000"/>
                </a:solidFill>
                <a:prstDash val="solid"/>
                <a:round/>
                <a:headEnd type="none" w="med" len="med"/>
                <a:tailEnd type="none" w="med" len="med"/>
              </a:ln>
              <a:effectLst/>
            </p:spPr>
            <p:txBody>
              <a:bodyPr vert="horz" wrap="square" lIns="71425" tIns="37141" rIns="71425" bIns="37141" numCol="1" rtlCol="0" anchor="t" anchorCtr="0" compatLnSpc="1">
                <a:prstTxWarp prst="textNoShape">
                  <a:avLst/>
                </a:prstTxWarp>
                <a:spAutoFit/>
              </a:bodyPr>
              <a:lstStyle/>
              <a:p>
                <a:pPr marL="302362" indent="-302362" defTabSz="725668" eaLnBrk="1" fontAlgn="auto" hangingPunct="1">
                  <a:lnSpc>
                    <a:spcPct val="85000"/>
                  </a:lnSpc>
                  <a:spcBef>
                    <a:spcPct val="50000"/>
                  </a:spcBef>
                  <a:spcAft>
                    <a:spcPts val="0"/>
                  </a:spcAft>
                  <a:buSzPct val="120000"/>
                  <a:buBlip>
                    <a:blip r:embed="rId7"/>
                  </a:buBlip>
                  <a:defRPr/>
                </a:pPr>
                <a:endParaRPr lang="ru-RU" sz="1428" b="0" kern="0">
                  <a:solidFill>
                    <a:sysClr val="windowText" lastClr="000000"/>
                  </a:solidFill>
                  <a:latin typeface="Arial" panose="020B0604020202020204" pitchFamily="34" charset="0"/>
                </a:endParaRPr>
              </a:p>
            </p:txBody>
          </p:sp>
          <p:sp>
            <p:nvSpPr>
              <p:cNvPr id="77" name="Скругленный прямоугольник 351">
                <a:extLst>
                  <a:ext uri="{FF2B5EF4-FFF2-40B4-BE49-F238E27FC236}">
                    <a16:creationId xmlns="" xmlns:a16="http://schemas.microsoft.com/office/drawing/2014/main" id="{23C2BBB6-4103-4D68-8201-6334F13A4982}"/>
                  </a:ext>
                </a:extLst>
              </p:cNvPr>
              <p:cNvSpPr/>
              <p:nvPr/>
            </p:nvSpPr>
            <p:spPr bwMode="auto">
              <a:xfrm>
                <a:off x="9671859" y="3625089"/>
                <a:ext cx="1065070" cy="451855"/>
              </a:xfrm>
              <a:prstGeom prst="roundRect">
                <a:avLst/>
              </a:prstGeom>
              <a:solidFill>
                <a:srgbClr val="EEEFEF"/>
              </a:solidFill>
              <a:ln w="28575">
                <a:solidFill>
                  <a:srgbClr val="000000"/>
                </a:solidFill>
              </a:ln>
              <a:effectLst>
                <a:outerShdw blurRad="57150" dist="19050" dir="5400000" algn="ctr" rotWithShape="0">
                  <a:srgbClr val="000000">
                    <a:alpha val="63000"/>
                  </a:srgbClr>
                </a:outerShdw>
              </a:effectLst>
            </p:spPr>
            <p:txBody>
              <a:bodyPr vert="horz" wrap="square" lIns="71425" tIns="37141" rIns="71425" bIns="37141" numCol="1" rtlCol="0" anchor="t" anchorCtr="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Запрос коммерческого предложения</a:t>
                </a:r>
              </a:p>
            </p:txBody>
          </p:sp>
          <p:pic>
            <p:nvPicPr>
              <p:cNvPr id="78" name="Рисунок 77">
                <a:extLst>
                  <a:ext uri="{FF2B5EF4-FFF2-40B4-BE49-F238E27FC236}">
                    <a16:creationId xmlns="" xmlns:a16="http://schemas.microsoft.com/office/drawing/2014/main" id="{0D825625-A427-4E0B-AF90-50D30C3201C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10491" y="5301208"/>
                <a:ext cx="1520144" cy="951098"/>
              </a:xfrm>
              <a:prstGeom prst="rect">
                <a:avLst/>
              </a:prstGeom>
            </p:spPr>
          </p:pic>
          <p:cxnSp>
            <p:nvCxnSpPr>
              <p:cNvPr id="79" name="Прямая со стрелкой 78">
                <a:extLst>
                  <a:ext uri="{FF2B5EF4-FFF2-40B4-BE49-F238E27FC236}">
                    <a16:creationId xmlns="" xmlns:a16="http://schemas.microsoft.com/office/drawing/2014/main" id="{56D38F68-08F2-45C8-83CB-EECD615479AB}"/>
                  </a:ext>
                </a:extLst>
              </p:cNvPr>
              <p:cNvCxnSpPr>
                <a:cxnSpLocks/>
                <a:stCxn id="77" idx="2"/>
                <a:endCxn id="69" idx="0"/>
              </p:cNvCxnSpPr>
              <p:nvPr/>
            </p:nvCxnSpPr>
            <p:spPr bwMode="auto">
              <a:xfrm>
                <a:off x="10204394" y="4076943"/>
                <a:ext cx="4627" cy="216152"/>
              </a:xfrm>
              <a:prstGeom prst="straightConnector1">
                <a:avLst/>
              </a:prstGeom>
              <a:noFill/>
              <a:ln w="6350" cap="flat" cmpd="sng" algn="ctr">
                <a:solidFill>
                  <a:srgbClr val="000000"/>
                </a:solidFill>
                <a:prstDash val="solid"/>
                <a:miter lim="800000"/>
                <a:tailEnd type="triangle"/>
              </a:ln>
              <a:effectLst/>
            </p:spPr>
          </p:cxnSp>
          <p:sp>
            <p:nvSpPr>
              <p:cNvPr id="80" name="Скругленный прямоугольник 354">
                <a:extLst>
                  <a:ext uri="{FF2B5EF4-FFF2-40B4-BE49-F238E27FC236}">
                    <a16:creationId xmlns="" xmlns:a16="http://schemas.microsoft.com/office/drawing/2014/main" id="{84495654-0DD9-4132-B34C-4F0ECD8E604B}"/>
                  </a:ext>
                </a:extLst>
              </p:cNvPr>
              <p:cNvSpPr/>
              <p:nvPr/>
            </p:nvSpPr>
            <p:spPr bwMode="auto">
              <a:xfrm>
                <a:off x="11006629" y="4833564"/>
                <a:ext cx="936000" cy="336092"/>
              </a:xfrm>
              <a:prstGeom prst="roundRect">
                <a:avLst/>
              </a:prstGeom>
              <a:solidFill>
                <a:srgbClr val="EEEFEF"/>
              </a:solidFill>
              <a:ln>
                <a:noFill/>
              </a:ln>
              <a:effectLst>
                <a:outerShdw blurRad="57150" dist="19050" dir="5400000" algn="ctr" rotWithShape="0">
                  <a:srgbClr val="000000">
                    <a:alpha val="63000"/>
                  </a:srgbClr>
                </a:outerShdw>
              </a:effectLst>
            </p:spPr>
            <p:txBody>
              <a:bodyPr vert="horz" wrap="square" lIns="71425" tIns="37141" rIns="71425" bIns="37141" numCol="1" rtlCol="0" anchor="t" anchorCtr="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Заказ поставщику</a:t>
                </a:r>
              </a:p>
            </p:txBody>
          </p:sp>
          <p:cxnSp>
            <p:nvCxnSpPr>
              <p:cNvPr id="81" name="Прямая со стрелкой 80">
                <a:extLst>
                  <a:ext uri="{FF2B5EF4-FFF2-40B4-BE49-F238E27FC236}">
                    <a16:creationId xmlns="" xmlns:a16="http://schemas.microsoft.com/office/drawing/2014/main" id="{6C5E6319-152D-4911-8868-809EEED1F97B}"/>
                  </a:ext>
                </a:extLst>
              </p:cNvPr>
              <p:cNvCxnSpPr>
                <a:stCxn id="70" idx="2"/>
                <a:endCxn id="80" idx="0"/>
              </p:cNvCxnSpPr>
              <p:nvPr/>
            </p:nvCxnSpPr>
            <p:spPr bwMode="auto">
              <a:xfrm flipH="1">
                <a:off x="11474629" y="4629188"/>
                <a:ext cx="1" cy="204376"/>
              </a:xfrm>
              <a:prstGeom prst="straightConnector1">
                <a:avLst/>
              </a:prstGeom>
              <a:noFill/>
              <a:ln w="6350" cap="flat" cmpd="sng" algn="ctr">
                <a:solidFill>
                  <a:srgbClr val="000000"/>
                </a:solidFill>
                <a:prstDash val="solid"/>
                <a:miter lim="800000"/>
                <a:tailEnd type="triangle"/>
              </a:ln>
              <a:effectLst/>
            </p:spPr>
          </p:cxnSp>
          <p:sp>
            <p:nvSpPr>
              <p:cNvPr id="82" name="Скругленный прямоугольник 356">
                <a:extLst>
                  <a:ext uri="{FF2B5EF4-FFF2-40B4-BE49-F238E27FC236}">
                    <a16:creationId xmlns="" xmlns:a16="http://schemas.microsoft.com/office/drawing/2014/main" id="{582D35AA-B8FF-4855-A561-7B40D1B63EDE}"/>
                  </a:ext>
                </a:extLst>
              </p:cNvPr>
              <p:cNvSpPr/>
              <p:nvPr/>
            </p:nvSpPr>
            <p:spPr bwMode="auto">
              <a:xfrm>
                <a:off x="9735501" y="4829888"/>
                <a:ext cx="936697" cy="336092"/>
              </a:xfrm>
              <a:prstGeom prst="roundRect">
                <a:avLst/>
              </a:prstGeom>
              <a:solidFill>
                <a:srgbClr val="EEEFEF"/>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71425" tIns="37141" rIns="71425" bIns="37141" numCol="1" spcCol="0" rtlCol="0" fromWordArt="0" anchor="ctr" anchorCtr="0" forceAA="0" compatLnSpc="1">
                <a:prstTxWarp prst="textNoShape">
                  <a:avLst/>
                </a:prstTxWarp>
                <a:spAutoFit/>
              </a:bodyPr>
              <a:lstStyle/>
              <a:p>
                <a:pPr algn="ctr" defTabSz="725668" eaLnBrk="1" fontAlgn="auto" hangingPunct="1">
                  <a:lnSpc>
                    <a:spcPct val="85000"/>
                  </a:lnSpc>
                  <a:spcBef>
                    <a:spcPct val="50000"/>
                  </a:spcBef>
                  <a:spcAft>
                    <a:spcPts val="0"/>
                  </a:spcAft>
                  <a:buSzPct val="120000"/>
                  <a:defRPr/>
                </a:pPr>
                <a:r>
                  <a:rPr lang="ru-RU" sz="635" b="0" kern="0" dirty="0">
                    <a:solidFill>
                      <a:srgbClr val="000000"/>
                    </a:solidFill>
                    <a:latin typeface="Arial" panose="020B0604020202020204" pitchFamily="34" charset="0"/>
                  </a:rPr>
                  <a:t>Акты и  накладные</a:t>
                </a:r>
              </a:p>
            </p:txBody>
          </p:sp>
          <p:cxnSp>
            <p:nvCxnSpPr>
              <p:cNvPr id="83" name="Прямая со стрелкой 82">
                <a:extLst>
                  <a:ext uri="{FF2B5EF4-FFF2-40B4-BE49-F238E27FC236}">
                    <a16:creationId xmlns="" xmlns:a16="http://schemas.microsoft.com/office/drawing/2014/main" id="{88E00285-2948-44ED-8F66-E4EB3F753B44}"/>
                  </a:ext>
                </a:extLst>
              </p:cNvPr>
              <p:cNvCxnSpPr>
                <a:stCxn id="80" idx="1"/>
                <a:endCxn id="82" idx="3"/>
              </p:cNvCxnSpPr>
              <p:nvPr/>
            </p:nvCxnSpPr>
            <p:spPr bwMode="auto">
              <a:xfrm flipH="1" flipV="1">
                <a:off x="10672198" y="4997935"/>
                <a:ext cx="334431" cy="3676"/>
              </a:xfrm>
              <a:prstGeom prst="straightConnector1">
                <a:avLst/>
              </a:prstGeom>
              <a:noFill/>
              <a:ln w="6350" cap="flat" cmpd="sng" algn="ctr">
                <a:solidFill>
                  <a:srgbClr val="000000"/>
                </a:solidFill>
                <a:prstDash val="solid"/>
                <a:miter lim="800000"/>
                <a:tailEnd type="triangle"/>
              </a:ln>
              <a:effectLst/>
            </p:spPr>
          </p:cxnSp>
          <p:sp>
            <p:nvSpPr>
              <p:cNvPr id="84" name="TextBox 83">
                <a:extLst>
                  <a:ext uri="{FF2B5EF4-FFF2-40B4-BE49-F238E27FC236}">
                    <a16:creationId xmlns="" xmlns:a16="http://schemas.microsoft.com/office/drawing/2014/main" id="{BC998F03-A548-4432-9B30-57042AB475A7}"/>
                  </a:ext>
                </a:extLst>
              </p:cNvPr>
              <p:cNvSpPr txBox="1"/>
              <p:nvPr/>
            </p:nvSpPr>
            <p:spPr>
              <a:xfrm>
                <a:off x="9343657" y="1484784"/>
                <a:ext cx="2702217" cy="962683"/>
              </a:xfrm>
              <a:prstGeom prst="rect">
                <a:avLst/>
              </a:prstGeom>
              <a:noFill/>
            </p:spPr>
            <p:txBody>
              <a:bodyPr wrap="none" rtlCol="0">
                <a:spAutoFit/>
              </a:bodyPr>
              <a:lstStyle/>
              <a:p>
                <a:pPr defTabSz="725668" eaLnBrk="1" fontAlgn="auto" hangingPunct="1">
                  <a:spcBef>
                    <a:spcPts val="0"/>
                  </a:spcBef>
                  <a:spcAft>
                    <a:spcPts val="0"/>
                  </a:spcAft>
                  <a:defRPr/>
                </a:pPr>
                <a:r>
                  <a:rPr lang="ru-RU" sz="873" kern="0" dirty="0">
                    <a:solidFill>
                      <a:srgbClr val="000000"/>
                    </a:solidFill>
                    <a:latin typeface="Arial" panose="020B0604020202020204" pitchFamily="34" charset="0"/>
                  </a:rPr>
                  <a:t>Ключевые особенности:</a:t>
                </a:r>
              </a:p>
              <a:p>
                <a:pPr marL="136063" indent="-13606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Выбор поставщика: 1-5 дней</a:t>
                </a:r>
              </a:p>
              <a:p>
                <a:pPr marL="136063" indent="-13606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Один способ: запрос предложений</a:t>
                </a:r>
              </a:p>
              <a:p>
                <a:pPr marL="136063" indent="-13606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Закрытая закупка по е-</a:t>
                </a:r>
                <a:r>
                  <a:rPr lang="ru-RU" sz="873" b="0" kern="0" dirty="0" err="1">
                    <a:solidFill>
                      <a:srgbClr val="000000"/>
                    </a:solidFill>
                    <a:latin typeface="Arial" panose="020B0604020202020204" pitchFamily="34" charset="0"/>
                  </a:rPr>
                  <a:t>майл</a:t>
                </a:r>
                <a:r>
                  <a:rPr lang="ru-RU" sz="873" b="0" kern="0" dirty="0">
                    <a:solidFill>
                      <a:srgbClr val="000000"/>
                    </a:solidFill>
                    <a:latin typeface="Arial" panose="020B0604020202020204" pitchFamily="34" charset="0"/>
                  </a:rPr>
                  <a:t> / ЭДО</a:t>
                </a:r>
              </a:p>
              <a:p>
                <a:pPr marL="136063" indent="-136063" defTabSz="725668" eaLnBrk="1" fontAlgn="auto" hangingPunct="1">
                  <a:spcBef>
                    <a:spcPts val="0"/>
                  </a:spcBef>
                  <a:spcAft>
                    <a:spcPts val="0"/>
                  </a:spcAft>
                  <a:buFont typeface="Wingdings" panose="05000000000000000000" pitchFamily="2" charset="2"/>
                  <a:buChar char="§"/>
                  <a:defRPr/>
                </a:pPr>
                <a:r>
                  <a:rPr lang="ru-RU" sz="873" b="0" kern="0" dirty="0">
                    <a:solidFill>
                      <a:srgbClr val="000000"/>
                    </a:solidFill>
                    <a:latin typeface="Arial" panose="020B0604020202020204" pitchFamily="34" charset="0"/>
                  </a:rPr>
                  <a:t>Поиск поставщиков в бизнес-сеть</a:t>
                </a:r>
              </a:p>
            </p:txBody>
          </p:sp>
        </p:grpSp>
        <p:pic>
          <p:nvPicPr>
            <p:cNvPr id="67" name="Рисунок 8">
              <a:extLst>
                <a:ext uri="{FF2B5EF4-FFF2-40B4-BE49-F238E27FC236}">
                  <a16:creationId xmlns="" xmlns:a16="http://schemas.microsoft.com/office/drawing/2014/main" id="{17886D7C-8241-4933-B950-1CFD90DC9AF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38941" y="3646526"/>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 name="Прямоугольник 84">
            <a:extLst>
              <a:ext uri="{FF2B5EF4-FFF2-40B4-BE49-F238E27FC236}">
                <a16:creationId xmlns="" xmlns:a16="http://schemas.microsoft.com/office/drawing/2014/main" id="{B036A5DD-2950-41C3-93F9-3466C1F23085}"/>
              </a:ext>
            </a:extLst>
          </p:cNvPr>
          <p:cNvSpPr/>
          <p:nvPr/>
        </p:nvSpPr>
        <p:spPr bwMode="auto">
          <a:xfrm>
            <a:off x="1408142" y="3920346"/>
            <a:ext cx="942805" cy="442429"/>
          </a:xfrm>
          <a:prstGeom prst="rect">
            <a:avLst/>
          </a:prstGeom>
          <a:noFill/>
          <a:ln w="28575">
            <a:solidFill>
              <a:schemeClr val="tx1"/>
            </a:solidFill>
          </a:ln>
          <a:effectLst/>
        </p:spPr>
        <p:txBody>
          <a:bodyPr vert="horz" wrap="square" lIns="71425" tIns="37141" rIns="71425" bIns="37141" numCol="1" rtlCol="0" anchor="t" anchorCtr="0" compatLnSpc="1">
            <a:prstTxWarp prst="textNoShape">
              <a:avLst/>
            </a:prstTxWarp>
            <a:noAutofit/>
          </a:bodyPr>
          <a:lstStyle/>
          <a:p>
            <a:pPr marL="302362" indent="-302362" eaLnBrk="1" hangingPunct="1">
              <a:lnSpc>
                <a:spcPct val="85000"/>
              </a:lnSpc>
              <a:spcBef>
                <a:spcPct val="50000"/>
              </a:spcBef>
              <a:buSzPct val="120000"/>
              <a:buBlip>
                <a:blip r:embed="rId7"/>
              </a:buBlip>
            </a:pPr>
            <a:endParaRPr lang="ru-RU" b="0">
              <a:cs typeface="Arial" panose="020B0604020202020204" pitchFamily="34" charset="0"/>
            </a:endParaRPr>
          </a:p>
        </p:txBody>
      </p:sp>
      <p:cxnSp>
        <p:nvCxnSpPr>
          <p:cNvPr id="86" name="Прямая со стрелкой 4">
            <a:extLst>
              <a:ext uri="{FF2B5EF4-FFF2-40B4-BE49-F238E27FC236}">
                <a16:creationId xmlns="" xmlns:a16="http://schemas.microsoft.com/office/drawing/2014/main" id="{DC87E08D-6011-46E4-A645-0995395D64EB}"/>
              </a:ext>
            </a:extLst>
          </p:cNvPr>
          <p:cNvCxnSpPr>
            <a:cxnSpLocks/>
            <a:stCxn id="85" idx="2"/>
          </p:cNvCxnSpPr>
          <p:nvPr/>
        </p:nvCxnSpPr>
        <p:spPr>
          <a:xfrm rot="16200000" flipH="1">
            <a:off x="4653839" y="1588481"/>
            <a:ext cx="129924" cy="5678512"/>
          </a:xfrm>
          <a:prstGeom prst="bentConnector2">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3"/>
          <p:cNvSpPr txBox="1">
            <a:spLocks/>
          </p:cNvSpPr>
          <p:nvPr/>
        </p:nvSpPr>
        <p:spPr>
          <a:xfrm>
            <a:off x="1685938" y="195486"/>
            <a:ext cx="7136890" cy="624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a:latin typeface="Arial" panose="020B0604020202020204" pitchFamily="34" charset="0"/>
              </a:defRPr>
            </a:lvl1pPr>
          </a:lstStyle>
          <a:p>
            <a:r>
              <a:rPr lang="ru-RU" altLang="ru-RU" dirty="0"/>
              <a:t>Корпоративные закупки</a:t>
            </a:r>
          </a:p>
        </p:txBody>
      </p:sp>
      <p:grpSp>
        <p:nvGrpSpPr>
          <p:cNvPr id="55" name="Группа 54"/>
          <p:cNvGrpSpPr/>
          <p:nvPr/>
        </p:nvGrpSpPr>
        <p:grpSpPr>
          <a:xfrm>
            <a:off x="554767" y="918906"/>
            <a:ext cx="7797680" cy="3900684"/>
            <a:chOff x="734359" y="1445421"/>
            <a:chExt cx="9825619" cy="4915132"/>
          </a:xfrm>
        </p:grpSpPr>
        <p:sp>
          <p:nvSpPr>
            <p:cNvPr id="56" name="Прямоугольник 55"/>
            <p:cNvSpPr/>
            <p:nvPr/>
          </p:nvSpPr>
          <p:spPr>
            <a:xfrm>
              <a:off x="1648865" y="1445421"/>
              <a:ext cx="7946397" cy="3841542"/>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684" eaLnBrk="1" hangingPunct="1"/>
              <a:endParaRPr lang="ru-RU" sz="1200" b="0" dirty="0">
                <a:solidFill>
                  <a:srgbClr val="000000"/>
                </a:solidFill>
                <a:latin typeface="Arial" panose="020B0604020202020204" pitchFamily="34" charset="0"/>
                <a:cs typeface="Arial" panose="020B0604020202020204" pitchFamily="34" charset="0"/>
              </a:endParaRPr>
            </a:p>
          </p:txBody>
        </p:sp>
        <p:sp>
          <p:nvSpPr>
            <p:cNvPr id="57" name="Скругленный прямоугольник 56"/>
            <p:cNvSpPr/>
            <p:nvPr/>
          </p:nvSpPr>
          <p:spPr>
            <a:xfrm>
              <a:off x="1788882" y="1544822"/>
              <a:ext cx="646317" cy="172879"/>
            </a:xfrm>
            <a:prstGeom prst="roundRect">
              <a:avLst/>
            </a:prstGeom>
            <a:solidFill>
              <a:schemeClr val="tx1">
                <a:lumMod val="50000"/>
                <a:lumOff val="50000"/>
              </a:schemeClr>
            </a:solidFill>
            <a:ln w="127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684">
                <a:defRPr/>
              </a:pPr>
              <a:r>
                <a:rPr lang="ru-RU" sz="787" b="0" dirty="0">
                  <a:solidFill>
                    <a:srgbClr val="FFFFFF"/>
                  </a:solidFill>
                  <a:latin typeface="Arial" panose="020B0604020202020204" pitchFamily="34" charset="0"/>
                  <a:cs typeface="Arial" panose="020B0604020202020204" pitchFamily="34" charset="0"/>
                </a:rPr>
                <a:t>223ФЗ</a:t>
              </a:r>
            </a:p>
          </p:txBody>
        </p:sp>
        <p:sp>
          <p:nvSpPr>
            <p:cNvPr id="58" name="Скругленный прямоугольник 57"/>
            <p:cNvSpPr/>
            <p:nvPr/>
          </p:nvSpPr>
          <p:spPr>
            <a:xfrm>
              <a:off x="2493862" y="1544822"/>
              <a:ext cx="546929" cy="172879"/>
            </a:xfrm>
            <a:prstGeom prst="roundRect">
              <a:avLst/>
            </a:prstGeom>
            <a:solidFill>
              <a:schemeClr val="tx1">
                <a:lumMod val="50000"/>
                <a:lumOff val="50000"/>
              </a:schemeClr>
            </a:solidFill>
            <a:ln w="127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684">
                <a:defRPr/>
              </a:pPr>
              <a:r>
                <a:rPr lang="ru-RU" sz="787" b="0" dirty="0">
                  <a:solidFill>
                    <a:srgbClr val="FFFFFF"/>
                  </a:solidFill>
                  <a:latin typeface="Arial" panose="020B0604020202020204" pitchFamily="34" charset="0"/>
                  <a:cs typeface="Arial" panose="020B0604020202020204" pitchFamily="34" charset="0"/>
                </a:rPr>
                <a:t>ЕИС</a:t>
              </a:r>
            </a:p>
          </p:txBody>
        </p:sp>
        <p:sp>
          <p:nvSpPr>
            <p:cNvPr id="59" name="Прямоугольник 58"/>
            <p:cNvSpPr/>
            <p:nvPr/>
          </p:nvSpPr>
          <p:spPr bwMode="auto">
            <a:xfrm>
              <a:off x="6622009" y="1861288"/>
              <a:ext cx="1262399" cy="510250"/>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defTabSz="685684">
                <a:defRPr/>
              </a:pPr>
              <a:r>
                <a:rPr lang="ru-RU" sz="794" b="0" dirty="0">
                  <a:solidFill>
                    <a:srgbClr val="000000"/>
                  </a:solidFill>
                  <a:latin typeface="Arial" panose="020B0604020202020204" pitchFamily="34" charset="0"/>
                  <a:cs typeface="Arial" panose="020B0604020202020204" pitchFamily="34" charset="0"/>
                </a:rPr>
                <a:t>Управление обязательствами</a:t>
              </a:r>
            </a:p>
          </p:txBody>
        </p:sp>
        <p:sp>
          <p:nvSpPr>
            <p:cNvPr id="60" name="TextBox 59"/>
            <p:cNvSpPr txBox="1"/>
            <p:nvPr/>
          </p:nvSpPr>
          <p:spPr>
            <a:xfrm>
              <a:off x="3270908" y="2445402"/>
              <a:ext cx="4521252" cy="349038"/>
            </a:xfrm>
            <a:prstGeom prst="rect">
              <a:avLst/>
            </a:prstGeom>
            <a:noFill/>
          </p:spPr>
          <p:txBody>
            <a:bodyPr wrap="none" rtlCol="0">
              <a:spAutoFit/>
            </a:bodyPr>
            <a:lstStyle/>
            <a:p>
              <a:pPr algn="ctr" defTabSz="685684">
                <a:defRPr/>
              </a:pPr>
              <a:r>
                <a:rPr lang="ru-RU" sz="1200" b="0" dirty="0">
                  <a:solidFill>
                    <a:srgbClr val="000000"/>
                  </a:solidFill>
                  <a:latin typeface="Arial" panose="020B0604020202020204" pitchFamily="34" charset="0"/>
                </a:rPr>
                <a:t>Подготовка и проведение закупочных процедур</a:t>
              </a:r>
            </a:p>
          </p:txBody>
        </p:sp>
        <p:sp>
          <p:nvSpPr>
            <p:cNvPr id="61" name="Прямоугольник 60"/>
            <p:cNvSpPr/>
            <p:nvPr/>
          </p:nvSpPr>
          <p:spPr bwMode="auto">
            <a:xfrm>
              <a:off x="3131820" y="1861288"/>
              <a:ext cx="993574" cy="510250"/>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p>
              <a:pPr algn="ctr" defTabSz="685684">
                <a:defRPr/>
              </a:pPr>
              <a:r>
                <a:rPr lang="ru-RU" sz="900" b="0" dirty="0">
                  <a:solidFill>
                    <a:srgbClr val="000000"/>
                  </a:solidFill>
                  <a:latin typeface="Arial" panose="020B0604020202020204" pitchFamily="34" charset="0"/>
                  <a:cs typeface="Arial" panose="020B0604020202020204" pitchFamily="34" charset="0"/>
                </a:rPr>
                <a:t>Правила закупок</a:t>
              </a:r>
            </a:p>
          </p:txBody>
        </p:sp>
        <p:sp>
          <p:nvSpPr>
            <p:cNvPr id="62" name="Прямоугольник 61"/>
            <p:cNvSpPr/>
            <p:nvPr/>
          </p:nvSpPr>
          <p:spPr bwMode="auto">
            <a:xfrm>
              <a:off x="5649902" y="1861288"/>
              <a:ext cx="884042" cy="510250"/>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p>
              <a:pPr algn="ctr" defTabSz="685684">
                <a:defRPr/>
              </a:pPr>
              <a:r>
                <a:rPr lang="ru-RU" sz="900" b="0" dirty="0">
                  <a:solidFill>
                    <a:srgbClr val="000000"/>
                  </a:solidFill>
                  <a:latin typeface="Arial" panose="020B0604020202020204" pitchFamily="34" charset="0"/>
                  <a:cs typeface="Arial" panose="020B0604020202020204" pitchFamily="34" charset="0"/>
                </a:rPr>
                <a:t>Контроль лимитов</a:t>
              </a:r>
            </a:p>
          </p:txBody>
        </p:sp>
        <p:sp>
          <p:nvSpPr>
            <p:cNvPr id="63" name="Прямоугольник 62"/>
            <p:cNvSpPr/>
            <p:nvPr/>
          </p:nvSpPr>
          <p:spPr bwMode="auto">
            <a:xfrm>
              <a:off x="4205456" y="1861288"/>
              <a:ext cx="1360667" cy="510250"/>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defTabSz="685684">
                <a:defRPr/>
              </a:pPr>
              <a:r>
                <a:rPr lang="ru-RU" sz="833" b="0" dirty="0">
                  <a:solidFill>
                    <a:srgbClr val="000000"/>
                  </a:solidFill>
                  <a:latin typeface="Arial" panose="020B0604020202020204" pitchFamily="34" charset="0"/>
                  <a:cs typeface="Arial" panose="020B0604020202020204" pitchFamily="34" charset="0"/>
                </a:rPr>
                <a:t>Управление по товарным категориям</a:t>
              </a:r>
            </a:p>
          </p:txBody>
        </p:sp>
        <p:sp>
          <p:nvSpPr>
            <p:cNvPr id="64" name="Прямоугольник 63"/>
            <p:cNvSpPr/>
            <p:nvPr/>
          </p:nvSpPr>
          <p:spPr bwMode="auto">
            <a:xfrm>
              <a:off x="7956807" y="1861288"/>
              <a:ext cx="1053319" cy="510250"/>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p>
              <a:pPr algn="ctr" defTabSz="685684">
                <a:defRPr/>
              </a:pPr>
              <a:r>
                <a:rPr lang="ru-RU" sz="794" b="0" dirty="0" err="1">
                  <a:solidFill>
                    <a:srgbClr val="000000"/>
                  </a:solidFill>
                  <a:latin typeface="Arial" panose="020B0604020202020204" pitchFamily="34" charset="0"/>
                  <a:cs typeface="Arial" panose="020B0604020202020204" pitchFamily="34" charset="0"/>
                </a:rPr>
                <a:t>Бенчмаркинг</a:t>
              </a:r>
              <a:r>
                <a:rPr lang="ru-RU" sz="794" b="0" dirty="0">
                  <a:solidFill>
                    <a:srgbClr val="000000"/>
                  </a:solidFill>
                  <a:latin typeface="Arial" panose="020B0604020202020204" pitchFamily="34" charset="0"/>
                  <a:cs typeface="Arial" panose="020B0604020202020204" pitchFamily="34" charset="0"/>
                </a:rPr>
                <a:t> поставщиков</a:t>
              </a:r>
            </a:p>
          </p:txBody>
        </p:sp>
        <p:sp>
          <p:nvSpPr>
            <p:cNvPr id="65" name="Прямоугольник 64"/>
            <p:cNvSpPr/>
            <p:nvPr/>
          </p:nvSpPr>
          <p:spPr bwMode="auto">
            <a:xfrm>
              <a:off x="1799691" y="4574990"/>
              <a:ext cx="1166736" cy="578283"/>
            </a:xfrm>
            <a:prstGeom prst="rect">
              <a:avLst/>
            </a:prstGeom>
            <a:solidFill>
              <a:srgbClr val="FFFFE4"/>
            </a:solidFill>
            <a:ln/>
          </p:spPr>
          <p:style>
            <a:lnRef idx="0">
              <a:schemeClr val="accent1"/>
            </a:lnRef>
            <a:fillRef idx="3">
              <a:schemeClr val="accent1"/>
            </a:fillRef>
            <a:effectRef idx="3">
              <a:schemeClr val="accent1"/>
            </a:effectRef>
            <a:fontRef idx="minor">
              <a:schemeClr val="lt1"/>
            </a:fontRef>
          </p:style>
          <p:txBody>
            <a:bodyPr anchor="ctr"/>
            <a:lstStyle/>
            <a:p>
              <a:pPr algn="ctr" defTabSz="685684"/>
              <a:r>
                <a:rPr lang="ru-RU" sz="794" b="0" dirty="0">
                  <a:solidFill>
                    <a:srgbClr val="000000"/>
                  </a:solidFill>
                  <a:latin typeface="Arial" panose="020B0604020202020204" pitchFamily="34" charset="0"/>
                  <a:cs typeface="Arial" panose="020B0604020202020204" pitchFamily="34" charset="0"/>
                </a:rPr>
                <a:t>Управление складами</a:t>
              </a:r>
            </a:p>
          </p:txBody>
        </p:sp>
        <p:sp>
          <p:nvSpPr>
            <p:cNvPr id="66" name="Прямоугольник 65"/>
            <p:cNvSpPr/>
            <p:nvPr/>
          </p:nvSpPr>
          <p:spPr bwMode="auto">
            <a:xfrm>
              <a:off x="3114451" y="4569081"/>
              <a:ext cx="1088533" cy="578283"/>
            </a:xfrm>
            <a:prstGeom prst="rect">
              <a:avLst/>
            </a:prstGeom>
            <a:solidFill>
              <a:srgbClr val="FFFFE4"/>
            </a:solidFill>
            <a:ln/>
          </p:spPr>
          <p:style>
            <a:lnRef idx="0">
              <a:schemeClr val="accent1"/>
            </a:lnRef>
            <a:fillRef idx="3">
              <a:schemeClr val="accent1"/>
            </a:fillRef>
            <a:effectRef idx="3">
              <a:schemeClr val="accent1"/>
            </a:effectRef>
            <a:fontRef idx="minor">
              <a:schemeClr val="lt1"/>
            </a:fontRef>
          </p:style>
          <p:txBody>
            <a:bodyPr anchor="ctr"/>
            <a:lstStyle/>
            <a:p>
              <a:pPr algn="ctr" defTabSz="685684"/>
              <a:r>
                <a:rPr lang="ru-RU" sz="794" b="0" dirty="0">
                  <a:solidFill>
                    <a:srgbClr val="000000"/>
                  </a:solidFill>
                  <a:latin typeface="Arial" panose="020B0604020202020204" pitchFamily="34" charset="0"/>
                  <a:cs typeface="Arial" panose="020B0604020202020204" pitchFamily="34" charset="0"/>
                </a:rPr>
                <a:t>Управление запасами</a:t>
              </a:r>
            </a:p>
          </p:txBody>
        </p:sp>
        <p:sp>
          <p:nvSpPr>
            <p:cNvPr id="67" name="Прямоугольник 66"/>
            <p:cNvSpPr/>
            <p:nvPr/>
          </p:nvSpPr>
          <p:spPr bwMode="auto">
            <a:xfrm>
              <a:off x="3914254" y="3816151"/>
              <a:ext cx="1234027" cy="511200"/>
            </a:xfrm>
            <a:prstGeom prst="rect">
              <a:avLst/>
            </a:prstGeom>
            <a:solidFill>
              <a:srgbClr val="FFFFBE"/>
            </a:solidFill>
            <a:ln/>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defTabSz="685684">
                <a:defRPr/>
              </a:pPr>
              <a:r>
                <a:rPr lang="ru-RU" sz="794" b="0" dirty="0" smtClean="0">
                  <a:solidFill>
                    <a:srgbClr val="000000"/>
                  </a:solidFill>
                  <a:latin typeface="Arial" panose="020B0604020202020204" pitchFamily="34" charset="0"/>
                  <a:cs typeface="Arial" panose="020B0604020202020204" pitchFamily="34" charset="0"/>
                </a:rPr>
                <a:t>1С:Бизнес-сеть</a:t>
              </a:r>
              <a:r>
                <a:rPr lang="ru-RU" sz="794" b="0" dirty="0">
                  <a:solidFill>
                    <a:srgbClr val="000000"/>
                  </a:solidFill>
                  <a:latin typeface="Arial" panose="020B0604020202020204" pitchFamily="34" charset="0"/>
                  <a:cs typeface="Arial" panose="020B0604020202020204" pitchFamily="34" charset="0"/>
                </a:rPr>
                <a:t>. Торговая площадка</a:t>
              </a:r>
            </a:p>
          </p:txBody>
        </p:sp>
        <p:sp>
          <p:nvSpPr>
            <p:cNvPr id="68" name="Прямоугольник 67"/>
            <p:cNvSpPr/>
            <p:nvPr/>
          </p:nvSpPr>
          <p:spPr bwMode="auto">
            <a:xfrm>
              <a:off x="4364490" y="3120529"/>
              <a:ext cx="1088533" cy="510250"/>
            </a:xfrm>
            <a:prstGeom prst="rect">
              <a:avLst/>
            </a:prstGeom>
            <a:solidFill>
              <a:srgbClr val="FFFFE4"/>
            </a:solidFill>
            <a:ln/>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defTabSz="685684">
                <a:defRPr/>
              </a:pPr>
              <a:r>
                <a:rPr lang="ru-RU" sz="794" b="0" dirty="0" err="1">
                  <a:solidFill>
                    <a:srgbClr val="000000"/>
                  </a:solidFill>
                  <a:latin typeface="Arial" panose="020B0604020202020204" pitchFamily="34" charset="0"/>
                  <a:cs typeface="Arial" panose="020B0604020202020204" pitchFamily="34" charset="0"/>
                </a:rPr>
                <a:t>Лотирование</a:t>
              </a:r>
              <a:r>
                <a:rPr lang="ru-RU" sz="794" b="0" dirty="0">
                  <a:solidFill>
                    <a:srgbClr val="000000"/>
                  </a:solidFill>
                  <a:latin typeface="Arial" panose="020B0604020202020204" pitchFamily="34" charset="0"/>
                  <a:cs typeface="Arial" panose="020B0604020202020204" pitchFamily="34" charset="0"/>
                </a:rPr>
                <a:t>, оптимизация плана закупок</a:t>
              </a:r>
            </a:p>
          </p:txBody>
        </p:sp>
        <p:sp>
          <p:nvSpPr>
            <p:cNvPr id="69" name="Прямоугольник 68"/>
            <p:cNvSpPr/>
            <p:nvPr/>
          </p:nvSpPr>
          <p:spPr bwMode="auto">
            <a:xfrm>
              <a:off x="5601048" y="3120529"/>
              <a:ext cx="1088533" cy="510250"/>
            </a:xfrm>
            <a:prstGeom prst="rect">
              <a:avLst/>
            </a:prstGeom>
            <a:solidFill>
              <a:srgbClr val="FFFFE4"/>
            </a:solidFill>
            <a:ln/>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defTabSz="685684">
                <a:defRPr/>
              </a:pPr>
              <a:r>
                <a:rPr lang="ru-RU" sz="794" b="0" dirty="0">
                  <a:solidFill>
                    <a:srgbClr val="000000"/>
                  </a:solidFill>
                  <a:latin typeface="Arial" panose="020B0604020202020204" pitchFamily="34" charset="0"/>
                  <a:cs typeface="Arial" panose="020B0604020202020204" pitchFamily="34" charset="0"/>
                </a:rPr>
                <a:t>Подготовка закупочной документации</a:t>
              </a:r>
            </a:p>
          </p:txBody>
        </p:sp>
        <p:sp>
          <p:nvSpPr>
            <p:cNvPr id="70" name="Прямоугольник 69"/>
            <p:cNvSpPr/>
            <p:nvPr/>
          </p:nvSpPr>
          <p:spPr bwMode="auto">
            <a:xfrm>
              <a:off x="3040792" y="3120529"/>
              <a:ext cx="1227521" cy="510250"/>
            </a:xfrm>
            <a:prstGeom prst="rect">
              <a:avLst/>
            </a:prstGeom>
            <a:solidFill>
              <a:srgbClr val="FFFFE4"/>
            </a:solidFill>
            <a:ln/>
          </p:spPr>
          <p:style>
            <a:lnRef idx="0">
              <a:schemeClr val="accent1"/>
            </a:lnRef>
            <a:fillRef idx="3">
              <a:schemeClr val="accent1"/>
            </a:fillRef>
            <a:effectRef idx="3">
              <a:schemeClr val="accent1"/>
            </a:effectRef>
            <a:fontRef idx="minor">
              <a:schemeClr val="lt1"/>
            </a:fontRef>
          </p:style>
          <p:txBody>
            <a:bodyPr anchor="ctr"/>
            <a:lstStyle/>
            <a:p>
              <a:pPr algn="ctr" defTabSz="685684"/>
              <a:r>
                <a:rPr lang="ru-RU" sz="794" b="0" dirty="0">
                  <a:solidFill>
                    <a:srgbClr val="000000"/>
                  </a:solidFill>
                  <a:latin typeface="Arial" panose="020B0604020202020204" pitchFamily="34" charset="0"/>
                  <a:cs typeface="Arial" panose="020B0604020202020204" pitchFamily="34" charset="0"/>
                </a:rPr>
                <a:t>Корпоративный </a:t>
              </a:r>
              <a:r>
                <a:rPr lang="ru-RU" sz="714" b="0" dirty="0">
                  <a:solidFill>
                    <a:srgbClr val="000000"/>
                  </a:solidFill>
                  <a:latin typeface="Arial" panose="020B0604020202020204" pitchFamily="34" charset="0"/>
                  <a:cs typeface="Arial" panose="020B0604020202020204" pitchFamily="34" charset="0"/>
                </a:rPr>
                <a:t>план</a:t>
              </a:r>
              <a:r>
                <a:rPr lang="ru-RU" sz="794" b="0" dirty="0">
                  <a:solidFill>
                    <a:srgbClr val="000000"/>
                  </a:solidFill>
                  <a:latin typeface="Arial" panose="020B0604020202020204" pitchFamily="34" charset="0"/>
                  <a:cs typeface="Arial" panose="020B0604020202020204" pitchFamily="34" charset="0"/>
                </a:rPr>
                <a:t> закупок</a:t>
              </a:r>
            </a:p>
          </p:txBody>
        </p:sp>
        <p:sp>
          <p:nvSpPr>
            <p:cNvPr id="71" name="Прямоугольник 70"/>
            <p:cNvSpPr/>
            <p:nvPr/>
          </p:nvSpPr>
          <p:spPr bwMode="auto">
            <a:xfrm>
              <a:off x="6866256" y="3120529"/>
              <a:ext cx="1088533" cy="510250"/>
            </a:xfrm>
            <a:prstGeom prst="rect">
              <a:avLst/>
            </a:prstGeom>
            <a:solidFill>
              <a:srgbClr val="FFFFE4"/>
            </a:solidFill>
            <a:ln/>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defTabSz="685684">
                <a:defRPr/>
              </a:pPr>
              <a:r>
                <a:rPr lang="ru-RU" sz="794" b="0" dirty="0">
                  <a:solidFill>
                    <a:srgbClr val="000000"/>
                  </a:solidFill>
                  <a:latin typeface="Arial" panose="020B0604020202020204" pitchFamily="34" charset="0"/>
                  <a:cs typeface="Arial" panose="020B0604020202020204" pitchFamily="34" charset="0"/>
                </a:rPr>
                <a:t>Проведение закупочных процедур</a:t>
              </a:r>
            </a:p>
          </p:txBody>
        </p:sp>
        <p:sp>
          <p:nvSpPr>
            <p:cNvPr id="72" name="Прямоугольник 71"/>
            <p:cNvSpPr/>
            <p:nvPr/>
          </p:nvSpPr>
          <p:spPr bwMode="auto">
            <a:xfrm>
              <a:off x="8122497" y="3120529"/>
              <a:ext cx="1076278" cy="510250"/>
            </a:xfrm>
            <a:prstGeom prst="rect">
              <a:avLst/>
            </a:prstGeom>
            <a:solidFill>
              <a:srgbClr val="FFFFE4"/>
            </a:solidFill>
            <a:ln/>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defTabSz="685684">
                <a:defRPr/>
              </a:pPr>
              <a:r>
                <a:rPr lang="ru-RU" sz="794" b="0" dirty="0">
                  <a:solidFill>
                    <a:srgbClr val="000000"/>
                  </a:solidFill>
                  <a:latin typeface="Arial" panose="020B0604020202020204" pitchFamily="34" charset="0"/>
                  <a:cs typeface="Arial" panose="020B0604020202020204" pitchFamily="34" charset="0"/>
                </a:rPr>
                <a:t>Контрактация, исполнение обязательств</a:t>
              </a:r>
            </a:p>
          </p:txBody>
        </p:sp>
        <p:cxnSp>
          <p:nvCxnSpPr>
            <p:cNvPr id="73" name="Прямая со стрелкой 72"/>
            <p:cNvCxnSpPr>
              <a:cxnSpLocks/>
              <a:stCxn id="70" idx="3"/>
              <a:endCxn id="68" idx="1"/>
            </p:cNvCxnSpPr>
            <p:nvPr/>
          </p:nvCxnSpPr>
          <p:spPr>
            <a:xfrm>
              <a:off x="4268313" y="3375654"/>
              <a:ext cx="9617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4" name="Прямая со стрелкой 73"/>
            <p:cNvCxnSpPr>
              <a:stCxn id="68" idx="3"/>
              <a:endCxn id="69" idx="1"/>
            </p:cNvCxnSpPr>
            <p:nvPr/>
          </p:nvCxnSpPr>
          <p:spPr>
            <a:xfrm>
              <a:off x="5453023" y="3375654"/>
              <a:ext cx="1480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5" name="Прямая со стрелкой 74"/>
            <p:cNvCxnSpPr>
              <a:stCxn id="69" idx="3"/>
              <a:endCxn id="71" idx="1"/>
            </p:cNvCxnSpPr>
            <p:nvPr/>
          </p:nvCxnSpPr>
          <p:spPr>
            <a:xfrm>
              <a:off x="6689581" y="3375654"/>
              <a:ext cx="1766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6" name="Прямая со стрелкой 75"/>
            <p:cNvCxnSpPr>
              <a:stCxn id="71" idx="3"/>
              <a:endCxn id="72" idx="1"/>
            </p:cNvCxnSpPr>
            <p:nvPr/>
          </p:nvCxnSpPr>
          <p:spPr>
            <a:xfrm>
              <a:off x="7954789" y="3375654"/>
              <a:ext cx="16770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7" name="Прямая со стрелкой 49"/>
            <p:cNvCxnSpPr>
              <a:cxnSpLocks/>
              <a:stCxn id="66" idx="0"/>
              <a:endCxn id="70" idx="2"/>
            </p:cNvCxnSpPr>
            <p:nvPr/>
          </p:nvCxnSpPr>
          <p:spPr bwMode="auto">
            <a:xfrm flipH="1" flipV="1">
              <a:off x="3654553" y="3630779"/>
              <a:ext cx="4165" cy="9383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8" name="Прямая со стрелкой 49"/>
            <p:cNvCxnSpPr>
              <a:cxnSpLocks/>
              <a:stCxn id="173" idx="7"/>
              <a:endCxn id="66" idx="3"/>
            </p:cNvCxnSpPr>
            <p:nvPr/>
          </p:nvCxnSpPr>
          <p:spPr bwMode="auto">
            <a:xfrm rot="16200000" flipH="1" flipV="1">
              <a:off x="5970262" y="1874332"/>
              <a:ext cx="1216611" cy="4751170"/>
            </a:xfrm>
            <a:prstGeom prst="bentConnector4">
              <a:avLst>
                <a:gd name="adj1" fmla="val -23677"/>
                <a:gd name="adj2" fmla="val 50647"/>
              </a:avLst>
            </a:prstGeom>
            <a:ln>
              <a:tailEnd type="triangle"/>
            </a:ln>
          </p:spPr>
          <p:style>
            <a:lnRef idx="2">
              <a:schemeClr val="dk1"/>
            </a:lnRef>
            <a:fillRef idx="0">
              <a:schemeClr val="dk1"/>
            </a:fillRef>
            <a:effectRef idx="1">
              <a:schemeClr val="dk1"/>
            </a:effectRef>
            <a:fontRef idx="minor">
              <a:schemeClr val="tx1"/>
            </a:fontRef>
          </p:style>
        </p:cxnSp>
        <p:cxnSp>
          <p:nvCxnSpPr>
            <p:cNvPr id="79" name="Прямая со стрелкой 78"/>
            <p:cNvCxnSpPr>
              <a:endCxn id="66" idx="1"/>
            </p:cNvCxnSpPr>
            <p:nvPr/>
          </p:nvCxnSpPr>
          <p:spPr bwMode="auto">
            <a:xfrm>
              <a:off x="2975463" y="4858222"/>
              <a:ext cx="138988"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0" name="TextBox 79"/>
            <p:cNvSpPr txBox="1"/>
            <p:nvPr/>
          </p:nvSpPr>
          <p:spPr>
            <a:xfrm>
              <a:off x="3741756" y="1483751"/>
              <a:ext cx="3673301" cy="349038"/>
            </a:xfrm>
            <a:prstGeom prst="rect">
              <a:avLst/>
            </a:prstGeom>
            <a:noFill/>
          </p:spPr>
          <p:txBody>
            <a:bodyPr wrap="none" rtlCol="0">
              <a:spAutoFit/>
            </a:bodyPr>
            <a:lstStyle/>
            <a:p>
              <a:pPr algn="ctr" defTabSz="685684">
                <a:defRPr/>
              </a:pPr>
              <a:r>
                <a:rPr lang="ru-RU" sz="1200" b="0" dirty="0">
                  <a:solidFill>
                    <a:srgbClr val="000000"/>
                  </a:solidFill>
                  <a:latin typeface="Arial" panose="020B0604020202020204" pitchFamily="34" charset="0"/>
                </a:rPr>
                <a:t>Управление закупочными процессами</a:t>
              </a:r>
            </a:p>
          </p:txBody>
        </p:sp>
        <p:sp>
          <p:nvSpPr>
            <p:cNvPr id="81" name="Прямоугольник 80"/>
            <p:cNvSpPr/>
            <p:nvPr/>
          </p:nvSpPr>
          <p:spPr bwMode="auto">
            <a:xfrm>
              <a:off x="2159713" y="1861288"/>
              <a:ext cx="884042" cy="510250"/>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anchor="ctr"/>
            <a:lstStyle/>
            <a:p>
              <a:pPr algn="ctr" defTabSz="685684">
                <a:defRPr/>
              </a:pPr>
              <a:r>
                <a:rPr lang="ru-RU" sz="900" b="0" dirty="0">
                  <a:solidFill>
                    <a:srgbClr val="000000"/>
                  </a:solidFill>
                  <a:latin typeface="Arial" panose="020B0604020202020204" pitchFamily="34" charset="0"/>
                  <a:cs typeface="Arial" panose="020B0604020202020204" pitchFamily="34" charset="0"/>
                </a:rPr>
                <a:t>Личный кабинет</a:t>
              </a:r>
            </a:p>
          </p:txBody>
        </p:sp>
        <p:cxnSp>
          <p:nvCxnSpPr>
            <p:cNvPr id="82" name="Прямая со стрелкой 78"/>
            <p:cNvCxnSpPr>
              <a:stCxn id="66" idx="0"/>
              <a:endCxn id="67" idx="1"/>
            </p:cNvCxnSpPr>
            <p:nvPr/>
          </p:nvCxnSpPr>
          <p:spPr bwMode="auto">
            <a:xfrm rot="5400000" flipH="1" flipV="1">
              <a:off x="3537821" y="4192648"/>
              <a:ext cx="497330" cy="255536"/>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83" name="Прямая со стрелкой 88"/>
            <p:cNvCxnSpPr/>
            <p:nvPr/>
          </p:nvCxnSpPr>
          <p:spPr bwMode="auto">
            <a:xfrm flipH="1" flipV="1">
              <a:off x="1440559" y="2118799"/>
              <a:ext cx="430031" cy="5276"/>
            </a:xfrm>
            <a:prstGeom prst="straightConnector1">
              <a:avLst/>
            </a:prstGeom>
            <a:ln>
              <a:prstDash val="dash"/>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pic>
          <p:nvPicPr>
            <p:cNvPr id="84"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393" y="3842618"/>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Прямая со стрелкой 88"/>
            <p:cNvCxnSpPr>
              <a:endCxn id="84" idx="0"/>
            </p:cNvCxnSpPr>
            <p:nvPr/>
          </p:nvCxnSpPr>
          <p:spPr bwMode="auto">
            <a:xfrm>
              <a:off x="1140047" y="2838879"/>
              <a:ext cx="15528" cy="1003739"/>
            </a:xfrm>
            <a:prstGeom prst="straightConnector1">
              <a:avLst/>
            </a:prstGeom>
            <a:ln>
              <a:prstDash val="dash"/>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grpSp>
          <p:nvGrpSpPr>
            <p:cNvPr id="87" name="Группа 86"/>
            <p:cNvGrpSpPr/>
            <p:nvPr/>
          </p:nvGrpSpPr>
          <p:grpSpPr>
            <a:xfrm>
              <a:off x="9689955" y="3168079"/>
              <a:ext cx="870023" cy="418513"/>
              <a:chOff x="4750578" y="4160674"/>
              <a:chExt cx="870023" cy="418513"/>
            </a:xfrm>
          </p:grpSpPr>
          <p:pic>
            <p:nvPicPr>
              <p:cNvPr id="166" name="Picture 31" descr="data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750578" y="4160674"/>
                <a:ext cx="870023" cy="37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 name="TextBox 93"/>
              <p:cNvSpPr txBox="1">
                <a:spLocks noChangeArrowheads="1"/>
              </p:cNvSpPr>
              <p:nvPr/>
            </p:nvSpPr>
            <p:spPr bwMode="auto">
              <a:xfrm>
                <a:off x="4911234" y="4259236"/>
                <a:ext cx="619842" cy="31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rgbClr val="008000"/>
                    </a:solidFill>
                    <a:latin typeface="Arial" panose="020B0604020202020204" pitchFamily="34" charset="0"/>
                  </a:defRPr>
                </a:lvl1pPr>
                <a:lvl2pPr marL="742950" indent="-285750">
                  <a:defRPr sz="1600">
                    <a:solidFill>
                      <a:srgbClr val="008000"/>
                    </a:solidFill>
                    <a:latin typeface="Arial" panose="020B0604020202020204" pitchFamily="34" charset="0"/>
                  </a:defRPr>
                </a:lvl2pPr>
                <a:lvl3pPr marL="1143000" indent="-228600">
                  <a:defRPr sz="1600">
                    <a:solidFill>
                      <a:srgbClr val="008000"/>
                    </a:solidFill>
                    <a:latin typeface="Arial" panose="020B0604020202020204" pitchFamily="34" charset="0"/>
                  </a:defRPr>
                </a:lvl3pPr>
                <a:lvl4pPr marL="1600200" indent="-228600">
                  <a:defRPr sz="1600">
                    <a:solidFill>
                      <a:srgbClr val="008000"/>
                    </a:solidFill>
                    <a:latin typeface="Arial" panose="020B0604020202020204" pitchFamily="34" charset="0"/>
                  </a:defRPr>
                </a:lvl4pPr>
                <a:lvl5pPr marL="2057400" indent="-228600">
                  <a:defRPr sz="1600">
                    <a:solidFill>
                      <a:srgbClr val="008000"/>
                    </a:solidFill>
                    <a:latin typeface="Arial" panose="020B0604020202020204" pitchFamily="34" charset="0"/>
                  </a:defRPr>
                </a:lvl5pPr>
                <a:lvl6pPr marL="2514600" indent="-228600" eaLnBrk="0" fontAlgn="base" hangingPunct="0">
                  <a:spcBef>
                    <a:spcPct val="0"/>
                  </a:spcBef>
                  <a:spcAft>
                    <a:spcPct val="0"/>
                  </a:spcAft>
                  <a:defRPr sz="1600">
                    <a:solidFill>
                      <a:srgbClr val="008000"/>
                    </a:solidFill>
                    <a:latin typeface="Arial" panose="020B0604020202020204" pitchFamily="34" charset="0"/>
                  </a:defRPr>
                </a:lvl6pPr>
                <a:lvl7pPr marL="2971800" indent="-228600" eaLnBrk="0" fontAlgn="base" hangingPunct="0">
                  <a:spcBef>
                    <a:spcPct val="0"/>
                  </a:spcBef>
                  <a:spcAft>
                    <a:spcPct val="0"/>
                  </a:spcAft>
                  <a:defRPr sz="1600">
                    <a:solidFill>
                      <a:srgbClr val="008000"/>
                    </a:solidFill>
                    <a:latin typeface="Arial" panose="020B0604020202020204" pitchFamily="34" charset="0"/>
                  </a:defRPr>
                </a:lvl7pPr>
                <a:lvl8pPr marL="3429000" indent="-228600" eaLnBrk="0" fontAlgn="base" hangingPunct="0">
                  <a:spcBef>
                    <a:spcPct val="0"/>
                  </a:spcBef>
                  <a:spcAft>
                    <a:spcPct val="0"/>
                  </a:spcAft>
                  <a:defRPr sz="1600">
                    <a:solidFill>
                      <a:srgbClr val="008000"/>
                    </a:solidFill>
                    <a:latin typeface="Arial" panose="020B0604020202020204" pitchFamily="34" charset="0"/>
                  </a:defRPr>
                </a:lvl8pPr>
                <a:lvl9pPr marL="3886200" indent="-228600" eaLnBrk="0" fontAlgn="base" hangingPunct="0">
                  <a:spcBef>
                    <a:spcPct val="0"/>
                  </a:spcBef>
                  <a:spcAft>
                    <a:spcPct val="0"/>
                  </a:spcAft>
                  <a:defRPr sz="1600">
                    <a:solidFill>
                      <a:srgbClr val="008000"/>
                    </a:solidFill>
                    <a:latin typeface="Arial" panose="020B0604020202020204" pitchFamily="34" charset="0"/>
                  </a:defRPr>
                </a:lvl9pPr>
              </a:lstStyle>
              <a:p>
                <a:pPr algn="ctr" defTabSz="685684" eaLnBrk="1" hangingPunct="1">
                  <a:spcBef>
                    <a:spcPts val="225"/>
                  </a:spcBef>
                  <a:defRPr/>
                </a:pPr>
                <a:r>
                  <a:rPr lang="ru-RU" altLang="ru-RU" sz="1050" b="0" dirty="0">
                    <a:solidFill>
                      <a:srgbClr val="000000"/>
                    </a:solidFill>
                  </a:rPr>
                  <a:t>ЕИС</a:t>
                </a:r>
              </a:p>
            </p:txBody>
          </p:sp>
        </p:grpSp>
        <p:grpSp>
          <p:nvGrpSpPr>
            <p:cNvPr id="88" name="Группа 87"/>
            <p:cNvGrpSpPr/>
            <p:nvPr/>
          </p:nvGrpSpPr>
          <p:grpSpPr>
            <a:xfrm>
              <a:off x="9684785" y="3740310"/>
              <a:ext cx="870023" cy="387909"/>
              <a:chOff x="5486425" y="4356262"/>
              <a:chExt cx="870023" cy="387909"/>
            </a:xfrm>
          </p:grpSpPr>
          <p:pic>
            <p:nvPicPr>
              <p:cNvPr id="158" name="Picture 31" descr="data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5486425" y="4356262"/>
                <a:ext cx="870023" cy="3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TextBox 93"/>
              <p:cNvSpPr txBox="1">
                <a:spLocks noChangeArrowheads="1"/>
              </p:cNvSpPr>
              <p:nvPr/>
            </p:nvSpPr>
            <p:spPr bwMode="auto">
              <a:xfrm>
                <a:off x="5617985" y="4424220"/>
                <a:ext cx="619842" cy="31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rgbClr val="008000"/>
                    </a:solidFill>
                    <a:latin typeface="Arial" panose="020B0604020202020204" pitchFamily="34" charset="0"/>
                  </a:defRPr>
                </a:lvl1pPr>
                <a:lvl2pPr marL="742950" indent="-285750">
                  <a:defRPr sz="1600">
                    <a:solidFill>
                      <a:srgbClr val="008000"/>
                    </a:solidFill>
                    <a:latin typeface="Arial" panose="020B0604020202020204" pitchFamily="34" charset="0"/>
                  </a:defRPr>
                </a:lvl2pPr>
                <a:lvl3pPr marL="1143000" indent="-228600">
                  <a:defRPr sz="1600">
                    <a:solidFill>
                      <a:srgbClr val="008000"/>
                    </a:solidFill>
                    <a:latin typeface="Arial" panose="020B0604020202020204" pitchFamily="34" charset="0"/>
                  </a:defRPr>
                </a:lvl3pPr>
                <a:lvl4pPr marL="1600200" indent="-228600">
                  <a:defRPr sz="1600">
                    <a:solidFill>
                      <a:srgbClr val="008000"/>
                    </a:solidFill>
                    <a:latin typeface="Arial" panose="020B0604020202020204" pitchFamily="34" charset="0"/>
                  </a:defRPr>
                </a:lvl4pPr>
                <a:lvl5pPr marL="2057400" indent="-228600">
                  <a:defRPr sz="1600">
                    <a:solidFill>
                      <a:srgbClr val="008000"/>
                    </a:solidFill>
                    <a:latin typeface="Arial" panose="020B0604020202020204" pitchFamily="34" charset="0"/>
                  </a:defRPr>
                </a:lvl5pPr>
                <a:lvl6pPr marL="2514600" indent="-228600" eaLnBrk="0" fontAlgn="base" hangingPunct="0">
                  <a:spcBef>
                    <a:spcPct val="0"/>
                  </a:spcBef>
                  <a:spcAft>
                    <a:spcPct val="0"/>
                  </a:spcAft>
                  <a:defRPr sz="1600">
                    <a:solidFill>
                      <a:srgbClr val="008000"/>
                    </a:solidFill>
                    <a:latin typeface="Arial" panose="020B0604020202020204" pitchFamily="34" charset="0"/>
                  </a:defRPr>
                </a:lvl6pPr>
                <a:lvl7pPr marL="2971800" indent="-228600" eaLnBrk="0" fontAlgn="base" hangingPunct="0">
                  <a:spcBef>
                    <a:spcPct val="0"/>
                  </a:spcBef>
                  <a:spcAft>
                    <a:spcPct val="0"/>
                  </a:spcAft>
                  <a:defRPr sz="1600">
                    <a:solidFill>
                      <a:srgbClr val="008000"/>
                    </a:solidFill>
                    <a:latin typeface="Arial" panose="020B0604020202020204" pitchFamily="34" charset="0"/>
                  </a:defRPr>
                </a:lvl7pPr>
                <a:lvl8pPr marL="3429000" indent="-228600" eaLnBrk="0" fontAlgn="base" hangingPunct="0">
                  <a:spcBef>
                    <a:spcPct val="0"/>
                  </a:spcBef>
                  <a:spcAft>
                    <a:spcPct val="0"/>
                  </a:spcAft>
                  <a:defRPr sz="1600">
                    <a:solidFill>
                      <a:srgbClr val="008000"/>
                    </a:solidFill>
                    <a:latin typeface="Arial" panose="020B0604020202020204" pitchFamily="34" charset="0"/>
                  </a:defRPr>
                </a:lvl8pPr>
                <a:lvl9pPr marL="3886200" indent="-228600" eaLnBrk="0" fontAlgn="base" hangingPunct="0">
                  <a:spcBef>
                    <a:spcPct val="0"/>
                  </a:spcBef>
                  <a:spcAft>
                    <a:spcPct val="0"/>
                  </a:spcAft>
                  <a:defRPr sz="1600">
                    <a:solidFill>
                      <a:srgbClr val="008000"/>
                    </a:solidFill>
                    <a:latin typeface="Arial" panose="020B0604020202020204" pitchFamily="34" charset="0"/>
                  </a:defRPr>
                </a:lvl9pPr>
              </a:lstStyle>
              <a:p>
                <a:pPr algn="ctr" defTabSz="685684" eaLnBrk="1" hangingPunct="1">
                  <a:spcBef>
                    <a:spcPts val="225"/>
                  </a:spcBef>
                  <a:defRPr/>
                </a:pPr>
                <a:r>
                  <a:rPr lang="ru-RU" altLang="ru-RU" sz="1050" b="0" dirty="0">
                    <a:solidFill>
                      <a:srgbClr val="000000"/>
                    </a:solidFill>
                  </a:rPr>
                  <a:t>ЭТП</a:t>
                </a:r>
              </a:p>
            </p:txBody>
          </p:sp>
        </p:grpSp>
        <p:cxnSp>
          <p:nvCxnSpPr>
            <p:cNvPr id="89" name="Прямая со стрелкой 49"/>
            <p:cNvCxnSpPr>
              <a:stCxn id="92" idx="0"/>
              <a:endCxn id="166" idx="0"/>
            </p:cNvCxnSpPr>
            <p:nvPr/>
          </p:nvCxnSpPr>
          <p:spPr bwMode="auto">
            <a:xfrm rot="16200000" flipH="1">
              <a:off x="7725108" y="768220"/>
              <a:ext cx="22298" cy="4777420"/>
            </a:xfrm>
            <a:prstGeom prst="bentConnector3">
              <a:avLst>
                <a:gd name="adj1" fmla="val -1291817"/>
              </a:avLst>
            </a:prstGeom>
            <a:ln>
              <a:solidFill>
                <a:srgbClr val="0070C0"/>
              </a:solidFill>
              <a:headEnd type="none"/>
              <a:tailEnd type="triangle"/>
            </a:ln>
          </p:spPr>
          <p:style>
            <a:lnRef idx="2">
              <a:schemeClr val="dk1"/>
            </a:lnRef>
            <a:fillRef idx="0">
              <a:schemeClr val="dk1"/>
            </a:fillRef>
            <a:effectRef idx="1">
              <a:schemeClr val="dk1"/>
            </a:effectRef>
            <a:fontRef idx="minor">
              <a:schemeClr val="tx1"/>
            </a:fontRef>
          </p:style>
        </p:cxnSp>
        <p:sp>
          <p:nvSpPr>
            <p:cNvPr id="92" name="Овал 91"/>
            <p:cNvSpPr/>
            <p:nvPr/>
          </p:nvSpPr>
          <p:spPr bwMode="auto">
            <a:xfrm>
              <a:off x="5311547" y="3145781"/>
              <a:ext cx="72000" cy="550097"/>
            </a:xfrm>
            <a:prstGeom prst="ellipse">
              <a:avLst/>
            </a:prstGeom>
            <a:solidFill>
              <a:schemeClr val="accent2">
                <a:alpha val="75000"/>
              </a:schemeClr>
            </a:solidFill>
            <a:ln>
              <a:solidFill>
                <a:schemeClr val="accent2"/>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sp>
          <p:nvSpPr>
            <p:cNvPr id="93" name="Овал 92"/>
            <p:cNvSpPr/>
            <p:nvPr/>
          </p:nvSpPr>
          <p:spPr bwMode="auto">
            <a:xfrm>
              <a:off x="6564250" y="3145781"/>
              <a:ext cx="72000" cy="550097"/>
            </a:xfrm>
            <a:prstGeom prst="ellipse">
              <a:avLst/>
            </a:prstGeom>
            <a:solidFill>
              <a:schemeClr val="accent2">
                <a:alpha val="75000"/>
              </a:schemeClr>
            </a:solidFill>
            <a:ln>
              <a:solidFill>
                <a:schemeClr val="accent2"/>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sp>
          <p:nvSpPr>
            <p:cNvPr id="96" name="Овал 95"/>
            <p:cNvSpPr/>
            <p:nvPr/>
          </p:nvSpPr>
          <p:spPr bwMode="auto">
            <a:xfrm>
              <a:off x="7816953" y="3145781"/>
              <a:ext cx="72000" cy="550097"/>
            </a:xfrm>
            <a:prstGeom prst="ellipse">
              <a:avLst/>
            </a:prstGeom>
            <a:solidFill>
              <a:schemeClr val="accent2">
                <a:alpha val="75000"/>
              </a:schemeClr>
            </a:solidFill>
            <a:ln>
              <a:solidFill>
                <a:schemeClr val="accent2"/>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sp>
          <p:nvSpPr>
            <p:cNvPr id="97" name="Овал 96"/>
            <p:cNvSpPr/>
            <p:nvPr/>
          </p:nvSpPr>
          <p:spPr bwMode="auto">
            <a:xfrm>
              <a:off x="9069656" y="3145781"/>
              <a:ext cx="72000" cy="550097"/>
            </a:xfrm>
            <a:prstGeom prst="ellipse">
              <a:avLst/>
            </a:prstGeom>
            <a:solidFill>
              <a:schemeClr val="accent2">
                <a:alpha val="75000"/>
              </a:schemeClr>
            </a:solidFill>
            <a:ln>
              <a:solidFill>
                <a:schemeClr val="accent2"/>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cxnSp>
          <p:nvCxnSpPr>
            <p:cNvPr id="98" name="Прямая со стрелкой 49"/>
            <p:cNvCxnSpPr>
              <a:stCxn id="93" idx="0"/>
              <a:endCxn id="166" idx="0"/>
            </p:cNvCxnSpPr>
            <p:nvPr/>
          </p:nvCxnSpPr>
          <p:spPr bwMode="auto">
            <a:xfrm rot="16200000" flipH="1">
              <a:off x="8351459" y="1394572"/>
              <a:ext cx="22298" cy="3524717"/>
            </a:xfrm>
            <a:prstGeom prst="bentConnector3">
              <a:avLst>
                <a:gd name="adj1" fmla="val -1291817"/>
              </a:avLst>
            </a:prstGeom>
            <a:ln>
              <a:solidFill>
                <a:srgbClr val="0070C0"/>
              </a:solidFill>
              <a:headEnd type="none"/>
              <a:tailEnd type="triangle"/>
            </a:ln>
          </p:spPr>
          <p:style>
            <a:lnRef idx="2">
              <a:schemeClr val="dk1"/>
            </a:lnRef>
            <a:fillRef idx="0">
              <a:schemeClr val="dk1"/>
            </a:fillRef>
            <a:effectRef idx="1">
              <a:schemeClr val="dk1"/>
            </a:effectRef>
            <a:fontRef idx="minor">
              <a:schemeClr val="tx1"/>
            </a:fontRef>
          </p:style>
        </p:cxnSp>
        <p:cxnSp>
          <p:nvCxnSpPr>
            <p:cNvPr id="99" name="Прямая со стрелкой 49"/>
            <p:cNvCxnSpPr>
              <a:stCxn id="97" idx="0"/>
              <a:endCxn id="166" idx="0"/>
            </p:cNvCxnSpPr>
            <p:nvPr/>
          </p:nvCxnSpPr>
          <p:spPr bwMode="auto">
            <a:xfrm rot="16200000" flipH="1">
              <a:off x="9604162" y="2647275"/>
              <a:ext cx="22298" cy="1019311"/>
            </a:xfrm>
            <a:prstGeom prst="bentConnector3">
              <a:avLst>
                <a:gd name="adj1" fmla="val -1291817"/>
              </a:avLst>
            </a:prstGeom>
            <a:ln>
              <a:solidFill>
                <a:srgbClr val="0070C0"/>
              </a:solidFill>
              <a:headEnd type="none"/>
              <a:tailEnd type="triangle"/>
            </a:ln>
          </p:spPr>
          <p:style>
            <a:lnRef idx="2">
              <a:schemeClr val="dk1"/>
            </a:lnRef>
            <a:fillRef idx="0">
              <a:schemeClr val="dk1"/>
            </a:fillRef>
            <a:effectRef idx="1">
              <a:schemeClr val="dk1"/>
            </a:effectRef>
            <a:fontRef idx="minor">
              <a:schemeClr val="tx1"/>
            </a:fontRef>
          </p:style>
        </p:cxnSp>
        <p:cxnSp>
          <p:nvCxnSpPr>
            <p:cNvPr id="100" name="Прямая со стрелкой 49"/>
            <p:cNvCxnSpPr>
              <a:stCxn id="167" idx="2"/>
              <a:endCxn id="158" idx="0"/>
            </p:cNvCxnSpPr>
            <p:nvPr/>
          </p:nvCxnSpPr>
          <p:spPr bwMode="auto">
            <a:xfrm flipH="1">
              <a:off x="10119797" y="3586592"/>
              <a:ext cx="40737" cy="153717"/>
            </a:xfrm>
            <a:prstGeom prst="straightConnector1">
              <a:avLst/>
            </a:prstGeom>
            <a:ln>
              <a:solidFill>
                <a:srgbClr val="FC6E51"/>
              </a:solidFill>
              <a:headEnd type="triangle"/>
              <a:tailEnd type="none"/>
            </a:ln>
          </p:spPr>
          <p:style>
            <a:lnRef idx="2">
              <a:schemeClr val="dk1"/>
            </a:lnRef>
            <a:fillRef idx="0">
              <a:schemeClr val="dk1"/>
            </a:fillRef>
            <a:effectRef idx="1">
              <a:schemeClr val="dk1"/>
            </a:effectRef>
            <a:fontRef idx="minor">
              <a:schemeClr val="tx1"/>
            </a:fontRef>
          </p:style>
        </p:cxnSp>
        <p:sp>
          <p:nvSpPr>
            <p:cNvPr id="101" name="Овал 100"/>
            <p:cNvSpPr/>
            <p:nvPr/>
          </p:nvSpPr>
          <p:spPr bwMode="auto">
            <a:xfrm>
              <a:off x="5311539" y="3553446"/>
              <a:ext cx="72000" cy="550097"/>
            </a:xfrm>
            <a:prstGeom prst="ellipse">
              <a:avLst/>
            </a:prstGeom>
            <a:solidFill>
              <a:srgbClr val="FC6E51">
                <a:alpha val="75000"/>
              </a:srgbClr>
            </a:solidFill>
            <a:ln>
              <a:solidFill>
                <a:srgbClr val="FC6E51"/>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sp>
          <p:nvSpPr>
            <p:cNvPr id="103" name="Овал 102"/>
            <p:cNvSpPr/>
            <p:nvPr/>
          </p:nvSpPr>
          <p:spPr bwMode="auto">
            <a:xfrm>
              <a:off x="6564242" y="3553446"/>
              <a:ext cx="72000" cy="550097"/>
            </a:xfrm>
            <a:prstGeom prst="ellipse">
              <a:avLst/>
            </a:prstGeom>
            <a:solidFill>
              <a:srgbClr val="FC6E51">
                <a:alpha val="75000"/>
              </a:srgbClr>
            </a:solidFill>
            <a:ln>
              <a:solidFill>
                <a:srgbClr val="FC6E51"/>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sp>
          <p:nvSpPr>
            <p:cNvPr id="104" name="Овал 103"/>
            <p:cNvSpPr/>
            <p:nvPr/>
          </p:nvSpPr>
          <p:spPr bwMode="auto">
            <a:xfrm>
              <a:off x="7816945" y="3553446"/>
              <a:ext cx="72000" cy="550097"/>
            </a:xfrm>
            <a:prstGeom prst="ellipse">
              <a:avLst/>
            </a:prstGeom>
            <a:solidFill>
              <a:srgbClr val="FC6E51">
                <a:alpha val="75000"/>
              </a:srgbClr>
            </a:solidFill>
            <a:ln>
              <a:solidFill>
                <a:srgbClr val="FC6E51"/>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sp>
          <p:nvSpPr>
            <p:cNvPr id="106" name="Овал 105"/>
            <p:cNvSpPr/>
            <p:nvPr/>
          </p:nvSpPr>
          <p:spPr bwMode="auto">
            <a:xfrm>
              <a:off x="9069648" y="3553446"/>
              <a:ext cx="72000" cy="550097"/>
            </a:xfrm>
            <a:prstGeom prst="ellipse">
              <a:avLst/>
            </a:prstGeom>
            <a:solidFill>
              <a:srgbClr val="FC6E51">
                <a:alpha val="75000"/>
              </a:srgbClr>
            </a:solidFill>
            <a:ln>
              <a:solidFill>
                <a:srgbClr val="FC6E51"/>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cxnSp>
          <p:nvCxnSpPr>
            <p:cNvPr id="112" name="Прямая со стрелкой 49"/>
            <p:cNvCxnSpPr>
              <a:stCxn id="165" idx="2"/>
              <a:endCxn id="106" idx="4"/>
            </p:cNvCxnSpPr>
            <p:nvPr/>
          </p:nvCxnSpPr>
          <p:spPr bwMode="auto">
            <a:xfrm rot="5400000" flipH="1">
              <a:off x="9603621" y="3605572"/>
              <a:ext cx="24675" cy="1020618"/>
            </a:xfrm>
            <a:prstGeom prst="bentConnector3">
              <a:avLst>
                <a:gd name="adj1" fmla="val -1167399"/>
              </a:avLst>
            </a:prstGeom>
            <a:ln>
              <a:solidFill>
                <a:srgbClr val="FC6E51"/>
              </a:solidFill>
              <a:headEnd type="triangle"/>
              <a:tailEnd type="none"/>
            </a:ln>
          </p:spPr>
          <p:style>
            <a:lnRef idx="2">
              <a:schemeClr val="dk1"/>
            </a:lnRef>
            <a:fillRef idx="0">
              <a:schemeClr val="dk1"/>
            </a:fillRef>
            <a:effectRef idx="1">
              <a:schemeClr val="dk1"/>
            </a:effectRef>
            <a:fontRef idx="minor">
              <a:schemeClr val="tx1"/>
            </a:fontRef>
          </p:style>
        </p:cxnSp>
        <p:cxnSp>
          <p:nvCxnSpPr>
            <p:cNvPr id="113" name="Прямая со стрелкой 49"/>
            <p:cNvCxnSpPr>
              <a:stCxn id="165" idx="2"/>
              <a:endCxn id="104" idx="4"/>
            </p:cNvCxnSpPr>
            <p:nvPr/>
          </p:nvCxnSpPr>
          <p:spPr bwMode="auto">
            <a:xfrm rot="5400000" flipH="1">
              <a:off x="8977269" y="2979220"/>
              <a:ext cx="24675" cy="2273322"/>
            </a:xfrm>
            <a:prstGeom prst="bentConnector3">
              <a:avLst>
                <a:gd name="adj1" fmla="val -1167399"/>
              </a:avLst>
            </a:prstGeom>
            <a:ln>
              <a:solidFill>
                <a:srgbClr val="FC6E51"/>
              </a:solidFill>
              <a:headEnd type="triangle"/>
              <a:tailEnd type="none"/>
            </a:ln>
          </p:spPr>
          <p:style>
            <a:lnRef idx="2">
              <a:schemeClr val="dk1"/>
            </a:lnRef>
            <a:fillRef idx="0">
              <a:schemeClr val="dk1"/>
            </a:fillRef>
            <a:effectRef idx="1">
              <a:schemeClr val="dk1"/>
            </a:effectRef>
            <a:fontRef idx="minor">
              <a:schemeClr val="tx1"/>
            </a:fontRef>
          </p:style>
        </p:cxnSp>
        <p:cxnSp>
          <p:nvCxnSpPr>
            <p:cNvPr id="114" name="Прямая со стрелкой 49"/>
            <p:cNvCxnSpPr>
              <a:stCxn id="165" idx="2"/>
              <a:endCxn id="101" idx="4"/>
            </p:cNvCxnSpPr>
            <p:nvPr/>
          </p:nvCxnSpPr>
          <p:spPr bwMode="auto">
            <a:xfrm rot="5400000" flipH="1">
              <a:off x="7724566" y="1726517"/>
              <a:ext cx="24675" cy="4778728"/>
            </a:xfrm>
            <a:prstGeom prst="bentConnector3">
              <a:avLst>
                <a:gd name="adj1" fmla="val -1167399"/>
              </a:avLst>
            </a:prstGeom>
            <a:ln>
              <a:solidFill>
                <a:srgbClr val="FC6E51"/>
              </a:solidFill>
              <a:headEnd type="triangle"/>
              <a:tailEnd type="none"/>
            </a:ln>
          </p:spPr>
          <p:style>
            <a:lnRef idx="2">
              <a:schemeClr val="dk1"/>
            </a:lnRef>
            <a:fillRef idx="0">
              <a:schemeClr val="dk1"/>
            </a:fillRef>
            <a:effectRef idx="1">
              <a:schemeClr val="dk1"/>
            </a:effectRef>
            <a:fontRef idx="minor">
              <a:schemeClr val="tx1"/>
            </a:fontRef>
          </p:style>
        </p:cxnSp>
        <p:cxnSp>
          <p:nvCxnSpPr>
            <p:cNvPr id="117" name="Прямая со стрелкой 49"/>
            <p:cNvCxnSpPr>
              <a:stCxn id="165" idx="2"/>
              <a:endCxn id="103" idx="4"/>
            </p:cNvCxnSpPr>
            <p:nvPr/>
          </p:nvCxnSpPr>
          <p:spPr bwMode="auto">
            <a:xfrm rot="5400000" flipH="1">
              <a:off x="8350917" y="2352868"/>
              <a:ext cx="24675" cy="3526025"/>
            </a:xfrm>
            <a:prstGeom prst="bentConnector3">
              <a:avLst>
                <a:gd name="adj1" fmla="val -1167399"/>
              </a:avLst>
            </a:prstGeom>
            <a:ln>
              <a:solidFill>
                <a:srgbClr val="FC6E51"/>
              </a:solidFill>
              <a:headEnd type="triangle"/>
              <a:tailEnd type="none"/>
            </a:ln>
          </p:spPr>
          <p:style>
            <a:lnRef idx="2">
              <a:schemeClr val="dk1"/>
            </a:lnRef>
            <a:fillRef idx="0">
              <a:schemeClr val="dk1"/>
            </a:fillRef>
            <a:effectRef idx="1">
              <a:schemeClr val="dk1"/>
            </a:effectRef>
            <a:fontRef idx="minor">
              <a:schemeClr val="tx1"/>
            </a:fontRef>
          </p:style>
        </p:cxnSp>
        <p:pic>
          <p:nvPicPr>
            <p:cNvPr id="125" name="Picture 2" descr="https://css-serov.ru/wp-content/uploads/2021/01/v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393" y="2357478"/>
              <a:ext cx="321148" cy="321148"/>
            </a:xfrm>
            <a:prstGeom prst="rect">
              <a:avLst/>
            </a:prstGeom>
            <a:noFill/>
            <a:extLst>
              <a:ext uri="{909E8E84-426E-40DD-AFC4-6F175D3DCCD1}">
                <a14:hiddenFill xmlns:a14="http://schemas.microsoft.com/office/drawing/2010/main">
                  <a:solidFill>
                    <a:srgbClr val="FFFFFF"/>
                  </a:solidFill>
                </a14:hiddenFill>
              </a:ext>
            </a:extLst>
          </p:spPr>
        </p:pic>
        <p:cxnSp>
          <p:nvCxnSpPr>
            <p:cNvPr id="136" name="Прямая со стрелкой 49"/>
            <p:cNvCxnSpPr>
              <a:stCxn id="96" idx="0"/>
              <a:endCxn id="166" idx="0"/>
            </p:cNvCxnSpPr>
            <p:nvPr/>
          </p:nvCxnSpPr>
          <p:spPr bwMode="auto">
            <a:xfrm rot="16200000" flipH="1">
              <a:off x="8977811" y="2020923"/>
              <a:ext cx="22298" cy="2272014"/>
            </a:xfrm>
            <a:prstGeom prst="bentConnector3">
              <a:avLst>
                <a:gd name="adj1" fmla="val -1291817"/>
              </a:avLst>
            </a:prstGeom>
            <a:ln>
              <a:solidFill>
                <a:srgbClr val="0070C0"/>
              </a:solidFill>
              <a:headEnd type="none"/>
              <a:tailEnd type="triangle"/>
            </a:ln>
          </p:spPr>
          <p:style>
            <a:lnRef idx="2">
              <a:schemeClr val="dk1"/>
            </a:lnRef>
            <a:fillRef idx="0">
              <a:schemeClr val="dk1"/>
            </a:fillRef>
            <a:effectRef idx="1">
              <a:schemeClr val="dk1"/>
            </a:effectRef>
            <a:fontRef idx="minor">
              <a:schemeClr val="tx1"/>
            </a:fontRef>
          </p:style>
        </p:cxnSp>
        <p:sp>
          <p:nvSpPr>
            <p:cNvPr id="137" name="TextBox 136"/>
            <p:cNvSpPr txBox="1"/>
            <p:nvPr/>
          </p:nvSpPr>
          <p:spPr>
            <a:xfrm>
              <a:off x="734359" y="4176646"/>
              <a:ext cx="891178" cy="270343"/>
            </a:xfrm>
            <a:prstGeom prst="rect">
              <a:avLst/>
            </a:prstGeom>
            <a:noFill/>
          </p:spPr>
          <p:txBody>
            <a:bodyPr wrap="none" rtlCol="0">
              <a:spAutoFit/>
            </a:bodyPr>
            <a:lstStyle/>
            <a:p>
              <a:pPr algn="ctr"/>
              <a:r>
                <a:rPr lang="ru-RU" sz="794" b="0" dirty="0">
                  <a:latin typeface="Arial" panose="020B0604020202020204" pitchFamily="34" charset="0"/>
                </a:rPr>
                <a:t>Поставщик</a:t>
              </a:r>
            </a:p>
          </p:txBody>
        </p:sp>
        <p:grpSp>
          <p:nvGrpSpPr>
            <p:cNvPr id="138" name="Группа 137"/>
            <p:cNvGrpSpPr/>
            <p:nvPr/>
          </p:nvGrpSpPr>
          <p:grpSpPr>
            <a:xfrm>
              <a:off x="1657350" y="5426508"/>
              <a:ext cx="8363368" cy="934045"/>
              <a:chOff x="1657350" y="5426508"/>
              <a:chExt cx="8363368" cy="934045"/>
            </a:xfrm>
          </p:grpSpPr>
          <p:cxnSp>
            <p:nvCxnSpPr>
              <p:cNvPr id="139" name="Прямая со стрелкой 49"/>
              <p:cNvCxnSpPr/>
              <p:nvPr/>
            </p:nvCxnSpPr>
            <p:spPr bwMode="auto">
              <a:xfrm>
                <a:off x="1658764" y="5997297"/>
                <a:ext cx="28488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1" name="Прямая со стрелкой 49"/>
              <p:cNvCxnSpPr/>
              <p:nvPr/>
            </p:nvCxnSpPr>
            <p:spPr bwMode="auto">
              <a:xfrm>
                <a:off x="1658764" y="6213321"/>
                <a:ext cx="284888" cy="0"/>
              </a:xfrm>
              <a:prstGeom prst="straightConnector1">
                <a:avLst/>
              </a:prstGeom>
              <a:ln>
                <a:solidFill>
                  <a:srgbClr val="FC6E51"/>
                </a:solidFill>
                <a:tailEnd type="triangle"/>
              </a:ln>
            </p:spPr>
            <p:style>
              <a:lnRef idx="2">
                <a:schemeClr val="accent2"/>
              </a:lnRef>
              <a:fillRef idx="0">
                <a:schemeClr val="accent2"/>
              </a:fillRef>
              <a:effectRef idx="1">
                <a:schemeClr val="accent2"/>
              </a:effectRef>
              <a:fontRef idx="minor">
                <a:schemeClr val="tx1"/>
              </a:fontRef>
            </p:style>
          </p:cxnSp>
          <p:cxnSp>
            <p:nvCxnSpPr>
              <p:cNvPr id="142" name="Прямая со стрелкой 49"/>
              <p:cNvCxnSpPr/>
              <p:nvPr/>
            </p:nvCxnSpPr>
            <p:spPr bwMode="auto">
              <a:xfrm>
                <a:off x="1657350" y="5762907"/>
                <a:ext cx="284888" cy="0"/>
              </a:xfrm>
              <a:prstGeom prst="straightConnector1">
                <a:avLst/>
              </a:prstGeom>
              <a:ln>
                <a:prstDash val="dash"/>
                <a:tailEnd type="triangle"/>
              </a:ln>
            </p:spPr>
            <p:style>
              <a:lnRef idx="2">
                <a:schemeClr val="accent2"/>
              </a:lnRef>
              <a:fillRef idx="0">
                <a:schemeClr val="accent2"/>
              </a:fillRef>
              <a:effectRef idx="1">
                <a:schemeClr val="accent2"/>
              </a:effectRef>
              <a:fontRef idx="minor">
                <a:schemeClr val="tx1"/>
              </a:fontRef>
            </p:style>
          </p:cxnSp>
          <p:sp>
            <p:nvSpPr>
              <p:cNvPr id="145" name="TextBox 144"/>
              <p:cNvSpPr txBox="1"/>
              <p:nvPr/>
            </p:nvSpPr>
            <p:spPr>
              <a:xfrm>
                <a:off x="1975250" y="5637257"/>
                <a:ext cx="7027620" cy="270343"/>
              </a:xfrm>
              <a:prstGeom prst="rect">
                <a:avLst/>
              </a:prstGeom>
              <a:noFill/>
            </p:spPr>
            <p:txBody>
              <a:bodyPr wrap="none" rtlCol="0">
                <a:spAutoFit/>
              </a:bodyPr>
              <a:lstStyle/>
              <a:p>
                <a:r>
                  <a:rPr lang="ru-RU" sz="794" b="0" dirty="0">
                    <a:latin typeface="Arial" panose="020B0604020202020204" pitchFamily="34" charset="0"/>
                  </a:rPr>
                  <a:t>Процесс взаимодействия с контрагентами / платформенная возможность через сервис </a:t>
                </a:r>
                <a:r>
                  <a:rPr lang="ru-RU" sz="794" b="0" dirty="0">
                    <a:solidFill>
                      <a:schemeClr val="accent2"/>
                    </a:solidFill>
                    <a:latin typeface="Arial" panose="020B0604020202020204" pitchFamily="34" charset="0"/>
                  </a:rPr>
                  <a:t>Система взаимодействия</a:t>
                </a:r>
              </a:p>
            </p:txBody>
          </p:sp>
          <p:sp>
            <p:nvSpPr>
              <p:cNvPr id="147" name="TextBox 146"/>
              <p:cNvSpPr txBox="1"/>
              <p:nvPr/>
            </p:nvSpPr>
            <p:spPr>
              <a:xfrm>
                <a:off x="1977090" y="5850740"/>
                <a:ext cx="8043628" cy="270343"/>
              </a:xfrm>
              <a:prstGeom prst="rect">
                <a:avLst/>
              </a:prstGeom>
              <a:noFill/>
            </p:spPr>
            <p:txBody>
              <a:bodyPr wrap="none" rtlCol="0">
                <a:spAutoFit/>
              </a:bodyPr>
              <a:lstStyle/>
              <a:p>
                <a:r>
                  <a:rPr lang="ru-RU" sz="794" b="0" dirty="0">
                    <a:latin typeface="Arial" panose="020B0604020202020204" pitchFamily="34" charset="0"/>
                  </a:rPr>
                  <a:t>Процесс обмена данными с сайтом </a:t>
                </a:r>
                <a:r>
                  <a:rPr lang="ru-RU" sz="794" b="0" dirty="0" err="1">
                    <a:latin typeface="Arial" panose="020B0604020202020204" pitchFamily="34" charset="0"/>
                  </a:rPr>
                  <a:t>Госзакупок</a:t>
                </a:r>
                <a:r>
                  <a:rPr lang="ru-RU" sz="794" b="0" dirty="0">
                    <a:latin typeface="Arial" panose="020B0604020202020204" pitchFamily="34" charset="0"/>
                  </a:rPr>
                  <a:t> (223-ФЗ), поставляется с конфигурацией, транспорт обмена </a:t>
                </a:r>
                <a:r>
                  <a:rPr lang="en-US" sz="794" b="0" dirty="0">
                    <a:solidFill>
                      <a:schemeClr val="accent2"/>
                    </a:solidFill>
                    <a:latin typeface="Arial" panose="020B0604020202020204" pitchFamily="34" charset="0"/>
                  </a:rPr>
                  <a:t>https</a:t>
                </a:r>
                <a:r>
                  <a:rPr lang="ru-RU" sz="794" b="0" dirty="0">
                    <a:solidFill>
                      <a:schemeClr val="accent2"/>
                    </a:solidFill>
                    <a:latin typeface="Arial" panose="020B0604020202020204" pitchFamily="34" charset="0"/>
                  </a:rPr>
                  <a:t> соединение </a:t>
                </a:r>
                <a:r>
                  <a:rPr lang="en-US" sz="794" b="0" dirty="0">
                    <a:solidFill>
                      <a:schemeClr val="accent2"/>
                    </a:solidFill>
                    <a:latin typeface="Arial" panose="020B0604020202020204" pitchFamily="34" charset="0"/>
                  </a:rPr>
                  <a:t>|</a:t>
                </a:r>
                <a:r>
                  <a:rPr lang="ru-RU" sz="794" b="0" dirty="0">
                    <a:solidFill>
                      <a:schemeClr val="accent2"/>
                    </a:solidFill>
                    <a:latin typeface="Arial" panose="020B0604020202020204" pitchFamily="34" charset="0"/>
                  </a:rPr>
                  <a:t> х</a:t>
                </a:r>
                <a:r>
                  <a:rPr lang="en-US" sz="794" b="0" dirty="0">
                    <a:solidFill>
                      <a:schemeClr val="accent2"/>
                    </a:solidFill>
                    <a:latin typeface="Arial" panose="020B0604020202020204" pitchFamily="34" charset="0"/>
                  </a:rPr>
                  <a:t>ml</a:t>
                </a:r>
                <a:endParaRPr lang="ru-RU" sz="794" b="0" dirty="0">
                  <a:solidFill>
                    <a:schemeClr val="accent2"/>
                  </a:solidFill>
                  <a:latin typeface="Arial" panose="020B0604020202020204" pitchFamily="34" charset="0"/>
                </a:endParaRPr>
              </a:p>
            </p:txBody>
          </p:sp>
          <p:sp>
            <p:nvSpPr>
              <p:cNvPr id="150" name="TextBox 149"/>
              <p:cNvSpPr txBox="1"/>
              <p:nvPr/>
            </p:nvSpPr>
            <p:spPr>
              <a:xfrm>
                <a:off x="1970615" y="6090210"/>
                <a:ext cx="7719340" cy="270343"/>
              </a:xfrm>
              <a:prstGeom prst="rect">
                <a:avLst/>
              </a:prstGeom>
              <a:noFill/>
            </p:spPr>
            <p:txBody>
              <a:bodyPr wrap="square" rtlCol="0">
                <a:spAutoFit/>
              </a:bodyPr>
              <a:lstStyle/>
              <a:p>
                <a:r>
                  <a:rPr lang="ru-RU" sz="794" b="0" dirty="0">
                    <a:latin typeface="Arial" panose="020B0604020202020204" pitchFamily="34" charset="0"/>
                  </a:rPr>
                  <a:t>Имеются наработки у партнеров 1С </a:t>
                </a:r>
                <a:r>
                  <a:rPr lang="en-US" sz="794" b="0" dirty="0">
                    <a:solidFill>
                      <a:srgbClr val="FC6E51"/>
                    </a:solidFill>
                    <a:latin typeface="Arial" panose="020B0604020202020204" pitchFamily="34" charset="0"/>
                  </a:rPr>
                  <a:t>|</a:t>
                </a:r>
                <a:r>
                  <a:rPr lang="ru-RU" sz="794" b="0" dirty="0">
                    <a:solidFill>
                      <a:srgbClr val="FC6E51"/>
                    </a:solidFill>
                    <a:latin typeface="Arial" panose="020B0604020202020204" pitchFamily="34" charset="0"/>
                  </a:rPr>
                  <a:t> не поставляется в составе конфигурации </a:t>
                </a:r>
                <a:r>
                  <a:rPr lang="en-US" sz="794" b="0" dirty="0">
                    <a:solidFill>
                      <a:srgbClr val="FC6E51"/>
                    </a:solidFill>
                    <a:latin typeface="Arial" panose="020B0604020202020204" pitchFamily="34" charset="0"/>
                  </a:rPr>
                  <a:t>|</a:t>
                </a:r>
                <a:endParaRPr lang="ru-RU" sz="794" b="0" dirty="0">
                  <a:solidFill>
                    <a:schemeClr val="accent2"/>
                  </a:solidFill>
                  <a:latin typeface="Arial" panose="020B0604020202020204" pitchFamily="34" charset="0"/>
                </a:endParaRPr>
              </a:p>
            </p:txBody>
          </p:sp>
          <p:cxnSp>
            <p:nvCxnSpPr>
              <p:cNvPr id="151" name="Прямая со стрелкой 49"/>
              <p:cNvCxnSpPr/>
              <p:nvPr/>
            </p:nvCxnSpPr>
            <p:spPr bwMode="auto">
              <a:xfrm>
                <a:off x="1665482" y="5552158"/>
                <a:ext cx="284888" cy="0"/>
              </a:xfrm>
              <a:prstGeom prst="straightConnector1">
                <a:avLst/>
              </a:prstGeom>
              <a:ln>
                <a:solidFill>
                  <a:schemeClr val="tx2"/>
                </a:solidFill>
                <a:prstDash val="solid"/>
                <a:tailEnd type="triangle"/>
              </a:ln>
            </p:spPr>
            <p:style>
              <a:lnRef idx="2">
                <a:schemeClr val="accent2"/>
              </a:lnRef>
              <a:fillRef idx="0">
                <a:schemeClr val="accent2"/>
              </a:fillRef>
              <a:effectRef idx="1">
                <a:schemeClr val="accent2"/>
              </a:effectRef>
              <a:fontRef idx="minor">
                <a:schemeClr val="tx1"/>
              </a:fontRef>
            </p:style>
          </p:cxnSp>
          <p:sp>
            <p:nvSpPr>
              <p:cNvPr id="152" name="TextBox 151"/>
              <p:cNvSpPr txBox="1"/>
              <p:nvPr/>
            </p:nvSpPr>
            <p:spPr>
              <a:xfrm>
                <a:off x="1983383" y="5426508"/>
                <a:ext cx="7162953" cy="270343"/>
              </a:xfrm>
              <a:prstGeom prst="rect">
                <a:avLst/>
              </a:prstGeom>
              <a:noFill/>
            </p:spPr>
            <p:txBody>
              <a:bodyPr wrap="none" rtlCol="0">
                <a:spAutoFit/>
              </a:bodyPr>
              <a:lstStyle/>
              <a:p>
                <a:r>
                  <a:rPr lang="ru-RU" sz="794" b="0" dirty="0">
                    <a:latin typeface="Arial" panose="020B0604020202020204" pitchFamily="34" charset="0"/>
                  </a:rPr>
                  <a:t>Основной внутренний процесс по удовлетворению потребностей в приобретаемых ТРУ (товарах, работах, услугах)</a:t>
                </a:r>
                <a:endParaRPr lang="ru-RU" sz="794" b="0" dirty="0">
                  <a:solidFill>
                    <a:schemeClr val="accent2"/>
                  </a:solidFill>
                  <a:latin typeface="Arial" panose="020B0604020202020204" pitchFamily="34" charset="0"/>
                </a:endParaRPr>
              </a:p>
            </p:txBody>
          </p:sp>
        </p:grpSp>
        <p:sp>
          <p:nvSpPr>
            <p:cNvPr id="170" name="Овал 169"/>
            <p:cNvSpPr/>
            <p:nvPr/>
          </p:nvSpPr>
          <p:spPr bwMode="auto">
            <a:xfrm>
              <a:off x="4160782" y="3149110"/>
              <a:ext cx="72000" cy="550097"/>
            </a:xfrm>
            <a:prstGeom prst="ellipse">
              <a:avLst/>
            </a:prstGeom>
            <a:solidFill>
              <a:schemeClr val="accent2">
                <a:alpha val="75000"/>
              </a:schemeClr>
            </a:solidFill>
            <a:ln>
              <a:solidFill>
                <a:schemeClr val="accent2"/>
              </a:solid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cxnSp>
          <p:nvCxnSpPr>
            <p:cNvPr id="171" name="Прямая со стрелкой 49"/>
            <p:cNvCxnSpPr>
              <a:stCxn id="170" idx="0"/>
              <a:endCxn id="166" idx="0"/>
            </p:cNvCxnSpPr>
            <p:nvPr/>
          </p:nvCxnSpPr>
          <p:spPr bwMode="auto">
            <a:xfrm rot="16200000" flipH="1">
              <a:off x="7151389" y="194503"/>
              <a:ext cx="18969" cy="5928184"/>
            </a:xfrm>
            <a:prstGeom prst="bentConnector3">
              <a:avLst>
                <a:gd name="adj1" fmla="val -1518533"/>
              </a:avLst>
            </a:prstGeom>
            <a:ln>
              <a:solidFill>
                <a:srgbClr val="0070C0"/>
              </a:solidFill>
              <a:headEnd type="none"/>
              <a:tailEnd type="triangle"/>
            </a:ln>
          </p:spPr>
          <p:style>
            <a:lnRef idx="2">
              <a:schemeClr val="dk1"/>
            </a:lnRef>
            <a:fillRef idx="0">
              <a:schemeClr val="dk1"/>
            </a:fillRef>
            <a:effectRef idx="1">
              <a:schemeClr val="dk1"/>
            </a:effectRef>
            <a:fontRef idx="minor">
              <a:schemeClr val="tx1"/>
            </a:fontRef>
          </p:style>
        </p:cxnSp>
        <p:cxnSp>
          <p:nvCxnSpPr>
            <p:cNvPr id="172" name="Прямая со стрелкой 78"/>
            <p:cNvCxnSpPr>
              <a:stCxn id="67" idx="3"/>
              <a:endCxn id="72" idx="2"/>
            </p:cNvCxnSpPr>
            <p:nvPr/>
          </p:nvCxnSpPr>
          <p:spPr bwMode="auto">
            <a:xfrm flipV="1">
              <a:off x="5148281" y="3630779"/>
              <a:ext cx="3512355" cy="44097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73" name="Овал 172"/>
            <p:cNvSpPr/>
            <p:nvPr/>
          </p:nvSpPr>
          <p:spPr bwMode="auto">
            <a:xfrm>
              <a:off x="8892697" y="3561052"/>
              <a:ext cx="72000" cy="550097"/>
            </a:xfrm>
            <a:prstGeom prst="ellipse">
              <a:avLst/>
            </a:prstGeom>
            <a:noFill/>
            <a:ln>
              <a:noFill/>
            </a:ln>
            <a:effectLst/>
          </p:spPr>
          <p:txBody>
            <a:bodyPr vert="horz" wrap="square" lIns="71425" tIns="37141" rIns="71425" bIns="37141" numCol="1" rtlCol="0" anchor="t" anchorCtr="0" compatLnSpc="1">
              <a:prstTxWarp prst="textNoShape">
                <a:avLst/>
              </a:prstTxWarp>
              <a:spAutoFit/>
            </a:bodyPr>
            <a:lstStyle/>
            <a:p>
              <a:pPr marL="302362" indent="-302362" eaLnBrk="1" hangingPunct="1">
                <a:lnSpc>
                  <a:spcPct val="85000"/>
                </a:lnSpc>
                <a:spcBef>
                  <a:spcPct val="50000"/>
                </a:spcBef>
                <a:buSzPct val="120000"/>
                <a:buBlip>
                  <a:blip r:embed="rId5"/>
                </a:buBlip>
              </a:pPr>
              <a:endParaRPr lang="ru-RU" b="0">
                <a:latin typeface="Arial" panose="020B0604020202020204" pitchFamily="34" charset="0"/>
              </a:endParaRPr>
            </a:p>
          </p:txBody>
        </p:sp>
      </p:grpSp>
      <p:pic>
        <p:nvPicPr>
          <p:cNvPr id="5124" name="Picture 4">
            <a:extLst>
              <a:ext uri="{FF2B5EF4-FFF2-40B4-BE49-F238E27FC236}">
                <a16:creationId xmlns="" xmlns:a16="http://schemas.microsoft.com/office/drawing/2014/main" id="{4890BE5B-DB9F-4047-8854-8499062144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282" y="1338055"/>
            <a:ext cx="285987" cy="28598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 xmlns:a16="http://schemas.microsoft.com/office/drawing/2014/main" id="{1BF0F93C-590C-4172-878F-A10509E8AA56}"/>
              </a:ext>
            </a:extLst>
          </p:cNvPr>
          <p:cNvPicPr>
            <a:picLocks noChangeAspect="1"/>
          </p:cNvPicPr>
          <p:nvPr/>
        </p:nvPicPr>
        <p:blipFill>
          <a:blip r:embed="rId8"/>
          <a:stretch>
            <a:fillRect/>
          </a:stretch>
        </p:blipFill>
        <p:spPr>
          <a:xfrm>
            <a:off x="735961" y="997791"/>
            <a:ext cx="295842" cy="295842"/>
          </a:xfrm>
          <a:prstGeom prst="rect">
            <a:avLst/>
          </a:prstGeom>
        </p:spPr>
      </p:pic>
    </p:spTree>
    <p:extLst>
      <p:ext uri="{BB962C8B-B14F-4D97-AF65-F5344CB8AC3E}">
        <p14:creationId xmlns:p14="http://schemas.microsoft.com/office/powerpoint/2010/main" val="1698756866"/>
      </p:ext>
    </p:extLst>
  </p:cSld>
  <p:clrMapOvr>
    <a:masterClrMapping/>
  </p:clrMapOvr>
  <mc:AlternateContent xmlns:mc="http://schemas.openxmlformats.org/markup-compatibility/2006" xmlns:p14="http://schemas.microsoft.com/office/powerpoint/2010/main">
    <mc:Choice Requires="p14">
      <p:transition p14:dur="0" advTm="92548"/>
    </mc:Choice>
    <mc:Fallback xmlns="">
      <p:transition advTm="9254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3">
            <a:extLst>
              <a:ext uri="{FF2B5EF4-FFF2-40B4-BE49-F238E27FC236}">
                <a16:creationId xmlns="" xmlns:a16="http://schemas.microsoft.com/office/drawing/2014/main" id="{A87003F6-30BB-A509-8885-A2A1DE03CDB7}"/>
              </a:ext>
            </a:extLst>
          </p:cNvPr>
          <p:cNvSpPr txBox="1">
            <a:spLocks noChangeArrowheads="1"/>
          </p:cNvSpPr>
          <p:nvPr/>
        </p:nvSpPr>
        <p:spPr bwMode="auto">
          <a:xfrm>
            <a:off x="971549" y="2571750"/>
            <a:ext cx="78486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Bef>
                <a:spcPct val="50000"/>
              </a:spcBef>
              <a:buClrTx/>
              <a:buFontTx/>
              <a:buNone/>
              <a:defRPr sz="4000">
                <a:latin typeface="Arial" panose="020B0604020202020204" pitchFamily="34" charset="0"/>
              </a:defRPr>
            </a:lvl1pPr>
            <a:lvl2pPr marL="742950" indent="-285750">
              <a:spcBef>
                <a:spcPct val="20000"/>
              </a:spcBef>
              <a:buClr>
                <a:srgbClr val="C00000"/>
              </a:buClr>
              <a:buFont typeface="Arial" panose="020B0604020202020204" pitchFamily="34" charset="0"/>
              <a:buChar char="•"/>
              <a:defRPr>
                <a:latin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latin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latin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latin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9pPr>
          </a:lstStyle>
          <a:p>
            <a:r>
              <a:rPr lang="ru-RU" altLang="ru-RU" dirty="0"/>
              <a:t>Целевые пользователи</a:t>
            </a:r>
          </a:p>
        </p:txBody>
      </p:sp>
    </p:spTree>
    <p:extLst>
      <p:ext uri="{BB962C8B-B14F-4D97-AF65-F5344CB8AC3E}">
        <p14:creationId xmlns:p14="http://schemas.microsoft.com/office/powerpoint/2010/main" val="20185440"/>
      </p:ext>
    </p:extLst>
  </p:cSld>
  <p:clrMapOvr>
    <a:masterClrMapping/>
  </p:clrMapOvr>
  <p:transition advTm="6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57">
            <a:extLst>
              <a:ext uri="{FF2B5EF4-FFF2-40B4-BE49-F238E27FC236}">
                <a16:creationId xmlns="" xmlns:a16="http://schemas.microsoft.com/office/drawing/2014/main" id="{52F7321E-F926-4A99-EDE5-409A611CD0D1}"/>
              </a:ext>
            </a:extLst>
          </p:cNvPr>
          <p:cNvPicPr>
            <a:picLocks noChangeAspect="1"/>
          </p:cNvPicPr>
          <p:nvPr/>
        </p:nvPicPr>
        <p:blipFill rotWithShape="1">
          <a:blip r:embed="rId3"/>
          <a:srcRect b="18035"/>
          <a:stretch/>
        </p:blipFill>
        <p:spPr>
          <a:xfrm>
            <a:off x="2286968" y="2658888"/>
            <a:ext cx="6856718" cy="2484434"/>
          </a:xfrm>
          <a:prstGeom prst="rect">
            <a:avLst/>
          </a:prstGeom>
        </p:spPr>
      </p:pic>
      <p:grpSp>
        <p:nvGrpSpPr>
          <p:cNvPr id="3" name="Группа 2">
            <a:extLst>
              <a:ext uri="{FF2B5EF4-FFF2-40B4-BE49-F238E27FC236}">
                <a16:creationId xmlns="" xmlns:a16="http://schemas.microsoft.com/office/drawing/2014/main" id="{54BC38D1-BCB7-44D2-AAD9-96960EEAFD30}"/>
              </a:ext>
            </a:extLst>
          </p:cNvPr>
          <p:cNvGrpSpPr/>
          <p:nvPr/>
        </p:nvGrpSpPr>
        <p:grpSpPr>
          <a:xfrm>
            <a:off x="295702" y="1093544"/>
            <a:ext cx="2728799" cy="1833659"/>
            <a:chOff x="488145" y="1223863"/>
            <a:chExt cx="4696829" cy="2952328"/>
          </a:xfrm>
        </p:grpSpPr>
        <p:sp>
          <p:nvSpPr>
            <p:cNvPr id="8" name="Прямоугольник 7">
              <a:extLst>
                <a:ext uri="{FF2B5EF4-FFF2-40B4-BE49-F238E27FC236}">
                  <a16:creationId xmlns="" xmlns:a16="http://schemas.microsoft.com/office/drawing/2014/main" id="{10F7D0CA-6C5D-7FDD-0583-F42AB43BA91E}"/>
                </a:ext>
              </a:extLst>
            </p:cNvPr>
            <p:cNvSpPr/>
            <p:nvPr/>
          </p:nvSpPr>
          <p:spPr>
            <a:xfrm>
              <a:off x="488145" y="2339987"/>
              <a:ext cx="1955656" cy="720080"/>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684" eaLnBrk="1" fontAlgn="auto" hangingPunct="1">
                <a:spcBef>
                  <a:spcPts val="0"/>
                </a:spcBef>
                <a:spcAft>
                  <a:spcPts val="0"/>
                </a:spcAft>
                <a:defRPr/>
              </a:pPr>
              <a:r>
                <a:rPr lang="ru-RU" sz="952" b="0" kern="0" dirty="0">
                  <a:ln w="0"/>
                  <a:solidFill>
                    <a:srgbClr val="000000"/>
                  </a:solidFill>
                  <a:effectLst>
                    <a:outerShdw blurRad="38100" dist="19050" dir="2700000" algn="tl" rotWithShape="0">
                      <a:srgbClr val="000000">
                        <a:alpha val="40000"/>
                      </a:srgbClr>
                    </a:outerShdw>
                  </a:effectLst>
                  <a:latin typeface="Arial" panose="020B0604020202020204" pitchFamily="34" charset="0"/>
                </a:rPr>
                <a:t>Заказы поставщикам</a:t>
              </a:r>
            </a:p>
          </p:txBody>
        </p:sp>
        <p:sp>
          <p:nvSpPr>
            <p:cNvPr id="9" name="Прямоугольник 8">
              <a:extLst>
                <a:ext uri="{FF2B5EF4-FFF2-40B4-BE49-F238E27FC236}">
                  <a16:creationId xmlns="" xmlns:a16="http://schemas.microsoft.com/office/drawing/2014/main" id="{E9E07B74-4719-1FC0-BB07-F8467CCDD2CE}"/>
                </a:ext>
              </a:extLst>
            </p:cNvPr>
            <p:cNvSpPr/>
            <p:nvPr/>
          </p:nvSpPr>
          <p:spPr>
            <a:xfrm>
              <a:off x="488145" y="1223863"/>
              <a:ext cx="1955656" cy="720080"/>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684" eaLnBrk="1" fontAlgn="auto" hangingPunct="1">
                <a:spcBef>
                  <a:spcPts val="0"/>
                </a:spcBef>
                <a:spcAft>
                  <a:spcPts val="0"/>
                </a:spcAft>
                <a:defRPr/>
              </a:pPr>
              <a:r>
                <a:rPr lang="ru-RU" sz="952" b="0" kern="0" dirty="0">
                  <a:ln w="0"/>
                  <a:solidFill>
                    <a:srgbClr val="000000"/>
                  </a:solidFill>
                  <a:effectLst>
                    <a:outerShdw blurRad="38100" dist="19050" dir="2700000" algn="tl" rotWithShape="0">
                      <a:srgbClr val="000000">
                        <a:alpha val="40000"/>
                      </a:srgbClr>
                    </a:outerShdw>
                  </a:effectLst>
                  <a:latin typeface="Arial" panose="020B0604020202020204" pitchFamily="34" charset="0"/>
                </a:rPr>
                <a:t>Договоры</a:t>
              </a:r>
              <a:br>
                <a:rPr lang="ru-RU" sz="952" b="0" kern="0" dirty="0">
                  <a:ln w="0"/>
                  <a:solidFill>
                    <a:srgbClr val="000000"/>
                  </a:solidFill>
                  <a:effectLst>
                    <a:outerShdw blurRad="38100" dist="19050" dir="2700000" algn="tl" rotWithShape="0">
                      <a:srgbClr val="000000">
                        <a:alpha val="40000"/>
                      </a:srgbClr>
                    </a:outerShdw>
                  </a:effectLst>
                  <a:latin typeface="Arial" panose="020B0604020202020204" pitchFamily="34" charset="0"/>
                </a:rPr>
              </a:br>
              <a:r>
                <a:rPr lang="ru-RU" sz="952" b="0" kern="0" dirty="0">
                  <a:ln w="0"/>
                  <a:solidFill>
                    <a:srgbClr val="000000"/>
                  </a:solidFill>
                  <a:effectLst>
                    <a:outerShdw blurRad="38100" dist="19050" dir="2700000" algn="tl" rotWithShape="0">
                      <a:srgbClr val="000000">
                        <a:alpha val="40000"/>
                      </a:srgbClr>
                    </a:outerShdw>
                  </a:effectLst>
                  <a:latin typeface="Arial" panose="020B0604020202020204" pitchFamily="34" charset="0"/>
                </a:rPr>
                <a:t>(график поставок)</a:t>
              </a:r>
            </a:p>
          </p:txBody>
        </p:sp>
        <p:sp>
          <p:nvSpPr>
            <p:cNvPr id="10" name="Прямоугольник 9">
              <a:extLst>
                <a:ext uri="{FF2B5EF4-FFF2-40B4-BE49-F238E27FC236}">
                  <a16:creationId xmlns="" xmlns:a16="http://schemas.microsoft.com/office/drawing/2014/main" id="{5BB7CBD3-0F86-0508-84AB-33166F89C14B}"/>
                </a:ext>
              </a:extLst>
            </p:cNvPr>
            <p:cNvSpPr/>
            <p:nvPr/>
          </p:nvSpPr>
          <p:spPr>
            <a:xfrm>
              <a:off x="2880718" y="1223863"/>
              <a:ext cx="2304256" cy="720080"/>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684" eaLnBrk="1" fontAlgn="auto" hangingPunct="1">
                <a:spcBef>
                  <a:spcPts val="0"/>
                </a:spcBef>
                <a:spcAft>
                  <a:spcPts val="0"/>
                </a:spcAft>
                <a:defRPr/>
              </a:pPr>
              <a:r>
                <a:rPr lang="ru-RU" sz="952" b="0" kern="0" dirty="0">
                  <a:ln w="0"/>
                  <a:solidFill>
                    <a:srgbClr val="000000"/>
                  </a:solidFill>
                  <a:effectLst>
                    <a:outerShdw blurRad="38100" dist="19050" dir="2700000" algn="tl" rotWithShape="0">
                      <a:srgbClr val="000000">
                        <a:alpha val="40000"/>
                      </a:srgbClr>
                    </a:outerShdw>
                  </a:effectLst>
                  <a:latin typeface="Arial" panose="020B0604020202020204" pitchFamily="34" charset="0"/>
                </a:rPr>
                <a:t>Товарные категории требующие контроля</a:t>
              </a:r>
            </a:p>
          </p:txBody>
        </p:sp>
        <p:cxnSp>
          <p:nvCxnSpPr>
            <p:cNvPr id="11" name="Прямая со стрелкой 10">
              <a:extLst>
                <a:ext uri="{FF2B5EF4-FFF2-40B4-BE49-F238E27FC236}">
                  <a16:creationId xmlns="" xmlns:a16="http://schemas.microsoft.com/office/drawing/2014/main" id="{7FD0242C-5BA7-606E-9495-3C0A3C5D44CD}"/>
                </a:ext>
              </a:extLst>
            </p:cNvPr>
            <p:cNvCxnSpPr>
              <a:stCxn id="8" idx="2"/>
              <a:endCxn id="13" idx="0"/>
            </p:cNvCxnSpPr>
            <p:nvPr/>
          </p:nvCxnSpPr>
          <p:spPr>
            <a:xfrm>
              <a:off x="1465973" y="3060067"/>
              <a:ext cx="0" cy="396044"/>
            </a:xfrm>
            <a:prstGeom prst="straightConnector1">
              <a:avLst/>
            </a:prstGeom>
            <a:noFill/>
            <a:ln w="19050" cap="flat" cmpd="sng" algn="ctr">
              <a:solidFill>
                <a:sysClr val="windowText" lastClr="000000"/>
              </a:solidFill>
              <a:prstDash val="solid"/>
              <a:miter lim="800000"/>
              <a:tailEnd type="arrow"/>
            </a:ln>
            <a:effectLst/>
          </p:spPr>
        </p:cxnSp>
        <p:cxnSp>
          <p:nvCxnSpPr>
            <p:cNvPr id="12" name="Прямая со стрелкой 10">
              <a:extLst>
                <a:ext uri="{FF2B5EF4-FFF2-40B4-BE49-F238E27FC236}">
                  <a16:creationId xmlns="" xmlns:a16="http://schemas.microsoft.com/office/drawing/2014/main" id="{0A3A81C3-BD9E-F5D0-C78F-0CEA0382EFAE}"/>
                </a:ext>
              </a:extLst>
            </p:cNvPr>
            <p:cNvCxnSpPr>
              <a:stCxn id="9" idx="2"/>
              <a:endCxn id="8" idx="0"/>
            </p:cNvCxnSpPr>
            <p:nvPr/>
          </p:nvCxnSpPr>
          <p:spPr>
            <a:xfrm>
              <a:off x="1465973" y="1943943"/>
              <a:ext cx="0" cy="396044"/>
            </a:xfrm>
            <a:prstGeom prst="straightConnector1">
              <a:avLst/>
            </a:prstGeom>
            <a:noFill/>
            <a:ln w="19050" cap="flat" cmpd="sng" algn="ctr">
              <a:solidFill>
                <a:sysClr val="windowText" lastClr="000000"/>
              </a:solidFill>
              <a:prstDash val="solid"/>
              <a:miter lim="800000"/>
              <a:tailEnd type="arrow"/>
            </a:ln>
            <a:effectLst/>
          </p:spPr>
        </p:cxnSp>
        <p:sp>
          <p:nvSpPr>
            <p:cNvPr id="13" name="Прямоугольник 12">
              <a:extLst>
                <a:ext uri="{FF2B5EF4-FFF2-40B4-BE49-F238E27FC236}">
                  <a16:creationId xmlns="" xmlns:a16="http://schemas.microsoft.com/office/drawing/2014/main" id="{FC5800DE-51A3-B96F-3801-8B57E2A65BC2}"/>
                </a:ext>
              </a:extLst>
            </p:cNvPr>
            <p:cNvSpPr/>
            <p:nvPr/>
          </p:nvSpPr>
          <p:spPr>
            <a:xfrm>
              <a:off x="488145" y="3456111"/>
              <a:ext cx="1955656" cy="720080"/>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684" eaLnBrk="1" fontAlgn="auto" hangingPunct="1">
                <a:spcBef>
                  <a:spcPts val="0"/>
                </a:spcBef>
                <a:spcAft>
                  <a:spcPts val="0"/>
                </a:spcAft>
                <a:defRPr/>
              </a:pPr>
              <a:r>
                <a:rPr lang="ru-RU" sz="952" b="0" kern="0" dirty="0">
                  <a:ln w="0"/>
                  <a:solidFill>
                    <a:srgbClr val="000000"/>
                  </a:solidFill>
                  <a:effectLst>
                    <a:outerShdw blurRad="38100" dist="19050" dir="2700000" algn="tl" rotWithShape="0">
                      <a:srgbClr val="000000">
                        <a:alpha val="40000"/>
                      </a:srgbClr>
                    </a:outerShdw>
                  </a:effectLst>
                  <a:latin typeface="Arial" panose="020B0604020202020204" pitchFamily="34" charset="0"/>
                </a:rPr>
                <a:t>Контроль объема заказа</a:t>
              </a:r>
            </a:p>
          </p:txBody>
        </p:sp>
        <p:sp>
          <p:nvSpPr>
            <p:cNvPr id="14" name="Прямоугольник 13">
              <a:extLst>
                <a:ext uri="{FF2B5EF4-FFF2-40B4-BE49-F238E27FC236}">
                  <a16:creationId xmlns="" xmlns:a16="http://schemas.microsoft.com/office/drawing/2014/main" id="{A408EFB5-7AD0-9186-EEAA-981898B40B27}"/>
                </a:ext>
              </a:extLst>
            </p:cNvPr>
            <p:cNvSpPr/>
            <p:nvPr/>
          </p:nvSpPr>
          <p:spPr>
            <a:xfrm>
              <a:off x="2880717" y="2339986"/>
              <a:ext cx="2304257" cy="720000"/>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684" eaLnBrk="1" fontAlgn="auto" hangingPunct="1">
                <a:spcBef>
                  <a:spcPts val="0"/>
                </a:spcBef>
                <a:spcAft>
                  <a:spcPts val="0"/>
                </a:spcAft>
                <a:defRPr/>
              </a:pPr>
              <a:r>
                <a:rPr lang="ru-RU" sz="952" b="0" kern="0" dirty="0">
                  <a:ln w="0"/>
                  <a:solidFill>
                    <a:srgbClr val="000000"/>
                  </a:solidFill>
                  <a:effectLst>
                    <a:outerShdw blurRad="38100" dist="19050" dir="2700000" algn="tl" rotWithShape="0">
                      <a:srgbClr val="000000">
                        <a:alpha val="40000"/>
                      </a:srgbClr>
                    </a:outerShdw>
                  </a:effectLst>
                  <a:latin typeface="Arial" panose="020B0604020202020204" pitchFamily="34" charset="0"/>
                </a:rPr>
                <a:t>Подтверждение объема заказа</a:t>
              </a:r>
            </a:p>
          </p:txBody>
        </p:sp>
        <p:cxnSp>
          <p:nvCxnSpPr>
            <p:cNvPr id="15" name="Прямая со стрелкой 10">
              <a:extLst>
                <a:ext uri="{FF2B5EF4-FFF2-40B4-BE49-F238E27FC236}">
                  <a16:creationId xmlns="" xmlns:a16="http://schemas.microsoft.com/office/drawing/2014/main" id="{BDCD3D37-F281-BED7-F75C-85F5FC0D8076}"/>
                </a:ext>
              </a:extLst>
            </p:cNvPr>
            <p:cNvCxnSpPr>
              <a:stCxn id="10" idx="2"/>
              <a:endCxn id="14" idx="0"/>
            </p:cNvCxnSpPr>
            <p:nvPr/>
          </p:nvCxnSpPr>
          <p:spPr>
            <a:xfrm>
              <a:off x="4032846" y="1943943"/>
              <a:ext cx="0" cy="396043"/>
            </a:xfrm>
            <a:prstGeom prst="straightConnector1">
              <a:avLst/>
            </a:prstGeom>
            <a:noFill/>
            <a:ln w="19050" cap="flat" cmpd="sng" algn="ctr">
              <a:solidFill>
                <a:sysClr val="windowText" lastClr="000000"/>
              </a:solidFill>
              <a:prstDash val="solid"/>
              <a:miter lim="800000"/>
              <a:tailEnd type="arrow"/>
            </a:ln>
            <a:effectLst/>
          </p:spPr>
        </p:cxnSp>
        <p:cxnSp>
          <p:nvCxnSpPr>
            <p:cNvPr id="16" name="Прямая со стрелкой 10">
              <a:extLst>
                <a:ext uri="{FF2B5EF4-FFF2-40B4-BE49-F238E27FC236}">
                  <a16:creationId xmlns="" xmlns:a16="http://schemas.microsoft.com/office/drawing/2014/main" id="{01A9153E-349B-BC46-5ACD-DDC68EE6628C}"/>
                </a:ext>
              </a:extLst>
            </p:cNvPr>
            <p:cNvCxnSpPr>
              <a:stCxn id="14" idx="1"/>
              <a:endCxn id="8" idx="3"/>
            </p:cNvCxnSpPr>
            <p:nvPr/>
          </p:nvCxnSpPr>
          <p:spPr>
            <a:xfrm flipH="1">
              <a:off x="2443801" y="2699986"/>
              <a:ext cx="436916" cy="41"/>
            </a:xfrm>
            <a:prstGeom prst="straightConnector1">
              <a:avLst/>
            </a:prstGeom>
            <a:noFill/>
            <a:ln w="19050" cap="flat" cmpd="sng" algn="ctr">
              <a:solidFill>
                <a:sysClr val="windowText" lastClr="000000"/>
              </a:solidFill>
              <a:prstDash val="solid"/>
              <a:miter lim="800000"/>
              <a:tailEnd type="arrow"/>
            </a:ln>
            <a:effectLst/>
          </p:spPr>
        </p:cxnSp>
      </p:grpSp>
      <p:grpSp>
        <p:nvGrpSpPr>
          <p:cNvPr id="38" name="Группа 37">
            <a:extLst>
              <a:ext uri="{FF2B5EF4-FFF2-40B4-BE49-F238E27FC236}">
                <a16:creationId xmlns="" xmlns:a16="http://schemas.microsoft.com/office/drawing/2014/main" id="{5D5019C7-D3FC-CF0A-AACB-E65BD33DDFB4}"/>
              </a:ext>
            </a:extLst>
          </p:cNvPr>
          <p:cNvGrpSpPr/>
          <p:nvPr/>
        </p:nvGrpSpPr>
        <p:grpSpPr>
          <a:xfrm>
            <a:off x="3213912" y="707476"/>
            <a:ext cx="3986808" cy="1777538"/>
            <a:chOff x="4048957" y="890971"/>
            <a:chExt cx="5023655" cy="2239822"/>
          </a:xfrm>
        </p:grpSpPr>
        <p:sp>
          <p:nvSpPr>
            <p:cNvPr id="33" name="Прямоугольник 32">
              <a:extLst>
                <a:ext uri="{FF2B5EF4-FFF2-40B4-BE49-F238E27FC236}">
                  <a16:creationId xmlns="" xmlns:a16="http://schemas.microsoft.com/office/drawing/2014/main" id="{84B5CFDE-4740-CF7D-F914-BF90107FCE04}"/>
                </a:ext>
              </a:extLst>
            </p:cNvPr>
            <p:cNvSpPr/>
            <p:nvPr/>
          </p:nvSpPr>
          <p:spPr>
            <a:xfrm>
              <a:off x="4048957" y="907470"/>
              <a:ext cx="2255098" cy="310014"/>
            </a:xfrm>
            <a:prstGeom prst="rect">
              <a:avLst/>
            </a:prstGeom>
            <a:solidFill>
              <a:srgbClr val="429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A9691BAB-1DCC-5B38-2D7B-64D734F4C9CF}"/>
                </a:ext>
              </a:extLst>
            </p:cNvPr>
            <p:cNvSpPr txBox="1"/>
            <p:nvPr/>
          </p:nvSpPr>
          <p:spPr>
            <a:xfrm>
              <a:off x="4117979" y="890971"/>
              <a:ext cx="4954633" cy="2239822"/>
            </a:xfrm>
            <a:prstGeom prst="rect">
              <a:avLst/>
            </a:prstGeom>
            <a:solidFill>
              <a:schemeClr val="bg1">
                <a:lumMod val="95000"/>
                <a:alpha val="50000"/>
              </a:schemeClr>
            </a:solidFill>
          </p:spPr>
          <p:txBody>
            <a:bodyPr wrap="square">
              <a:spAutoFit/>
            </a:bodyPr>
            <a:lstStyle/>
            <a:p>
              <a:pPr eaLnBrk="1" fontAlgn="auto" hangingPunct="1">
                <a:spcBef>
                  <a:spcPts val="0"/>
                </a:spcBef>
                <a:spcAft>
                  <a:spcPts val="0"/>
                </a:spcAft>
                <a:defRPr/>
              </a:pPr>
              <a:r>
                <a:rPr lang="ru-RU" sz="1270" b="0" kern="0" dirty="0">
                  <a:solidFill>
                    <a:prstClr val="black"/>
                  </a:solidFill>
                  <a:latin typeface="Arial" panose="020B0604020202020204" pitchFamily="34" charset="0"/>
                </a:rPr>
                <a:t>Примеры применения</a:t>
              </a:r>
            </a:p>
            <a:p>
              <a:pPr eaLnBrk="1" fontAlgn="auto" hangingPunct="1">
                <a:spcBef>
                  <a:spcPts val="0"/>
                </a:spcBef>
                <a:spcAft>
                  <a:spcPts val="0"/>
                </a:spcAft>
                <a:defRPr/>
              </a:pPr>
              <a:endParaRPr lang="ru-RU" sz="635" b="0" kern="0" dirty="0">
                <a:solidFill>
                  <a:prstClr val="black"/>
                </a:solidFill>
                <a:latin typeface="Arial" panose="020B0604020202020204" pitchFamily="34" charset="0"/>
              </a:endParaRPr>
            </a:p>
            <a:p>
              <a:pPr marL="226771" indent="-226771" eaLnBrk="1" fontAlgn="auto" hangingPunct="1">
                <a:spcBef>
                  <a:spcPts val="0"/>
                </a:spcBef>
                <a:spcAft>
                  <a:spcPts val="0"/>
                </a:spcAft>
                <a:buFont typeface="Wingdings" panose="05000000000000000000" pitchFamily="2" charset="2"/>
                <a:buChar char="v"/>
                <a:defRPr/>
              </a:pPr>
              <a:r>
                <a:rPr lang="ru-RU" sz="1111" b="0" kern="0" dirty="0">
                  <a:solidFill>
                    <a:prstClr val="black"/>
                  </a:solidFill>
                  <a:latin typeface="Arial" panose="020B0604020202020204" pitchFamily="34" charset="0"/>
                </a:rPr>
                <a:t>Дефицит денежных средств. ЦФО ограничивают суммой на которую нужно подобрать заказы поставщику. </a:t>
              </a:r>
            </a:p>
            <a:p>
              <a:pPr marL="226771" indent="-226771" eaLnBrk="1" fontAlgn="auto" hangingPunct="1">
                <a:spcBef>
                  <a:spcPts val="0"/>
                </a:spcBef>
                <a:spcAft>
                  <a:spcPts val="0"/>
                </a:spcAft>
                <a:buFontTx/>
                <a:buChar char="-"/>
                <a:defRPr/>
              </a:pPr>
              <a:endParaRPr lang="ru-RU" sz="635" b="0" kern="0" dirty="0">
                <a:solidFill>
                  <a:prstClr val="black"/>
                </a:solidFill>
                <a:latin typeface="Arial" panose="020B0604020202020204" pitchFamily="34" charset="0"/>
              </a:endParaRPr>
            </a:p>
            <a:p>
              <a:pPr marL="226771" indent="-226771" eaLnBrk="1" fontAlgn="auto" hangingPunct="1">
                <a:spcBef>
                  <a:spcPts val="0"/>
                </a:spcBef>
                <a:spcAft>
                  <a:spcPts val="0"/>
                </a:spcAft>
                <a:buFont typeface="Wingdings" panose="05000000000000000000" pitchFamily="2" charset="2"/>
                <a:buChar char="v"/>
                <a:defRPr/>
              </a:pPr>
              <a:r>
                <a:rPr lang="ru-RU" sz="1111" b="0" kern="0" dirty="0">
                  <a:solidFill>
                    <a:prstClr val="black"/>
                  </a:solidFill>
                  <a:latin typeface="Arial" panose="020B0604020202020204" pitchFamily="34" charset="0"/>
                </a:rPr>
                <a:t>Требуется уточнение от ЦФО по объему заказа позиций с нестабильным спросом.</a:t>
              </a:r>
            </a:p>
            <a:p>
              <a:pPr marL="226771" indent="-226771" eaLnBrk="1" fontAlgn="auto" hangingPunct="1">
                <a:spcBef>
                  <a:spcPts val="0"/>
                </a:spcBef>
                <a:spcAft>
                  <a:spcPts val="0"/>
                </a:spcAft>
                <a:buFontTx/>
                <a:buChar char="-"/>
                <a:defRPr/>
              </a:pPr>
              <a:endParaRPr lang="ru-RU" sz="635" b="0" kern="0" dirty="0">
                <a:solidFill>
                  <a:prstClr val="black"/>
                </a:solidFill>
                <a:latin typeface="Arial" panose="020B0604020202020204" pitchFamily="34" charset="0"/>
              </a:endParaRPr>
            </a:p>
            <a:p>
              <a:pPr marL="226771" indent="-226771" eaLnBrk="1" fontAlgn="auto" hangingPunct="1">
                <a:spcBef>
                  <a:spcPts val="0"/>
                </a:spcBef>
                <a:spcAft>
                  <a:spcPts val="0"/>
                </a:spcAft>
                <a:buFont typeface="Wingdings" panose="05000000000000000000" pitchFamily="2" charset="2"/>
                <a:buChar char="v"/>
                <a:defRPr/>
              </a:pPr>
              <a:r>
                <a:rPr lang="ru-RU" sz="1111" b="0" kern="0" dirty="0">
                  <a:solidFill>
                    <a:prstClr val="black"/>
                  </a:solidFill>
                  <a:latin typeface="Arial" panose="020B0604020202020204" pitchFamily="34" charset="0"/>
                </a:rPr>
                <a:t>План график договора введен до товарных категорий. ЦФО уточняет номенклатуру заказа.</a:t>
              </a:r>
              <a:endParaRPr lang="en-US" sz="1111" b="0" kern="0" dirty="0">
                <a:solidFill>
                  <a:prstClr val="black"/>
                </a:solidFill>
                <a:latin typeface="Arial" panose="020B0604020202020204" pitchFamily="34" charset="0"/>
              </a:endParaRPr>
            </a:p>
          </p:txBody>
        </p:sp>
      </p:grpSp>
      <p:grpSp>
        <p:nvGrpSpPr>
          <p:cNvPr id="37" name="Группа 36">
            <a:extLst>
              <a:ext uri="{FF2B5EF4-FFF2-40B4-BE49-F238E27FC236}">
                <a16:creationId xmlns="" xmlns:a16="http://schemas.microsoft.com/office/drawing/2014/main" id="{89D997A1-F193-D72D-EA4D-3B268EEE8E6D}"/>
              </a:ext>
            </a:extLst>
          </p:cNvPr>
          <p:cNvGrpSpPr/>
          <p:nvPr/>
        </p:nvGrpSpPr>
        <p:grpSpPr>
          <a:xfrm>
            <a:off x="203305" y="3050361"/>
            <a:ext cx="1826654" cy="1753044"/>
            <a:chOff x="255383" y="3843170"/>
            <a:chExt cx="2301711" cy="2208957"/>
          </a:xfrm>
        </p:grpSpPr>
        <p:sp>
          <p:nvSpPr>
            <p:cNvPr id="32" name="Прямоугольник 31">
              <a:extLst>
                <a:ext uri="{FF2B5EF4-FFF2-40B4-BE49-F238E27FC236}">
                  <a16:creationId xmlns="" xmlns:a16="http://schemas.microsoft.com/office/drawing/2014/main" id="{F82C6729-FAE2-8CC9-3D49-9F847C3D04AE}"/>
                </a:ext>
              </a:extLst>
            </p:cNvPr>
            <p:cNvSpPr/>
            <p:nvPr/>
          </p:nvSpPr>
          <p:spPr>
            <a:xfrm>
              <a:off x="255383" y="3876386"/>
              <a:ext cx="1904461" cy="310014"/>
            </a:xfrm>
            <a:prstGeom prst="rect">
              <a:avLst/>
            </a:prstGeom>
            <a:solidFill>
              <a:srgbClr val="429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0E585A8E-6F04-C914-75C3-83A3409A69CB}"/>
                </a:ext>
              </a:extLst>
            </p:cNvPr>
            <p:cNvSpPr txBox="1"/>
            <p:nvPr/>
          </p:nvSpPr>
          <p:spPr>
            <a:xfrm>
              <a:off x="324847" y="3843170"/>
              <a:ext cx="2232247" cy="2208957"/>
            </a:xfrm>
            <a:prstGeom prst="rect">
              <a:avLst/>
            </a:prstGeom>
            <a:solidFill>
              <a:schemeClr val="accent3">
                <a:lumMod val="20000"/>
                <a:lumOff val="80000"/>
                <a:alpha val="50000"/>
              </a:schemeClr>
            </a:solidFill>
          </p:spPr>
          <p:txBody>
            <a:bodyPr wrap="square" rtlCol="0">
              <a:spAutoFit/>
            </a:bodyPr>
            <a:lstStyle/>
            <a:p>
              <a:pPr eaLnBrk="1" fontAlgn="auto" hangingPunct="1">
                <a:spcBef>
                  <a:spcPts val="0"/>
                </a:spcBef>
                <a:spcAft>
                  <a:spcPts val="0"/>
                </a:spcAft>
                <a:defRPr/>
              </a:pPr>
              <a:r>
                <a:rPr lang="ru-RU" sz="1270" b="0" kern="0" dirty="0">
                  <a:solidFill>
                    <a:prstClr val="black"/>
                  </a:solidFill>
                  <a:latin typeface="Arial" panose="020B0604020202020204" pitchFamily="34" charset="0"/>
                </a:rPr>
                <a:t>Что контролируем?</a:t>
              </a:r>
            </a:p>
            <a:p>
              <a:pPr eaLnBrk="1" fontAlgn="auto" hangingPunct="1">
                <a:spcBef>
                  <a:spcPts val="0"/>
                </a:spcBef>
                <a:spcAft>
                  <a:spcPts val="0"/>
                </a:spcAft>
                <a:defRPr/>
              </a:pPr>
              <a:endParaRPr lang="ru-RU" sz="635" b="0" kern="0" dirty="0">
                <a:solidFill>
                  <a:prstClr val="black"/>
                </a:solidFill>
                <a:latin typeface="Arial" panose="020B0604020202020204" pitchFamily="34" charset="0"/>
              </a:endParaRPr>
            </a:p>
            <a:p>
              <a:pPr eaLnBrk="1" fontAlgn="auto" hangingPunct="1">
                <a:spcBef>
                  <a:spcPts val="0"/>
                </a:spcBef>
                <a:spcAft>
                  <a:spcPts val="0"/>
                </a:spcAft>
                <a:defRPr/>
              </a:pPr>
              <a:r>
                <a:rPr lang="ru-RU" sz="1111" b="0" kern="0" dirty="0">
                  <a:solidFill>
                    <a:prstClr val="black"/>
                  </a:solidFill>
                  <a:latin typeface="Arial" panose="020B0604020202020204" pitchFamily="34" charset="0"/>
                </a:rPr>
                <a:t>Позиции с нестабильным спросом;</a:t>
              </a:r>
            </a:p>
            <a:p>
              <a:pPr eaLnBrk="1" fontAlgn="auto" hangingPunct="1">
                <a:spcBef>
                  <a:spcPts val="0"/>
                </a:spcBef>
                <a:spcAft>
                  <a:spcPts val="0"/>
                </a:spcAft>
                <a:defRPr/>
              </a:pPr>
              <a:endParaRPr lang="ru-RU" sz="1111" b="0" kern="0" dirty="0">
                <a:solidFill>
                  <a:prstClr val="black"/>
                </a:solidFill>
                <a:latin typeface="Arial" panose="020B0604020202020204" pitchFamily="34" charset="0"/>
              </a:endParaRPr>
            </a:p>
            <a:p>
              <a:pPr eaLnBrk="1" fontAlgn="auto" hangingPunct="1">
                <a:spcBef>
                  <a:spcPts val="0"/>
                </a:spcBef>
                <a:spcAft>
                  <a:spcPts val="0"/>
                </a:spcAft>
                <a:defRPr/>
              </a:pPr>
              <a:r>
                <a:rPr lang="ru-RU" sz="1111" b="0" kern="0" dirty="0">
                  <a:solidFill>
                    <a:prstClr val="black"/>
                  </a:solidFill>
                  <a:latin typeface="Arial" panose="020B0604020202020204" pitchFamily="34" charset="0"/>
                </a:rPr>
                <a:t>Дорогие номенклатурные позиции;</a:t>
              </a:r>
            </a:p>
            <a:p>
              <a:pPr eaLnBrk="1" fontAlgn="auto" hangingPunct="1">
                <a:spcBef>
                  <a:spcPts val="0"/>
                </a:spcBef>
                <a:spcAft>
                  <a:spcPts val="0"/>
                </a:spcAft>
                <a:defRPr/>
              </a:pPr>
              <a:endParaRPr lang="ru-RU" sz="1111" b="0" kern="0" dirty="0">
                <a:solidFill>
                  <a:prstClr val="black"/>
                </a:solidFill>
                <a:latin typeface="Arial" panose="020B0604020202020204" pitchFamily="34" charset="0"/>
              </a:endParaRPr>
            </a:p>
            <a:p>
              <a:pPr eaLnBrk="1" fontAlgn="auto" hangingPunct="1">
                <a:spcBef>
                  <a:spcPts val="0"/>
                </a:spcBef>
                <a:spcAft>
                  <a:spcPts val="0"/>
                </a:spcAft>
                <a:defRPr/>
              </a:pPr>
              <a:r>
                <a:rPr lang="ru-RU" sz="1111" b="0" kern="0" dirty="0">
                  <a:solidFill>
                    <a:prstClr val="black"/>
                  </a:solidFill>
                  <a:latin typeface="Arial" panose="020B0604020202020204" pitchFamily="34" charset="0"/>
                </a:rPr>
                <a:t>Товарные категории.</a:t>
              </a:r>
              <a:endParaRPr lang="en-US" sz="1111" b="0" kern="0" dirty="0">
                <a:solidFill>
                  <a:prstClr val="black"/>
                </a:solidFill>
                <a:latin typeface="Arial" panose="020B0604020202020204" pitchFamily="34" charset="0"/>
              </a:endParaRPr>
            </a:p>
          </p:txBody>
        </p:sp>
      </p:grpSp>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033" y="4343735"/>
            <a:ext cx="685753" cy="637400"/>
          </a:xfrm>
          <a:prstGeom prst="rect">
            <a:avLst/>
          </a:prstGeom>
        </p:spPr>
      </p:pic>
      <p:pic>
        <p:nvPicPr>
          <p:cNvPr id="36" name="Рисунок 35">
            <a:extLst>
              <a:ext uri="{FF2B5EF4-FFF2-40B4-BE49-F238E27FC236}">
                <a16:creationId xmlns="" xmlns:a16="http://schemas.microsoft.com/office/drawing/2014/main" id="{FB11D069-E2D2-E72D-70D2-F5FB3E05DEC1}"/>
              </a:ext>
            </a:extLst>
          </p:cNvPr>
          <p:cNvPicPr>
            <a:picLocks noChangeAspect="1"/>
          </p:cNvPicPr>
          <p:nvPr/>
        </p:nvPicPr>
        <p:blipFill>
          <a:blip r:embed="rId5"/>
          <a:stretch>
            <a:fillRect/>
          </a:stretch>
        </p:blipFill>
        <p:spPr>
          <a:xfrm>
            <a:off x="556639" y="3445908"/>
            <a:ext cx="8570956" cy="1670552"/>
          </a:xfrm>
          <a:prstGeom prst="rect">
            <a:avLst/>
          </a:prstGeom>
          <a:ln w="28575">
            <a:solidFill>
              <a:schemeClr val="tx1"/>
            </a:solidFill>
          </a:ln>
        </p:spPr>
      </p:pic>
      <p:sp>
        <p:nvSpPr>
          <p:cNvPr id="27" name="Заголовок 3">
            <a:extLst>
              <a:ext uri="{FF2B5EF4-FFF2-40B4-BE49-F238E27FC236}">
                <a16:creationId xmlns="" xmlns:a16="http://schemas.microsoft.com/office/drawing/2014/main" id="{3BFA0973-347D-404B-97D6-CD640AEC75E2}"/>
              </a:ext>
            </a:extLst>
          </p:cNvPr>
          <p:cNvSpPr txBox="1">
            <a:spLocks/>
          </p:cNvSpPr>
          <p:nvPr/>
        </p:nvSpPr>
        <p:spPr>
          <a:xfrm>
            <a:off x="1634254" y="133698"/>
            <a:ext cx="7200899" cy="709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a:latin typeface="Arial" panose="020B0604020202020204" pitchFamily="34" charset="0"/>
              </a:defRPr>
            </a:lvl1pPr>
          </a:lstStyle>
          <a:p>
            <a:r>
              <a:rPr lang="ru-RU" altLang="ru-RU" dirty="0"/>
              <a:t>Контроль объема закупок</a:t>
            </a:r>
          </a:p>
        </p:txBody>
      </p:sp>
    </p:spTree>
    <p:custDataLst>
      <p:tags r:id="rId1"/>
    </p:custDataLst>
    <p:extLst>
      <p:ext uri="{BB962C8B-B14F-4D97-AF65-F5344CB8AC3E}">
        <p14:creationId xmlns:p14="http://schemas.microsoft.com/office/powerpoint/2010/main" val="1750511464"/>
      </p:ext>
    </p:extLst>
  </p:cSld>
  <p:clrMapOvr>
    <a:masterClrMapping/>
  </p:clrMapOvr>
  <mc:AlternateContent xmlns:mc="http://schemas.openxmlformats.org/markup-compatibility/2006" xmlns:p14="http://schemas.microsoft.com/office/powerpoint/2010/main">
    <mc:Choice Requires="p14">
      <p:transition p14:dur="0" advTm="66082"/>
    </mc:Choice>
    <mc:Fallback xmlns="">
      <p:transition advTm="66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8"/>
                                        </p:tgtEl>
                                        <p:attrNameLst>
                                          <p:attrName>style.opacity</p:attrName>
                                        </p:attrNameLst>
                                      </p:cBhvr>
                                      <p:to>
                                        <p:strVal val="0.25"/>
                                      </p:to>
                                    </p:set>
                                    <p:animEffect filter="image" prLst="opacity: 0.25">
                                      <p:cBhvr rctx="IE">
                                        <p:cTn id="7" dur="indefinite"/>
                                        <p:tgtEl>
                                          <p:spTgt spid="58"/>
                                        </p:tgtEl>
                                      </p:cBhvr>
                                    </p:animEffect>
                                  </p:childTnLst>
                                </p:cTn>
                              </p:par>
                              <p:par>
                                <p:cTn id="8" presetID="10" presetClass="exit" presetSubtype="0" fill="hold"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 xmlns:a16="http://schemas.microsoft.com/office/drawing/2014/main" id="{3A79B6C4-832F-716A-90A4-63BD597B8DF0}"/>
              </a:ext>
            </a:extLst>
          </p:cNvPr>
          <p:cNvSpPr/>
          <p:nvPr/>
        </p:nvSpPr>
        <p:spPr bwMode="auto">
          <a:xfrm>
            <a:off x="383225" y="1651219"/>
            <a:ext cx="8531875" cy="3057190"/>
          </a:xfrm>
          <a:prstGeom prst="rect">
            <a:avLst/>
          </a:prstGeom>
          <a:pattFill prst="horzBrick">
            <a:fgClr>
              <a:sysClr val="window" lastClr="FFFFFF">
                <a:lumMod val="95000"/>
              </a:sysClr>
            </a:fgClr>
            <a:bgClr>
              <a:sysClr val="window" lastClr="FFFFFF"/>
            </a:bgClr>
          </a:pattFill>
          <a:ln w="3175" cap="flat" cmpd="sng" algn="ctr">
            <a:solidFill>
              <a:sysClr val="windowText" lastClr="000000"/>
            </a:solidFill>
            <a:prstDash val="dash"/>
            <a:round/>
            <a:headEnd type="none" w="med" len="med"/>
            <a:tailEnd type="none" w="med" len="med"/>
          </a:ln>
          <a:effectLst/>
        </p:spPr>
        <p:txBody>
          <a:bodyPr vert="horz" wrap="square" lIns="72567" tIns="36284" rIns="72567" bIns="36284" numCol="1" rtlCol="0" anchor="ctr" anchorCtr="0" compatLnSpc="1">
            <a:prstTxWarp prst="textNoShape">
              <a:avLst/>
            </a:prstTxWarp>
          </a:bodyPr>
          <a:lstStyle/>
          <a:p>
            <a:pPr eaLnBrk="1" fontAlgn="auto" hangingPunct="1">
              <a:lnSpc>
                <a:spcPct val="110000"/>
              </a:lnSpc>
              <a:spcBef>
                <a:spcPct val="50000"/>
              </a:spcBef>
              <a:spcAft>
                <a:spcPts val="0"/>
              </a:spcAft>
              <a:defRPr/>
            </a:pPr>
            <a:endParaRPr lang="ru-RU" sz="1587" b="0" kern="0">
              <a:solidFill>
                <a:prstClr val="black"/>
              </a:solidFill>
              <a:latin typeface="Arial" charset="0"/>
            </a:endParaRPr>
          </a:p>
        </p:txBody>
      </p:sp>
      <p:sp>
        <p:nvSpPr>
          <p:cNvPr id="29" name="Прямоугольник 28">
            <a:extLst>
              <a:ext uri="{FF2B5EF4-FFF2-40B4-BE49-F238E27FC236}">
                <a16:creationId xmlns="" xmlns:a16="http://schemas.microsoft.com/office/drawing/2014/main" id="{194EE51E-6702-304A-7F34-2BE73FAAB043}"/>
              </a:ext>
            </a:extLst>
          </p:cNvPr>
          <p:cNvSpPr/>
          <p:nvPr/>
        </p:nvSpPr>
        <p:spPr>
          <a:xfrm>
            <a:off x="3884858" y="2256703"/>
            <a:ext cx="1216587" cy="804220"/>
          </a:xfrm>
          <a:prstGeom prst="rect">
            <a:avLst/>
          </a:prstGeom>
          <a:noFill/>
          <a:ln w="19050" cap="flat" cmpd="sng" algn="ctr">
            <a:solidFill>
              <a:srgbClr val="A5A5A5"/>
            </a:solidFill>
            <a:prstDash val="sysDash"/>
            <a:miter lim="800000"/>
          </a:ln>
          <a:effectLst/>
        </p:spPr>
        <p:txBody>
          <a:bodyPr rtlCol="0" anchor="ctr"/>
          <a:lstStyle/>
          <a:p>
            <a:pPr algn="ctr" eaLnBrk="1" fontAlgn="auto" hangingPunct="1">
              <a:spcBef>
                <a:spcPts val="0"/>
              </a:spcBef>
              <a:spcAft>
                <a:spcPts val="0"/>
              </a:spcAft>
              <a:defRPr/>
            </a:pPr>
            <a:endParaRPr lang="ru-RU" sz="952" b="0" kern="0" dirty="0">
              <a:solidFill>
                <a:prstClr val="white"/>
              </a:solidFill>
              <a:latin typeface="Calibri" panose="020F0502020204030204"/>
            </a:endParaRPr>
          </a:p>
        </p:txBody>
      </p:sp>
      <p:cxnSp>
        <p:nvCxnSpPr>
          <p:cNvPr id="36" name="Прямая со стрелкой 35">
            <a:extLst>
              <a:ext uri="{FF2B5EF4-FFF2-40B4-BE49-F238E27FC236}">
                <a16:creationId xmlns="" xmlns:a16="http://schemas.microsoft.com/office/drawing/2014/main" id="{2006B8C7-3ED2-45D7-ED1A-B3A1DF649293}"/>
              </a:ext>
            </a:extLst>
          </p:cNvPr>
          <p:cNvCxnSpPr>
            <a:stCxn id="81" idx="3"/>
            <a:endCxn id="41" idx="1"/>
          </p:cNvCxnSpPr>
          <p:nvPr/>
        </p:nvCxnSpPr>
        <p:spPr>
          <a:xfrm>
            <a:off x="1290028" y="2832968"/>
            <a:ext cx="2670769" cy="0"/>
          </a:xfrm>
          <a:prstGeom prst="straightConnector1">
            <a:avLst/>
          </a:prstGeom>
          <a:noFill/>
          <a:ln w="6350" cap="flat" cmpd="sng" algn="ctr">
            <a:solidFill>
              <a:srgbClr val="5B9BD5"/>
            </a:solidFill>
            <a:prstDash val="solid"/>
            <a:miter lim="800000"/>
            <a:tailEnd type="triangle"/>
          </a:ln>
          <a:effectLst/>
        </p:spPr>
      </p:cxnSp>
      <p:sp>
        <p:nvSpPr>
          <p:cNvPr id="41" name="Прямоугольник 40">
            <a:extLst>
              <a:ext uri="{FF2B5EF4-FFF2-40B4-BE49-F238E27FC236}">
                <a16:creationId xmlns="" xmlns:a16="http://schemas.microsoft.com/office/drawing/2014/main" id="{9812E4BC-17D1-E8C3-F1F7-552C8400F6CC}"/>
              </a:ext>
            </a:extLst>
          </p:cNvPr>
          <p:cNvSpPr/>
          <p:nvPr/>
        </p:nvSpPr>
        <p:spPr>
          <a:xfrm>
            <a:off x="3960797" y="2651550"/>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err="1">
                <a:solidFill>
                  <a:prstClr val="white"/>
                </a:solidFill>
                <a:latin typeface="Calibri" panose="020F0502020204030204"/>
              </a:rPr>
              <a:t>ЛОТы</a:t>
            </a:r>
            <a:endParaRPr lang="ru-RU" sz="952" b="0" kern="0" dirty="0">
              <a:solidFill>
                <a:prstClr val="white"/>
              </a:solidFill>
              <a:latin typeface="Calibri" panose="020F0502020204030204"/>
            </a:endParaRPr>
          </a:p>
        </p:txBody>
      </p:sp>
      <p:sp>
        <p:nvSpPr>
          <p:cNvPr id="63" name="Прямоугольник 62">
            <a:extLst>
              <a:ext uri="{FF2B5EF4-FFF2-40B4-BE49-F238E27FC236}">
                <a16:creationId xmlns="" xmlns:a16="http://schemas.microsoft.com/office/drawing/2014/main" id="{09DF2C08-6982-457B-7C75-4654E7B62719}"/>
              </a:ext>
            </a:extLst>
          </p:cNvPr>
          <p:cNvSpPr/>
          <p:nvPr/>
        </p:nvSpPr>
        <p:spPr>
          <a:xfrm>
            <a:off x="4771029" y="1517875"/>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Предложения участников</a:t>
            </a:r>
          </a:p>
        </p:txBody>
      </p:sp>
      <p:sp>
        <p:nvSpPr>
          <p:cNvPr id="64" name="Прямоугольник 63">
            <a:extLst>
              <a:ext uri="{FF2B5EF4-FFF2-40B4-BE49-F238E27FC236}">
                <a16:creationId xmlns="" xmlns:a16="http://schemas.microsoft.com/office/drawing/2014/main" id="{9EE9256A-DE89-D5A3-CF06-91C5EE18A9DE}"/>
              </a:ext>
            </a:extLst>
          </p:cNvPr>
          <p:cNvSpPr/>
          <p:nvPr/>
        </p:nvSpPr>
        <p:spPr>
          <a:xfrm>
            <a:off x="5234149" y="2109203"/>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Протокол</a:t>
            </a:r>
          </a:p>
        </p:txBody>
      </p:sp>
      <p:sp>
        <p:nvSpPr>
          <p:cNvPr id="65" name="Прямоугольник 64">
            <a:extLst>
              <a:ext uri="{FF2B5EF4-FFF2-40B4-BE49-F238E27FC236}">
                <a16:creationId xmlns="" xmlns:a16="http://schemas.microsoft.com/office/drawing/2014/main" id="{6C08A931-54FF-4EA2-8E21-E315EAD459E5}"/>
              </a:ext>
            </a:extLst>
          </p:cNvPr>
          <p:cNvSpPr/>
          <p:nvPr/>
        </p:nvSpPr>
        <p:spPr>
          <a:xfrm>
            <a:off x="6473272" y="2109203"/>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Договор</a:t>
            </a:r>
          </a:p>
        </p:txBody>
      </p:sp>
      <p:cxnSp>
        <p:nvCxnSpPr>
          <p:cNvPr id="66" name="Прямая со стрелкой 65">
            <a:extLst>
              <a:ext uri="{FF2B5EF4-FFF2-40B4-BE49-F238E27FC236}">
                <a16:creationId xmlns="" xmlns:a16="http://schemas.microsoft.com/office/drawing/2014/main" id="{0D1EC4A2-3ED2-A034-6668-A74271180799}"/>
              </a:ext>
            </a:extLst>
          </p:cNvPr>
          <p:cNvCxnSpPr>
            <a:stCxn id="86" idx="3"/>
            <a:endCxn id="64" idx="1"/>
          </p:cNvCxnSpPr>
          <p:nvPr/>
        </p:nvCxnSpPr>
        <p:spPr>
          <a:xfrm>
            <a:off x="5021925" y="2288713"/>
            <a:ext cx="212226" cy="1909"/>
          </a:xfrm>
          <a:prstGeom prst="straightConnector1">
            <a:avLst/>
          </a:prstGeom>
          <a:noFill/>
          <a:ln w="6350" cap="flat" cmpd="sng" algn="ctr">
            <a:solidFill>
              <a:srgbClr val="5B9BD5"/>
            </a:solidFill>
            <a:prstDash val="solid"/>
            <a:miter lim="800000"/>
            <a:tailEnd type="triangle"/>
          </a:ln>
          <a:effectLst/>
        </p:spPr>
      </p:cxnSp>
      <p:cxnSp>
        <p:nvCxnSpPr>
          <p:cNvPr id="67" name="Прямая со стрелкой 60">
            <a:extLst>
              <a:ext uri="{FF2B5EF4-FFF2-40B4-BE49-F238E27FC236}">
                <a16:creationId xmlns="" xmlns:a16="http://schemas.microsoft.com/office/drawing/2014/main" id="{98A30FA1-B206-A9B7-B083-379B3D7E11D3}"/>
              </a:ext>
            </a:extLst>
          </p:cNvPr>
          <p:cNvCxnSpPr>
            <a:stCxn id="63" idx="1"/>
            <a:endCxn id="86" idx="0"/>
          </p:cNvCxnSpPr>
          <p:nvPr/>
        </p:nvCxnSpPr>
        <p:spPr>
          <a:xfrm rot="10800000" flipV="1">
            <a:off x="4491360" y="1699293"/>
            <a:ext cx="279669" cy="408001"/>
          </a:xfrm>
          <a:prstGeom prst="bentConnector2">
            <a:avLst/>
          </a:prstGeom>
          <a:noFill/>
          <a:ln w="6350" cap="flat" cmpd="sng" algn="ctr">
            <a:solidFill>
              <a:srgbClr val="5B9BD5"/>
            </a:solidFill>
            <a:prstDash val="solid"/>
            <a:miter lim="800000"/>
            <a:tailEnd type="triangle"/>
          </a:ln>
          <a:effectLst/>
        </p:spPr>
      </p:cxnSp>
      <p:cxnSp>
        <p:nvCxnSpPr>
          <p:cNvPr id="68" name="Прямая со стрелкой 67">
            <a:extLst>
              <a:ext uri="{FF2B5EF4-FFF2-40B4-BE49-F238E27FC236}">
                <a16:creationId xmlns="" xmlns:a16="http://schemas.microsoft.com/office/drawing/2014/main" id="{5FABDEFD-CC59-01C3-5CB9-69ACF101279E}"/>
              </a:ext>
            </a:extLst>
          </p:cNvPr>
          <p:cNvCxnSpPr>
            <a:stCxn id="64" idx="3"/>
          </p:cNvCxnSpPr>
          <p:nvPr/>
        </p:nvCxnSpPr>
        <p:spPr>
          <a:xfrm>
            <a:off x="6295278" y="2290621"/>
            <a:ext cx="177996" cy="0"/>
          </a:xfrm>
          <a:prstGeom prst="straightConnector1">
            <a:avLst/>
          </a:prstGeom>
          <a:noFill/>
          <a:ln w="6350" cap="flat" cmpd="sng" algn="ctr">
            <a:solidFill>
              <a:srgbClr val="5B9BD5"/>
            </a:solidFill>
            <a:prstDash val="solid"/>
            <a:miter lim="800000"/>
            <a:tailEnd type="triangle"/>
          </a:ln>
          <a:effectLst/>
        </p:spPr>
      </p:cxnSp>
      <p:sp>
        <p:nvSpPr>
          <p:cNvPr id="69" name="Прямоугольник 68">
            <a:extLst>
              <a:ext uri="{FF2B5EF4-FFF2-40B4-BE49-F238E27FC236}">
                <a16:creationId xmlns="" xmlns:a16="http://schemas.microsoft.com/office/drawing/2014/main" id="{A925B78B-7B57-267D-162D-104C0E453D15}"/>
              </a:ext>
            </a:extLst>
          </p:cNvPr>
          <p:cNvSpPr/>
          <p:nvPr/>
        </p:nvSpPr>
        <p:spPr>
          <a:xfrm>
            <a:off x="6473272" y="2653458"/>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Заказ </a:t>
            </a:r>
            <a:br>
              <a:rPr lang="ru-RU" sz="952" b="0" kern="0" dirty="0">
                <a:solidFill>
                  <a:prstClr val="white"/>
                </a:solidFill>
                <a:latin typeface="Calibri" panose="020F0502020204030204"/>
              </a:rPr>
            </a:br>
            <a:r>
              <a:rPr lang="ru-RU" sz="952" b="0" kern="0" dirty="0">
                <a:solidFill>
                  <a:prstClr val="white"/>
                </a:solidFill>
                <a:latin typeface="Calibri" panose="020F0502020204030204"/>
              </a:rPr>
              <a:t>поставщику</a:t>
            </a:r>
          </a:p>
        </p:txBody>
      </p:sp>
      <p:cxnSp>
        <p:nvCxnSpPr>
          <p:cNvPr id="70" name="Прямая со стрелкой 69">
            <a:extLst>
              <a:ext uri="{FF2B5EF4-FFF2-40B4-BE49-F238E27FC236}">
                <a16:creationId xmlns="" xmlns:a16="http://schemas.microsoft.com/office/drawing/2014/main" id="{506ABDB2-567E-3AEF-AA4F-8FD774E9BC69}"/>
              </a:ext>
            </a:extLst>
          </p:cNvPr>
          <p:cNvCxnSpPr>
            <a:stCxn id="65" idx="2"/>
            <a:endCxn id="69" idx="0"/>
          </p:cNvCxnSpPr>
          <p:nvPr/>
        </p:nvCxnSpPr>
        <p:spPr>
          <a:xfrm>
            <a:off x="7003836" y="2472039"/>
            <a:ext cx="0" cy="181419"/>
          </a:xfrm>
          <a:prstGeom prst="straightConnector1">
            <a:avLst/>
          </a:prstGeom>
          <a:noFill/>
          <a:ln w="6350" cap="flat" cmpd="sng" algn="ctr">
            <a:solidFill>
              <a:srgbClr val="5B9BD5"/>
            </a:solidFill>
            <a:prstDash val="solid"/>
            <a:miter lim="800000"/>
            <a:tailEnd type="triangle"/>
          </a:ln>
          <a:effectLst/>
        </p:spPr>
      </p:cxnSp>
      <p:sp>
        <p:nvSpPr>
          <p:cNvPr id="71" name="Прямоугольник 70">
            <a:extLst>
              <a:ext uri="{FF2B5EF4-FFF2-40B4-BE49-F238E27FC236}">
                <a16:creationId xmlns="" xmlns:a16="http://schemas.microsoft.com/office/drawing/2014/main" id="{20FE3B1C-FAC4-70D4-4E0A-F18484EF5EA3}"/>
              </a:ext>
            </a:extLst>
          </p:cNvPr>
          <p:cNvSpPr/>
          <p:nvPr/>
        </p:nvSpPr>
        <p:spPr>
          <a:xfrm>
            <a:off x="6473272" y="3736695"/>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ПТУ</a:t>
            </a:r>
          </a:p>
        </p:txBody>
      </p:sp>
      <p:sp>
        <p:nvSpPr>
          <p:cNvPr id="72" name="Прямоугольник 71">
            <a:extLst>
              <a:ext uri="{FF2B5EF4-FFF2-40B4-BE49-F238E27FC236}">
                <a16:creationId xmlns="" xmlns:a16="http://schemas.microsoft.com/office/drawing/2014/main" id="{F4F5861B-E160-3BDF-4266-3BC9CC6BF790}"/>
              </a:ext>
            </a:extLst>
          </p:cNvPr>
          <p:cNvSpPr/>
          <p:nvPr/>
        </p:nvSpPr>
        <p:spPr>
          <a:xfrm>
            <a:off x="7143295" y="4292413"/>
            <a:ext cx="1061127" cy="457118"/>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Отражение фактических данных</a:t>
            </a:r>
          </a:p>
        </p:txBody>
      </p:sp>
      <p:cxnSp>
        <p:nvCxnSpPr>
          <p:cNvPr id="73" name="Прямая со стрелкой 72">
            <a:extLst>
              <a:ext uri="{FF2B5EF4-FFF2-40B4-BE49-F238E27FC236}">
                <a16:creationId xmlns="" xmlns:a16="http://schemas.microsoft.com/office/drawing/2014/main" id="{1F1B49BE-7F8A-4399-C4E2-D573AFD04EAD}"/>
              </a:ext>
            </a:extLst>
          </p:cNvPr>
          <p:cNvCxnSpPr>
            <a:stCxn id="69" idx="2"/>
            <a:endCxn id="71" idx="0"/>
          </p:cNvCxnSpPr>
          <p:nvPr/>
        </p:nvCxnSpPr>
        <p:spPr>
          <a:xfrm>
            <a:off x="7003836" y="3016297"/>
            <a:ext cx="0" cy="720399"/>
          </a:xfrm>
          <a:prstGeom prst="straightConnector1">
            <a:avLst/>
          </a:prstGeom>
          <a:noFill/>
          <a:ln w="6350" cap="flat" cmpd="sng" algn="ctr">
            <a:solidFill>
              <a:srgbClr val="5B9BD5"/>
            </a:solidFill>
            <a:prstDash val="solid"/>
            <a:miter lim="800000"/>
            <a:tailEnd type="triangle"/>
          </a:ln>
          <a:effectLst/>
        </p:spPr>
      </p:cxnSp>
      <p:cxnSp>
        <p:nvCxnSpPr>
          <p:cNvPr id="74" name="Прямая со стрелкой 76">
            <a:extLst>
              <a:ext uri="{FF2B5EF4-FFF2-40B4-BE49-F238E27FC236}">
                <a16:creationId xmlns="" xmlns:a16="http://schemas.microsoft.com/office/drawing/2014/main" id="{1B496D4B-1814-D055-04F6-A35842AD5817}"/>
              </a:ext>
            </a:extLst>
          </p:cNvPr>
          <p:cNvCxnSpPr>
            <a:stCxn id="71" idx="2"/>
            <a:endCxn id="72" idx="1"/>
          </p:cNvCxnSpPr>
          <p:nvPr/>
        </p:nvCxnSpPr>
        <p:spPr>
          <a:xfrm rot="16200000" flipH="1">
            <a:off x="6862845" y="4240522"/>
            <a:ext cx="421440" cy="139459"/>
          </a:xfrm>
          <a:prstGeom prst="bentConnector2">
            <a:avLst/>
          </a:prstGeom>
          <a:noFill/>
          <a:ln w="6350" cap="flat" cmpd="sng" algn="ctr">
            <a:solidFill>
              <a:srgbClr val="5B9BD5"/>
            </a:solidFill>
            <a:prstDash val="solid"/>
            <a:miter lim="800000"/>
            <a:tailEnd type="triangle"/>
          </a:ln>
          <a:effectLst/>
        </p:spPr>
      </p:cxnSp>
      <p:sp>
        <p:nvSpPr>
          <p:cNvPr id="75" name="Прямоугольник 74">
            <a:extLst>
              <a:ext uri="{FF2B5EF4-FFF2-40B4-BE49-F238E27FC236}">
                <a16:creationId xmlns="" xmlns:a16="http://schemas.microsoft.com/office/drawing/2014/main" id="{4FFE66DE-98CA-F7D4-DA1E-A774C94AB7CD}"/>
              </a:ext>
            </a:extLst>
          </p:cNvPr>
          <p:cNvSpPr/>
          <p:nvPr/>
        </p:nvSpPr>
        <p:spPr>
          <a:xfrm>
            <a:off x="7796827" y="2653458"/>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Заявка </a:t>
            </a:r>
            <a:br>
              <a:rPr lang="ru-RU" sz="952" b="0" kern="0" dirty="0">
                <a:solidFill>
                  <a:prstClr val="white"/>
                </a:solidFill>
                <a:latin typeface="Calibri" panose="020F0502020204030204"/>
              </a:rPr>
            </a:br>
            <a:r>
              <a:rPr lang="ru-RU" sz="952" b="0" kern="0" dirty="0">
                <a:solidFill>
                  <a:prstClr val="white"/>
                </a:solidFill>
                <a:latin typeface="Calibri" panose="020F0502020204030204"/>
              </a:rPr>
              <a:t>на оплату</a:t>
            </a:r>
          </a:p>
        </p:txBody>
      </p:sp>
      <p:cxnSp>
        <p:nvCxnSpPr>
          <p:cNvPr id="76" name="Прямая со стрелкой 41">
            <a:extLst>
              <a:ext uri="{FF2B5EF4-FFF2-40B4-BE49-F238E27FC236}">
                <a16:creationId xmlns="" xmlns:a16="http://schemas.microsoft.com/office/drawing/2014/main" id="{BDBFF1E1-5E4D-CDD1-AE49-374DE5805C74}"/>
              </a:ext>
            </a:extLst>
          </p:cNvPr>
          <p:cNvCxnSpPr>
            <a:stCxn id="65" idx="3"/>
            <a:endCxn id="75" idx="0"/>
          </p:cNvCxnSpPr>
          <p:nvPr/>
        </p:nvCxnSpPr>
        <p:spPr>
          <a:xfrm>
            <a:off x="7534400" y="2290621"/>
            <a:ext cx="792991" cy="362837"/>
          </a:xfrm>
          <a:prstGeom prst="bentConnector2">
            <a:avLst/>
          </a:prstGeom>
          <a:noFill/>
          <a:ln w="6350" cap="flat" cmpd="sng" algn="ctr">
            <a:solidFill>
              <a:srgbClr val="5B9BD5"/>
            </a:solidFill>
            <a:prstDash val="solid"/>
            <a:miter lim="800000"/>
            <a:tailEnd type="triangle"/>
          </a:ln>
          <a:effectLst/>
        </p:spPr>
      </p:cxnSp>
      <p:sp>
        <p:nvSpPr>
          <p:cNvPr id="77" name="Прямоугольник 76">
            <a:extLst>
              <a:ext uri="{FF2B5EF4-FFF2-40B4-BE49-F238E27FC236}">
                <a16:creationId xmlns="" xmlns:a16="http://schemas.microsoft.com/office/drawing/2014/main" id="{D99C287B-E049-BF8C-CD1C-9502EFB38C00}"/>
              </a:ext>
            </a:extLst>
          </p:cNvPr>
          <p:cNvSpPr/>
          <p:nvPr/>
        </p:nvSpPr>
        <p:spPr>
          <a:xfrm>
            <a:off x="7796827" y="3192090"/>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Платежное поручение</a:t>
            </a:r>
          </a:p>
        </p:txBody>
      </p:sp>
      <p:sp>
        <p:nvSpPr>
          <p:cNvPr id="78" name="Прямоугольник 77">
            <a:extLst>
              <a:ext uri="{FF2B5EF4-FFF2-40B4-BE49-F238E27FC236}">
                <a16:creationId xmlns="" xmlns:a16="http://schemas.microsoft.com/office/drawing/2014/main" id="{92CD4B70-0FB9-853D-988C-31FF20387F39}"/>
              </a:ext>
            </a:extLst>
          </p:cNvPr>
          <p:cNvSpPr/>
          <p:nvPr/>
        </p:nvSpPr>
        <p:spPr>
          <a:xfrm>
            <a:off x="7796827" y="3735780"/>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Списание с РС</a:t>
            </a:r>
          </a:p>
        </p:txBody>
      </p:sp>
      <p:cxnSp>
        <p:nvCxnSpPr>
          <p:cNvPr id="79" name="Прямая со стрелкой 78">
            <a:extLst>
              <a:ext uri="{FF2B5EF4-FFF2-40B4-BE49-F238E27FC236}">
                <a16:creationId xmlns="" xmlns:a16="http://schemas.microsoft.com/office/drawing/2014/main" id="{8436CB42-AD64-1D47-1362-A28DCCB36AAA}"/>
              </a:ext>
            </a:extLst>
          </p:cNvPr>
          <p:cNvCxnSpPr>
            <a:stCxn id="75" idx="2"/>
            <a:endCxn id="77" idx="0"/>
          </p:cNvCxnSpPr>
          <p:nvPr/>
        </p:nvCxnSpPr>
        <p:spPr>
          <a:xfrm>
            <a:off x="8327391" y="3016295"/>
            <a:ext cx="0" cy="175795"/>
          </a:xfrm>
          <a:prstGeom prst="straightConnector1">
            <a:avLst/>
          </a:prstGeom>
          <a:noFill/>
          <a:ln w="6350" cap="flat" cmpd="sng" algn="ctr">
            <a:solidFill>
              <a:srgbClr val="5B9BD5"/>
            </a:solidFill>
            <a:prstDash val="solid"/>
            <a:miter lim="800000"/>
            <a:tailEnd type="triangle"/>
          </a:ln>
          <a:effectLst/>
        </p:spPr>
      </p:cxnSp>
      <p:cxnSp>
        <p:nvCxnSpPr>
          <p:cNvPr id="80" name="Прямая со стрелкой 89">
            <a:extLst>
              <a:ext uri="{FF2B5EF4-FFF2-40B4-BE49-F238E27FC236}">
                <a16:creationId xmlns="" xmlns:a16="http://schemas.microsoft.com/office/drawing/2014/main" id="{CA290CEE-C7CE-6D07-174E-3E51B8C036C9}"/>
              </a:ext>
            </a:extLst>
          </p:cNvPr>
          <p:cNvCxnSpPr>
            <a:stCxn id="78" idx="2"/>
            <a:endCxn id="72" idx="3"/>
          </p:cNvCxnSpPr>
          <p:nvPr/>
        </p:nvCxnSpPr>
        <p:spPr>
          <a:xfrm rot="5400000">
            <a:off x="8054731" y="4248311"/>
            <a:ext cx="422355" cy="122969"/>
          </a:xfrm>
          <a:prstGeom prst="bentConnector2">
            <a:avLst/>
          </a:prstGeom>
          <a:noFill/>
          <a:ln w="6350" cap="flat" cmpd="sng" algn="ctr">
            <a:solidFill>
              <a:srgbClr val="5B9BD5"/>
            </a:solidFill>
            <a:prstDash val="solid"/>
            <a:miter lim="800000"/>
            <a:tailEnd type="triangle"/>
          </a:ln>
          <a:effectLst/>
        </p:spPr>
      </p:cxnSp>
      <p:sp>
        <p:nvSpPr>
          <p:cNvPr id="81" name="Прямоугольник 80">
            <a:extLst>
              <a:ext uri="{FF2B5EF4-FFF2-40B4-BE49-F238E27FC236}">
                <a16:creationId xmlns="" xmlns:a16="http://schemas.microsoft.com/office/drawing/2014/main" id="{C9D046F7-AB26-0235-EC9A-AEDBA39A9059}"/>
              </a:ext>
            </a:extLst>
          </p:cNvPr>
          <p:cNvSpPr/>
          <p:nvPr/>
        </p:nvSpPr>
        <p:spPr>
          <a:xfrm>
            <a:off x="228900" y="2651550"/>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Корпоративный план закупок</a:t>
            </a:r>
          </a:p>
        </p:txBody>
      </p:sp>
      <p:sp>
        <p:nvSpPr>
          <p:cNvPr id="82" name="Прямоугольник 81">
            <a:extLst>
              <a:ext uri="{FF2B5EF4-FFF2-40B4-BE49-F238E27FC236}">
                <a16:creationId xmlns="" xmlns:a16="http://schemas.microsoft.com/office/drawing/2014/main" id="{D4A0E7C4-CEBE-58E7-6278-9BC4D10ED3B7}"/>
              </a:ext>
            </a:extLst>
          </p:cNvPr>
          <p:cNvSpPr/>
          <p:nvPr/>
        </p:nvSpPr>
        <p:spPr>
          <a:xfrm>
            <a:off x="5128036" y="3735780"/>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Обеспечение ЦФО</a:t>
            </a:r>
          </a:p>
        </p:txBody>
      </p:sp>
      <p:cxnSp>
        <p:nvCxnSpPr>
          <p:cNvPr id="83" name="Прямая со стрелкой 82">
            <a:extLst>
              <a:ext uri="{FF2B5EF4-FFF2-40B4-BE49-F238E27FC236}">
                <a16:creationId xmlns="" xmlns:a16="http://schemas.microsoft.com/office/drawing/2014/main" id="{FD5DBBA4-9D9E-25A7-0326-6761ACE98CBB}"/>
              </a:ext>
            </a:extLst>
          </p:cNvPr>
          <p:cNvCxnSpPr/>
          <p:nvPr/>
        </p:nvCxnSpPr>
        <p:spPr>
          <a:xfrm flipH="1">
            <a:off x="6189164" y="3923930"/>
            <a:ext cx="284109" cy="0"/>
          </a:xfrm>
          <a:prstGeom prst="straightConnector1">
            <a:avLst/>
          </a:prstGeom>
          <a:noFill/>
          <a:ln w="6350" cap="flat" cmpd="sng" algn="ctr">
            <a:solidFill>
              <a:srgbClr val="5B9BD5"/>
            </a:solidFill>
            <a:prstDash val="solid"/>
            <a:miter lim="800000"/>
            <a:tailEnd type="triangle"/>
          </a:ln>
          <a:effectLst/>
        </p:spPr>
      </p:cxnSp>
      <p:cxnSp>
        <p:nvCxnSpPr>
          <p:cNvPr id="84" name="Прямая со стрелкой 41">
            <a:extLst>
              <a:ext uri="{FF2B5EF4-FFF2-40B4-BE49-F238E27FC236}">
                <a16:creationId xmlns="" xmlns:a16="http://schemas.microsoft.com/office/drawing/2014/main" id="{41F3D07F-90D8-D2F4-CC4B-F40C59818D1A}"/>
              </a:ext>
            </a:extLst>
          </p:cNvPr>
          <p:cNvCxnSpPr>
            <a:stCxn id="82" idx="1"/>
            <a:endCxn id="81" idx="2"/>
          </p:cNvCxnSpPr>
          <p:nvPr/>
        </p:nvCxnSpPr>
        <p:spPr>
          <a:xfrm rot="10800000">
            <a:off x="759465" y="3014389"/>
            <a:ext cx="4368573" cy="902811"/>
          </a:xfrm>
          <a:prstGeom prst="bentConnector2">
            <a:avLst/>
          </a:prstGeom>
          <a:noFill/>
          <a:ln w="6350" cap="flat" cmpd="sng" algn="ctr">
            <a:solidFill>
              <a:srgbClr val="5B9BD5"/>
            </a:solidFill>
            <a:prstDash val="solid"/>
            <a:miter lim="800000"/>
            <a:tailEnd type="triangle"/>
          </a:ln>
          <a:effectLst/>
        </p:spPr>
      </p:cxnSp>
      <p:sp>
        <p:nvSpPr>
          <p:cNvPr id="86" name="Прямоугольник 85">
            <a:extLst>
              <a:ext uri="{FF2B5EF4-FFF2-40B4-BE49-F238E27FC236}">
                <a16:creationId xmlns="" xmlns:a16="http://schemas.microsoft.com/office/drawing/2014/main" id="{A79BF86E-CE78-8E80-5275-1025DA35499A}"/>
              </a:ext>
            </a:extLst>
          </p:cNvPr>
          <p:cNvSpPr/>
          <p:nvPr/>
        </p:nvSpPr>
        <p:spPr>
          <a:xfrm>
            <a:off x="3960797" y="2107294"/>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Закупочная процедура</a:t>
            </a:r>
          </a:p>
        </p:txBody>
      </p:sp>
      <p:cxnSp>
        <p:nvCxnSpPr>
          <p:cNvPr id="87" name="Прямая со стрелкой 86">
            <a:extLst>
              <a:ext uri="{FF2B5EF4-FFF2-40B4-BE49-F238E27FC236}">
                <a16:creationId xmlns="" xmlns:a16="http://schemas.microsoft.com/office/drawing/2014/main" id="{1D112D99-9A95-DEA8-4F0A-20EFF0D7ACCF}"/>
              </a:ext>
            </a:extLst>
          </p:cNvPr>
          <p:cNvCxnSpPr>
            <a:stCxn id="41" idx="0"/>
            <a:endCxn id="86" idx="2"/>
          </p:cNvCxnSpPr>
          <p:nvPr/>
        </p:nvCxnSpPr>
        <p:spPr>
          <a:xfrm flipV="1">
            <a:off x="4491360" y="2470131"/>
            <a:ext cx="0" cy="181419"/>
          </a:xfrm>
          <a:prstGeom prst="straightConnector1">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cxnSp>
      <p:sp>
        <p:nvSpPr>
          <p:cNvPr id="90" name="Прямоугольник 89">
            <a:extLst>
              <a:ext uri="{FF2B5EF4-FFF2-40B4-BE49-F238E27FC236}">
                <a16:creationId xmlns="" xmlns:a16="http://schemas.microsoft.com/office/drawing/2014/main" id="{B487DB5D-6CB1-9506-8F96-F4391A82A40B}"/>
              </a:ext>
            </a:extLst>
          </p:cNvPr>
          <p:cNvSpPr/>
          <p:nvPr/>
        </p:nvSpPr>
        <p:spPr>
          <a:xfrm>
            <a:off x="1384442" y="2093025"/>
            <a:ext cx="1061128"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Помощник планирования</a:t>
            </a:r>
          </a:p>
        </p:txBody>
      </p:sp>
      <p:sp>
        <p:nvSpPr>
          <p:cNvPr id="92" name="Прямоугольник 91">
            <a:extLst>
              <a:ext uri="{FF2B5EF4-FFF2-40B4-BE49-F238E27FC236}">
                <a16:creationId xmlns="" xmlns:a16="http://schemas.microsoft.com/office/drawing/2014/main" id="{50E2C99A-D60A-E01B-3AA5-FC9122CA88E9}"/>
              </a:ext>
            </a:extLst>
          </p:cNvPr>
          <p:cNvSpPr/>
          <p:nvPr/>
        </p:nvSpPr>
        <p:spPr>
          <a:xfrm>
            <a:off x="7127543" y="1571166"/>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Подтверждение объема закупок</a:t>
            </a:r>
          </a:p>
        </p:txBody>
      </p:sp>
      <p:cxnSp>
        <p:nvCxnSpPr>
          <p:cNvPr id="93" name="Прямая со стрелкой 60">
            <a:extLst>
              <a:ext uri="{FF2B5EF4-FFF2-40B4-BE49-F238E27FC236}">
                <a16:creationId xmlns="" xmlns:a16="http://schemas.microsoft.com/office/drawing/2014/main" id="{EA9D0640-7749-051C-1A56-B5E9A0701802}"/>
              </a:ext>
            </a:extLst>
          </p:cNvPr>
          <p:cNvCxnSpPr>
            <a:cxnSpLocks/>
            <a:stCxn id="65" idx="0"/>
            <a:endCxn id="92" idx="1"/>
          </p:cNvCxnSpPr>
          <p:nvPr/>
        </p:nvCxnSpPr>
        <p:spPr>
          <a:xfrm rot="5400000" flipH="1" flipV="1">
            <a:off x="6887381" y="1869042"/>
            <a:ext cx="356618" cy="123707"/>
          </a:xfrm>
          <a:prstGeom prst="bentConnector2">
            <a:avLst/>
          </a:prstGeom>
          <a:noFill/>
          <a:ln w="6350" cap="flat" cmpd="sng" algn="ctr">
            <a:solidFill>
              <a:sysClr val="windowText" lastClr="000000"/>
            </a:solidFill>
            <a:prstDash val="sysDash"/>
            <a:miter lim="800000"/>
            <a:tailEnd type="triangle"/>
          </a:ln>
          <a:effectLst/>
        </p:spPr>
      </p:cxnSp>
      <p:cxnSp>
        <p:nvCxnSpPr>
          <p:cNvPr id="95" name="Прямая со стрелкой 94">
            <a:extLst>
              <a:ext uri="{FF2B5EF4-FFF2-40B4-BE49-F238E27FC236}">
                <a16:creationId xmlns="" xmlns:a16="http://schemas.microsoft.com/office/drawing/2014/main" id="{4140C5F9-4F31-B537-01FA-3870E314BE41}"/>
              </a:ext>
            </a:extLst>
          </p:cNvPr>
          <p:cNvCxnSpPr>
            <a:stCxn id="77" idx="2"/>
            <a:endCxn id="78" idx="0"/>
          </p:cNvCxnSpPr>
          <p:nvPr/>
        </p:nvCxnSpPr>
        <p:spPr>
          <a:xfrm>
            <a:off x="8327391" y="3554928"/>
            <a:ext cx="0" cy="180852"/>
          </a:xfrm>
          <a:prstGeom prst="straightConnector1">
            <a:avLst/>
          </a:prstGeom>
          <a:noFill/>
          <a:ln w="6350" cap="flat" cmpd="sng" algn="ctr">
            <a:solidFill>
              <a:srgbClr val="5B9BD5"/>
            </a:solidFill>
            <a:prstDash val="solid"/>
            <a:miter lim="800000"/>
            <a:tailEnd type="triangle"/>
          </a:ln>
          <a:effectLst/>
        </p:spPr>
      </p:cxnSp>
      <p:sp>
        <p:nvSpPr>
          <p:cNvPr id="106" name="Овал 105">
            <a:extLst>
              <a:ext uri="{FF2B5EF4-FFF2-40B4-BE49-F238E27FC236}">
                <a16:creationId xmlns="" xmlns:a16="http://schemas.microsoft.com/office/drawing/2014/main" id="{6A5A9163-7938-314E-1011-35C8618F37DC}"/>
              </a:ext>
            </a:extLst>
          </p:cNvPr>
          <p:cNvSpPr/>
          <p:nvPr/>
        </p:nvSpPr>
        <p:spPr bwMode="auto">
          <a:xfrm>
            <a:off x="8646128" y="2589294"/>
            <a:ext cx="114647" cy="113387"/>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a:lnSpc>
                <a:spcPct val="110000"/>
              </a:lnSpc>
              <a:spcBef>
                <a:spcPct val="50000"/>
              </a:spcBef>
              <a:defRPr/>
            </a:pPr>
            <a:endParaRPr lang="ru-RU" sz="1587" b="0">
              <a:solidFill>
                <a:srgbClr val="5F0000"/>
              </a:solidFill>
            </a:endParaRPr>
          </a:p>
        </p:txBody>
      </p:sp>
      <p:grpSp>
        <p:nvGrpSpPr>
          <p:cNvPr id="107" name="Группа 106">
            <a:extLst>
              <a:ext uri="{FF2B5EF4-FFF2-40B4-BE49-F238E27FC236}">
                <a16:creationId xmlns="" xmlns:a16="http://schemas.microsoft.com/office/drawing/2014/main" id="{E53C30C5-7F85-4A7E-3A5D-AB50EC80E012}"/>
              </a:ext>
            </a:extLst>
          </p:cNvPr>
          <p:cNvGrpSpPr/>
          <p:nvPr/>
        </p:nvGrpSpPr>
        <p:grpSpPr>
          <a:xfrm>
            <a:off x="7253536" y="2055289"/>
            <a:ext cx="223056" cy="113387"/>
            <a:chOff x="2863053" y="5652891"/>
            <a:chExt cx="281066" cy="142875"/>
          </a:xfrm>
        </p:grpSpPr>
        <p:sp>
          <p:nvSpPr>
            <p:cNvPr id="108" name="Овал 107">
              <a:extLst>
                <a:ext uri="{FF2B5EF4-FFF2-40B4-BE49-F238E27FC236}">
                  <a16:creationId xmlns="" xmlns:a16="http://schemas.microsoft.com/office/drawing/2014/main" id="{32A3F2F5-5245-1316-0CE8-330D41426FFF}"/>
                </a:ext>
              </a:extLst>
            </p:cNvPr>
            <p:cNvSpPr/>
            <p:nvPr/>
          </p:nvSpPr>
          <p:spPr bwMode="auto">
            <a:xfrm>
              <a:off x="2999656" y="5652891"/>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a:lnSpc>
                  <a:spcPct val="110000"/>
                </a:lnSpc>
                <a:spcBef>
                  <a:spcPct val="50000"/>
                </a:spcBef>
                <a:defRPr/>
              </a:pPr>
              <a:endParaRPr lang="ru-RU" sz="1587" b="0">
                <a:solidFill>
                  <a:srgbClr val="5F0000"/>
                </a:solidFill>
              </a:endParaRPr>
            </a:p>
          </p:txBody>
        </p:sp>
        <p:sp>
          <p:nvSpPr>
            <p:cNvPr id="109" name="Овал 108">
              <a:extLst>
                <a:ext uri="{FF2B5EF4-FFF2-40B4-BE49-F238E27FC236}">
                  <a16:creationId xmlns="" xmlns:a16="http://schemas.microsoft.com/office/drawing/2014/main" id="{B8795E7F-E00F-1771-C90F-49092490EBF0}"/>
                </a:ext>
              </a:extLst>
            </p:cNvPr>
            <p:cNvSpPr/>
            <p:nvPr/>
          </p:nvSpPr>
          <p:spPr bwMode="auto">
            <a:xfrm>
              <a:off x="2863053" y="565289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a:lnSpc>
                  <a:spcPct val="110000"/>
                </a:lnSpc>
                <a:spcBef>
                  <a:spcPct val="50000"/>
                </a:spcBef>
                <a:defRPr/>
              </a:pPr>
              <a:endParaRPr lang="ru-RU" sz="1587" b="0">
                <a:solidFill>
                  <a:srgbClr val="5F0000"/>
                </a:solidFill>
              </a:endParaRPr>
            </a:p>
          </p:txBody>
        </p:sp>
      </p:grpSp>
      <p:grpSp>
        <p:nvGrpSpPr>
          <p:cNvPr id="110" name="Группа 109">
            <a:extLst>
              <a:ext uri="{FF2B5EF4-FFF2-40B4-BE49-F238E27FC236}">
                <a16:creationId xmlns="" xmlns:a16="http://schemas.microsoft.com/office/drawing/2014/main" id="{79853EA2-BA2C-A715-AC8E-BE3ADAA4C614}"/>
              </a:ext>
            </a:extLst>
          </p:cNvPr>
          <p:cNvGrpSpPr/>
          <p:nvPr/>
        </p:nvGrpSpPr>
        <p:grpSpPr>
          <a:xfrm>
            <a:off x="7236167" y="2586190"/>
            <a:ext cx="223056" cy="113387"/>
            <a:chOff x="2863053" y="5652891"/>
            <a:chExt cx="281066" cy="142875"/>
          </a:xfrm>
        </p:grpSpPr>
        <p:sp>
          <p:nvSpPr>
            <p:cNvPr id="111" name="Овал 110">
              <a:extLst>
                <a:ext uri="{FF2B5EF4-FFF2-40B4-BE49-F238E27FC236}">
                  <a16:creationId xmlns="" xmlns:a16="http://schemas.microsoft.com/office/drawing/2014/main" id="{BF41A449-7718-BA8E-6C3C-462785F7AEFD}"/>
                </a:ext>
              </a:extLst>
            </p:cNvPr>
            <p:cNvSpPr/>
            <p:nvPr/>
          </p:nvSpPr>
          <p:spPr bwMode="auto">
            <a:xfrm>
              <a:off x="2999656" y="5652891"/>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a:lnSpc>
                  <a:spcPct val="110000"/>
                </a:lnSpc>
                <a:spcBef>
                  <a:spcPct val="50000"/>
                </a:spcBef>
                <a:defRPr/>
              </a:pPr>
              <a:endParaRPr lang="ru-RU" sz="1587" b="0">
                <a:solidFill>
                  <a:srgbClr val="5F0000"/>
                </a:solidFill>
              </a:endParaRPr>
            </a:p>
          </p:txBody>
        </p:sp>
        <p:sp>
          <p:nvSpPr>
            <p:cNvPr id="112" name="Овал 111">
              <a:extLst>
                <a:ext uri="{FF2B5EF4-FFF2-40B4-BE49-F238E27FC236}">
                  <a16:creationId xmlns="" xmlns:a16="http://schemas.microsoft.com/office/drawing/2014/main" id="{15F57483-4441-BC26-A749-3ADF78BE5BC8}"/>
                </a:ext>
              </a:extLst>
            </p:cNvPr>
            <p:cNvSpPr/>
            <p:nvPr/>
          </p:nvSpPr>
          <p:spPr bwMode="auto">
            <a:xfrm>
              <a:off x="2863053" y="565289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a:lnSpc>
                  <a:spcPct val="110000"/>
                </a:lnSpc>
                <a:spcBef>
                  <a:spcPct val="50000"/>
                </a:spcBef>
                <a:defRPr/>
              </a:pPr>
              <a:endParaRPr lang="ru-RU" sz="1587" b="0">
                <a:solidFill>
                  <a:srgbClr val="5F0000"/>
                </a:solidFill>
              </a:endParaRPr>
            </a:p>
          </p:txBody>
        </p:sp>
      </p:grpSp>
      <p:grpSp>
        <p:nvGrpSpPr>
          <p:cNvPr id="118" name="Группа 117">
            <a:extLst>
              <a:ext uri="{FF2B5EF4-FFF2-40B4-BE49-F238E27FC236}">
                <a16:creationId xmlns="" xmlns:a16="http://schemas.microsoft.com/office/drawing/2014/main" id="{F5BBC112-4F32-2922-C5B0-10DDBD815B28}"/>
              </a:ext>
            </a:extLst>
          </p:cNvPr>
          <p:cNvGrpSpPr/>
          <p:nvPr/>
        </p:nvGrpSpPr>
        <p:grpSpPr>
          <a:xfrm>
            <a:off x="1140903" y="4763614"/>
            <a:ext cx="5835092" cy="214546"/>
            <a:chOff x="424811" y="5768561"/>
            <a:chExt cx="5671189" cy="270343"/>
          </a:xfrm>
        </p:grpSpPr>
        <p:grpSp>
          <p:nvGrpSpPr>
            <p:cNvPr id="119" name="Группа 118">
              <a:extLst>
                <a:ext uri="{FF2B5EF4-FFF2-40B4-BE49-F238E27FC236}">
                  <a16:creationId xmlns="" xmlns:a16="http://schemas.microsoft.com/office/drawing/2014/main" id="{5DBB0501-6011-DE46-8D29-9DFD3D02743D}"/>
                </a:ext>
              </a:extLst>
            </p:cNvPr>
            <p:cNvGrpSpPr/>
            <p:nvPr/>
          </p:nvGrpSpPr>
          <p:grpSpPr>
            <a:xfrm>
              <a:off x="1739927" y="5768561"/>
              <a:ext cx="1259729" cy="270343"/>
              <a:chOff x="1739927" y="5779242"/>
              <a:chExt cx="1259729" cy="270343"/>
            </a:xfrm>
          </p:grpSpPr>
          <p:sp>
            <p:nvSpPr>
              <p:cNvPr id="130" name="TextBox 129">
                <a:extLst>
                  <a:ext uri="{FF2B5EF4-FFF2-40B4-BE49-F238E27FC236}">
                    <a16:creationId xmlns="" xmlns:a16="http://schemas.microsoft.com/office/drawing/2014/main" id="{27DF4164-C5D0-5639-29BD-F8284A6A1FDF}"/>
                  </a:ext>
                </a:extLst>
              </p:cNvPr>
              <p:cNvSpPr txBox="1"/>
              <p:nvPr/>
            </p:nvSpPr>
            <p:spPr>
              <a:xfrm>
                <a:off x="1909014" y="5779242"/>
                <a:ext cx="1090642" cy="270343"/>
              </a:xfrm>
              <a:prstGeom prst="rect">
                <a:avLst/>
              </a:prstGeom>
              <a:noFill/>
            </p:spPr>
            <p:txBody>
              <a:bodyPr wrap="square" rtlCol="0">
                <a:spAutoFit/>
              </a:bodyPr>
              <a:lstStyle/>
              <a:p>
                <a:pPr eaLnBrk="1" fontAlgn="auto" hangingPunct="1">
                  <a:spcBef>
                    <a:spcPts val="238"/>
                  </a:spcBef>
                  <a:spcAft>
                    <a:spcPts val="238"/>
                  </a:spcAft>
                  <a:defRPr/>
                </a:pPr>
                <a:r>
                  <a:rPr lang="ru-RU" sz="794" b="0" kern="0" dirty="0">
                    <a:solidFill>
                      <a:prstClr val="black"/>
                    </a:solidFill>
                    <a:latin typeface="Arial" panose="020B0604020202020204" pitchFamily="34" charset="0"/>
                  </a:rPr>
                  <a:t>Контроль по БДР</a:t>
                </a:r>
              </a:p>
            </p:txBody>
          </p:sp>
          <p:sp>
            <p:nvSpPr>
              <p:cNvPr id="131" name="Овал 130">
                <a:extLst>
                  <a:ext uri="{FF2B5EF4-FFF2-40B4-BE49-F238E27FC236}">
                    <a16:creationId xmlns="" xmlns:a16="http://schemas.microsoft.com/office/drawing/2014/main" id="{7C032775-6B28-663A-C907-55CA9AD29DDD}"/>
                  </a:ext>
                </a:extLst>
              </p:cNvPr>
              <p:cNvSpPr/>
              <p:nvPr/>
            </p:nvSpPr>
            <p:spPr bwMode="auto">
              <a:xfrm>
                <a:off x="1739927" y="5830915"/>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latin typeface="Arial" panose="020B0604020202020204" pitchFamily="34" charset="0"/>
                </a:endParaRPr>
              </a:p>
            </p:txBody>
          </p:sp>
        </p:grpSp>
        <p:grpSp>
          <p:nvGrpSpPr>
            <p:cNvPr id="120" name="Группа 119">
              <a:extLst>
                <a:ext uri="{FF2B5EF4-FFF2-40B4-BE49-F238E27FC236}">
                  <a16:creationId xmlns="" xmlns:a16="http://schemas.microsoft.com/office/drawing/2014/main" id="{B9674189-54C0-3F4C-D378-C99C1D91201E}"/>
                </a:ext>
              </a:extLst>
            </p:cNvPr>
            <p:cNvGrpSpPr/>
            <p:nvPr/>
          </p:nvGrpSpPr>
          <p:grpSpPr>
            <a:xfrm>
              <a:off x="424811" y="5768561"/>
              <a:ext cx="1319536" cy="270342"/>
              <a:chOff x="399483" y="5569898"/>
              <a:chExt cx="1319536" cy="270342"/>
            </a:xfrm>
          </p:grpSpPr>
          <p:sp>
            <p:nvSpPr>
              <p:cNvPr id="128" name="TextBox 127">
                <a:extLst>
                  <a:ext uri="{FF2B5EF4-FFF2-40B4-BE49-F238E27FC236}">
                    <a16:creationId xmlns="" xmlns:a16="http://schemas.microsoft.com/office/drawing/2014/main" id="{6B7AF35C-59AF-3D09-8958-DD3F09A1D927}"/>
                  </a:ext>
                </a:extLst>
              </p:cNvPr>
              <p:cNvSpPr txBox="1"/>
              <p:nvPr/>
            </p:nvSpPr>
            <p:spPr>
              <a:xfrm>
                <a:off x="539853" y="5569898"/>
                <a:ext cx="1179166" cy="270342"/>
              </a:xfrm>
              <a:prstGeom prst="rect">
                <a:avLst/>
              </a:prstGeom>
              <a:noFill/>
            </p:spPr>
            <p:txBody>
              <a:bodyPr wrap="square" rtlCol="0">
                <a:spAutoFit/>
              </a:bodyPr>
              <a:lstStyle/>
              <a:p>
                <a:pPr eaLnBrk="1" fontAlgn="auto" hangingPunct="1">
                  <a:spcBef>
                    <a:spcPts val="238"/>
                  </a:spcBef>
                  <a:spcAft>
                    <a:spcPts val="238"/>
                  </a:spcAft>
                  <a:defRPr/>
                </a:pPr>
                <a:r>
                  <a:rPr lang="ru-RU" sz="794" b="0" kern="0" dirty="0">
                    <a:solidFill>
                      <a:prstClr val="black"/>
                    </a:solidFill>
                    <a:latin typeface="Arial" panose="020B0604020202020204" pitchFamily="34" charset="0"/>
                  </a:rPr>
                  <a:t>Контроль по БДДС</a:t>
                </a:r>
              </a:p>
            </p:txBody>
          </p:sp>
          <p:sp>
            <p:nvSpPr>
              <p:cNvPr id="129" name="Овал 128">
                <a:extLst>
                  <a:ext uri="{FF2B5EF4-FFF2-40B4-BE49-F238E27FC236}">
                    <a16:creationId xmlns="" xmlns:a16="http://schemas.microsoft.com/office/drawing/2014/main" id="{9FD57D41-508F-40C0-F5C8-2363779474EF}"/>
                  </a:ext>
                </a:extLst>
              </p:cNvPr>
              <p:cNvSpPr/>
              <p:nvPr/>
            </p:nvSpPr>
            <p:spPr bwMode="auto">
              <a:xfrm>
                <a:off x="399483" y="562157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latin typeface="Arial" panose="020B0604020202020204" pitchFamily="34" charset="0"/>
                </a:endParaRPr>
              </a:p>
            </p:txBody>
          </p:sp>
        </p:grpSp>
        <p:grpSp>
          <p:nvGrpSpPr>
            <p:cNvPr id="121" name="Группа 120">
              <a:extLst>
                <a:ext uri="{FF2B5EF4-FFF2-40B4-BE49-F238E27FC236}">
                  <a16:creationId xmlns="" xmlns:a16="http://schemas.microsoft.com/office/drawing/2014/main" id="{81D73E13-1475-5BF1-2C31-F0CD6B14BA9C}"/>
                </a:ext>
              </a:extLst>
            </p:cNvPr>
            <p:cNvGrpSpPr/>
            <p:nvPr/>
          </p:nvGrpSpPr>
          <p:grpSpPr>
            <a:xfrm>
              <a:off x="3092709" y="5768561"/>
              <a:ext cx="3003291" cy="270342"/>
              <a:chOff x="4374374" y="5801703"/>
              <a:chExt cx="3003291" cy="270342"/>
            </a:xfrm>
          </p:grpSpPr>
          <p:sp>
            <p:nvSpPr>
              <p:cNvPr id="122" name="TextBox 121">
                <a:extLst>
                  <a:ext uri="{FF2B5EF4-FFF2-40B4-BE49-F238E27FC236}">
                    <a16:creationId xmlns="" xmlns:a16="http://schemas.microsoft.com/office/drawing/2014/main" id="{0E1CB192-E364-40F0-2AA4-97ACF492423D}"/>
                  </a:ext>
                </a:extLst>
              </p:cNvPr>
              <p:cNvSpPr txBox="1"/>
              <p:nvPr/>
            </p:nvSpPr>
            <p:spPr>
              <a:xfrm>
                <a:off x="4780806" y="5801703"/>
                <a:ext cx="2596859" cy="270342"/>
              </a:xfrm>
              <a:prstGeom prst="rect">
                <a:avLst/>
              </a:prstGeom>
              <a:noFill/>
            </p:spPr>
            <p:txBody>
              <a:bodyPr wrap="square" rtlCol="0">
                <a:spAutoFit/>
              </a:bodyPr>
              <a:lstStyle/>
              <a:p>
                <a:pPr eaLnBrk="1" fontAlgn="auto" hangingPunct="1">
                  <a:spcBef>
                    <a:spcPts val="238"/>
                  </a:spcBef>
                  <a:spcAft>
                    <a:spcPts val="238"/>
                  </a:spcAft>
                  <a:defRPr/>
                </a:pPr>
                <a:r>
                  <a:rPr lang="ru-RU" sz="794" b="0" kern="0" dirty="0">
                    <a:solidFill>
                      <a:prstClr val="black"/>
                    </a:solidFill>
                    <a:latin typeface="Arial" panose="020B0604020202020204" pitchFamily="34" charset="0"/>
                  </a:rPr>
                  <a:t>Контроль только по БДДС или только по БДР</a:t>
                </a:r>
              </a:p>
            </p:txBody>
          </p:sp>
          <p:grpSp>
            <p:nvGrpSpPr>
              <p:cNvPr id="123" name="Группа 122">
                <a:extLst>
                  <a:ext uri="{FF2B5EF4-FFF2-40B4-BE49-F238E27FC236}">
                    <a16:creationId xmlns="" xmlns:a16="http://schemas.microsoft.com/office/drawing/2014/main" id="{A6504064-D266-388A-8823-D7D9289A9E4B}"/>
                  </a:ext>
                </a:extLst>
              </p:cNvPr>
              <p:cNvGrpSpPr/>
              <p:nvPr/>
            </p:nvGrpSpPr>
            <p:grpSpPr>
              <a:xfrm>
                <a:off x="4374374" y="5816813"/>
                <a:ext cx="353921" cy="216000"/>
                <a:chOff x="4374374" y="5814423"/>
                <a:chExt cx="353921" cy="216000"/>
              </a:xfrm>
            </p:grpSpPr>
            <p:grpSp>
              <p:nvGrpSpPr>
                <p:cNvPr id="124" name="Группа 123">
                  <a:extLst>
                    <a:ext uri="{FF2B5EF4-FFF2-40B4-BE49-F238E27FC236}">
                      <a16:creationId xmlns="" xmlns:a16="http://schemas.microsoft.com/office/drawing/2014/main" id="{2D632220-88F0-B50E-0EFE-094970871DC8}"/>
                    </a:ext>
                  </a:extLst>
                </p:cNvPr>
                <p:cNvGrpSpPr/>
                <p:nvPr/>
              </p:nvGrpSpPr>
              <p:grpSpPr>
                <a:xfrm>
                  <a:off x="4374374" y="5845645"/>
                  <a:ext cx="353921" cy="142875"/>
                  <a:chOff x="2829801" y="5652891"/>
                  <a:chExt cx="353921" cy="142875"/>
                </a:xfrm>
              </p:grpSpPr>
              <p:sp>
                <p:nvSpPr>
                  <p:cNvPr id="126" name="Овал 125">
                    <a:extLst>
                      <a:ext uri="{FF2B5EF4-FFF2-40B4-BE49-F238E27FC236}">
                        <a16:creationId xmlns="" xmlns:a16="http://schemas.microsoft.com/office/drawing/2014/main" id="{FE1596FC-98ED-6CDB-F3DA-1658909EDAE5}"/>
                      </a:ext>
                    </a:extLst>
                  </p:cNvPr>
                  <p:cNvSpPr/>
                  <p:nvPr/>
                </p:nvSpPr>
                <p:spPr bwMode="auto">
                  <a:xfrm>
                    <a:off x="3039259" y="5652891"/>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latin typeface="Arial" panose="020B0604020202020204" pitchFamily="34" charset="0"/>
                    </a:endParaRPr>
                  </a:p>
                </p:txBody>
              </p:sp>
              <p:sp>
                <p:nvSpPr>
                  <p:cNvPr id="127" name="Овал 126">
                    <a:extLst>
                      <a:ext uri="{FF2B5EF4-FFF2-40B4-BE49-F238E27FC236}">
                        <a16:creationId xmlns="" xmlns:a16="http://schemas.microsoft.com/office/drawing/2014/main" id="{29FCA5A5-4043-B1EB-B4B9-D83309238451}"/>
                      </a:ext>
                    </a:extLst>
                  </p:cNvPr>
                  <p:cNvSpPr/>
                  <p:nvPr/>
                </p:nvSpPr>
                <p:spPr bwMode="auto">
                  <a:xfrm>
                    <a:off x="2829801" y="565289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latin typeface="Arial" panose="020B0604020202020204" pitchFamily="34" charset="0"/>
                    </a:endParaRPr>
                  </a:p>
                </p:txBody>
              </p:sp>
            </p:grpSp>
            <p:cxnSp>
              <p:nvCxnSpPr>
                <p:cNvPr id="125" name="Прямая соединительная линия 124">
                  <a:extLst>
                    <a:ext uri="{FF2B5EF4-FFF2-40B4-BE49-F238E27FC236}">
                      <a16:creationId xmlns="" xmlns:a16="http://schemas.microsoft.com/office/drawing/2014/main" id="{29AE9362-CD2A-5298-DE74-560E8A07398F}"/>
                    </a:ext>
                  </a:extLst>
                </p:cNvPr>
                <p:cNvCxnSpPr/>
                <p:nvPr/>
              </p:nvCxnSpPr>
              <p:spPr>
                <a:xfrm>
                  <a:off x="4552542" y="5814423"/>
                  <a:ext cx="0" cy="216000"/>
                </a:xfrm>
                <a:prstGeom prst="line">
                  <a:avLst/>
                </a:prstGeom>
                <a:noFill/>
                <a:ln w="38100" cap="flat" cmpd="sng" algn="ctr">
                  <a:solidFill>
                    <a:srgbClr val="000000"/>
                  </a:solidFill>
                  <a:prstDash val="solid"/>
                  <a:miter lim="800000"/>
                </a:ln>
                <a:effectLst/>
              </p:spPr>
            </p:cxnSp>
          </p:grpSp>
        </p:grpSp>
      </p:grpSp>
      <p:cxnSp>
        <p:nvCxnSpPr>
          <p:cNvPr id="135" name="Прямая со стрелкой 60">
            <a:extLst>
              <a:ext uri="{FF2B5EF4-FFF2-40B4-BE49-F238E27FC236}">
                <a16:creationId xmlns="" xmlns:a16="http://schemas.microsoft.com/office/drawing/2014/main" id="{1F3EAF2A-3FAC-7B30-3151-27AF142D6FF1}"/>
              </a:ext>
            </a:extLst>
          </p:cNvPr>
          <p:cNvCxnSpPr>
            <a:cxnSpLocks/>
            <a:stCxn id="90" idx="2"/>
          </p:cNvCxnSpPr>
          <p:nvPr/>
        </p:nvCxnSpPr>
        <p:spPr>
          <a:xfrm flipH="1">
            <a:off x="1915005" y="2455863"/>
            <a:ext cx="1" cy="367755"/>
          </a:xfrm>
          <a:prstGeom prst="straightConnector1">
            <a:avLst/>
          </a:prstGeom>
          <a:noFill/>
          <a:ln w="6350" cap="flat" cmpd="sng" algn="ctr">
            <a:solidFill>
              <a:sysClr val="windowText" lastClr="000000"/>
            </a:solidFill>
            <a:prstDash val="solid"/>
            <a:miter lim="800000"/>
            <a:tailEnd type="triangle"/>
          </a:ln>
          <a:effectLst/>
        </p:spPr>
      </p:cxnSp>
      <p:cxnSp>
        <p:nvCxnSpPr>
          <p:cNvPr id="152" name="Прямая со стрелкой 151">
            <a:extLst>
              <a:ext uri="{FF2B5EF4-FFF2-40B4-BE49-F238E27FC236}">
                <a16:creationId xmlns="" xmlns:a16="http://schemas.microsoft.com/office/drawing/2014/main" id="{A9570FC8-8ED9-30D4-DA93-C0E838735262}"/>
              </a:ext>
            </a:extLst>
          </p:cNvPr>
          <p:cNvCxnSpPr>
            <a:cxnSpLocks/>
            <a:stCxn id="69" idx="3"/>
            <a:endCxn id="75" idx="1"/>
          </p:cNvCxnSpPr>
          <p:nvPr/>
        </p:nvCxnSpPr>
        <p:spPr>
          <a:xfrm>
            <a:off x="7534400" y="2834877"/>
            <a:ext cx="262428" cy="0"/>
          </a:xfrm>
          <a:prstGeom prst="straightConnector1">
            <a:avLst/>
          </a:prstGeom>
          <a:noFill/>
          <a:ln w="6350" cap="flat" cmpd="sng" algn="ctr">
            <a:solidFill>
              <a:srgbClr val="5B9BD5"/>
            </a:solidFill>
            <a:prstDash val="solid"/>
            <a:miter lim="800000"/>
            <a:tailEnd type="triangle"/>
          </a:ln>
          <a:effectLst/>
        </p:spPr>
      </p:cxnSp>
      <p:cxnSp>
        <p:nvCxnSpPr>
          <p:cNvPr id="94" name="Прямая со стрелкой 60">
            <a:extLst>
              <a:ext uri="{FF2B5EF4-FFF2-40B4-BE49-F238E27FC236}">
                <a16:creationId xmlns="" xmlns:a16="http://schemas.microsoft.com/office/drawing/2014/main" id="{3BE70EBD-FCE4-CE93-3359-9661C38D58BE}"/>
              </a:ext>
            </a:extLst>
          </p:cNvPr>
          <p:cNvCxnSpPr>
            <a:cxnSpLocks/>
            <a:stCxn id="92" idx="2"/>
            <a:endCxn id="69" idx="3"/>
          </p:cNvCxnSpPr>
          <p:nvPr/>
        </p:nvCxnSpPr>
        <p:spPr>
          <a:xfrm rot="5400000">
            <a:off x="7145818" y="2322588"/>
            <a:ext cx="900873" cy="123707"/>
          </a:xfrm>
          <a:prstGeom prst="bentConnector2">
            <a:avLst/>
          </a:prstGeom>
          <a:noFill/>
          <a:ln w="3175" cap="flat" cmpd="sng" algn="ctr">
            <a:solidFill>
              <a:sysClr val="windowText" lastClr="000000"/>
            </a:solidFill>
            <a:prstDash val="dash"/>
            <a:miter lim="800000"/>
            <a:tailEnd type="triangle"/>
          </a:ln>
          <a:effectLst/>
        </p:spPr>
      </p:cxnSp>
      <p:grpSp>
        <p:nvGrpSpPr>
          <p:cNvPr id="5" name="Группа 4">
            <a:extLst>
              <a:ext uri="{FF2B5EF4-FFF2-40B4-BE49-F238E27FC236}">
                <a16:creationId xmlns="" xmlns:a16="http://schemas.microsoft.com/office/drawing/2014/main" id="{9D92C5CC-6401-388B-9FB5-ED80EF2B11D9}"/>
              </a:ext>
            </a:extLst>
          </p:cNvPr>
          <p:cNvGrpSpPr/>
          <p:nvPr/>
        </p:nvGrpSpPr>
        <p:grpSpPr>
          <a:xfrm>
            <a:off x="914654" y="2562862"/>
            <a:ext cx="280525" cy="171419"/>
            <a:chOff x="4374814" y="5814423"/>
            <a:chExt cx="353481" cy="216000"/>
          </a:xfrm>
        </p:grpSpPr>
        <p:grpSp>
          <p:nvGrpSpPr>
            <p:cNvPr id="23" name="Группа 22">
              <a:extLst>
                <a:ext uri="{FF2B5EF4-FFF2-40B4-BE49-F238E27FC236}">
                  <a16:creationId xmlns="" xmlns:a16="http://schemas.microsoft.com/office/drawing/2014/main" id="{5ADAACEF-C2F4-BC17-C6D5-4D39A128CFC4}"/>
                </a:ext>
              </a:extLst>
            </p:cNvPr>
            <p:cNvGrpSpPr/>
            <p:nvPr/>
          </p:nvGrpSpPr>
          <p:grpSpPr>
            <a:xfrm>
              <a:off x="4374814" y="5845645"/>
              <a:ext cx="353481" cy="142875"/>
              <a:chOff x="2830241" y="5652891"/>
              <a:chExt cx="353481" cy="142875"/>
            </a:xfrm>
          </p:grpSpPr>
          <p:sp>
            <p:nvSpPr>
              <p:cNvPr id="25" name="Овал 24">
                <a:extLst>
                  <a:ext uri="{FF2B5EF4-FFF2-40B4-BE49-F238E27FC236}">
                    <a16:creationId xmlns="" xmlns:a16="http://schemas.microsoft.com/office/drawing/2014/main" id="{6A4D67DE-9F19-F1C4-556F-F05530B50704}"/>
                  </a:ext>
                </a:extLst>
              </p:cNvPr>
              <p:cNvSpPr/>
              <p:nvPr/>
            </p:nvSpPr>
            <p:spPr bwMode="auto">
              <a:xfrm>
                <a:off x="3039259" y="5652891"/>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sp>
            <p:nvSpPr>
              <p:cNvPr id="26" name="Овал 25">
                <a:extLst>
                  <a:ext uri="{FF2B5EF4-FFF2-40B4-BE49-F238E27FC236}">
                    <a16:creationId xmlns="" xmlns:a16="http://schemas.microsoft.com/office/drawing/2014/main" id="{CA1BE9EB-5E67-FE4B-AB0F-11E47FFF3E17}"/>
                  </a:ext>
                </a:extLst>
              </p:cNvPr>
              <p:cNvSpPr/>
              <p:nvPr/>
            </p:nvSpPr>
            <p:spPr bwMode="auto">
              <a:xfrm>
                <a:off x="2830241" y="565289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grpSp>
        <p:cxnSp>
          <p:nvCxnSpPr>
            <p:cNvPr id="24" name="Прямая соединительная линия 23">
              <a:extLst>
                <a:ext uri="{FF2B5EF4-FFF2-40B4-BE49-F238E27FC236}">
                  <a16:creationId xmlns="" xmlns:a16="http://schemas.microsoft.com/office/drawing/2014/main" id="{81D933DA-1F56-727D-1BD2-CD9EDADBB788}"/>
                </a:ext>
              </a:extLst>
            </p:cNvPr>
            <p:cNvCxnSpPr/>
            <p:nvPr/>
          </p:nvCxnSpPr>
          <p:spPr>
            <a:xfrm>
              <a:off x="4552542" y="5814423"/>
              <a:ext cx="0" cy="216000"/>
            </a:xfrm>
            <a:prstGeom prst="line">
              <a:avLst/>
            </a:prstGeom>
            <a:noFill/>
            <a:ln w="38100" cap="flat" cmpd="sng" algn="ctr">
              <a:solidFill>
                <a:srgbClr val="000000"/>
              </a:solidFill>
              <a:prstDash val="solid"/>
              <a:miter lim="800000"/>
            </a:ln>
            <a:effectLst/>
          </p:spPr>
        </p:cxnSp>
      </p:grpSp>
      <p:grpSp>
        <p:nvGrpSpPr>
          <p:cNvPr id="34" name="Группа 33">
            <a:extLst>
              <a:ext uri="{FF2B5EF4-FFF2-40B4-BE49-F238E27FC236}">
                <a16:creationId xmlns="" xmlns:a16="http://schemas.microsoft.com/office/drawing/2014/main" id="{5A6E38E8-C4CB-82E5-76F7-C33EF311D342}"/>
              </a:ext>
            </a:extLst>
          </p:cNvPr>
          <p:cNvGrpSpPr/>
          <p:nvPr/>
        </p:nvGrpSpPr>
        <p:grpSpPr>
          <a:xfrm>
            <a:off x="4629146" y="2566694"/>
            <a:ext cx="274277" cy="171419"/>
            <a:chOff x="4382687" y="5814423"/>
            <a:chExt cx="345608" cy="216000"/>
          </a:xfrm>
        </p:grpSpPr>
        <p:grpSp>
          <p:nvGrpSpPr>
            <p:cNvPr id="35" name="Группа 34">
              <a:extLst>
                <a:ext uri="{FF2B5EF4-FFF2-40B4-BE49-F238E27FC236}">
                  <a16:creationId xmlns="" xmlns:a16="http://schemas.microsoft.com/office/drawing/2014/main" id="{7500A6B5-8462-D5B6-A340-4ED2CEE55A73}"/>
                </a:ext>
              </a:extLst>
            </p:cNvPr>
            <p:cNvGrpSpPr/>
            <p:nvPr/>
          </p:nvGrpSpPr>
          <p:grpSpPr>
            <a:xfrm>
              <a:off x="4382687" y="5845645"/>
              <a:ext cx="345608" cy="142875"/>
              <a:chOff x="2838114" y="5652891"/>
              <a:chExt cx="345608" cy="142875"/>
            </a:xfrm>
          </p:grpSpPr>
          <p:sp>
            <p:nvSpPr>
              <p:cNvPr id="39" name="Овал 38">
                <a:extLst>
                  <a:ext uri="{FF2B5EF4-FFF2-40B4-BE49-F238E27FC236}">
                    <a16:creationId xmlns="" xmlns:a16="http://schemas.microsoft.com/office/drawing/2014/main" id="{9A47BC51-3769-EF50-B16C-8BC35B164D96}"/>
                  </a:ext>
                </a:extLst>
              </p:cNvPr>
              <p:cNvSpPr/>
              <p:nvPr/>
            </p:nvSpPr>
            <p:spPr bwMode="auto">
              <a:xfrm>
                <a:off x="3039259" y="5652891"/>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sp>
            <p:nvSpPr>
              <p:cNvPr id="40" name="Овал 39">
                <a:extLst>
                  <a:ext uri="{FF2B5EF4-FFF2-40B4-BE49-F238E27FC236}">
                    <a16:creationId xmlns="" xmlns:a16="http://schemas.microsoft.com/office/drawing/2014/main" id="{793A4B1B-675B-F628-12EF-019FF819F72D}"/>
                  </a:ext>
                </a:extLst>
              </p:cNvPr>
              <p:cNvSpPr/>
              <p:nvPr/>
            </p:nvSpPr>
            <p:spPr bwMode="auto">
              <a:xfrm>
                <a:off x="2838114" y="565289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grpSp>
        <p:cxnSp>
          <p:nvCxnSpPr>
            <p:cNvPr id="38" name="Прямая соединительная линия 37">
              <a:extLst>
                <a:ext uri="{FF2B5EF4-FFF2-40B4-BE49-F238E27FC236}">
                  <a16:creationId xmlns="" xmlns:a16="http://schemas.microsoft.com/office/drawing/2014/main" id="{F3F3F62F-75F3-A249-E951-E1284191EC73}"/>
                </a:ext>
              </a:extLst>
            </p:cNvPr>
            <p:cNvCxnSpPr/>
            <p:nvPr/>
          </p:nvCxnSpPr>
          <p:spPr>
            <a:xfrm>
              <a:off x="4552542" y="5814423"/>
              <a:ext cx="0" cy="216000"/>
            </a:xfrm>
            <a:prstGeom prst="line">
              <a:avLst/>
            </a:prstGeom>
            <a:noFill/>
            <a:ln w="38100" cap="flat" cmpd="sng" algn="ctr">
              <a:solidFill>
                <a:srgbClr val="000000"/>
              </a:solidFill>
              <a:prstDash val="solid"/>
              <a:miter lim="800000"/>
            </a:ln>
            <a:effectLst/>
          </p:spPr>
        </p:cxnSp>
      </p:grpSp>
      <p:grpSp>
        <p:nvGrpSpPr>
          <p:cNvPr id="42" name="Группа 41">
            <a:extLst>
              <a:ext uri="{FF2B5EF4-FFF2-40B4-BE49-F238E27FC236}">
                <a16:creationId xmlns="" xmlns:a16="http://schemas.microsoft.com/office/drawing/2014/main" id="{4008D8D1-F8AD-8E65-1E1D-ACF08F81C351}"/>
              </a:ext>
            </a:extLst>
          </p:cNvPr>
          <p:cNvGrpSpPr/>
          <p:nvPr/>
        </p:nvGrpSpPr>
        <p:grpSpPr>
          <a:xfrm>
            <a:off x="5897813" y="2026220"/>
            <a:ext cx="274277" cy="171419"/>
            <a:chOff x="4382687" y="5814423"/>
            <a:chExt cx="345608" cy="216000"/>
          </a:xfrm>
        </p:grpSpPr>
        <p:grpSp>
          <p:nvGrpSpPr>
            <p:cNvPr id="43" name="Группа 42">
              <a:extLst>
                <a:ext uri="{FF2B5EF4-FFF2-40B4-BE49-F238E27FC236}">
                  <a16:creationId xmlns="" xmlns:a16="http://schemas.microsoft.com/office/drawing/2014/main" id="{A8D9FDEB-DE72-DFF0-FD81-8C0D274AA9A2}"/>
                </a:ext>
              </a:extLst>
            </p:cNvPr>
            <p:cNvGrpSpPr/>
            <p:nvPr/>
          </p:nvGrpSpPr>
          <p:grpSpPr>
            <a:xfrm>
              <a:off x="4382687" y="5845645"/>
              <a:ext cx="345608" cy="142875"/>
              <a:chOff x="2838114" y="5652891"/>
              <a:chExt cx="345608" cy="142875"/>
            </a:xfrm>
          </p:grpSpPr>
          <p:sp>
            <p:nvSpPr>
              <p:cNvPr id="45" name="Овал 44">
                <a:extLst>
                  <a:ext uri="{FF2B5EF4-FFF2-40B4-BE49-F238E27FC236}">
                    <a16:creationId xmlns="" xmlns:a16="http://schemas.microsoft.com/office/drawing/2014/main" id="{EC8B8E9C-5E6D-7734-948B-35EC4BF9462E}"/>
                  </a:ext>
                </a:extLst>
              </p:cNvPr>
              <p:cNvSpPr/>
              <p:nvPr/>
            </p:nvSpPr>
            <p:spPr bwMode="auto">
              <a:xfrm>
                <a:off x="3039259" y="5652891"/>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sp>
            <p:nvSpPr>
              <p:cNvPr id="46" name="Овал 45">
                <a:extLst>
                  <a:ext uri="{FF2B5EF4-FFF2-40B4-BE49-F238E27FC236}">
                    <a16:creationId xmlns="" xmlns:a16="http://schemas.microsoft.com/office/drawing/2014/main" id="{AD8F9FE2-F577-6843-3F20-F729BB9A1437}"/>
                  </a:ext>
                </a:extLst>
              </p:cNvPr>
              <p:cNvSpPr/>
              <p:nvPr/>
            </p:nvSpPr>
            <p:spPr bwMode="auto">
              <a:xfrm>
                <a:off x="2838114" y="565289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grpSp>
        <p:cxnSp>
          <p:nvCxnSpPr>
            <p:cNvPr id="44" name="Прямая соединительная линия 43">
              <a:extLst>
                <a:ext uri="{FF2B5EF4-FFF2-40B4-BE49-F238E27FC236}">
                  <a16:creationId xmlns="" xmlns:a16="http://schemas.microsoft.com/office/drawing/2014/main" id="{F6E80E5C-438E-1E37-A387-DAE22370159D}"/>
                </a:ext>
              </a:extLst>
            </p:cNvPr>
            <p:cNvCxnSpPr/>
            <p:nvPr/>
          </p:nvCxnSpPr>
          <p:spPr>
            <a:xfrm>
              <a:off x="4552542" y="5814423"/>
              <a:ext cx="0" cy="216000"/>
            </a:xfrm>
            <a:prstGeom prst="line">
              <a:avLst/>
            </a:prstGeom>
            <a:noFill/>
            <a:ln w="38100" cap="flat" cmpd="sng" algn="ctr">
              <a:solidFill>
                <a:srgbClr val="000000"/>
              </a:solidFill>
              <a:prstDash val="solid"/>
              <a:miter lim="800000"/>
            </a:ln>
            <a:effectLst/>
          </p:spPr>
        </p:cxnSp>
      </p:grpSp>
      <p:pic>
        <p:nvPicPr>
          <p:cNvPr id="50" name="Рисунок 49"/>
          <p:cNvPicPr>
            <a:picLocks noChangeAspect="1"/>
          </p:cNvPicPr>
          <p:nvPr/>
        </p:nvPicPr>
        <p:blipFill>
          <a:blip r:embed="rId4"/>
          <a:stretch>
            <a:fillRect/>
          </a:stretch>
        </p:blipFill>
        <p:spPr>
          <a:xfrm>
            <a:off x="1111174" y="3364617"/>
            <a:ext cx="2820699" cy="1238591"/>
          </a:xfrm>
          <a:prstGeom prst="rect">
            <a:avLst/>
          </a:prstGeom>
        </p:spPr>
      </p:pic>
      <p:sp>
        <p:nvSpPr>
          <p:cNvPr id="8" name="Прямоугольник 7">
            <a:extLst>
              <a:ext uri="{FF2B5EF4-FFF2-40B4-BE49-F238E27FC236}">
                <a16:creationId xmlns="" xmlns:a16="http://schemas.microsoft.com/office/drawing/2014/main" id="{21D84776-F848-6AA5-C1F3-B8BE7519237D}"/>
              </a:ext>
            </a:extLst>
          </p:cNvPr>
          <p:cNvSpPr/>
          <p:nvPr/>
        </p:nvSpPr>
        <p:spPr>
          <a:xfrm>
            <a:off x="2510476" y="2651550"/>
            <a:ext cx="1061127" cy="362837"/>
          </a:xfrm>
          <a:prstGeom prst="rect">
            <a:avLst/>
          </a:prstGeom>
          <a:solidFill>
            <a:srgbClr val="A5A5A5"/>
          </a:solidFill>
          <a:ln w="28575" cap="flat" cmpd="thickThin" algn="ctr">
            <a:solidFill>
              <a:schemeClr val="bg1"/>
            </a:solidFill>
            <a:prstDash val="solid"/>
            <a:miter lim="800000"/>
            <a:extLst>
              <a:ext uri="{C807C97D-BFC1-408E-A445-0C87EB9F89A2}">
                <ask:lineSketchStyleProps xmlns="" xmlns:ask="http://schemas.microsoft.com/office/drawing/2018/sketchyshapes" sd="1219033472">
                  <a:custGeom>
                    <a:avLst/>
                    <a:gdLst>
                      <a:gd name="connsiteX0" fmla="*/ 0 w 1337095"/>
                      <a:gd name="connsiteY0" fmla="*/ 0 h 457200"/>
                      <a:gd name="connsiteX1" fmla="*/ 695289 w 1337095"/>
                      <a:gd name="connsiteY1" fmla="*/ 0 h 457200"/>
                      <a:gd name="connsiteX2" fmla="*/ 1337095 w 1337095"/>
                      <a:gd name="connsiteY2" fmla="*/ 0 h 457200"/>
                      <a:gd name="connsiteX3" fmla="*/ 1337095 w 1337095"/>
                      <a:gd name="connsiteY3" fmla="*/ 457200 h 457200"/>
                      <a:gd name="connsiteX4" fmla="*/ 681918 w 1337095"/>
                      <a:gd name="connsiteY4" fmla="*/ 457200 h 457200"/>
                      <a:gd name="connsiteX5" fmla="*/ 0 w 1337095"/>
                      <a:gd name="connsiteY5" fmla="*/ 457200 h 457200"/>
                      <a:gd name="connsiteX6" fmla="*/ 0 w 133709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095" h="457200" fill="none" extrusionOk="0">
                        <a:moveTo>
                          <a:pt x="0" y="0"/>
                        </a:moveTo>
                        <a:cubicBezTo>
                          <a:pt x="330567" y="-8256"/>
                          <a:pt x="427511" y="-22367"/>
                          <a:pt x="695289" y="0"/>
                        </a:cubicBezTo>
                        <a:cubicBezTo>
                          <a:pt x="963067" y="22367"/>
                          <a:pt x="1198705" y="20642"/>
                          <a:pt x="1337095" y="0"/>
                        </a:cubicBezTo>
                        <a:cubicBezTo>
                          <a:pt x="1333384" y="97864"/>
                          <a:pt x="1342481" y="315005"/>
                          <a:pt x="1337095" y="457200"/>
                        </a:cubicBezTo>
                        <a:cubicBezTo>
                          <a:pt x="1120263" y="435203"/>
                          <a:pt x="992131" y="470841"/>
                          <a:pt x="681918" y="457200"/>
                        </a:cubicBezTo>
                        <a:cubicBezTo>
                          <a:pt x="371705" y="443559"/>
                          <a:pt x="215134" y="476965"/>
                          <a:pt x="0" y="457200"/>
                        </a:cubicBezTo>
                        <a:cubicBezTo>
                          <a:pt x="14505" y="230035"/>
                          <a:pt x="9219" y="92183"/>
                          <a:pt x="0" y="0"/>
                        </a:cubicBezTo>
                        <a:close/>
                      </a:path>
                      <a:path w="1337095" h="457200" stroke="0" extrusionOk="0">
                        <a:moveTo>
                          <a:pt x="0" y="0"/>
                        </a:moveTo>
                        <a:cubicBezTo>
                          <a:pt x="154254" y="-29096"/>
                          <a:pt x="443695" y="8287"/>
                          <a:pt x="655177" y="0"/>
                        </a:cubicBezTo>
                        <a:cubicBezTo>
                          <a:pt x="866659" y="-8287"/>
                          <a:pt x="1057325" y="-30796"/>
                          <a:pt x="1337095" y="0"/>
                        </a:cubicBezTo>
                        <a:cubicBezTo>
                          <a:pt x="1338134" y="227241"/>
                          <a:pt x="1330674" y="327571"/>
                          <a:pt x="1337095" y="457200"/>
                        </a:cubicBezTo>
                        <a:cubicBezTo>
                          <a:pt x="1060449" y="452359"/>
                          <a:pt x="852495" y="487804"/>
                          <a:pt x="668548" y="457200"/>
                        </a:cubicBezTo>
                        <a:cubicBezTo>
                          <a:pt x="484601" y="426596"/>
                          <a:pt x="231661" y="432874"/>
                          <a:pt x="0" y="457200"/>
                        </a:cubicBezTo>
                        <a:cubicBezTo>
                          <a:pt x="13499" y="303125"/>
                          <a:pt x="-6429" y="147935"/>
                          <a:pt x="0" y="0"/>
                        </a:cubicBezTo>
                        <a:close/>
                      </a:path>
                    </a:pathLst>
                  </a:custGeom>
                  <ask:type>
                    <ask:lineSketchNone/>
                  </ask:type>
                </ask:lineSketchStyleProps>
              </a:ext>
            </a:extLst>
          </a:ln>
          <a:effectLst/>
        </p:spPr>
        <p:txBody>
          <a:bodyPr rtlCol="0" anchor="ctr"/>
          <a:lstStyle/>
          <a:p>
            <a:pPr algn="ctr" eaLnBrk="1" fontAlgn="auto" hangingPunct="1">
              <a:spcBef>
                <a:spcPts val="0"/>
              </a:spcBef>
              <a:spcAft>
                <a:spcPts val="0"/>
              </a:spcAft>
            </a:pPr>
            <a:r>
              <a:rPr lang="ru-RU" sz="952" b="0" kern="0" dirty="0">
                <a:solidFill>
                  <a:prstClr val="white"/>
                </a:solidFill>
                <a:latin typeface="Calibri" panose="020F0502020204030204"/>
              </a:rPr>
              <a:t>Строка плана закупок (223фз)</a:t>
            </a:r>
          </a:p>
        </p:txBody>
      </p:sp>
      <p:grpSp>
        <p:nvGrpSpPr>
          <p:cNvPr id="9" name="Группа 8">
            <a:extLst>
              <a:ext uri="{FF2B5EF4-FFF2-40B4-BE49-F238E27FC236}">
                <a16:creationId xmlns="" xmlns:a16="http://schemas.microsoft.com/office/drawing/2014/main" id="{681C1C6F-927B-F48F-EBC0-A9705131D2FC}"/>
              </a:ext>
            </a:extLst>
          </p:cNvPr>
          <p:cNvGrpSpPr/>
          <p:nvPr/>
        </p:nvGrpSpPr>
        <p:grpSpPr>
          <a:xfrm>
            <a:off x="3240563" y="2563531"/>
            <a:ext cx="280525" cy="171419"/>
            <a:chOff x="4374814" y="5814423"/>
            <a:chExt cx="353481" cy="216000"/>
          </a:xfrm>
        </p:grpSpPr>
        <p:grpSp>
          <p:nvGrpSpPr>
            <p:cNvPr id="10" name="Группа 9">
              <a:extLst>
                <a:ext uri="{FF2B5EF4-FFF2-40B4-BE49-F238E27FC236}">
                  <a16:creationId xmlns="" xmlns:a16="http://schemas.microsoft.com/office/drawing/2014/main" id="{E5534875-A5B4-6408-78E6-A9FEEE0EDD77}"/>
                </a:ext>
              </a:extLst>
            </p:cNvPr>
            <p:cNvGrpSpPr/>
            <p:nvPr/>
          </p:nvGrpSpPr>
          <p:grpSpPr>
            <a:xfrm>
              <a:off x="4374814" y="5845645"/>
              <a:ext cx="353481" cy="142875"/>
              <a:chOff x="2830241" y="5652891"/>
              <a:chExt cx="353481" cy="142875"/>
            </a:xfrm>
          </p:grpSpPr>
          <p:sp>
            <p:nvSpPr>
              <p:cNvPr id="12" name="Овал 11">
                <a:extLst>
                  <a:ext uri="{FF2B5EF4-FFF2-40B4-BE49-F238E27FC236}">
                    <a16:creationId xmlns="" xmlns:a16="http://schemas.microsoft.com/office/drawing/2014/main" id="{7A12E078-3DD0-73A1-2A94-54B160CB7206}"/>
                  </a:ext>
                </a:extLst>
              </p:cNvPr>
              <p:cNvSpPr/>
              <p:nvPr/>
            </p:nvSpPr>
            <p:spPr bwMode="auto">
              <a:xfrm>
                <a:off x="3039259" y="5652891"/>
                <a:ext cx="144463" cy="142875"/>
              </a:xfrm>
              <a:prstGeom prst="ellipse">
                <a:avLst/>
              </a:prstGeom>
              <a:solidFill>
                <a:srgbClr val="00B0F0"/>
              </a:solidFill>
              <a:ln w="44450" cap="flat" cmpd="sng" algn="ctr">
                <a:solidFill>
                  <a:srgbClr val="00B0F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sp>
            <p:nvSpPr>
              <p:cNvPr id="13" name="Овал 12">
                <a:extLst>
                  <a:ext uri="{FF2B5EF4-FFF2-40B4-BE49-F238E27FC236}">
                    <a16:creationId xmlns="" xmlns:a16="http://schemas.microsoft.com/office/drawing/2014/main" id="{2AB45CF1-97C9-F673-EAF8-C3AA2368A7A6}"/>
                  </a:ext>
                </a:extLst>
              </p:cNvPr>
              <p:cNvSpPr/>
              <p:nvPr/>
            </p:nvSpPr>
            <p:spPr bwMode="auto">
              <a:xfrm>
                <a:off x="2830241" y="5652891"/>
                <a:ext cx="144463" cy="142875"/>
              </a:xfrm>
              <a:prstGeom prst="ellipse">
                <a:avLst/>
              </a:prstGeom>
              <a:solidFill>
                <a:srgbClr val="FF0000"/>
              </a:solidFill>
              <a:ln w="44450" cap="flat" cmpd="sng" algn="ctr">
                <a:solidFill>
                  <a:srgbClr val="FF0000"/>
                </a:solidFill>
                <a:prstDash val="solid"/>
                <a:round/>
                <a:headEnd type="none" w="med" len="med"/>
                <a:tailEnd type="none" w="med" len="med"/>
              </a:ln>
              <a:effectLst/>
            </p:spPr>
            <p:txBody>
              <a:bodyPr anchor="ctr"/>
              <a:lstStyle/>
              <a:p>
                <a:pPr eaLnBrk="1" fontAlgn="auto" hangingPunct="1">
                  <a:lnSpc>
                    <a:spcPct val="110000"/>
                  </a:lnSpc>
                  <a:spcBef>
                    <a:spcPct val="50000"/>
                  </a:spcBef>
                  <a:spcAft>
                    <a:spcPts val="0"/>
                  </a:spcAft>
                  <a:defRPr/>
                </a:pPr>
                <a:endParaRPr lang="ru-RU" sz="1587" b="0" kern="0">
                  <a:solidFill>
                    <a:srgbClr val="5F0000"/>
                  </a:solidFill>
                </a:endParaRPr>
              </a:p>
            </p:txBody>
          </p:sp>
        </p:grpSp>
        <p:cxnSp>
          <p:nvCxnSpPr>
            <p:cNvPr id="11" name="Прямая соединительная линия 10">
              <a:extLst>
                <a:ext uri="{FF2B5EF4-FFF2-40B4-BE49-F238E27FC236}">
                  <a16:creationId xmlns="" xmlns:a16="http://schemas.microsoft.com/office/drawing/2014/main" id="{1FB4397B-5F73-9EDA-CF5F-AE5C71808233}"/>
                </a:ext>
              </a:extLst>
            </p:cNvPr>
            <p:cNvCxnSpPr/>
            <p:nvPr/>
          </p:nvCxnSpPr>
          <p:spPr>
            <a:xfrm>
              <a:off x="4552542" y="5814423"/>
              <a:ext cx="0" cy="216000"/>
            </a:xfrm>
            <a:prstGeom prst="line">
              <a:avLst/>
            </a:prstGeom>
            <a:noFill/>
            <a:ln w="38100" cap="flat" cmpd="sng" algn="ctr">
              <a:solidFill>
                <a:srgbClr val="000000"/>
              </a:solidFill>
              <a:prstDash val="solid"/>
              <a:miter lim="800000"/>
            </a:ln>
            <a:effectLst/>
          </p:spPr>
        </p:cxnSp>
      </p:grpSp>
      <p:sp>
        <p:nvSpPr>
          <p:cNvPr id="14" name="TextBox 13">
            <a:extLst>
              <a:ext uri="{FF2B5EF4-FFF2-40B4-BE49-F238E27FC236}">
                <a16:creationId xmlns="" xmlns:a16="http://schemas.microsoft.com/office/drawing/2014/main" id="{88DCB3F9-4BC3-58A0-2E79-4BE2757DC32D}"/>
              </a:ext>
            </a:extLst>
          </p:cNvPr>
          <p:cNvSpPr txBox="1"/>
          <p:nvPr/>
        </p:nvSpPr>
        <p:spPr>
          <a:xfrm>
            <a:off x="206467" y="1100377"/>
            <a:ext cx="8827378" cy="263277"/>
          </a:xfrm>
          <a:prstGeom prst="rect">
            <a:avLst/>
          </a:prstGeom>
          <a:noFill/>
        </p:spPr>
        <p:txBody>
          <a:bodyPr wrap="square" rtlCol="0">
            <a:spAutoFit/>
          </a:bodyPr>
          <a:lstStyle/>
          <a:p>
            <a:r>
              <a:rPr lang="ru-RU" sz="1111" b="0" dirty="0">
                <a:latin typeface="Arial" panose="020B0604020202020204" pitchFamily="34" charset="0"/>
              </a:rPr>
              <a:t>Контролируются</a:t>
            </a:r>
            <a:r>
              <a:rPr lang="es-ES" sz="1111" b="0" dirty="0">
                <a:latin typeface="Arial" panose="020B0604020202020204" pitchFamily="34" charset="0"/>
              </a:rPr>
              <a:t> </a:t>
            </a:r>
            <a:r>
              <a:rPr lang="ru-RU" sz="1111" b="0" dirty="0">
                <a:latin typeface="Arial" panose="020B0604020202020204" pitchFamily="34" charset="0"/>
              </a:rPr>
              <a:t>на лимиты (БДДС или БДР) документы закупочного процесса от регистрации потребности к закупке до договора</a:t>
            </a:r>
          </a:p>
        </p:txBody>
      </p:sp>
      <p:sp>
        <p:nvSpPr>
          <p:cNvPr id="85" name="Заголовок 3">
            <a:extLst>
              <a:ext uri="{FF2B5EF4-FFF2-40B4-BE49-F238E27FC236}">
                <a16:creationId xmlns="" xmlns:a16="http://schemas.microsoft.com/office/drawing/2014/main" id="{EAC3AB17-4A47-4F6B-9C72-F08C6D42DB34}"/>
              </a:ext>
            </a:extLst>
          </p:cNvPr>
          <p:cNvSpPr txBox="1">
            <a:spLocks/>
          </p:cNvSpPr>
          <p:nvPr/>
        </p:nvSpPr>
        <p:spPr>
          <a:xfrm>
            <a:off x="1637851" y="195486"/>
            <a:ext cx="7200900" cy="676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a:latin typeface="Arial" panose="020B0604020202020204" pitchFamily="34" charset="0"/>
              </a:defRPr>
            </a:lvl1pPr>
          </a:lstStyle>
          <a:p>
            <a:r>
              <a:rPr lang="ru-RU" altLang="ru-RU" dirty="0"/>
              <a:t>Лимитирование закупок</a:t>
            </a:r>
          </a:p>
        </p:txBody>
      </p:sp>
      <p:sp>
        <p:nvSpPr>
          <p:cNvPr id="3" name="Овал 2"/>
          <p:cNvSpPr/>
          <p:nvPr/>
        </p:nvSpPr>
        <p:spPr>
          <a:xfrm>
            <a:off x="228900" y="1363654"/>
            <a:ext cx="6359324" cy="1940811"/>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ustDataLst>
      <p:tags r:id="rId1"/>
    </p:custDataLst>
    <p:extLst>
      <p:ext uri="{BB962C8B-B14F-4D97-AF65-F5344CB8AC3E}">
        <p14:creationId xmlns:p14="http://schemas.microsoft.com/office/powerpoint/2010/main" val="2703879409"/>
      </p:ext>
    </p:extLst>
  </p:cSld>
  <p:clrMapOvr>
    <a:masterClrMapping/>
  </p:clrMapOvr>
  <mc:AlternateContent xmlns:mc="http://schemas.openxmlformats.org/markup-compatibility/2006" xmlns:p14="http://schemas.microsoft.com/office/powerpoint/2010/main">
    <mc:Choice Requires="p14">
      <p:transition p14:dur="0" advTm="91593"/>
    </mc:Choice>
    <mc:Fallback xmlns="">
      <p:transition advTm="91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3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style.rotation</p:attrName>
                                        </p:attrNameLst>
                                      </p:cBhvr>
                                      <p:tavLst>
                                        <p:tav tm="0">
                                          <p:val>
                                            <p:fltVal val="90"/>
                                          </p:val>
                                        </p:tav>
                                        <p:tav tm="100000">
                                          <p:val>
                                            <p:fltVal val="0"/>
                                          </p:val>
                                        </p:tav>
                                      </p:tavLst>
                                    </p:anim>
                                    <p:animEffect transition="in" filter="fade">
                                      <p:cBhvr>
                                        <p:cTn id="22" dur="1000"/>
                                        <p:tgtEl>
                                          <p:spTgt spid="42"/>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6707F0A4-BA1C-90C4-D3D9-4407B845F38B}"/>
              </a:ext>
            </a:extLst>
          </p:cNvPr>
          <p:cNvSpPr txBox="1">
            <a:spLocks/>
          </p:cNvSpPr>
          <p:nvPr/>
        </p:nvSpPr>
        <p:spPr>
          <a:xfrm>
            <a:off x="1725392" y="182014"/>
            <a:ext cx="7127875" cy="826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a:latin typeface="Arial" panose="020B0604020202020204" pitchFamily="34" charset="0"/>
              </a:defRPr>
            </a:lvl1pPr>
          </a:lstStyle>
          <a:p>
            <a:r>
              <a:rPr lang="ru-RU" altLang="ru-RU" dirty="0"/>
              <a:t>Оценка поставщиков по интегральным критериям с различной глубиной анализа</a:t>
            </a:r>
          </a:p>
        </p:txBody>
      </p:sp>
      <p:sp>
        <p:nvSpPr>
          <p:cNvPr id="8" name="Овал 7">
            <a:extLst>
              <a:ext uri="{FF2B5EF4-FFF2-40B4-BE49-F238E27FC236}">
                <a16:creationId xmlns="" xmlns:a16="http://schemas.microsoft.com/office/drawing/2014/main" id="{AA355A5C-E262-B5FE-4328-273FFD43B04D}"/>
              </a:ext>
            </a:extLst>
          </p:cNvPr>
          <p:cNvSpPr/>
          <p:nvPr/>
        </p:nvSpPr>
        <p:spPr bwMode="auto">
          <a:xfrm>
            <a:off x="5365786" y="949183"/>
            <a:ext cx="428548" cy="368126"/>
          </a:xfrm>
          <a:prstGeom prst="ellipse">
            <a:avLst/>
          </a:prstGeom>
          <a:solidFill>
            <a:srgbClr val="FFFF00">
              <a:alpha val="75000"/>
            </a:srgbClr>
          </a:solidFill>
          <a:ln>
            <a:noFill/>
          </a:ln>
          <a:effectLst/>
        </p:spPr>
        <p:txBody>
          <a:bodyPr vert="horz" wrap="square" lIns="71425" tIns="37141" rIns="71425" bIns="37141" numCol="1" rtlCol="0" anchor="t" anchorCtr="0" compatLnSpc="1">
            <a:prstTxWarp prst="textNoShape">
              <a:avLst/>
            </a:prstTxWarp>
            <a:spAutoFit/>
          </a:bodyPr>
          <a:lstStyle/>
          <a:p>
            <a:pPr marL="302362" indent="-302362" eaLnBrk="1" fontAlgn="auto" hangingPunct="1">
              <a:lnSpc>
                <a:spcPct val="85000"/>
              </a:lnSpc>
              <a:spcBef>
                <a:spcPct val="50000"/>
              </a:spcBef>
              <a:spcAft>
                <a:spcPts val="0"/>
              </a:spcAft>
              <a:buSzPct val="120000"/>
              <a:buBlip>
                <a:blip r:embed="rId3"/>
              </a:buBlip>
              <a:defRPr/>
            </a:pPr>
            <a:endParaRPr lang="ru-RU" sz="1428" b="0" kern="0">
              <a:solidFill>
                <a:sysClr val="windowText" lastClr="000000"/>
              </a:solidFill>
              <a:latin typeface="Arial" panose="020B0604020202020204" pitchFamily="34" charset="0"/>
            </a:endParaRPr>
          </a:p>
        </p:txBody>
      </p:sp>
      <p:cxnSp>
        <p:nvCxnSpPr>
          <p:cNvPr id="9" name="Прямая со стрелкой 36">
            <a:extLst>
              <a:ext uri="{FF2B5EF4-FFF2-40B4-BE49-F238E27FC236}">
                <a16:creationId xmlns="" xmlns:a16="http://schemas.microsoft.com/office/drawing/2014/main" id="{3A6740FD-D033-6B3E-3BBC-97444C0ED7E5}"/>
              </a:ext>
            </a:extLst>
          </p:cNvPr>
          <p:cNvCxnSpPr>
            <a:cxnSpLocks noChangeShapeType="1"/>
            <a:endCxn id="14" idx="1"/>
          </p:cNvCxnSpPr>
          <p:nvPr/>
        </p:nvCxnSpPr>
        <p:spPr bwMode="auto">
          <a:xfrm>
            <a:off x="2407990" y="1776271"/>
            <a:ext cx="677453" cy="0"/>
          </a:xfrm>
          <a:prstGeom prst="straightConnector1">
            <a:avLst/>
          </a:prstGeom>
          <a:noFill/>
          <a:ln w="12700" algn="ctr">
            <a:solidFill>
              <a:srgbClr val="000000"/>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Прямоугольник 9">
            <a:extLst>
              <a:ext uri="{FF2B5EF4-FFF2-40B4-BE49-F238E27FC236}">
                <a16:creationId xmlns="" xmlns:a16="http://schemas.microsoft.com/office/drawing/2014/main" id="{76EA470A-4083-4AF6-732D-D677475645F1}"/>
              </a:ext>
            </a:extLst>
          </p:cNvPr>
          <p:cNvSpPr/>
          <p:nvPr/>
        </p:nvSpPr>
        <p:spPr bwMode="auto">
          <a:xfrm>
            <a:off x="1142349" y="2272897"/>
            <a:ext cx="1141425" cy="346573"/>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Договор 101</a:t>
            </a:r>
            <a:br>
              <a:rPr lang="ru-RU" sz="952" b="0" dirty="0">
                <a:solidFill>
                  <a:srgbClr val="000000"/>
                </a:solidFill>
                <a:latin typeface="Arial" panose="020B0604020202020204" pitchFamily="34" charset="0"/>
                <a:cs typeface="Arial" panose="020B0604020202020204" pitchFamily="34" charset="0"/>
              </a:rPr>
            </a:br>
            <a:r>
              <a:rPr lang="ru-RU" sz="952" b="0" dirty="0" err="1">
                <a:solidFill>
                  <a:schemeClr val="accent1">
                    <a:lumMod val="10000"/>
                  </a:schemeClr>
                </a:solidFill>
                <a:latin typeface="Arial" panose="020B0604020202020204" pitchFamily="34" charset="0"/>
                <a:cs typeface="Arial" panose="020B0604020202020204" pitchFamily="34" charset="0"/>
              </a:rPr>
              <a:t>ООО«Ромашка</a:t>
            </a:r>
            <a:r>
              <a:rPr lang="ru-RU" sz="952" b="0" dirty="0">
                <a:solidFill>
                  <a:schemeClr val="accent1">
                    <a:lumMod val="10000"/>
                  </a:schemeClr>
                </a:solidFill>
                <a:latin typeface="Arial" panose="020B0604020202020204" pitchFamily="34" charset="0"/>
                <a:cs typeface="Arial" panose="020B0604020202020204" pitchFamily="34" charset="0"/>
              </a:rPr>
              <a:t>»</a:t>
            </a:r>
          </a:p>
        </p:txBody>
      </p:sp>
      <p:sp>
        <p:nvSpPr>
          <p:cNvPr id="13" name="Прямоугольник 12">
            <a:extLst>
              <a:ext uri="{FF2B5EF4-FFF2-40B4-BE49-F238E27FC236}">
                <a16:creationId xmlns="" xmlns:a16="http://schemas.microsoft.com/office/drawing/2014/main" id="{A1F89F40-37F2-42BE-7F36-BB373A133710}"/>
              </a:ext>
            </a:extLst>
          </p:cNvPr>
          <p:cNvSpPr/>
          <p:nvPr/>
        </p:nvSpPr>
        <p:spPr bwMode="auto">
          <a:xfrm>
            <a:off x="1043608" y="1149146"/>
            <a:ext cx="1364382" cy="498901"/>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nchor="t"/>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873" b="0" dirty="0">
                <a:solidFill>
                  <a:srgbClr val="000000"/>
                </a:solidFill>
                <a:latin typeface="Arial" panose="020B0604020202020204" pitchFamily="34" charset="0"/>
                <a:cs typeface="Arial" panose="020B0604020202020204" pitchFamily="34" charset="0"/>
              </a:rPr>
              <a:t>Функциональное направление</a:t>
            </a:r>
          </a:p>
        </p:txBody>
      </p:sp>
      <p:sp>
        <p:nvSpPr>
          <p:cNvPr id="14" name="Прямоугольник 13">
            <a:extLst>
              <a:ext uri="{FF2B5EF4-FFF2-40B4-BE49-F238E27FC236}">
                <a16:creationId xmlns="" xmlns:a16="http://schemas.microsoft.com/office/drawing/2014/main" id="{06EB3842-C893-FAFC-33A7-719774699550}"/>
              </a:ext>
            </a:extLst>
          </p:cNvPr>
          <p:cNvSpPr/>
          <p:nvPr/>
        </p:nvSpPr>
        <p:spPr bwMode="auto">
          <a:xfrm>
            <a:off x="3085444" y="1526820"/>
            <a:ext cx="1764365" cy="498901"/>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spcBef>
                <a:spcPts val="238"/>
              </a:spcBef>
              <a:spcAft>
                <a:spcPts val="238"/>
              </a:spcAft>
              <a:defRPr/>
            </a:pPr>
            <a:r>
              <a:rPr lang="ru-RU" sz="952" b="0" dirty="0">
                <a:solidFill>
                  <a:srgbClr val="000000"/>
                </a:solidFill>
                <a:latin typeface="Arial" panose="020B0604020202020204" pitchFamily="34" charset="0"/>
                <a:cs typeface="Arial" panose="020B0604020202020204" pitchFamily="34" charset="0"/>
              </a:rPr>
              <a:t>МЕРОПРИЯТИЕ</a:t>
            </a:r>
            <a:br>
              <a:rPr lang="ru-RU" sz="952" b="0" dirty="0">
                <a:solidFill>
                  <a:srgbClr val="000000"/>
                </a:solidFill>
                <a:latin typeface="Arial" panose="020B0604020202020204" pitchFamily="34" charset="0"/>
                <a:cs typeface="Arial" panose="020B0604020202020204" pitchFamily="34" charset="0"/>
              </a:rPr>
            </a:br>
            <a:r>
              <a:rPr lang="ru-RU" sz="952" b="0" dirty="0">
                <a:solidFill>
                  <a:srgbClr val="000000"/>
                </a:solidFill>
                <a:latin typeface="Arial" panose="020B0604020202020204" pitchFamily="34" charset="0"/>
                <a:cs typeface="Arial" panose="020B0604020202020204" pitchFamily="34" charset="0"/>
              </a:rPr>
              <a:t>ОЦЕНКА ПОСТАВЩИКОВ</a:t>
            </a:r>
          </a:p>
        </p:txBody>
      </p:sp>
      <p:sp>
        <p:nvSpPr>
          <p:cNvPr id="16" name="Прямоугольник 15">
            <a:extLst>
              <a:ext uri="{FF2B5EF4-FFF2-40B4-BE49-F238E27FC236}">
                <a16:creationId xmlns="" xmlns:a16="http://schemas.microsoft.com/office/drawing/2014/main" id="{AF3D6DEF-49C1-4FB0-054B-7F444AA88E94}"/>
              </a:ext>
            </a:extLst>
          </p:cNvPr>
          <p:cNvSpPr/>
          <p:nvPr/>
        </p:nvSpPr>
        <p:spPr bwMode="auto">
          <a:xfrm>
            <a:off x="1142349" y="1590192"/>
            <a:ext cx="1141425" cy="358280"/>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endParaRPr lang="ru-RU" sz="952" b="0" dirty="0">
              <a:solidFill>
                <a:srgbClr val="000000"/>
              </a:solidFill>
              <a:latin typeface="Arial" panose="020B0604020202020204" pitchFamily="34" charset="0"/>
              <a:cs typeface="Arial" panose="020B0604020202020204" pitchFamily="34" charset="0"/>
            </a:endParaRPr>
          </a:p>
        </p:txBody>
      </p:sp>
      <p:pic>
        <p:nvPicPr>
          <p:cNvPr id="17" name="Рисунок 8">
            <a:extLst>
              <a:ext uri="{FF2B5EF4-FFF2-40B4-BE49-F238E27FC236}">
                <a16:creationId xmlns="" xmlns:a16="http://schemas.microsoft.com/office/drawing/2014/main" id="{FBED40C7-CF56-D268-BAB4-0E1B3C0AEB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9405" y="1630233"/>
            <a:ext cx="285987" cy="2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11">
            <a:extLst>
              <a:ext uri="{FF2B5EF4-FFF2-40B4-BE49-F238E27FC236}">
                <a16:creationId xmlns="" xmlns:a16="http://schemas.microsoft.com/office/drawing/2014/main" id="{1E84D23C-93BB-07A7-4031-894176E11F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4457" y="1631494"/>
            <a:ext cx="285987" cy="2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2">
            <a:extLst>
              <a:ext uri="{FF2B5EF4-FFF2-40B4-BE49-F238E27FC236}">
                <a16:creationId xmlns="" xmlns:a16="http://schemas.microsoft.com/office/drawing/2014/main" id="{9498405F-07F8-6D5E-6D1B-7C9EF96E35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97748" y="1631494"/>
            <a:ext cx="285987" cy="2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7">
            <a:extLst>
              <a:ext uri="{FF2B5EF4-FFF2-40B4-BE49-F238E27FC236}">
                <a16:creationId xmlns="" xmlns:a16="http://schemas.microsoft.com/office/drawing/2014/main" id="{EE4CA687-42D0-6CBA-88CF-99D05DF3341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6334" y="1636456"/>
            <a:ext cx="279762" cy="2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20">
            <a:extLst>
              <a:ext uri="{FF2B5EF4-FFF2-40B4-BE49-F238E27FC236}">
                <a16:creationId xmlns="" xmlns:a16="http://schemas.microsoft.com/office/drawing/2014/main" id="{545DB296-5C66-FE83-BB8D-EAA6032BEFCD}"/>
              </a:ext>
            </a:extLst>
          </p:cNvPr>
          <p:cNvSpPr/>
          <p:nvPr/>
        </p:nvSpPr>
        <p:spPr bwMode="auto">
          <a:xfrm>
            <a:off x="1142310" y="2661255"/>
            <a:ext cx="1141425" cy="346573"/>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Договор 102</a:t>
            </a:r>
            <a:br>
              <a:rPr lang="ru-RU" sz="952" b="0" dirty="0">
                <a:solidFill>
                  <a:srgbClr val="000000"/>
                </a:solidFill>
                <a:latin typeface="Arial" panose="020B0604020202020204" pitchFamily="34" charset="0"/>
                <a:cs typeface="Arial" panose="020B0604020202020204" pitchFamily="34" charset="0"/>
              </a:rPr>
            </a:br>
            <a:r>
              <a:rPr lang="ru-RU" sz="952" b="0" dirty="0">
                <a:solidFill>
                  <a:schemeClr val="accent1">
                    <a:lumMod val="10000"/>
                  </a:schemeClr>
                </a:solidFill>
                <a:latin typeface="Arial" panose="020B0604020202020204" pitchFamily="34" charset="0"/>
                <a:cs typeface="Arial" panose="020B0604020202020204" pitchFamily="34" charset="0"/>
              </a:rPr>
              <a:t>ООО «Василек»</a:t>
            </a:r>
          </a:p>
        </p:txBody>
      </p:sp>
      <p:sp>
        <p:nvSpPr>
          <p:cNvPr id="22" name="Прямоугольник 21">
            <a:extLst>
              <a:ext uri="{FF2B5EF4-FFF2-40B4-BE49-F238E27FC236}">
                <a16:creationId xmlns="" xmlns:a16="http://schemas.microsoft.com/office/drawing/2014/main" id="{F1A2CD12-5A63-BADB-1B9A-2A25EB8ABF45}"/>
              </a:ext>
            </a:extLst>
          </p:cNvPr>
          <p:cNvSpPr/>
          <p:nvPr/>
        </p:nvSpPr>
        <p:spPr bwMode="auto">
          <a:xfrm>
            <a:off x="1142310" y="3049612"/>
            <a:ext cx="1141425" cy="346573"/>
          </a:xfrm>
          <a:prstGeom prst="rect">
            <a:avLst/>
          </a:prstGeom>
          <a:gradFill rotWithShape="1">
            <a:gsLst>
              <a:gs pos="0">
                <a:srgbClr val="BBE0E3">
                  <a:satMod val="103000"/>
                  <a:lumMod val="102000"/>
                  <a:tint val="94000"/>
                </a:srgbClr>
              </a:gs>
              <a:gs pos="50000">
                <a:srgbClr val="BBE0E3">
                  <a:satMod val="110000"/>
                  <a:lumMod val="100000"/>
                  <a:shade val="100000"/>
                </a:srgbClr>
              </a:gs>
              <a:gs pos="100000">
                <a:srgbClr val="BBE0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Договор 103</a:t>
            </a:r>
            <a:br>
              <a:rPr lang="ru-RU" sz="952" b="0" dirty="0">
                <a:solidFill>
                  <a:srgbClr val="000000"/>
                </a:solidFill>
                <a:latin typeface="Arial" panose="020B0604020202020204" pitchFamily="34" charset="0"/>
                <a:cs typeface="Arial" panose="020B0604020202020204" pitchFamily="34" charset="0"/>
              </a:rPr>
            </a:br>
            <a:r>
              <a:rPr lang="ru-RU" sz="952" b="0" dirty="0">
                <a:solidFill>
                  <a:schemeClr val="accent1">
                    <a:lumMod val="10000"/>
                  </a:schemeClr>
                </a:solidFill>
                <a:latin typeface="Arial" panose="020B0604020202020204" pitchFamily="34" charset="0"/>
                <a:cs typeface="Arial" panose="020B0604020202020204" pitchFamily="34" charset="0"/>
              </a:rPr>
              <a:t>ООО «Астра»</a:t>
            </a:r>
          </a:p>
        </p:txBody>
      </p:sp>
      <p:cxnSp>
        <p:nvCxnSpPr>
          <p:cNvPr id="23" name="Прямая соединительная линия 22">
            <a:extLst>
              <a:ext uri="{FF2B5EF4-FFF2-40B4-BE49-F238E27FC236}">
                <a16:creationId xmlns="" xmlns:a16="http://schemas.microsoft.com/office/drawing/2014/main" id="{F2C32FB9-F31C-8C59-2D13-6AFBFC634FEF}"/>
              </a:ext>
            </a:extLst>
          </p:cNvPr>
          <p:cNvCxnSpPr>
            <a:stCxn id="16" idx="2"/>
          </p:cNvCxnSpPr>
          <p:nvPr/>
        </p:nvCxnSpPr>
        <p:spPr bwMode="auto">
          <a:xfrm flipH="1">
            <a:off x="1710966" y="1948472"/>
            <a:ext cx="2096" cy="324425"/>
          </a:xfrm>
          <a:prstGeom prst="line">
            <a:avLst/>
          </a:prstGeom>
          <a:noFill/>
          <a:ln w="19050" cap="flat" cmpd="sng" algn="ctr">
            <a:solidFill>
              <a:srgbClr val="000000"/>
            </a:solidFill>
            <a:prstDash val="solid"/>
            <a:miter lim="800000"/>
          </a:ln>
          <a:effectLst/>
        </p:spPr>
      </p:cxnSp>
      <p:sp>
        <p:nvSpPr>
          <p:cNvPr id="24" name="Скругленная прямоугольная выноска 20">
            <a:extLst>
              <a:ext uri="{FF2B5EF4-FFF2-40B4-BE49-F238E27FC236}">
                <a16:creationId xmlns="" xmlns:a16="http://schemas.microsoft.com/office/drawing/2014/main" id="{B1A8018C-ED70-D3D3-123D-0665C03D13B7}"/>
              </a:ext>
            </a:extLst>
          </p:cNvPr>
          <p:cNvSpPr/>
          <p:nvPr/>
        </p:nvSpPr>
        <p:spPr bwMode="auto">
          <a:xfrm>
            <a:off x="1478035" y="3608063"/>
            <a:ext cx="1723090" cy="1000969"/>
          </a:xfrm>
          <a:prstGeom prst="wedgeRoundRectCallout">
            <a:avLst>
              <a:gd name="adj1" fmla="val -33200"/>
              <a:gd name="adj2" fmla="val 69369"/>
              <a:gd name="adj3" fmla="val 16667"/>
            </a:avLst>
          </a:prstGeom>
          <a:solidFill>
            <a:srgbClr val="808080">
              <a:lumMod val="20000"/>
              <a:lumOff val="80000"/>
              <a:alpha val="75000"/>
            </a:srgbClr>
          </a:solidFill>
          <a:ln>
            <a:noFill/>
          </a:ln>
          <a:effectLst/>
        </p:spPr>
        <p:txBody>
          <a:bodyPr vert="horz" wrap="square" lIns="71425" tIns="37141" rIns="71425" bIns="37141" numCol="1" rtlCol="0" anchor="t" anchorCtr="0" compatLnSpc="1">
            <a:prstTxWarp prst="textNoShape">
              <a:avLst/>
            </a:prstTxWarp>
            <a:spAutoFit/>
          </a:bodyPr>
          <a:lstStyle/>
          <a:p>
            <a:pPr eaLnBrk="1" fontAlgn="auto" hangingPunct="1">
              <a:lnSpc>
                <a:spcPct val="85000"/>
              </a:lnSpc>
              <a:spcBef>
                <a:spcPct val="50000"/>
              </a:spcBef>
              <a:spcAft>
                <a:spcPts val="0"/>
              </a:spcAft>
              <a:buSzPct val="120000"/>
              <a:defRPr/>
            </a:pPr>
            <a:r>
              <a:rPr lang="ru-RU" sz="794" b="0" kern="0" dirty="0">
                <a:solidFill>
                  <a:sysClr val="windowText" lastClr="000000"/>
                </a:solidFill>
                <a:latin typeface="Arial" panose="020B0604020202020204" pitchFamily="34" charset="0"/>
              </a:rPr>
              <a:t>Задача!  Оценивать поставщиков</a:t>
            </a:r>
            <a:endParaRPr lang="ru-RU" sz="794" b="0" kern="0" dirty="0">
              <a:solidFill>
                <a:srgbClr val="000000"/>
              </a:solidFill>
              <a:latin typeface="Arial" panose="020B0604020202020204" pitchFamily="34" charset="0"/>
            </a:endParaRPr>
          </a:p>
          <a:p>
            <a:pPr marL="136063" indent="-136063" eaLnBrk="1" fontAlgn="auto" hangingPunct="1">
              <a:lnSpc>
                <a:spcPct val="85000"/>
              </a:lnSpc>
              <a:spcBef>
                <a:spcPts val="238"/>
              </a:spcBef>
              <a:spcAft>
                <a:spcPts val="0"/>
              </a:spcAft>
              <a:buSzPct val="120000"/>
              <a:buFont typeface="Wingdings" panose="05000000000000000000" pitchFamily="2" charset="2"/>
              <a:buChar char="§"/>
              <a:defRPr/>
            </a:pPr>
            <a:r>
              <a:rPr lang="ru-RU" sz="794" b="0" kern="0" dirty="0">
                <a:solidFill>
                  <a:srgbClr val="000000"/>
                </a:solidFill>
                <a:latin typeface="Arial" panose="020B0604020202020204" pitchFamily="34" charset="0"/>
              </a:rPr>
              <a:t>Организация: Королевство Дорна</a:t>
            </a:r>
          </a:p>
          <a:p>
            <a:pPr marL="136063" indent="-136063" eaLnBrk="1" fontAlgn="auto" hangingPunct="1">
              <a:lnSpc>
                <a:spcPct val="85000"/>
              </a:lnSpc>
              <a:spcBef>
                <a:spcPts val="238"/>
              </a:spcBef>
              <a:spcAft>
                <a:spcPts val="0"/>
              </a:spcAft>
              <a:buSzPct val="120000"/>
              <a:buFont typeface="Wingdings" panose="05000000000000000000" pitchFamily="2" charset="2"/>
              <a:buChar char="§"/>
              <a:defRPr/>
            </a:pPr>
            <a:r>
              <a:rPr lang="ru-RU" sz="794" b="0" kern="0" dirty="0">
                <a:solidFill>
                  <a:srgbClr val="000000"/>
                </a:solidFill>
                <a:latin typeface="Arial" panose="020B0604020202020204" pitchFamily="34" charset="0"/>
              </a:rPr>
              <a:t>ФН: Строительный сектор</a:t>
            </a:r>
          </a:p>
          <a:p>
            <a:pPr marL="136063" indent="-136063" eaLnBrk="1" fontAlgn="auto" hangingPunct="1">
              <a:lnSpc>
                <a:spcPct val="85000"/>
              </a:lnSpc>
              <a:spcBef>
                <a:spcPts val="238"/>
              </a:spcBef>
              <a:spcAft>
                <a:spcPts val="0"/>
              </a:spcAft>
              <a:buSzPct val="120000"/>
              <a:buFont typeface="Wingdings" panose="05000000000000000000" pitchFamily="2" charset="2"/>
              <a:buChar char="§"/>
              <a:defRPr/>
            </a:pPr>
            <a:r>
              <a:rPr lang="ru-RU" sz="794" b="0" kern="0" dirty="0">
                <a:solidFill>
                  <a:srgbClr val="000000"/>
                </a:solidFill>
                <a:latin typeface="Arial" panose="020B0604020202020204" pitchFamily="34" charset="0"/>
              </a:rPr>
              <a:t>Частота: каждый квартал</a:t>
            </a:r>
          </a:p>
          <a:p>
            <a:pPr marL="136063" indent="-136063" eaLnBrk="1" fontAlgn="auto" hangingPunct="1">
              <a:lnSpc>
                <a:spcPct val="85000"/>
              </a:lnSpc>
              <a:spcBef>
                <a:spcPts val="238"/>
              </a:spcBef>
              <a:spcAft>
                <a:spcPts val="0"/>
              </a:spcAft>
              <a:buSzPct val="120000"/>
              <a:buFont typeface="Wingdings" panose="05000000000000000000" pitchFamily="2" charset="2"/>
              <a:buChar char="§"/>
              <a:defRPr/>
            </a:pPr>
            <a:r>
              <a:rPr lang="ru-RU" sz="794" b="0" kern="0" dirty="0">
                <a:solidFill>
                  <a:srgbClr val="000000"/>
                </a:solidFill>
                <a:latin typeface="Arial" panose="020B0604020202020204" pitchFamily="34" charset="0"/>
              </a:rPr>
              <a:t>Глубина анализа: квартал</a:t>
            </a:r>
          </a:p>
        </p:txBody>
      </p:sp>
      <p:sp>
        <p:nvSpPr>
          <p:cNvPr id="25" name="Прямоугольник 24">
            <a:extLst>
              <a:ext uri="{FF2B5EF4-FFF2-40B4-BE49-F238E27FC236}">
                <a16:creationId xmlns="" xmlns:a16="http://schemas.microsoft.com/office/drawing/2014/main" id="{0CD423FB-D9FB-A73E-F530-7E267BDF0BD4}"/>
              </a:ext>
            </a:extLst>
          </p:cNvPr>
          <p:cNvSpPr/>
          <p:nvPr/>
        </p:nvSpPr>
        <p:spPr>
          <a:xfrm>
            <a:off x="982240" y="1387570"/>
            <a:ext cx="1457450" cy="226665"/>
          </a:xfrm>
          <a:prstGeom prst="rect">
            <a:avLst/>
          </a:prstGeom>
        </p:spPr>
        <p:txBody>
          <a:bodyPr wrap="none">
            <a:spAutoFit/>
          </a:bodyPr>
          <a:lstStyle/>
          <a:p>
            <a:pPr algn="ctr">
              <a:defRPr/>
            </a:pPr>
            <a:r>
              <a:rPr lang="ru-RU" sz="873" dirty="0">
                <a:solidFill>
                  <a:srgbClr val="FF0000"/>
                </a:solidFill>
                <a:latin typeface="Arial" panose="020B0604020202020204" pitchFamily="34" charset="0"/>
              </a:rPr>
              <a:t>Строительный сектор</a:t>
            </a:r>
          </a:p>
        </p:txBody>
      </p:sp>
      <p:pic>
        <p:nvPicPr>
          <p:cNvPr id="26" name="Picture 3">
            <a:extLst>
              <a:ext uri="{FF2B5EF4-FFF2-40B4-BE49-F238E27FC236}">
                <a16:creationId xmlns="" xmlns:a16="http://schemas.microsoft.com/office/drawing/2014/main" id="{FD6BAA89-1EA9-1EAF-9216-AB7A451A3F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41458">
            <a:off x="3619942" y="2733910"/>
            <a:ext cx="428548" cy="42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a:extLst>
              <a:ext uri="{FF2B5EF4-FFF2-40B4-BE49-F238E27FC236}">
                <a16:creationId xmlns="" xmlns:a16="http://schemas.microsoft.com/office/drawing/2014/main" id="{45ABFB8F-BE60-CB66-8D5B-5CC6C5243A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8763" y="2873608"/>
            <a:ext cx="428349" cy="42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Прямая со стрелкой 36">
            <a:extLst>
              <a:ext uri="{FF2B5EF4-FFF2-40B4-BE49-F238E27FC236}">
                <a16:creationId xmlns="" xmlns:a16="http://schemas.microsoft.com/office/drawing/2014/main" id="{5EBADD87-3C75-52C1-B2AF-ED085CF52331}"/>
              </a:ext>
            </a:extLst>
          </p:cNvPr>
          <p:cNvCxnSpPr>
            <a:cxnSpLocks noChangeShapeType="1"/>
            <a:endCxn id="14" idx="2"/>
          </p:cNvCxnSpPr>
          <p:nvPr/>
        </p:nvCxnSpPr>
        <p:spPr bwMode="auto">
          <a:xfrm flipV="1">
            <a:off x="3967626" y="2025721"/>
            <a:ext cx="1" cy="459362"/>
          </a:xfrm>
          <a:prstGeom prst="straightConnector1">
            <a:avLst/>
          </a:prstGeom>
          <a:noFill/>
          <a:ln w="12700" algn="ctr">
            <a:solidFill>
              <a:srgbClr val="000000"/>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Группа 28">
            <a:extLst>
              <a:ext uri="{FF2B5EF4-FFF2-40B4-BE49-F238E27FC236}">
                <a16:creationId xmlns="" xmlns:a16="http://schemas.microsoft.com/office/drawing/2014/main" id="{C11085EF-ACCA-24FC-34C5-F11BE810E622}"/>
              </a:ext>
            </a:extLst>
          </p:cNvPr>
          <p:cNvGrpSpPr/>
          <p:nvPr/>
        </p:nvGrpSpPr>
        <p:grpSpPr>
          <a:xfrm>
            <a:off x="5443618" y="1810630"/>
            <a:ext cx="948095" cy="279762"/>
            <a:chOff x="6273770" y="2489427"/>
            <a:chExt cx="1194665" cy="352520"/>
          </a:xfrm>
        </p:grpSpPr>
        <p:sp>
          <p:nvSpPr>
            <p:cNvPr id="30" name="Прямоугольник 29">
              <a:extLst>
                <a:ext uri="{FF2B5EF4-FFF2-40B4-BE49-F238E27FC236}">
                  <a16:creationId xmlns="" xmlns:a16="http://schemas.microsoft.com/office/drawing/2014/main" id="{21BFFCBC-EC61-DBAE-9DD7-FCCC8A98CDBB}"/>
                </a:ext>
              </a:extLst>
            </p:cNvPr>
            <p:cNvSpPr/>
            <p:nvPr/>
          </p:nvSpPr>
          <p:spPr bwMode="auto">
            <a:xfrm>
              <a:off x="6676347" y="2550586"/>
              <a:ext cx="792088" cy="242317"/>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Задача</a:t>
              </a:r>
            </a:p>
          </p:txBody>
        </p:sp>
        <p:pic>
          <p:nvPicPr>
            <p:cNvPr id="31" name="Рисунок 7">
              <a:extLst>
                <a:ext uri="{FF2B5EF4-FFF2-40B4-BE49-F238E27FC236}">
                  <a16:creationId xmlns="" xmlns:a16="http://schemas.microsoft.com/office/drawing/2014/main" id="{8C5AA734-783E-38FA-A4CB-76EE82F4881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73770" y="2489427"/>
              <a:ext cx="352520" cy="35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2" name="Прямая со стрелкой 36">
            <a:extLst>
              <a:ext uri="{FF2B5EF4-FFF2-40B4-BE49-F238E27FC236}">
                <a16:creationId xmlns="" xmlns:a16="http://schemas.microsoft.com/office/drawing/2014/main" id="{CF16ABF2-ED5D-61BE-1ACB-5B24A81AFD25}"/>
              </a:ext>
            </a:extLst>
          </p:cNvPr>
          <p:cNvCxnSpPr>
            <a:cxnSpLocks noChangeShapeType="1"/>
            <a:stCxn id="14" idx="3"/>
            <a:endCxn id="44" idx="1"/>
          </p:cNvCxnSpPr>
          <p:nvPr/>
        </p:nvCxnSpPr>
        <p:spPr bwMode="auto">
          <a:xfrm flipV="1">
            <a:off x="4849810" y="1152901"/>
            <a:ext cx="587257" cy="623370"/>
          </a:xfrm>
          <a:prstGeom prst="straightConnector1">
            <a:avLst/>
          </a:prstGeom>
          <a:noFill/>
          <a:ln w="12700" algn="ctr">
            <a:solidFill>
              <a:srgbClr val="000000"/>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Прямая со стрелкой 36">
            <a:extLst>
              <a:ext uri="{FF2B5EF4-FFF2-40B4-BE49-F238E27FC236}">
                <a16:creationId xmlns="" xmlns:a16="http://schemas.microsoft.com/office/drawing/2014/main" id="{F2252655-7DE6-BD1D-2501-16E9DB9531C9}"/>
              </a:ext>
            </a:extLst>
          </p:cNvPr>
          <p:cNvCxnSpPr>
            <a:cxnSpLocks noChangeShapeType="1"/>
            <a:stCxn id="14" idx="3"/>
            <a:endCxn id="41" idx="1"/>
          </p:cNvCxnSpPr>
          <p:nvPr/>
        </p:nvCxnSpPr>
        <p:spPr bwMode="auto">
          <a:xfrm>
            <a:off x="4849810" y="1776271"/>
            <a:ext cx="587584" cy="502541"/>
          </a:xfrm>
          <a:prstGeom prst="straightConnector1">
            <a:avLst/>
          </a:prstGeom>
          <a:noFill/>
          <a:ln w="12700" algn="ctr">
            <a:solidFill>
              <a:srgbClr val="000000"/>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Прямая со стрелкой 36">
            <a:extLst>
              <a:ext uri="{FF2B5EF4-FFF2-40B4-BE49-F238E27FC236}">
                <a16:creationId xmlns="" xmlns:a16="http://schemas.microsoft.com/office/drawing/2014/main" id="{F5DF2ADC-82BB-677C-7D24-80E00B761A7C}"/>
              </a:ext>
            </a:extLst>
          </p:cNvPr>
          <p:cNvCxnSpPr>
            <a:cxnSpLocks noChangeShapeType="1"/>
            <a:stCxn id="14" idx="3"/>
            <a:endCxn id="31" idx="1"/>
          </p:cNvCxnSpPr>
          <p:nvPr/>
        </p:nvCxnSpPr>
        <p:spPr bwMode="auto">
          <a:xfrm>
            <a:off x="4849808" y="1776272"/>
            <a:ext cx="593809" cy="174240"/>
          </a:xfrm>
          <a:prstGeom prst="straightConnector1">
            <a:avLst/>
          </a:prstGeom>
          <a:noFill/>
          <a:ln w="12700" algn="ctr">
            <a:solidFill>
              <a:srgbClr val="000000"/>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Прямая со стрелкой 36">
            <a:extLst>
              <a:ext uri="{FF2B5EF4-FFF2-40B4-BE49-F238E27FC236}">
                <a16:creationId xmlns="" xmlns:a16="http://schemas.microsoft.com/office/drawing/2014/main" id="{9F656EEB-331A-69D7-31D0-763B7939B0FB}"/>
              </a:ext>
            </a:extLst>
          </p:cNvPr>
          <p:cNvCxnSpPr>
            <a:cxnSpLocks noChangeShapeType="1"/>
            <a:stCxn id="14" idx="3"/>
            <a:endCxn id="38" idx="1"/>
          </p:cNvCxnSpPr>
          <p:nvPr/>
        </p:nvCxnSpPr>
        <p:spPr bwMode="auto">
          <a:xfrm flipV="1">
            <a:off x="4849810" y="1602069"/>
            <a:ext cx="590697" cy="174202"/>
          </a:xfrm>
          <a:prstGeom prst="straightConnector1">
            <a:avLst/>
          </a:prstGeom>
          <a:noFill/>
          <a:ln w="12700" algn="ctr">
            <a:solidFill>
              <a:srgbClr val="000000"/>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6" name="Группа 35">
            <a:extLst>
              <a:ext uri="{FF2B5EF4-FFF2-40B4-BE49-F238E27FC236}">
                <a16:creationId xmlns="" xmlns:a16="http://schemas.microsoft.com/office/drawing/2014/main" id="{43595644-F6D1-1BC5-2C6C-4F6E4CCEE73C}"/>
              </a:ext>
            </a:extLst>
          </p:cNvPr>
          <p:cNvGrpSpPr/>
          <p:nvPr/>
        </p:nvGrpSpPr>
        <p:grpSpPr>
          <a:xfrm>
            <a:off x="5440506" y="1459707"/>
            <a:ext cx="949758" cy="284726"/>
            <a:chOff x="6269849" y="2047238"/>
            <a:chExt cx="1196761" cy="358775"/>
          </a:xfrm>
        </p:grpSpPr>
        <p:sp>
          <p:nvSpPr>
            <p:cNvPr id="37" name="Прямоугольник 36">
              <a:extLst>
                <a:ext uri="{FF2B5EF4-FFF2-40B4-BE49-F238E27FC236}">
                  <a16:creationId xmlns="" xmlns:a16="http://schemas.microsoft.com/office/drawing/2014/main" id="{B3F296D7-8EA7-0312-8177-7EFF2BF8AF5E}"/>
                </a:ext>
              </a:extLst>
            </p:cNvPr>
            <p:cNvSpPr/>
            <p:nvPr/>
          </p:nvSpPr>
          <p:spPr bwMode="auto">
            <a:xfrm>
              <a:off x="6674522" y="2130331"/>
              <a:ext cx="792088" cy="242317"/>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Задача</a:t>
              </a:r>
            </a:p>
          </p:txBody>
        </p:sp>
        <p:pic>
          <p:nvPicPr>
            <p:cNvPr id="38" name="Рисунок 12">
              <a:extLst>
                <a:ext uri="{FF2B5EF4-FFF2-40B4-BE49-F238E27FC236}">
                  <a16:creationId xmlns="" xmlns:a16="http://schemas.microsoft.com/office/drawing/2014/main" id="{21D72DB9-6493-B580-AAE0-545F9CCA2A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69849" y="2047238"/>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Группа 38">
            <a:extLst>
              <a:ext uri="{FF2B5EF4-FFF2-40B4-BE49-F238E27FC236}">
                <a16:creationId xmlns="" xmlns:a16="http://schemas.microsoft.com/office/drawing/2014/main" id="{96E67AC5-170E-5FB7-B933-229F9C63172F}"/>
              </a:ext>
            </a:extLst>
          </p:cNvPr>
          <p:cNvGrpSpPr/>
          <p:nvPr/>
        </p:nvGrpSpPr>
        <p:grpSpPr>
          <a:xfrm>
            <a:off x="5437394" y="2136449"/>
            <a:ext cx="952870" cy="284726"/>
            <a:chOff x="6265927" y="2899980"/>
            <a:chExt cx="1200683" cy="358775"/>
          </a:xfrm>
        </p:grpSpPr>
        <p:sp>
          <p:nvSpPr>
            <p:cNvPr id="40" name="Прямоугольник 39">
              <a:extLst>
                <a:ext uri="{FF2B5EF4-FFF2-40B4-BE49-F238E27FC236}">
                  <a16:creationId xmlns="" xmlns:a16="http://schemas.microsoft.com/office/drawing/2014/main" id="{325E81CB-D6FA-A1CD-556C-33E8A0724588}"/>
                </a:ext>
              </a:extLst>
            </p:cNvPr>
            <p:cNvSpPr/>
            <p:nvPr/>
          </p:nvSpPr>
          <p:spPr bwMode="auto">
            <a:xfrm>
              <a:off x="6674522" y="2986635"/>
              <a:ext cx="792088" cy="242317"/>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Задача</a:t>
              </a:r>
            </a:p>
          </p:txBody>
        </p:sp>
        <p:pic>
          <p:nvPicPr>
            <p:cNvPr id="41" name="Рисунок 11">
              <a:extLst>
                <a:ext uri="{FF2B5EF4-FFF2-40B4-BE49-F238E27FC236}">
                  <a16:creationId xmlns="" xmlns:a16="http://schemas.microsoft.com/office/drawing/2014/main" id="{DB4047B4-F1C0-AFD0-63F7-5A499754BD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5927" y="289998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Группа 41">
            <a:extLst>
              <a:ext uri="{FF2B5EF4-FFF2-40B4-BE49-F238E27FC236}">
                <a16:creationId xmlns="" xmlns:a16="http://schemas.microsoft.com/office/drawing/2014/main" id="{1482B2A0-AE9D-C704-51A7-64C0488AA2B6}"/>
              </a:ext>
            </a:extLst>
          </p:cNvPr>
          <p:cNvGrpSpPr/>
          <p:nvPr/>
        </p:nvGrpSpPr>
        <p:grpSpPr>
          <a:xfrm>
            <a:off x="5437067" y="1009908"/>
            <a:ext cx="953197" cy="285987"/>
            <a:chOff x="6265515" y="1629300"/>
            <a:chExt cx="1201095" cy="360363"/>
          </a:xfrm>
        </p:grpSpPr>
        <p:sp>
          <p:nvSpPr>
            <p:cNvPr id="43" name="Прямоугольник 42">
              <a:extLst>
                <a:ext uri="{FF2B5EF4-FFF2-40B4-BE49-F238E27FC236}">
                  <a16:creationId xmlns="" xmlns:a16="http://schemas.microsoft.com/office/drawing/2014/main" id="{6375ACC5-84EC-8F90-2BB7-A82B4BFE25F5}"/>
                </a:ext>
              </a:extLst>
            </p:cNvPr>
            <p:cNvSpPr/>
            <p:nvPr/>
          </p:nvSpPr>
          <p:spPr bwMode="auto">
            <a:xfrm>
              <a:off x="6674522" y="1701626"/>
              <a:ext cx="792088" cy="242317"/>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Задача</a:t>
              </a:r>
            </a:p>
          </p:txBody>
        </p:sp>
        <p:pic>
          <p:nvPicPr>
            <p:cNvPr id="44" name="Рисунок 8">
              <a:extLst>
                <a:ext uri="{FF2B5EF4-FFF2-40B4-BE49-F238E27FC236}">
                  <a16:creationId xmlns="" xmlns:a16="http://schemas.microsoft.com/office/drawing/2014/main" id="{F8B35E03-7747-8154-85A4-866BE3B479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5515" y="1629300"/>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Группа 44">
            <a:extLst>
              <a:ext uri="{FF2B5EF4-FFF2-40B4-BE49-F238E27FC236}">
                <a16:creationId xmlns="" xmlns:a16="http://schemas.microsoft.com/office/drawing/2014/main" id="{4EE62CBE-7B7C-185C-49ED-5E3A53EDA5CA}"/>
              </a:ext>
            </a:extLst>
          </p:cNvPr>
          <p:cNvGrpSpPr/>
          <p:nvPr/>
        </p:nvGrpSpPr>
        <p:grpSpPr>
          <a:xfrm>
            <a:off x="4934934" y="3161819"/>
            <a:ext cx="3808729" cy="1257401"/>
            <a:chOff x="6205526" y="3745084"/>
            <a:chExt cx="3434813" cy="1584412"/>
          </a:xfrm>
        </p:grpSpPr>
        <p:grpSp>
          <p:nvGrpSpPr>
            <p:cNvPr id="46" name="Группа 45">
              <a:extLst>
                <a:ext uri="{FF2B5EF4-FFF2-40B4-BE49-F238E27FC236}">
                  <a16:creationId xmlns="" xmlns:a16="http://schemas.microsoft.com/office/drawing/2014/main" id="{00F34002-0489-0543-C812-E9935631B87D}"/>
                </a:ext>
              </a:extLst>
            </p:cNvPr>
            <p:cNvGrpSpPr/>
            <p:nvPr/>
          </p:nvGrpSpPr>
          <p:grpSpPr>
            <a:xfrm>
              <a:off x="6481117" y="3745084"/>
              <a:ext cx="3159222" cy="1584412"/>
              <a:chOff x="6481117" y="3745084"/>
              <a:chExt cx="3159222" cy="1584412"/>
            </a:xfrm>
          </p:grpSpPr>
          <p:sp>
            <p:nvSpPr>
              <p:cNvPr id="48" name="Прямоугольник 47">
                <a:extLst>
                  <a:ext uri="{FF2B5EF4-FFF2-40B4-BE49-F238E27FC236}">
                    <a16:creationId xmlns="" xmlns:a16="http://schemas.microsoft.com/office/drawing/2014/main" id="{5A5792F6-9049-6D34-69B1-1A17D12D6E5B}"/>
                  </a:ext>
                </a:extLst>
              </p:cNvPr>
              <p:cNvSpPr/>
              <p:nvPr/>
            </p:nvSpPr>
            <p:spPr bwMode="auto">
              <a:xfrm>
                <a:off x="7738600" y="4088087"/>
                <a:ext cx="926235" cy="830550"/>
              </a:xfrm>
              <a:prstGeom prst="rect">
                <a:avLst/>
              </a:prstGeom>
              <a:solidFill>
                <a:srgbClr val="FFCE54"/>
              </a:solidFill>
              <a:ln>
                <a:noFill/>
              </a:ln>
              <a:effectLst>
                <a:outerShdw blurRad="57150" dist="19050" dir="5400000" algn="ctr" rotWithShape="0">
                  <a:srgbClr val="000000">
                    <a:alpha val="63000"/>
                  </a:srgbClr>
                </a:outerShdw>
              </a:effectLst>
            </p:spPr>
            <p:txBody>
              <a:bodyPr anchor="t"/>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eaLnBrk="1" hangingPunct="1">
                  <a:defRPr/>
                </a:pPr>
                <a:r>
                  <a:rPr lang="ru-RU" sz="952" b="0" dirty="0">
                    <a:solidFill>
                      <a:srgbClr val="000000"/>
                    </a:solidFill>
                    <a:latin typeface="Arial" panose="020B0604020202020204" pitchFamily="34" charset="0"/>
                    <a:cs typeface="Arial" panose="020B0604020202020204" pitchFamily="34" charset="0"/>
                  </a:rPr>
                  <a:t>Критерий1</a:t>
                </a:r>
              </a:p>
              <a:p>
                <a:pPr eaLnBrk="1" hangingPunct="1">
                  <a:defRPr/>
                </a:pPr>
                <a:r>
                  <a:rPr lang="ru-RU" sz="952" b="0" dirty="0">
                    <a:solidFill>
                      <a:srgbClr val="000000"/>
                    </a:solidFill>
                    <a:latin typeface="Arial" panose="020B0604020202020204" pitchFamily="34" charset="0"/>
                    <a:cs typeface="Arial" panose="020B0604020202020204" pitchFamily="34" charset="0"/>
                  </a:rPr>
                  <a:t>Критерий2</a:t>
                </a:r>
              </a:p>
              <a:p>
                <a:pPr eaLnBrk="1" hangingPunct="1">
                  <a:defRPr/>
                </a:pPr>
                <a:r>
                  <a:rPr lang="ru-RU" sz="952" b="0" dirty="0">
                    <a:solidFill>
                      <a:srgbClr val="000000"/>
                    </a:solidFill>
                    <a:latin typeface="Arial" panose="020B0604020202020204" pitchFamily="34" charset="0"/>
                    <a:cs typeface="Arial" panose="020B0604020202020204" pitchFamily="34" charset="0"/>
                  </a:rPr>
                  <a:t>Критерий3</a:t>
                </a:r>
              </a:p>
              <a:p>
                <a:pPr eaLnBrk="1" hangingPunct="1">
                  <a:defRPr/>
                </a:pPr>
                <a:r>
                  <a:rPr lang="ru-RU" sz="952" b="0" dirty="0">
                    <a:solidFill>
                      <a:srgbClr val="000000"/>
                    </a:solidFill>
                    <a:latin typeface="Arial" panose="020B0604020202020204" pitchFamily="34" charset="0"/>
                    <a:cs typeface="Arial" panose="020B0604020202020204" pitchFamily="34" charset="0"/>
                  </a:rPr>
                  <a:t>…</a:t>
                </a:r>
              </a:p>
            </p:txBody>
          </p:sp>
          <p:sp>
            <p:nvSpPr>
              <p:cNvPr id="49" name="Прямоугольник 48">
                <a:extLst>
                  <a:ext uri="{FF2B5EF4-FFF2-40B4-BE49-F238E27FC236}">
                    <a16:creationId xmlns="" xmlns:a16="http://schemas.microsoft.com/office/drawing/2014/main" id="{65FF027A-7A44-705A-96CD-36327A773B19}"/>
                  </a:ext>
                </a:extLst>
              </p:cNvPr>
              <p:cNvSpPr/>
              <p:nvPr/>
            </p:nvSpPr>
            <p:spPr bwMode="auto">
              <a:xfrm>
                <a:off x="6481117" y="3745084"/>
                <a:ext cx="3159222" cy="296191"/>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spcBef>
                    <a:spcPts val="238"/>
                  </a:spcBef>
                  <a:spcAft>
                    <a:spcPts val="238"/>
                  </a:spcAft>
                  <a:defRPr/>
                </a:pPr>
                <a:r>
                  <a:rPr lang="ru-RU" sz="952" b="0" dirty="0">
                    <a:solidFill>
                      <a:srgbClr val="000000"/>
                    </a:solidFill>
                    <a:latin typeface="Arial" panose="020B0604020202020204" pitchFamily="34" charset="0"/>
                    <a:cs typeface="Arial" panose="020B0604020202020204" pitchFamily="34" charset="0"/>
                  </a:rPr>
                  <a:t>Настройка оценки поставщиков</a:t>
                </a:r>
              </a:p>
            </p:txBody>
          </p:sp>
          <p:sp>
            <p:nvSpPr>
              <p:cNvPr id="50" name="Прямоугольник 49">
                <a:extLst>
                  <a:ext uri="{FF2B5EF4-FFF2-40B4-BE49-F238E27FC236}">
                    <a16:creationId xmlns="" xmlns:a16="http://schemas.microsoft.com/office/drawing/2014/main" id="{A93019F5-69A9-946F-4B10-1967C61560CC}"/>
                  </a:ext>
                </a:extLst>
              </p:cNvPr>
              <p:cNvSpPr/>
              <p:nvPr/>
            </p:nvSpPr>
            <p:spPr bwMode="auto">
              <a:xfrm>
                <a:off x="6481117" y="4088087"/>
                <a:ext cx="1219584" cy="240310"/>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Организация</a:t>
                </a:r>
              </a:p>
            </p:txBody>
          </p:sp>
          <p:sp>
            <p:nvSpPr>
              <p:cNvPr id="51" name="Прямоугольник 50">
                <a:extLst>
                  <a:ext uri="{FF2B5EF4-FFF2-40B4-BE49-F238E27FC236}">
                    <a16:creationId xmlns="" xmlns:a16="http://schemas.microsoft.com/office/drawing/2014/main" id="{DB28B876-2F32-6FD9-02E9-FD8F947E7AF9}"/>
                  </a:ext>
                </a:extLst>
              </p:cNvPr>
              <p:cNvSpPr/>
              <p:nvPr/>
            </p:nvSpPr>
            <p:spPr bwMode="auto">
              <a:xfrm>
                <a:off x="6481117" y="4369704"/>
                <a:ext cx="1219584" cy="402979"/>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Функциональное направление</a:t>
                </a:r>
              </a:p>
            </p:txBody>
          </p:sp>
          <p:sp>
            <p:nvSpPr>
              <p:cNvPr id="52" name="Прямоугольник 51">
                <a:extLst>
                  <a:ext uri="{FF2B5EF4-FFF2-40B4-BE49-F238E27FC236}">
                    <a16:creationId xmlns="" xmlns:a16="http://schemas.microsoft.com/office/drawing/2014/main" id="{65E3AD0C-5BBD-CF1A-B4B8-ADC97CC8C82B}"/>
                  </a:ext>
                </a:extLst>
              </p:cNvPr>
              <p:cNvSpPr/>
              <p:nvPr/>
            </p:nvSpPr>
            <p:spPr bwMode="auto">
              <a:xfrm>
                <a:off x="6481117" y="4811650"/>
                <a:ext cx="1219584" cy="240310"/>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Глубина анализа</a:t>
                </a:r>
              </a:p>
            </p:txBody>
          </p:sp>
          <p:sp>
            <p:nvSpPr>
              <p:cNvPr id="53" name="Прямоугольник 52">
                <a:extLst>
                  <a:ext uri="{FF2B5EF4-FFF2-40B4-BE49-F238E27FC236}">
                    <a16:creationId xmlns="" xmlns:a16="http://schemas.microsoft.com/office/drawing/2014/main" id="{A54C123D-22F3-8466-2BBF-AF4DA635DBAE}"/>
                  </a:ext>
                </a:extLst>
              </p:cNvPr>
              <p:cNvSpPr/>
              <p:nvPr/>
            </p:nvSpPr>
            <p:spPr bwMode="auto">
              <a:xfrm>
                <a:off x="6481117" y="5088581"/>
                <a:ext cx="1219584" cy="240310"/>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Периодичность</a:t>
                </a:r>
              </a:p>
            </p:txBody>
          </p:sp>
          <p:sp>
            <p:nvSpPr>
              <p:cNvPr id="54" name="Прямоугольник 53">
                <a:extLst>
                  <a:ext uri="{FF2B5EF4-FFF2-40B4-BE49-F238E27FC236}">
                    <a16:creationId xmlns="" xmlns:a16="http://schemas.microsoft.com/office/drawing/2014/main" id="{BC043283-835E-E095-CD11-FE4D75BC3DEF}"/>
                  </a:ext>
                </a:extLst>
              </p:cNvPr>
              <p:cNvSpPr/>
              <p:nvPr/>
            </p:nvSpPr>
            <p:spPr bwMode="auto">
              <a:xfrm>
                <a:off x="8714104" y="4088087"/>
                <a:ext cx="926235" cy="830550"/>
              </a:xfrm>
              <a:prstGeom prst="rect">
                <a:avLst/>
              </a:prstGeom>
              <a:solidFill>
                <a:srgbClr val="FFCE54"/>
              </a:solidFill>
              <a:ln>
                <a:noFill/>
              </a:ln>
              <a:effectLst>
                <a:outerShdw blurRad="57150" dist="19050" dir="5400000" algn="ctr" rotWithShape="0">
                  <a:srgbClr val="000000">
                    <a:alpha val="63000"/>
                  </a:srgbClr>
                </a:outerShdw>
              </a:effectLst>
            </p:spPr>
            <p:txBody>
              <a:bodyPr anchor="t"/>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eaLnBrk="1" hangingPunct="1">
                  <a:defRPr/>
                </a:pPr>
                <a:r>
                  <a:rPr lang="ru-RU" sz="952" b="0" dirty="0">
                    <a:solidFill>
                      <a:srgbClr val="000000"/>
                    </a:solidFill>
                    <a:latin typeface="Arial" panose="020B0604020202020204" pitchFamily="34" charset="0"/>
                    <a:cs typeface="Arial" panose="020B0604020202020204" pitchFamily="34" charset="0"/>
                  </a:rPr>
                  <a:t>Постащик1</a:t>
                </a:r>
              </a:p>
              <a:p>
                <a:pPr eaLnBrk="1" hangingPunct="1">
                  <a:defRPr/>
                </a:pPr>
                <a:r>
                  <a:rPr lang="ru-RU" sz="952" b="0" dirty="0">
                    <a:solidFill>
                      <a:srgbClr val="000000"/>
                    </a:solidFill>
                    <a:latin typeface="Arial" panose="020B0604020202020204" pitchFamily="34" charset="0"/>
                    <a:cs typeface="Arial" panose="020B0604020202020204" pitchFamily="34" charset="0"/>
                  </a:rPr>
                  <a:t>Поставщик2</a:t>
                </a:r>
              </a:p>
              <a:p>
                <a:pPr eaLnBrk="1" hangingPunct="1">
                  <a:defRPr/>
                </a:pPr>
                <a:r>
                  <a:rPr lang="ru-RU" sz="952" b="0" dirty="0">
                    <a:solidFill>
                      <a:srgbClr val="000000"/>
                    </a:solidFill>
                    <a:latin typeface="Arial" panose="020B0604020202020204" pitchFamily="34" charset="0"/>
                    <a:cs typeface="Arial" panose="020B0604020202020204" pitchFamily="34" charset="0"/>
                  </a:rPr>
                  <a:t>Поставщик3</a:t>
                </a:r>
              </a:p>
              <a:p>
                <a:pPr eaLnBrk="1" hangingPunct="1">
                  <a:defRPr/>
                </a:pPr>
                <a:r>
                  <a:rPr lang="ru-RU" sz="952" b="0" dirty="0">
                    <a:solidFill>
                      <a:srgbClr val="000000"/>
                    </a:solidFill>
                    <a:latin typeface="Arial" panose="020B0604020202020204" pitchFamily="34" charset="0"/>
                    <a:cs typeface="Arial" panose="020B0604020202020204" pitchFamily="34" charset="0"/>
                  </a:rPr>
                  <a:t>…</a:t>
                </a:r>
              </a:p>
            </p:txBody>
          </p:sp>
          <p:sp>
            <p:nvSpPr>
              <p:cNvPr id="55" name="Прямоугольник 54">
                <a:extLst>
                  <a:ext uri="{FF2B5EF4-FFF2-40B4-BE49-F238E27FC236}">
                    <a16:creationId xmlns="" xmlns:a16="http://schemas.microsoft.com/office/drawing/2014/main" id="{30C43E54-F6FA-2A19-A6B7-7DFB17D6B256}"/>
                  </a:ext>
                </a:extLst>
              </p:cNvPr>
              <p:cNvSpPr/>
              <p:nvPr/>
            </p:nvSpPr>
            <p:spPr bwMode="auto">
              <a:xfrm>
                <a:off x="7753765" y="4969496"/>
                <a:ext cx="1886574" cy="360000"/>
              </a:xfrm>
              <a:prstGeom prst="rect">
                <a:avLst/>
              </a:prstGeom>
              <a:solidFill>
                <a:srgbClr val="FFCE54"/>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000000"/>
                    </a:solidFill>
                    <a:latin typeface="Arial" panose="020B0604020202020204" pitchFamily="34" charset="0"/>
                    <a:cs typeface="Arial" panose="020B0604020202020204" pitchFamily="34" charset="0"/>
                  </a:rPr>
                  <a:t>Статистика</a:t>
                </a:r>
              </a:p>
            </p:txBody>
          </p:sp>
        </p:grpSp>
        <p:sp>
          <p:nvSpPr>
            <p:cNvPr id="47" name="Прямоугольник 46">
              <a:extLst>
                <a:ext uri="{FF2B5EF4-FFF2-40B4-BE49-F238E27FC236}">
                  <a16:creationId xmlns="" xmlns:a16="http://schemas.microsoft.com/office/drawing/2014/main" id="{C9662187-D3B5-7DDA-EC6A-D2C74F606FE6}"/>
                </a:ext>
              </a:extLst>
            </p:cNvPr>
            <p:cNvSpPr/>
            <p:nvPr/>
          </p:nvSpPr>
          <p:spPr bwMode="auto">
            <a:xfrm rot="16200000">
              <a:off x="5706534" y="4587079"/>
              <a:ext cx="1238293" cy="240310"/>
            </a:xfrm>
            <a:prstGeom prst="rect">
              <a:avLst/>
            </a:prstGeom>
            <a:solidFill>
              <a:srgbClr val="FC6E51"/>
            </a:solidFill>
            <a:ln>
              <a:noFill/>
            </a:ln>
            <a:effectLst>
              <a:outerShdw blurRad="57150" dist="19050" dir="5400000" algn="ctr" rotWithShape="0">
                <a:srgbClr val="000000">
                  <a:alpha val="63000"/>
                </a:srgbClr>
              </a:outerShdw>
            </a:effectLst>
          </p:spPr>
          <p:txBody>
            <a:bodyPr anchor="ctr"/>
            <a:lstStyle>
              <a:defPPr>
                <a:defRPr lang="ru-RU"/>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algn="ctr" eaLnBrk="1" hangingPunct="1">
                <a:defRPr/>
              </a:pPr>
              <a:r>
                <a:rPr lang="ru-RU" sz="952" b="0" dirty="0">
                  <a:solidFill>
                    <a:srgbClr val="FFFFFF"/>
                  </a:solidFill>
                  <a:latin typeface="Arial" panose="020B0604020202020204" pitchFamily="34" charset="0"/>
                  <a:cs typeface="Arial" panose="020B0604020202020204" pitchFamily="34" charset="0"/>
                </a:rPr>
                <a:t>Аналитики</a:t>
              </a:r>
            </a:p>
          </p:txBody>
        </p:sp>
      </p:grpSp>
      <p:grpSp>
        <p:nvGrpSpPr>
          <p:cNvPr id="56" name="Группа 55">
            <a:extLst>
              <a:ext uri="{FF2B5EF4-FFF2-40B4-BE49-F238E27FC236}">
                <a16:creationId xmlns="" xmlns:a16="http://schemas.microsoft.com/office/drawing/2014/main" id="{DE0A3C3B-361D-E6F4-3041-CC526537D7F8}"/>
              </a:ext>
            </a:extLst>
          </p:cNvPr>
          <p:cNvGrpSpPr/>
          <p:nvPr/>
        </p:nvGrpSpPr>
        <p:grpSpPr>
          <a:xfrm>
            <a:off x="3484718" y="2915719"/>
            <a:ext cx="1242171" cy="935249"/>
            <a:chOff x="3805421" y="3881914"/>
            <a:chExt cx="1270264" cy="1178478"/>
          </a:xfrm>
        </p:grpSpPr>
        <p:sp>
          <p:nvSpPr>
            <p:cNvPr id="57" name="TextBox 56">
              <a:extLst>
                <a:ext uri="{FF2B5EF4-FFF2-40B4-BE49-F238E27FC236}">
                  <a16:creationId xmlns="" xmlns:a16="http://schemas.microsoft.com/office/drawing/2014/main" id="{B468E8BE-A9D6-0E95-2E74-301A7771DF29}"/>
                </a:ext>
              </a:extLst>
            </p:cNvPr>
            <p:cNvSpPr txBox="1"/>
            <p:nvPr/>
          </p:nvSpPr>
          <p:spPr>
            <a:xfrm>
              <a:off x="3805421" y="4513244"/>
              <a:ext cx="1270264" cy="547148"/>
            </a:xfrm>
            <a:prstGeom prst="rect">
              <a:avLst/>
            </a:prstGeom>
            <a:noFill/>
          </p:spPr>
          <p:txBody>
            <a:bodyPr wrap="square" rtlCol="0">
              <a:spAutoFit/>
            </a:bodyPr>
            <a:lstStyle/>
            <a:p>
              <a:pPr algn="ctr"/>
              <a:r>
                <a:rPr lang="ru-RU" sz="1111" dirty="0">
                  <a:solidFill>
                    <a:srgbClr val="808080">
                      <a:lumMod val="50000"/>
                    </a:srgbClr>
                  </a:solidFill>
                  <a:latin typeface="Arial" panose="020B0604020202020204" pitchFamily="34" charset="0"/>
                </a:rPr>
                <a:t>Регламентное задание</a:t>
              </a:r>
            </a:p>
          </p:txBody>
        </p:sp>
        <p:pic>
          <p:nvPicPr>
            <p:cNvPr id="58" name="Picture 4">
              <a:extLst>
                <a:ext uri="{FF2B5EF4-FFF2-40B4-BE49-F238E27FC236}">
                  <a16:creationId xmlns="" xmlns:a16="http://schemas.microsoft.com/office/drawing/2014/main" id="{BCB57E1B-53F6-414B-4936-5EBBB16805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1744" y="3881914"/>
              <a:ext cx="768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TextBox 58">
            <a:extLst>
              <a:ext uri="{FF2B5EF4-FFF2-40B4-BE49-F238E27FC236}">
                <a16:creationId xmlns="" xmlns:a16="http://schemas.microsoft.com/office/drawing/2014/main" id="{3F4FE7ED-B8BF-0697-176E-42FAADC65E96}"/>
              </a:ext>
            </a:extLst>
          </p:cNvPr>
          <p:cNvSpPr txBox="1"/>
          <p:nvPr/>
        </p:nvSpPr>
        <p:spPr>
          <a:xfrm>
            <a:off x="2293699" y="1576367"/>
            <a:ext cx="726851" cy="385362"/>
          </a:xfrm>
          <a:prstGeom prst="rect">
            <a:avLst/>
          </a:prstGeom>
          <a:noFill/>
        </p:spPr>
        <p:txBody>
          <a:bodyPr wrap="square" rtlCol="0">
            <a:spAutoFit/>
          </a:bodyPr>
          <a:lstStyle/>
          <a:p>
            <a:pPr algn="ctr"/>
            <a:r>
              <a:rPr lang="ru-RU" sz="952" dirty="0">
                <a:solidFill>
                  <a:srgbClr val="FC6E51"/>
                </a:solidFill>
                <a:latin typeface="Arial" panose="020B0604020202020204" pitchFamily="34" charset="0"/>
              </a:rPr>
              <a:t>Срочно </a:t>
            </a:r>
            <a:r>
              <a:rPr lang="ru-RU" sz="952" dirty="0">
                <a:latin typeface="Arial" panose="020B0604020202020204" pitchFamily="34" charset="0"/>
              </a:rPr>
              <a:t>вручную </a:t>
            </a:r>
          </a:p>
        </p:txBody>
      </p:sp>
      <p:sp>
        <p:nvSpPr>
          <p:cNvPr id="60" name="TextBox 59">
            <a:extLst>
              <a:ext uri="{FF2B5EF4-FFF2-40B4-BE49-F238E27FC236}">
                <a16:creationId xmlns="" xmlns:a16="http://schemas.microsoft.com/office/drawing/2014/main" id="{F346E7F1-DAC7-F7CB-6877-D1049F1B3D60}"/>
              </a:ext>
            </a:extLst>
          </p:cNvPr>
          <p:cNvSpPr txBox="1"/>
          <p:nvPr/>
        </p:nvSpPr>
        <p:spPr>
          <a:xfrm>
            <a:off x="3590279" y="2478149"/>
            <a:ext cx="754692" cy="238848"/>
          </a:xfrm>
          <a:prstGeom prst="rect">
            <a:avLst/>
          </a:prstGeom>
          <a:noFill/>
        </p:spPr>
        <p:txBody>
          <a:bodyPr wrap="square" rtlCol="0">
            <a:spAutoFit/>
          </a:bodyPr>
          <a:lstStyle/>
          <a:p>
            <a:pPr algn="ctr"/>
            <a:r>
              <a:rPr lang="ru-RU" sz="952" dirty="0">
                <a:solidFill>
                  <a:srgbClr val="FC6E51"/>
                </a:solidFill>
                <a:latin typeface="Arial" panose="020B0604020202020204" pitchFamily="34" charset="0"/>
              </a:rPr>
              <a:t>Обычно</a:t>
            </a:r>
          </a:p>
        </p:txBody>
      </p:sp>
      <p:sp>
        <p:nvSpPr>
          <p:cNvPr id="61" name="TextBox 60">
            <a:extLst>
              <a:ext uri="{FF2B5EF4-FFF2-40B4-BE49-F238E27FC236}">
                <a16:creationId xmlns="" xmlns:a16="http://schemas.microsoft.com/office/drawing/2014/main" id="{117209A1-2F17-0B51-E36A-959194CD1721}"/>
              </a:ext>
            </a:extLst>
          </p:cNvPr>
          <p:cNvSpPr txBox="1"/>
          <p:nvPr/>
        </p:nvSpPr>
        <p:spPr>
          <a:xfrm>
            <a:off x="5242699" y="1210944"/>
            <a:ext cx="726851" cy="238848"/>
          </a:xfrm>
          <a:prstGeom prst="rect">
            <a:avLst/>
          </a:prstGeom>
          <a:noFill/>
        </p:spPr>
        <p:txBody>
          <a:bodyPr wrap="square" rtlCol="0">
            <a:spAutoFit/>
          </a:bodyPr>
          <a:lstStyle/>
          <a:p>
            <a:pPr algn="ctr"/>
            <a:r>
              <a:rPr lang="ru-RU" sz="952" dirty="0">
                <a:solidFill>
                  <a:srgbClr val="FFFFFF">
                    <a:lumMod val="50000"/>
                  </a:srgbClr>
                </a:solidFill>
                <a:latin typeface="Arial" panose="020B0604020202020204" pitchFamily="34" charset="0"/>
              </a:rPr>
              <a:t>Главный</a:t>
            </a:r>
          </a:p>
        </p:txBody>
      </p:sp>
      <p:pic>
        <p:nvPicPr>
          <p:cNvPr id="63" name="Рисунок 10">
            <a:extLst>
              <a:ext uri="{FF2B5EF4-FFF2-40B4-BE49-F238E27FC236}">
                <a16:creationId xmlns="" xmlns:a16="http://schemas.microsoft.com/office/drawing/2014/main" id="{8475712A-9EF1-A6BA-7AFE-F74DE9920994}"/>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9302" y="1224784"/>
            <a:ext cx="1565325" cy="117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Прямая со стрелкой 36">
            <a:extLst>
              <a:ext uri="{FF2B5EF4-FFF2-40B4-BE49-F238E27FC236}">
                <a16:creationId xmlns="" xmlns:a16="http://schemas.microsoft.com/office/drawing/2014/main" id="{60BC87EF-C353-F833-242F-87B92C6F6F24}"/>
              </a:ext>
            </a:extLst>
          </p:cNvPr>
          <p:cNvCxnSpPr>
            <a:cxnSpLocks noChangeShapeType="1"/>
          </p:cNvCxnSpPr>
          <p:nvPr/>
        </p:nvCxnSpPr>
        <p:spPr bwMode="auto">
          <a:xfrm>
            <a:off x="6540150" y="1776271"/>
            <a:ext cx="329686" cy="0"/>
          </a:xfrm>
          <a:prstGeom prst="straightConnector1">
            <a:avLst/>
          </a:prstGeom>
          <a:noFill/>
          <a:ln w="12700" algn="ctr">
            <a:solidFill>
              <a:srgbClr val="000000"/>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544446486"/>
      </p:ext>
    </p:extLst>
  </p:cSld>
  <p:clrMapOvr>
    <a:masterClrMapping/>
  </p:clrMapOvr>
  <mc:AlternateContent xmlns:mc="http://schemas.openxmlformats.org/markup-compatibility/2006" xmlns:p14="http://schemas.microsoft.com/office/powerpoint/2010/main">
    <mc:Choice Requires="p14">
      <p:transition p14:dur="0" advTm="43568"/>
    </mc:Choice>
    <mc:Fallback xmlns="">
      <p:transition advTm="4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8" presetClass="emph" presetSubtype="0" fill="hold" nodeType="afterEffect">
                                  <p:stCondLst>
                                    <p:cond delay="0"/>
                                  </p:stCondLst>
                                  <p:childTnLst>
                                    <p:animRot by="10800000">
                                      <p:cBhvr>
                                        <p:cTn id="10" dur="2000" fill="hold"/>
                                        <p:tgtEl>
                                          <p:spTgt spid="26"/>
                                        </p:tgtEl>
                                        <p:attrNameLst>
                                          <p:attrName>r</p:attrName>
                                        </p:attrNameLst>
                                      </p:cBhvr>
                                    </p:animRot>
                                  </p:childTnLst>
                                </p:cTn>
                              </p:par>
                              <p:par>
                                <p:cTn id="11" presetID="8" presetClass="emph" presetSubtype="0" fill="hold" nodeType="withEffect">
                                  <p:stCondLst>
                                    <p:cond delay="0"/>
                                  </p:stCondLst>
                                  <p:childTnLst>
                                    <p:animRot by="-10800000">
                                      <p:cBhvr>
                                        <p:cTn id="12" dur="2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2">
            <a:extLst>
              <a:ext uri="{FF2B5EF4-FFF2-40B4-BE49-F238E27FC236}">
                <a16:creationId xmlns="" xmlns:a16="http://schemas.microsoft.com/office/drawing/2014/main" id="{70DBFEAC-CED7-4333-A438-E1A4836E5D51}"/>
              </a:ext>
            </a:extLst>
          </p:cNvPr>
          <p:cNvSpPr/>
          <p:nvPr/>
        </p:nvSpPr>
        <p:spPr>
          <a:xfrm>
            <a:off x="5847090" y="3378442"/>
            <a:ext cx="3117523" cy="1656556"/>
          </a:xfrm>
          <a:prstGeom prst="round2DiagRect">
            <a:avLst>
              <a:gd name="adj1" fmla="val 0"/>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7" name="Прямоугольник с двумя скругленными противолежащими углами 2">
            <a:extLst>
              <a:ext uri="{FF2B5EF4-FFF2-40B4-BE49-F238E27FC236}">
                <a16:creationId xmlns="" xmlns:a16="http://schemas.microsoft.com/office/drawing/2014/main" id="{97C7C841-A39F-45CA-9F1A-092C48A33947}"/>
              </a:ext>
            </a:extLst>
          </p:cNvPr>
          <p:cNvSpPr/>
          <p:nvPr/>
        </p:nvSpPr>
        <p:spPr>
          <a:xfrm>
            <a:off x="4427984" y="1347614"/>
            <a:ext cx="4669010" cy="2109530"/>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8418" name="Заголовок 1">
            <a:extLst>
              <a:ext uri="{FF2B5EF4-FFF2-40B4-BE49-F238E27FC236}">
                <a16:creationId xmlns="" xmlns:a16="http://schemas.microsoft.com/office/drawing/2014/main" id="{7E09011B-BB1D-D400-EAE7-D7EE955DC201}"/>
              </a:ext>
            </a:extLst>
          </p:cNvPr>
          <p:cNvSpPr>
            <a:spLocks noGrp="1"/>
          </p:cNvSpPr>
          <p:nvPr>
            <p:ph type="title"/>
          </p:nvPr>
        </p:nvSpPr>
        <p:spPr>
          <a:xfrm>
            <a:off x="1691680" y="195486"/>
            <a:ext cx="7197725" cy="693469"/>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kern="1200" dirty="0">
                <a:solidFill>
                  <a:schemeClr val="tx1"/>
                </a:solidFill>
                <a:latin typeface="Arial" panose="020B0604020202020204" pitchFamily="34" charset="0"/>
                <a:ea typeface="+mn-ea"/>
                <a:cs typeface="Arial" panose="020B0604020202020204" pitchFamily="34" charset="0"/>
              </a:rPr>
              <a:t>Управление складом и запасами</a:t>
            </a:r>
          </a:p>
        </p:txBody>
      </p:sp>
      <p:sp>
        <p:nvSpPr>
          <p:cNvPr id="96259" name="Объект 2">
            <a:extLst>
              <a:ext uri="{FF2B5EF4-FFF2-40B4-BE49-F238E27FC236}">
                <a16:creationId xmlns="" xmlns:a16="http://schemas.microsoft.com/office/drawing/2014/main" id="{7D74A116-6D93-FA61-7BF3-934F5B1277F5}"/>
              </a:ext>
            </a:extLst>
          </p:cNvPr>
          <p:cNvSpPr>
            <a:spLocks noGrp="1"/>
          </p:cNvSpPr>
          <p:nvPr>
            <p:ph idx="1"/>
          </p:nvPr>
        </p:nvSpPr>
        <p:spPr>
          <a:xfrm>
            <a:off x="155296" y="1001831"/>
            <a:ext cx="5904781" cy="3540125"/>
          </a:xfrm>
        </p:spPr>
        <p:txBody>
          <a:bodyPr>
            <a:noAutofit/>
          </a:bodyPr>
          <a:lstStyle/>
          <a:p>
            <a:pPr marL="180000" indent="-180975" eaLnBrk="1" hangingPunct="1">
              <a:spcBef>
                <a:spcPts val="400"/>
              </a:spcBef>
              <a:spcAft>
                <a:spcPts val="300"/>
              </a:spcAft>
              <a:buFont typeface="Arial" panose="020B0604020202020204" pitchFamily="34" charset="0"/>
              <a:buNone/>
              <a:defRPr/>
            </a:pPr>
            <a:r>
              <a:rPr lang="ru-RU" altLang="ru-RU" sz="1200" dirty="0">
                <a:solidFill>
                  <a:srgbClr val="D20000"/>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20000"/>
                </a:solidFill>
                <a:latin typeface="Arial" panose="020B0604020202020204" pitchFamily="34" charset="0"/>
                <a:cs typeface="Arial" panose="020B0604020202020204" pitchFamily="34" charset="0"/>
              </a:rPr>
              <a:t>:</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Сложная иерархическая структура складов</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solidFill>
                  <a:srgbClr val="D45448"/>
                </a:solidFill>
                <a:latin typeface="Arial" panose="020B0604020202020204" pitchFamily="34" charset="0"/>
                <a:cs typeface="Arial" panose="020B0604020202020204" pitchFamily="34" charset="0"/>
              </a:rPr>
              <a:t>Управление ячеистым складом</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доставкой</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Товарный календарь</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Учет многооборотной тары </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инвентаризацией товаров</a:t>
            </a:r>
            <a:endParaRPr lang="en-US" altLang="ru-RU" sz="1200" kern="1200" dirty="0">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solidFill>
                  <a:srgbClr val="D45448"/>
                </a:solidFill>
                <a:latin typeface="Arial" panose="020B0604020202020204" pitchFamily="34" charset="0"/>
                <a:cs typeface="Arial" panose="020B0604020202020204" pitchFamily="34" charset="0"/>
              </a:rPr>
              <a:t>Расчет прогнозируемого спроса </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solidFill>
                  <a:srgbClr val="D45448"/>
                </a:solidFill>
                <a:latin typeface="Arial" panose="020B0604020202020204" pitchFamily="34" charset="0"/>
                <a:cs typeface="Arial" panose="020B0604020202020204" pitchFamily="34" charset="0"/>
              </a:rPr>
              <a:t>Мобильные рабочие места </a:t>
            </a:r>
            <a:r>
              <a:rPr lang="ru-RU" altLang="ru-RU" sz="1200" kern="1200" dirty="0">
                <a:latin typeface="Arial" panose="020B0604020202020204" pitchFamily="34" charset="0"/>
                <a:cs typeface="Arial" panose="020B0604020202020204" pitchFamily="34" charset="0"/>
              </a:rPr>
              <a:t>работников складов</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Обособленный учет по заказам – резервирование потребностей</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Упрощенное</a:t>
            </a:r>
            <a:r>
              <a:rPr lang="en-US" altLang="ru-RU" sz="1200" kern="1200" dirty="0">
                <a:latin typeface="Arial" panose="020B0604020202020204" pitchFamily="34" charset="0"/>
                <a:cs typeface="Arial" panose="020B0604020202020204" pitchFamily="34" charset="0"/>
              </a:rPr>
              <a:t> </a:t>
            </a:r>
            <a:r>
              <a:rPr lang="ru-RU" altLang="ru-RU" sz="1200" kern="1200" dirty="0">
                <a:latin typeface="Arial" panose="020B0604020202020204" pitchFamily="34" charset="0"/>
                <a:cs typeface="Arial" panose="020B0604020202020204" pitchFamily="34" charset="0"/>
              </a:rPr>
              <a:t>и расширенное поддержание запасов на складе</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Учет товаров на складах в разрезе серий и сроков годности </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a:t>
            </a:r>
            <a:r>
              <a:rPr lang="en-US" altLang="ru-RU" sz="1200" kern="1200" dirty="0">
                <a:latin typeface="Arial" panose="020B0604020202020204" pitchFamily="34" charset="0"/>
                <a:cs typeface="Arial" panose="020B0604020202020204" pitchFamily="34" charset="0"/>
              </a:rPr>
              <a:t> </a:t>
            </a:r>
            <a:r>
              <a:rPr lang="ru-RU" altLang="ru-RU" sz="1200" kern="1200" dirty="0">
                <a:latin typeface="Arial" panose="020B0604020202020204" pitchFamily="34" charset="0"/>
                <a:cs typeface="Arial" panose="020B0604020202020204" pitchFamily="34" charset="0"/>
              </a:rPr>
              <a:t>перемещением товаров между складами и помещениями</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Статистический анализ запасов, хранение результатов ABC/XYZ анализа</a:t>
            </a:r>
          </a:p>
        </p:txBody>
      </p:sp>
      <p:pic>
        <p:nvPicPr>
          <p:cNvPr id="188420" name="Picture 9">
            <a:extLst>
              <a:ext uri="{FF2B5EF4-FFF2-40B4-BE49-F238E27FC236}">
                <a16:creationId xmlns="" xmlns:a16="http://schemas.microsoft.com/office/drawing/2014/main" id="{2A755F3E-8F03-65C4-CCA8-6D0DF00A0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0" y="3443132"/>
            <a:ext cx="28797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70C0"/>
                </a:solidFill>
                <a:miter lim="800000"/>
                <a:headEnd/>
                <a:tailEnd/>
              </a14:hiddenLine>
            </a:ext>
          </a:extLst>
        </p:spPr>
      </p:pic>
      <p:pic>
        <p:nvPicPr>
          <p:cNvPr id="118789" name="Picture 8">
            <a:extLst>
              <a:ext uri="{FF2B5EF4-FFF2-40B4-BE49-F238E27FC236}">
                <a16:creationId xmlns="" xmlns:a16="http://schemas.microsoft.com/office/drawing/2014/main" id="{E7E3651E-AEE1-B612-A0F7-7F199FC2F104}"/>
              </a:ext>
            </a:extLst>
          </p:cNvPr>
          <p:cNvPicPr>
            <a:picLocks noChangeAspect="1" noChangeArrowheads="1"/>
          </p:cNvPicPr>
          <p:nvPr/>
        </p:nvPicPr>
        <p:blipFill>
          <a:blip r:embed="rId3"/>
          <a:srcRect/>
          <a:stretch>
            <a:fillRect/>
          </a:stretch>
        </p:blipFill>
        <p:spPr bwMode="auto">
          <a:xfrm>
            <a:off x="4553664" y="1428595"/>
            <a:ext cx="4392613" cy="2014537"/>
          </a:xfrm>
          <a:prstGeom prst="rect">
            <a:avLst/>
          </a:prstGeom>
          <a:noFill/>
          <a:ln>
            <a:noFill/>
          </a:ln>
          <a:effectLst>
            <a:outerShdw blurRad="50800" dist="38100" dir="8100000" algn="tr" rotWithShape="0">
              <a:prstClr val="black">
                <a:alpha val="40000"/>
              </a:prstClr>
            </a:outerShdw>
          </a:effectLst>
        </p:spPr>
      </p:pic>
    </p:spTree>
  </p:cSld>
  <p:clrMapOvr>
    <a:masterClrMapping/>
  </p:clrMapOvr>
  <p:transition advTm="6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E71FB068-3638-4C8F-B924-2C248E032263}"/>
              </a:ext>
            </a:extLst>
          </p:cNvPr>
          <p:cNvSpPr/>
          <p:nvPr/>
        </p:nvSpPr>
        <p:spPr>
          <a:xfrm>
            <a:off x="5508104" y="2355726"/>
            <a:ext cx="3492525" cy="2664296"/>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8310" name="Text Box 6">
            <a:extLst>
              <a:ext uri="{FF2B5EF4-FFF2-40B4-BE49-F238E27FC236}">
                <a16:creationId xmlns="" xmlns:a16="http://schemas.microsoft.com/office/drawing/2014/main" id="{AAB40C12-2F1F-7153-0ADD-9D50C25E4E79}"/>
              </a:ext>
            </a:extLst>
          </p:cNvPr>
          <p:cNvSpPr txBox="1">
            <a:spLocks noChangeArrowheads="1"/>
          </p:cNvSpPr>
          <p:nvPr/>
        </p:nvSpPr>
        <p:spPr bwMode="auto">
          <a:xfrm>
            <a:off x="115089" y="2139702"/>
            <a:ext cx="5351780" cy="2663293"/>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Создание рабочих зон для оптимального доступа к складским </a:t>
            </a:r>
            <a:br>
              <a:rPr lang="ru-RU" altLang="ru-RU" sz="1200" b="0" dirty="0">
                <a:latin typeface="Arial" panose="020B0604020202020204" pitchFamily="34" charset="0"/>
              </a:rPr>
            </a:br>
            <a:r>
              <a:rPr lang="ru-RU" altLang="ru-RU" sz="1200" b="0" dirty="0">
                <a:latin typeface="Arial" panose="020B0604020202020204" pitchFamily="34" charset="0"/>
              </a:rPr>
              <a:t>ячейкам, формирование порядка обхода складских ячеек</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Различные стратегии отбора для оптимизации размещения в ячейках </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Механизм упреждающей подпитки ячеек адресного склада </a:t>
            </a:r>
            <a:br>
              <a:rPr lang="ru-RU" altLang="ru-RU" sz="1200" b="0" dirty="0">
                <a:latin typeface="Arial" panose="020B0604020202020204" pitchFamily="34" charset="0"/>
              </a:rPr>
            </a:br>
            <a:r>
              <a:rPr lang="ru-RU" altLang="ru-RU" sz="1200" b="0" dirty="0">
                <a:latin typeface="Arial" panose="020B0604020202020204" pitchFamily="34" charset="0"/>
              </a:rPr>
              <a:t>(помещения) позволяет повысить скорость отбора </a:t>
            </a:r>
            <a:br>
              <a:rPr lang="ru-RU" altLang="ru-RU" sz="1200" b="0" dirty="0">
                <a:latin typeface="Arial" panose="020B0604020202020204" pitchFamily="34" charset="0"/>
              </a:rPr>
            </a:br>
            <a:r>
              <a:rPr lang="ru-RU" altLang="ru-RU" sz="1200" b="0" dirty="0">
                <a:latin typeface="Arial" panose="020B0604020202020204" pitchFamily="34" charset="0"/>
              </a:rPr>
              <a:t>при отгрузке товаров со склада</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Многошаговый процесс инвентаризации товара, включающий </a:t>
            </a:r>
            <a:br>
              <a:rPr lang="ru-RU" altLang="ru-RU" sz="1200" b="0" dirty="0">
                <a:latin typeface="Arial" panose="020B0604020202020204" pitchFamily="34" charset="0"/>
              </a:rPr>
            </a:br>
            <a:r>
              <a:rPr lang="ru-RU" altLang="ru-RU" sz="1200" b="0" dirty="0">
                <a:latin typeface="Arial" panose="020B0604020202020204" pitchFamily="34" charset="0"/>
              </a:rPr>
              <a:t>формирование приказов на инвентаризацию, выдачу распоряжений  на пересчет остатков, раздельное отражение излишков и недостач</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Оптимизация процесса доставки товаров клиентам, а также процесса доставки товаров при перемещении товаров между складскими помещениями.</a:t>
            </a:r>
          </a:p>
        </p:txBody>
      </p:sp>
      <p:pic>
        <p:nvPicPr>
          <p:cNvPr id="189444" name="Picture 12" descr="59">
            <a:extLst>
              <a:ext uri="{FF2B5EF4-FFF2-40B4-BE49-F238E27FC236}">
                <a16:creationId xmlns="" xmlns:a16="http://schemas.microsoft.com/office/drawing/2014/main" id="{E0007266-9151-07E7-163C-AD5B01799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330" y="2477399"/>
            <a:ext cx="3174837" cy="2399201"/>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 xmlns:a16="http://schemas.microsoft.com/office/drawing/2014/main" id="{AA5DE4A8-0432-434A-A0AC-753054EB2CCF}"/>
              </a:ext>
            </a:extLst>
          </p:cNvPr>
          <p:cNvSpPr>
            <a:spLocks noGrp="1"/>
          </p:cNvSpPr>
          <p:nvPr>
            <p:ph type="title"/>
          </p:nvPr>
        </p:nvSpPr>
        <p:spPr>
          <a:xfrm>
            <a:off x="1691680" y="204662"/>
            <a:ext cx="7197725" cy="6452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kern="1200" dirty="0">
                <a:solidFill>
                  <a:schemeClr val="tx1"/>
                </a:solidFill>
                <a:latin typeface="Arial" panose="020B0604020202020204" pitchFamily="34" charset="0"/>
                <a:ea typeface="+mn-ea"/>
                <a:cs typeface="Arial" panose="020B0604020202020204" pitchFamily="34" charset="0"/>
              </a:rPr>
              <a:t>Управление складом и запасами</a:t>
            </a:r>
          </a:p>
        </p:txBody>
      </p:sp>
      <p:sp>
        <p:nvSpPr>
          <p:cNvPr id="2" name="TextBox 1"/>
          <p:cNvSpPr txBox="1"/>
          <p:nvPr/>
        </p:nvSpPr>
        <p:spPr>
          <a:xfrm>
            <a:off x="124940" y="1006473"/>
            <a:ext cx="8409604" cy="1036181"/>
          </a:xfrm>
          <a:prstGeom prst="rect">
            <a:avLst/>
          </a:prstGeom>
          <a:noFill/>
        </p:spPr>
        <p:txBody>
          <a:bodyPr wrap="square" rtlCol="0">
            <a:spAutoFit/>
          </a:bodyPr>
          <a:lstStyle/>
          <a:p>
            <a:pPr marL="180000" eaLnBrk="1" hangingPunct="1">
              <a:spcBef>
                <a:spcPts val="400"/>
              </a:spcBef>
              <a:spcAft>
                <a:spcPts val="400"/>
              </a:spcAft>
              <a:buClr>
                <a:srgbClr val="CC0000"/>
              </a:buClr>
              <a:defRPr/>
            </a:pPr>
            <a:r>
              <a:rPr lang="ru-RU" altLang="ru-RU" sz="1200" b="0" dirty="0">
                <a:solidFill>
                  <a:srgbClr val="D20000"/>
                </a:solidFill>
                <a:latin typeface="Arial" panose="020B0604020202020204" pitchFamily="34" charset="0"/>
              </a:rPr>
              <a:t>Возможности для руководителей и специалистов складского хозяйства и служб управления запасами: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Адресное хранение товаров и материалов позволяет управлять раскладкой по местам хранения при поступлении, сборкой с мест хранения при отгрузке, перемещением и </a:t>
            </a:r>
            <a:r>
              <a:rPr lang="ru-RU" altLang="ru-RU" sz="1200" b="0" dirty="0" err="1">
                <a:latin typeface="Arial" panose="020B0604020202020204" pitchFamily="34" charset="0"/>
              </a:rPr>
              <a:t>разукомплектацией</a:t>
            </a:r>
            <a:endParaRPr lang="ru-RU" altLang="ru-RU" sz="1200" b="0" dirty="0">
              <a:latin typeface="Arial" panose="020B0604020202020204" pitchFamily="34" charset="0"/>
            </a:endParaRP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Автоматический подбор оптимальные места хранения при размещении и сборке</a:t>
            </a:r>
          </a:p>
        </p:txBody>
      </p:sp>
    </p:spTree>
  </p:cSld>
  <p:clrMapOvr>
    <a:masterClrMapping/>
  </p:clrMapOvr>
  <p:transition advTm="6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2">
            <a:extLst>
              <a:ext uri="{FF2B5EF4-FFF2-40B4-BE49-F238E27FC236}">
                <a16:creationId xmlns="" xmlns:a16="http://schemas.microsoft.com/office/drawing/2014/main" id="{56D51B1A-6A08-4033-AF1B-44E6ABE48DDE}"/>
              </a:ext>
            </a:extLst>
          </p:cNvPr>
          <p:cNvSpPr/>
          <p:nvPr/>
        </p:nvSpPr>
        <p:spPr>
          <a:xfrm>
            <a:off x="5004047" y="2067694"/>
            <a:ext cx="4063045" cy="2952328"/>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6259" name="Объект 2">
            <a:extLst>
              <a:ext uri="{FF2B5EF4-FFF2-40B4-BE49-F238E27FC236}">
                <a16:creationId xmlns="" xmlns:a16="http://schemas.microsoft.com/office/drawing/2014/main" id="{D56C5911-A7C4-4FE6-999C-9BE4DA3DA272}"/>
              </a:ext>
            </a:extLst>
          </p:cNvPr>
          <p:cNvSpPr>
            <a:spLocks noGrp="1"/>
          </p:cNvSpPr>
          <p:nvPr>
            <p:ph idx="1"/>
          </p:nvPr>
        </p:nvSpPr>
        <p:spPr>
          <a:xfrm>
            <a:off x="182050" y="2288636"/>
            <a:ext cx="4777985" cy="2472472"/>
          </a:xfrm>
        </p:spPr>
        <p:txBody>
          <a:bodyPr>
            <a:spAutoFit/>
          </a:bodyPr>
          <a:lstStyle/>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Сложная иерархическая структура складов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ячеистым складом</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Мобильные рабочие места работников складов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Учет многооборотной тары  </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инвентаризацией товаров</a:t>
            </a:r>
            <a:endParaRPr lang="en-US" altLang="ru-RU" sz="1200" kern="1200" dirty="0">
              <a:latin typeface="Arial" panose="020B0604020202020204" pitchFamily="34" charset="0"/>
              <a:cs typeface="Arial" panose="020B0604020202020204" pitchFamily="34" charset="0"/>
            </a:endParaRP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Расчет прогнозируемого спроса</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Учет товаров на складах в разрезе серий и сроков годности</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доставкой</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Товарный календарь</a:t>
            </a:r>
          </a:p>
        </p:txBody>
      </p:sp>
      <p:pic>
        <p:nvPicPr>
          <p:cNvPr id="66562" name="Picture 2" descr="https://v8.1c.ru/upload/products/erp/funkcionalnost/ustanovka-parametrov-podderzhaniya-zapasov.png">
            <a:extLst>
              <a:ext uri="{FF2B5EF4-FFF2-40B4-BE49-F238E27FC236}">
                <a16:creationId xmlns="" xmlns:a16="http://schemas.microsoft.com/office/drawing/2014/main" id="{6C96EBBE-7A12-4840-BE8E-62C565E07B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460" y="2188892"/>
            <a:ext cx="3771640" cy="2671960"/>
          </a:xfrm>
          <a:prstGeom prst="rect">
            <a:avLst/>
          </a:prstGeom>
          <a:noFill/>
          <a:ln w="12700">
            <a:solidFill>
              <a:srgbClr val="5F5F5F"/>
            </a:solidFill>
          </a:ln>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 xmlns:a16="http://schemas.microsoft.com/office/drawing/2014/main" id="{D554A6DB-B020-455D-AEB7-1D89701A3AF1}"/>
              </a:ext>
            </a:extLst>
          </p:cNvPr>
          <p:cNvSpPr>
            <a:spLocks noGrp="1"/>
          </p:cNvSpPr>
          <p:nvPr>
            <p:ph type="title"/>
          </p:nvPr>
        </p:nvSpPr>
        <p:spPr>
          <a:xfrm>
            <a:off x="1691680" y="204662"/>
            <a:ext cx="7197725" cy="6452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kern="1200" dirty="0">
                <a:solidFill>
                  <a:schemeClr val="tx1"/>
                </a:solidFill>
                <a:latin typeface="Arial" panose="020B0604020202020204" pitchFamily="34" charset="0"/>
                <a:ea typeface="+mn-ea"/>
                <a:cs typeface="Arial" panose="020B0604020202020204" pitchFamily="34" charset="0"/>
              </a:rPr>
              <a:t>Управление складом и запасами</a:t>
            </a:r>
          </a:p>
        </p:txBody>
      </p:sp>
      <p:sp>
        <p:nvSpPr>
          <p:cNvPr id="9" name="Объект 2">
            <a:extLst>
              <a:ext uri="{FF2B5EF4-FFF2-40B4-BE49-F238E27FC236}">
                <a16:creationId xmlns="" xmlns:a16="http://schemas.microsoft.com/office/drawing/2014/main" id="{3D3F93C1-45DF-4D16-AFBF-9767A884F2BE}"/>
              </a:ext>
            </a:extLst>
          </p:cNvPr>
          <p:cNvSpPr txBox="1">
            <a:spLocks/>
          </p:cNvSpPr>
          <p:nvPr/>
        </p:nvSpPr>
        <p:spPr bwMode="auto">
          <a:xfrm>
            <a:off x="182050" y="942386"/>
            <a:ext cx="873305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kern="1200" dirty="0">
                <a:latin typeface="Arial" panose="020B0604020202020204" pitchFamily="34" charset="0"/>
                <a:cs typeface="Arial" panose="020B0604020202020204" pitchFamily="34" charset="0"/>
              </a:rPr>
              <a:t>Обособленный учет по заказам – резервирование потребностей</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cs typeface="Arial" panose="020B0604020202020204" pitchFamily="34" charset="0"/>
              </a:rPr>
              <a:t>Управление </a:t>
            </a:r>
            <a:r>
              <a:rPr lang="en-US" altLang="ru-RU" sz="1200" b="0" dirty="0">
                <a:latin typeface="Arial" panose="020B0604020202020204" pitchFamily="34" charset="0"/>
                <a:cs typeface="Arial" panose="020B0604020202020204" pitchFamily="34" charset="0"/>
              </a:rPr>
              <a:t> </a:t>
            </a:r>
            <a:r>
              <a:rPr lang="ru-RU" altLang="ru-RU" sz="1200" b="0" dirty="0">
                <a:latin typeface="Arial" panose="020B0604020202020204" pitchFamily="34" charset="0"/>
                <a:cs typeface="Arial" panose="020B0604020202020204" pitchFamily="34" charset="0"/>
              </a:rPr>
              <a:t>перемещением товаров между складами и помещениями</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kern="1200" dirty="0">
                <a:latin typeface="Arial" panose="020B0604020202020204" pitchFamily="34" charset="0"/>
                <a:cs typeface="Arial" panose="020B0604020202020204" pitchFamily="34" charset="0"/>
              </a:rPr>
              <a:t>Управление </a:t>
            </a:r>
            <a:r>
              <a:rPr lang="en-US" altLang="ru-RU" sz="1200" b="0" kern="1200" dirty="0">
                <a:latin typeface="Arial" panose="020B0604020202020204" pitchFamily="34" charset="0"/>
                <a:cs typeface="Arial" panose="020B0604020202020204" pitchFamily="34" charset="0"/>
              </a:rPr>
              <a:t> </a:t>
            </a:r>
            <a:r>
              <a:rPr lang="ru-RU" altLang="ru-RU" sz="1200" b="0" kern="1200" dirty="0">
                <a:latin typeface="Arial" panose="020B0604020202020204" pitchFamily="34" charset="0"/>
                <a:cs typeface="Arial" panose="020B0604020202020204" pitchFamily="34" charset="0"/>
              </a:rPr>
              <a:t>перемещением товаров между складами и помещениями</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kern="1200" dirty="0">
                <a:latin typeface="Arial" panose="020B0604020202020204" pitchFamily="34" charset="0"/>
                <a:cs typeface="Arial" panose="020B0604020202020204" pitchFamily="34" charset="0"/>
              </a:rPr>
              <a:t>Статистический анализ запасов, хранение результатов ABC/XYZ анализа</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cs typeface="Arial" panose="020B0604020202020204" pitchFamily="34" charset="0"/>
              </a:rPr>
              <a:t>Упрощенное</a:t>
            </a:r>
            <a:r>
              <a:rPr lang="en-US" altLang="ru-RU" sz="1200" b="0" dirty="0">
                <a:latin typeface="Arial" panose="020B0604020202020204" pitchFamily="34" charset="0"/>
                <a:cs typeface="Arial" panose="020B0604020202020204" pitchFamily="34" charset="0"/>
              </a:rPr>
              <a:t> </a:t>
            </a:r>
            <a:r>
              <a:rPr lang="ru-RU" altLang="ru-RU" sz="1200" b="0" dirty="0">
                <a:latin typeface="Arial" panose="020B0604020202020204" pitchFamily="34" charset="0"/>
                <a:cs typeface="Arial" panose="020B0604020202020204" pitchFamily="34" charset="0"/>
              </a:rPr>
              <a:t>и расширенное поддержание запасов на складе</a:t>
            </a:r>
          </a:p>
          <a:p>
            <a:pPr marL="0" indent="0" eaLnBrk="1" hangingPunct="1">
              <a:spcBef>
                <a:spcPts val="400"/>
              </a:spcBef>
              <a:spcAft>
                <a:spcPts val="300"/>
              </a:spcAft>
              <a:buClr>
                <a:srgbClr val="D71920"/>
              </a:buClr>
              <a:buNone/>
              <a:defRPr/>
            </a:pPr>
            <a:endParaRPr lang="ru-RU" altLang="ru-RU" sz="1200" b="0" kern="1200" dirty="0">
              <a:latin typeface="Arial" panose="020B0604020202020204" pitchFamily="34" charset="0"/>
              <a:cs typeface="Arial" panose="020B0604020202020204" pitchFamily="34" charset="0"/>
            </a:endParaRPr>
          </a:p>
          <a:p>
            <a:pPr marL="180000" indent="-199987" eaLnBrk="1" hangingPunct="1">
              <a:spcBef>
                <a:spcPts val="400"/>
              </a:spcBef>
              <a:spcAft>
                <a:spcPts val="300"/>
              </a:spcAft>
              <a:buClr>
                <a:srgbClr val="D71920"/>
              </a:buClr>
              <a:buFont typeface="Arial" panose="020B0604020202020204" pitchFamily="34" charset="0"/>
              <a:buChar char="•"/>
              <a:defRPr/>
            </a:pPr>
            <a:endParaRPr lang="ru-RU" altLang="ru-RU" sz="1200" b="0" kern="12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728D833C-2495-0446-99FB-DC972ADF142C}"/>
              </a:ext>
            </a:extLst>
          </p:cNvPr>
          <p:cNvPicPr>
            <a:picLocks noChangeAspect="1"/>
          </p:cNvPicPr>
          <p:nvPr/>
        </p:nvPicPr>
        <p:blipFill rotWithShape="1">
          <a:blip r:embed="rId3">
            <a:extLst>
              <a:ext uri="{28A0092B-C50C-407E-A947-70E740481C1C}">
                <a14:useLocalDpi xmlns:a14="http://schemas.microsoft.com/office/drawing/2010/main" val="0"/>
              </a:ext>
            </a:extLst>
          </a:blip>
          <a:srcRect b="5098"/>
          <a:stretch/>
        </p:blipFill>
        <p:spPr>
          <a:xfrm>
            <a:off x="7107634" y="2080543"/>
            <a:ext cx="1517152" cy="2854562"/>
          </a:xfrm>
          <a:prstGeom prst="rect">
            <a:avLst/>
          </a:prstGeom>
        </p:spPr>
      </p:pic>
      <p:pic>
        <p:nvPicPr>
          <p:cNvPr id="7" name="object 9">
            <a:extLst>
              <a:ext uri="{FF2B5EF4-FFF2-40B4-BE49-F238E27FC236}">
                <a16:creationId xmlns="" xmlns:a16="http://schemas.microsoft.com/office/drawing/2014/main" id="{E1EDFE80-9D97-D24D-86E9-A9C8E1781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180" y="2308267"/>
            <a:ext cx="1224136" cy="24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 xmlns:a16="http://schemas.microsoft.com/office/drawing/2014/main" id="{FC3440CE-38F9-A547-B1FE-2040C6543D38}"/>
              </a:ext>
            </a:extLst>
          </p:cNvPr>
          <p:cNvPicPr>
            <a:picLocks noChangeAspect="1"/>
          </p:cNvPicPr>
          <p:nvPr/>
        </p:nvPicPr>
        <p:blipFill rotWithShape="1">
          <a:blip r:embed="rId5">
            <a:extLst>
              <a:ext uri="{28A0092B-C50C-407E-A947-70E740481C1C}">
                <a14:useLocalDpi xmlns:a14="http://schemas.microsoft.com/office/drawing/2010/main" val="0"/>
              </a:ext>
            </a:extLst>
          </a:blip>
          <a:srcRect b="3917"/>
          <a:stretch/>
        </p:blipFill>
        <p:spPr>
          <a:xfrm>
            <a:off x="5690869" y="1516260"/>
            <a:ext cx="1897986" cy="3505796"/>
          </a:xfrm>
          <a:prstGeom prst="rect">
            <a:avLst/>
          </a:prstGeom>
        </p:spPr>
      </p:pic>
      <p:sp>
        <p:nvSpPr>
          <p:cNvPr id="2" name="object 6">
            <a:extLst>
              <a:ext uri="{FF2B5EF4-FFF2-40B4-BE49-F238E27FC236}">
                <a16:creationId xmlns="" xmlns:a16="http://schemas.microsoft.com/office/drawing/2014/main" id="{F5EA6780-6C86-9842-8F0C-E05E89B4F111}"/>
              </a:ext>
            </a:extLst>
          </p:cNvPr>
          <p:cNvSpPr txBox="1"/>
          <p:nvPr/>
        </p:nvSpPr>
        <p:spPr>
          <a:xfrm>
            <a:off x="258412" y="1361707"/>
            <a:ext cx="3988714" cy="2780671"/>
          </a:xfrm>
          <a:prstGeom prst="rect">
            <a:avLst/>
          </a:prstGeom>
        </p:spPr>
        <p:txBody>
          <a:bodyPr wrap="square" lIns="0" tIns="10579" rIns="0" bIns="0">
            <a:spAutoFit/>
          </a:bodyPr>
          <a:lstStyle/>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Приемка товаров на склад</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Отгрузка товаров со склада</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Перемещение товаров</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Переупаковка товаров</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Работа с </a:t>
            </a:r>
            <a:r>
              <a:rPr lang="ru-RU" sz="1200" b="0" dirty="0">
                <a:solidFill>
                  <a:srgbClr val="D20000"/>
                </a:solidFill>
                <a:latin typeface="Arial" panose="020B0604020202020204" pitchFamily="34" charset="0"/>
              </a:rPr>
              <a:t>адресными и не адресными складами</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Проведение инвентаризации</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Поиск товара на складе</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Просмотр </a:t>
            </a:r>
            <a:r>
              <a:rPr lang="ru-RU" sz="1200" b="0" dirty="0">
                <a:solidFill>
                  <a:srgbClr val="D20000"/>
                </a:solidFill>
                <a:latin typeface="Arial" panose="020B0604020202020204" pitchFamily="34" charset="0"/>
              </a:rPr>
              <a:t>остатков в ячейках</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Блокировка ячеек</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solidFill>
                  <a:srgbClr val="D20000"/>
                </a:solidFill>
                <a:latin typeface="Arial" panose="020B0604020202020204" pitchFamily="34" charset="0"/>
              </a:rPr>
              <a:t>Работа в автономном режиме</a:t>
            </a:r>
          </a:p>
        </p:txBody>
      </p:sp>
      <p:sp>
        <p:nvSpPr>
          <p:cNvPr id="3" name="Заголовок 1">
            <a:extLst>
              <a:ext uri="{FF2B5EF4-FFF2-40B4-BE49-F238E27FC236}">
                <a16:creationId xmlns="" xmlns:a16="http://schemas.microsoft.com/office/drawing/2014/main" id="{DC88DC80-2BDF-5D40-833E-4ED327D12605}"/>
              </a:ext>
            </a:extLst>
          </p:cNvPr>
          <p:cNvSpPr>
            <a:spLocks/>
          </p:cNvSpPr>
          <p:nvPr/>
        </p:nvSpPr>
        <p:spPr bwMode="auto">
          <a:xfrm>
            <a:off x="1719008" y="195486"/>
            <a:ext cx="7197725" cy="7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Мобильное рабочее место кладовщика</a:t>
            </a:r>
          </a:p>
        </p:txBody>
      </p:sp>
      <p:pic>
        <p:nvPicPr>
          <p:cNvPr id="5" name="Picture 5">
            <a:extLst>
              <a:ext uri="{FF2B5EF4-FFF2-40B4-BE49-F238E27FC236}">
                <a16:creationId xmlns="" xmlns:a16="http://schemas.microsoft.com/office/drawing/2014/main" id="{17D8AFCB-AA48-0C4F-A69B-1007A6A1A4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9214" y="21729"/>
            <a:ext cx="4737519" cy="4913376"/>
          </a:xfrm>
          <a:prstGeom prst="rect">
            <a:avLst/>
          </a:prstGeom>
        </p:spPr>
      </p:pic>
    </p:spTree>
    <p:extLst>
      <p:ext uri="{BB962C8B-B14F-4D97-AF65-F5344CB8AC3E}">
        <p14:creationId xmlns:p14="http://schemas.microsoft.com/office/powerpoint/2010/main" val="1881853454"/>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bwMode="auto">
          <a:xfrm>
            <a:off x="1692274" y="195486"/>
            <a:ext cx="7127875" cy="627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a:latin typeface="Arial" panose="020B0604020202020204" pitchFamily="34" charset="0"/>
              </a:defRPr>
            </a:lvl1pPr>
          </a:lstStyle>
          <a:p>
            <a:r>
              <a:rPr lang="ru-RU" altLang="ru-RU" dirty="0"/>
              <a:t>Программа проектов повышения эффективности управления запасами</a:t>
            </a:r>
          </a:p>
        </p:txBody>
      </p:sp>
      <p:sp>
        <p:nvSpPr>
          <p:cNvPr id="14" name="Скругленная прямоугольная выноска 14"/>
          <p:cNvSpPr>
            <a:spLocks noChangeArrowheads="1"/>
          </p:cNvSpPr>
          <p:nvPr/>
        </p:nvSpPr>
        <p:spPr bwMode="auto">
          <a:xfrm>
            <a:off x="6209132" y="3184092"/>
            <a:ext cx="817834" cy="351099"/>
          </a:xfrm>
          <a:prstGeom prst="wedgeRoundRectCallout">
            <a:avLst>
              <a:gd name="adj1" fmla="val -163694"/>
              <a:gd name="adj2" fmla="val 96949"/>
              <a:gd name="adj3" fmla="val 16667"/>
            </a:avLst>
          </a:prstGeom>
          <a:solidFill>
            <a:srgbClr val="FFC000">
              <a:alpha val="50195"/>
            </a:srgbClr>
          </a:solidFill>
          <a:ln w="12700" algn="ctr">
            <a:solidFill>
              <a:srgbClr val="C00000"/>
            </a:solidFill>
            <a:round/>
            <a:headEnd/>
            <a:tailEnd/>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lnSpc>
                <a:spcPct val="110000"/>
              </a:lnSpc>
              <a:spcBef>
                <a:spcPct val="50000"/>
              </a:spcBef>
            </a:pPr>
            <a:r>
              <a:rPr lang="en-US" altLang="ru-RU" sz="1350" b="0">
                <a:solidFill>
                  <a:srgbClr val="191919"/>
                </a:solidFill>
              </a:rPr>
              <a:t>1C</a:t>
            </a:r>
            <a:r>
              <a:rPr lang="ru-RU" altLang="ru-RU" sz="1350" b="0">
                <a:solidFill>
                  <a:srgbClr val="191919"/>
                </a:solidFill>
              </a:rPr>
              <a:t>:УХ</a:t>
            </a:r>
          </a:p>
        </p:txBody>
      </p:sp>
      <p:grpSp>
        <p:nvGrpSpPr>
          <p:cNvPr id="15" name="Группа 5"/>
          <p:cNvGrpSpPr>
            <a:grpSpLocks/>
          </p:cNvGrpSpPr>
          <p:nvPr/>
        </p:nvGrpSpPr>
        <p:grpSpPr bwMode="auto">
          <a:xfrm>
            <a:off x="1331615" y="1567887"/>
            <a:ext cx="6262920" cy="2828267"/>
            <a:chOff x="467544" y="3265679"/>
            <a:chExt cx="8352928" cy="3770149"/>
          </a:xfrm>
        </p:grpSpPr>
        <p:grpSp>
          <p:nvGrpSpPr>
            <p:cNvPr id="16" name="Группа 4"/>
            <p:cNvGrpSpPr>
              <a:grpSpLocks/>
            </p:cNvGrpSpPr>
            <p:nvPr/>
          </p:nvGrpSpPr>
          <p:grpSpPr bwMode="auto">
            <a:xfrm>
              <a:off x="467544" y="3265679"/>
              <a:ext cx="8352928" cy="3331673"/>
              <a:chOff x="467544" y="3265679"/>
              <a:chExt cx="8352928" cy="3331673"/>
            </a:xfrm>
          </p:grpSpPr>
          <p:cxnSp>
            <p:nvCxnSpPr>
              <p:cNvPr id="18" name="Straight Arrow Connector 7"/>
              <p:cNvCxnSpPr/>
              <p:nvPr/>
            </p:nvCxnSpPr>
            <p:spPr>
              <a:xfrm flipH="1" flipV="1">
                <a:off x="467544" y="3265657"/>
                <a:ext cx="7939" cy="3331695"/>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9"/>
              <p:cNvCxnSpPr>
                <a:cxnSpLocks noChangeShapeType="1"/>
              </p:cNvCxnSpPr>
              <p:nvPr/>
            </p:nvCxnSpPr>
            <p:spPr bwMode="auto">
              <a:xfrm flipV="1">
                <a:off x="467544" y="6556102"/>
                <a:ext cx="8352928" cy="26970"/>
              </a:xfrm>
              <a:prstGeom prst="straightConnector1">
                <a:avLst/>
              </a:prstGeom>
              <a:noFill/>
              <a:ln w="38100" algn="ctr">
                <a:solidFill>
                  <a:schemeClr val="tx1">
                    <a:lumMod val="75000"/>
                    <a:lumOff val="25000"/>
                  </a:schemeClr>
                </a:solidFill>
                <a:round/>
                <a:headEnd/>
                <a:tailEnd type="arrow" w="med" len="med"/>
              </a:ln>
              <a:extLst>
                <a:ext uri="{909E8E84-426E-40DD-AFC4-6F175D3DCCD1}">
                  <a14:hiddenFill xmlns:a14="http://schemas.microsoft.com/office/drawing/2010/main">
                    <a:noFill/>
                  </a14:hiddenFill>
                </a:ext>
              </a:extLst>
            </p:spPr>
          </p:cxnSp>
        </p:grpSp>
        <p:sp>
          <p:nvSpPr>
            <p:cNvPr id="17" name="TextBox 15"/>
            <p:cNvSpPr txBox="1">
              <a:spLocks noChangeArrowheads="1"/>
            </p:cNvSpPr>
            <p:nvPr/>
          </p:nvSpPr>
          <p:spPr bwMode="auto">
            <a:xfrm>
              <a:off x="7127223" y="6632740"/>
              <a:ext cx="1368152" cy="40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28" rIns="0" bIns="0">
              <a:spAutoFit/>
            </a:bodyPr>
            <a:lstStyle>
              <a:lvl1pPr>
                <a:defRPr>
                  <a:solidFill>
                    <a:schemeClr val="tx1"/>
                  </a:solidFill>
                  <a:latin typeface="Arial" pitchFamily="34" charset="0"/>
                </a:defRPr>
              </a:lvl1pPr>
              <a:lvl2pPr marL="557213" indent="-214313">
                <a:defRPr>
                  <a:solidFill>
                    <a:schemeClr val="tx1"/>
                  </a:solidFill>
                  <a:latin typeface="Arial" pitchFamily="34" charset="0"/>
                </a:defRPr>
              </a:lvl2pPr>
              <a:lvl3pPr marL="857250" indent="-171450">
                <a:defRPr>
                  <a:solidFill>
                    <a:schemeClr val="tx1"/>
                  </a:solidFill>
                  <a:latin typeface="Arial" pitchFamily="34" charset="0"/>
                </a:defRPr>
              </a:lvl3pPr>
              <a:lvl4pPr marL="1200150" indent="-171450">
                <a:defRPr>
                  <a:solidFill>
                    <a:schemeClr val="tx1"/>
                  </a:solidFill>
                  <a:latin typeface="Arial" pitchFamily="34" charset="0"/>
                </a:defRPr>
              </a:lvl4pPr>
              <a:lvl5pPr marL="1543050" indent="-171450">
                <a:defRPr>
                  <a:solidFill>
                    <a:schemeClr val="tx1"/>
                  </a:solidFill>
                  <a:latin typeface="Arial" pitchFamily="34" charset="0"/>
                </a:defRPr>
              </a:lvl5pPr>
              <a:lvl6pPr marL="2000250" indent="-171450" eaLnBrk="0" fontAlgn="base" hangingPunct="0">
                <a:spcBef>
                  <a:spcPct val="0"/>
                </a:spcBef>
                <a:spcAft>
                  <a:spcPct val="0"/>
                </a:spcAft>
                <a:defRPr>
                  <a:solidFill>
                    <a:schemeClr val="tx1"/>
                  </a:solidFill>
                  <a:latin typeface="Arial" pitchFamily="34" charset="0"/>
                </a:defRPr>
              </a:lvl6pPr>
              <a:lvl7pPr marL="2457450" indent="-171450" eaLnBrk="0" fontAlgn="base" hangingPunct="0">
                <a:spcBef>
                  <a:spcPct val="0"/>
                </a:spcBef>
                <a:spcAft>
                  <a:spcPct val="0"/>
                </a:spcAft>
                <a:defRPr>
                  <a:solidFill>
                    <a:schemeClr val="tx1"/>
                  </a:solidFill>
                  <a:latin typeface="Arial" pitchFamily="34" charset="0"/>
                </a:defRPr>
              </a:lvl7pPr>
              <a:lvl8pPr marL="2914650" indent="-171450" eaLnBrk="0" fontAlgn="base" hangingPunct="0">
                <a:spcBef>
                  <a:spcPct val="0"/>
                </a:spcBef>
                <a:spcAft>
                  <a:spcPct val="0"/>
                </a:spcAft>
                <a:defRPr>
                  <a:solidFill>
                    <a:schemeClr val="tx1"/>
                  </a:solidFill>
                  <a:latin typeface="Arial" pitchFamily="34" charset="0"/>
                </a:defRPr>
              </a:lvl8pPr>
              <a:lvl9pPr marL="3371850" indent="-171450" eaLnBrk="0" fontAlgn="base" hangingPunct="0">
                <a:spcBef>
                  <a:spcPct val="0"/>
                </a:spcBef>
                <a:spcAft>
                  <a:spcPct val="0"/>
                </a:spcAft>
                <a:defRPr>
                  <a:solidFill>
                    <a:schemeClr val="tx1"/>
                  </a:solidFill>
                  <a:latin typeface="Arial" pitchFamily="34" charset="0"/>
                </a:defRPr>
              </a:lvl9pPr>
            </a:lstStyle>
            <a:p>
              <a:pPr algn="ctr" eaLnBrk="0" hangingPunct="0">
                <a:lnSpc>
                  <a:spcPct val="85000"/>
                </a:lnSpc>
                <a:buClr>
                  <a:srgbClr val="333399"/>
                </a:buClr>
                <a:buSzPct val="70000"/>
              </a:pPr>
              <a:r>
                <a:rPr lang="ru-RU" altLang="ru-RU" sz="1050" b="0" dirty="0">
                  <a:solidFill>
                    <a:srgbClr val="000000"/>
                  </a:solidFill>
                </a:rPr>
                <a:t>Бюджет, сроки</a:t>
              </a:r>
            </a:p>
            <a:p>
              <a:pPr algn="ctr" eaLnBrk="0" hangingPunct="0">
                <a:lnSpc>
                  <a:spcPct val="85000"/>
                </a:lnSpc>
                <a:buClr>
                  <a:srgbClr val="333399"/>
                </a:buClr>
                <a:buSzPct val="70000"/>
              </a:pPr>
              <a:r>
                <a:rPr lang="ru-RU" altLang="ru-RU" sz="1050" b="0" dirty="0">
                  <a:solidFill>
                    <a:srgbClr val="000000"/>
                  </a:solidFill>
                </a:rPr>
                <a:t>проекта</a:t>
              </a:r>
            </a:p>
          </p:txBody>
        </p:sp>
      </p:grpSp>
      <p:sp>
        <p:nvSpPr>
          <p:cNvPr id="20" name="TextBox 16"/>
          <p:cNvSpPr txBox="1">
            <a:spLocks noChangeArrowheads="1"/>
          </p:cNvSpPr>
          <p:nvPr/>
        </p:nvSpPr>
        <p:spPr bwMode="auto">
          <a:xfrm>
            <a:off x="1463581" y="1485975"/>
            <a:ext cx="1051161" cy="30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28" rIns="0" bIns="0">
            <a:spAutoFit/>
          </a:bodyPr>
          <a:lstStyle>
            <a:lvl1pPr>
              <a:defRPr>
                <a:solidFill>
                  <a:schemeClr val="tx1"/>
                </a:solidFill>
                <a:latin typeface="Arial" pitchFamily="34" charset="0"/>
              </a:defRPr>
            </a:lvl1pPr>
            <a:lvl2pPr marL="557213" indent="-214313">
              <a:defRPr>
                <a:solidFill>
                  <a:schemeClr val="tx1"/>
                </a:solidFill>
                <a:latin typeface="Arial" pitchFamily="34" charset="0"/>
              </a:defRPr>
            </a:lvl2pPr>
            <a:lvl3pPr marL="857250" indent="-171450">
              <a:defRPr>
                <a:solidFill>
                  <a:schemeClr val="tx1"/>
                </a:solidFill>
                <a:latin typeface="Arial" pitchFamily="34" charset="0"/>
              </a:defRPr>
            </a:lvl3pPr>
            <a:lvl4pPr marL="1200150" indent="-171450">
              <a:defRPr>
                <a:solidFill>
                  <a:schemeClr val="tx1"/>
                </a:solidFill>
                <a:latin typeface="Arial" pitchFamily="34" charset="0"/>
              </a:defRPr>
            </a:lvl4pPr>
            <a:lvl5pPr marL="1543050" indent="-171450">
              <a:defRPr>
                <a:solidFill>
                  <a:schemeClr val="tx1"/>
                </a:solidFill>
                <a:latin typeface="Arial" pitchFamily="34" charset="0"/>
              </a:defRPr>
            </a:lvl5pPr>
            <a:lvl6pPr marL="2000250" indent="-171450" eaLnBrk="0" fontAlgn="base" hangingPunct="0">
              <a:spcBef>
                <a:spcPct val="0"/>
              </a:spcBef>
              <a:spcAft>
                <a:spcPct val="0"/>
              </a:spcAft>
              <a:defRPr>
                <a:solidFill>
                  <a:schemeClr val="tx1"/>
                </a:solidFill>
                <a:latin typeface="Arial" pitchFamily="34" charset="0"/>
              </a:defRPr>
            </a:lvl6pPr>
            <a:lvl7pPr marL="2457450" indent="-171450" eaLnBrk="0" fontAlgn="base" hangingPunct="0">
              <a:spcBef>
                <a:spcPct val="0"/>
              </a:spcBef>
              <a:spcAft>
                <a:spcPct val="0"/>
              </a:spcAft>
              <a:defRPr>
                <a:solidFill>
                  <a:schemeClr val="tx1"/>
                </a:solidFill>
                <a:latin typeface="Arial" pitchFamily="34" charset="0"/>
              </a:defRPr>
            </a:lvl7pPr>
            <a:lvl8pPr marL="2914650" indent="-171450" eaLnBrk="0" fontAlgn="base" hangingPunct="0">
              <a:spcBef>
                <a:spcPct val="0"/>
              </a:spcBef>
              <a:spcAft>
                <a:spcPct val="0"/>
              </a:spcAft>
              <a:defRPr>
                <a:solidFill>
                  <a:schemeClr val="tx1"/>
                </a:solidFill>
                <a:latin typeface="Arial" pitchFamily="34" charset="0"/>
              </a:defRPr>
            </a:lvl8pPr>
            <a:lvl9pPr marL="3371850" indent="-171450" eaLnBrk="0" fontAlgn="base" hangingPunct="0">
              <a:spcBef>
                <a:spcPct val="0"/>
              </a:spcBef>
              <a:spcAft>
                <a:spcPct val="0"/>
              </a:spcAft>
              <a:defRPr>
                <a:solidFill>
                  <a:schemeClr val="tx1"/>
                </a:solidFill>
                <a:latin typeface="Arial" pitchFamily="34" charset="0"/>
              </a:defRPr>
            </a:lvl9pPr>
          </a:lstStyle>
          <a:p>
            <a:pPr algn="ctr" eaLnBrk="0" hangingPunct="0">
              <a:lnSpc>
                <a:spcPct val="85000"/>
              </a:lnSpc>
              <a:buClr>
                <a:srgbClr val="333399"/>
              </a:buClr>
              <a:buSzPct val="70000"/>
            </a:pPr>
            <a:r>
              <a:rPr lang="ru-RU" altLang="ru-RU" sz="1050" b="0" dirty="0">
                <a:solidFill>
                  <a:srgbClr val="000000"/>
                </a:solidFill>
              </a:rPr>
              <a:t>Экономический эффект</a:t>
            </a:r>
          </a:p>
        </p:txBody>
      </p:sp>
      <p:sp>
        <p:nvSpPr>
          <p:cNvPr id="22" name="Rectangle 13"/>
          <p:cNvSpPr>
            <a:spLocks noChangeArrowheads="1"/>
          </p:cNvSpPr>
          <p:nvPr/>
        </p:nvSpPr>
        <p:spPr bwMode="auto">
          <a:xfrm>
            <a:off x="1399331" y="2648521"/>
            <a:ext cx="3887986" cy="1368152"/>
          </a:xfrm>
          <a:prstGeom prst="rect">
            <a:avLst/>
          </a:prstGeom>
          <a:solidFill>
            <a:srgbClr val="F9E383">
              <a:alpha val="79999"/>
            </a:srgbClr>
          </a:solidFill>
          <a:ln w="38100" algn="ctr">
            <a:solidFill>
              <a:srgbClr val="CC33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buSzPct val="80000"/>
              <a:buFont typeface="Arial" pitchFamily="34" charset="0"/>
              <a:buChar char="►"/>
            </a:pPr>
            <a:r>
              <a:rPr lang="ru-RU" altLang="ru-RU" sz="1050" b="0">
                <a:solidFill>
                  <a:srgbClr val="000000"/>
                </a:solidFill>
              </a:rPr>
              <a:t>Централизованный план закупок</a:t>
            </a:r>
          </a:p>
          <a:p>
            <a:pPr eaLnBrk="0" hangingPunct="0">
              <a:buSzPct val="80000"/>
              <a:buFont typeface="Arial" pitchFamily="34" charset="0"/>
              <a:buChar char="►"/>
            </a:pPr>
            <a:r>
              <a:rPr lang="ru-RU" altLang="ru-RU" sz="1050" b="0">
                <a:solidFill>
                  <a:srgbClr val="000000"/>
                </a:solidFill>
              </a:rPr>
              <a:t>Автоматизация закупочных процедур </a:t>
            </a:r>
          </a:p>
          <a:p>
            <a:pPr eaLnBrk="0" hangingPunct="0">
              <a:buSzPct val="80000"/>
              <a:buFont typeface="Arial" pitchFamily="34" charset="0"/>
              <a:buChar char="►"/>
            </a:pPr>
            <a:r>
              <a:rPr lang="ru-RU" altLang="ru-RU" sz="1050" b="0">
                <a:solidFill>
                  <a:srgbClr val="000000"/>
                </a:solidFill>
              </a:rPr>
              <a:t>НСИ</a:t>
            </a:r>
            <a:r>
              <a:rPr lang="en-US" altLang="ru-RU" sz="1050" b="0">
                <a:solidFill>
                  <a:srgbClr val="000000"/>
                </a:solidFill>
              </a:rPr>
              <a:t> </a:t>
            </a:r>
            <a:r>
              <a:rPr lang="ru-RU" altLang="ru-RU" sz="1050" b="0">
                <a:solidFill>
                  <a:srgbClr val="000000"/>
                </a:solidFill>
              </a:rPr>
              <a:t>по категориям</a:t>
            </a:r>
          </a:p>
          <a:p>
            <a:pPr eaLnBrk="0" hangingPunct="0">
              <a:buSzPct val="80000"/>
              <a:buFont typeface="Arial" pitchFamily="34" charset="0"/>
              <a:buChar char="►"/>
            </a:pPr>
            <a:r>
              <a:rPr lang="ru-RU" altLang="ru-RU" sz="1050" b="0">
                <a:solidFill>
                  <a:srgbClr val="000000"/>
                </a:solidFill>
              </a:rPr>
              <a:t>Бюджетный контроль</a:t>
            </a:r>
          </a:p>
          <a:p>
            <a:pPr eaLnBrk="0" hangingPunct="0">
              <a:buSzPct val="80000"/>
              <a:buFont typeface="Arial" pitchFamily="34" charset="0"/>
              <a:buChar char="►"/>
            </a:pPr>
            <a:r>
              <a:rPr lang="ru-RU" altLang="ru-RU" sz="1050" b="0">
                <a:solidFill>
                  <a:srgbClr val="000000"/>
                </a:solidFill>
              </a:rPr>
              <a:t>Контроль остатков</a:t>
            </a:r>
          </a:p>
          <a:p>
            <a:pPr eaLnBrk="0" hangingPunct="0">
              <a:buSzPct val="80000"/>
              <a:buFont typeface="Arial" pitchFamily="34" charset="0"/>
              <a:buChar char="►"/>
            </a:pPr>
            <a:r>
              <a:rPr lang="ru-RU" altLang="ru-RU" sz="1050" b="0">
                <a:solidFill>
                  <a:srgbClr val="000000"/>
                </a:solidFill>
              </a:rPr>
              <a:t>Контроль платежей</a:t>
            </a:r>
          </a:p>
          <a:p>
            <a:pPr eaLnBrk="0" hangingPunct="0">
              <a:buSzPct val="80000"/>
              <a:buFont typeface="Arial" pitchFamily="34" charset="0"/>
              <a:buChar char="►"/>
            </a:pPr>
            <a:r>
              <a:rPr lang="ru-RU" altLang="ru-RU" sz="1050" b="0">
                <a:solidFill>
                  <a:srgbClr val="000000"/>
                </a:solidFill>
              </a:rPr>
              <a:t>Централизованная закупка ключевых позиций</a:t>
            </a:r>
          </a:p>
          <a:p>
            <a:pPr eaLnBrk="0" hangingPunct="0">
              <a:buSzPct val="80000"/>
              <a:buFont typeface="Arial" pitchFamily="34" charset="0"/>
              <a:buChar char="►"/>
            </a:pPr>
            <a:r>
              <a:rPr lang="ru-RU" altLang="ru-RU" sz="1050" b="0">
                <a:solidFill>
                  <a:srgbClr val="000000"/>
                </a:solidFill>
              </a:rPr>
              <a:t>Децентрализованная-прочих</a:t>
            </a:r>
          </a:p>
        </p:txBody>
      </p:sp>
      <p:grpSp>
        <p:nvGrpSpPr>
          <p:cNvPr id="23" name="Группа 22"/>
          <p:cNvGrpSpPr>
            <a:grpSpLocks/>
          </p:cNvGrpSpPr>
          <p:nvPr/>
        </p:nvGrpSpPr>
        <p:grpSpPr bwMode="auto">
          <a:xfrm>
            <a:off x="1368548" y="1888434"/>
            <a:ext cx="6155780" cy="2157958"/>
            <a:chOff x="251520" y="1783811"/>
            <a:chExt cx="8209426" cy="2876770"/>
          </a:xfrm>
        </p:grpSpPr>
        <p:sp>
          <p:nvSpPr>
            <p:cNvPr id="25" name="Rectangle 13"/>
            <p:cNvSpPr>
              <a:spLocks noChangeArrowheads="1"/>
            </p:cNvSpPr>
            <p:nvPr/>
          </p:nvSpPr>
          <p:spPr bwMode="auto">
            <a:xfrm>
              <a:off x="251520" y="1783811"/>
              <a:ext cx="5975219" cy="2876770"/>
            </a:xfrm>
            <a:prstGeom prst="rect">
              <a:avLst/>
            </a:prstGeom>
            <a:noFill/>
            <a:ln w="28575" algn="ctr">
              <a:solidFill>
                <a:schemeClr val="accent1">
                  <a:lumMod val="50000"/>
                </a:schemeClr>
              </a:solidFill>
              <a:round/>
              <a:headEnd/>
              <a:tailEnd/>
            </a:ln>
          </p:spPr>
          <p:txBody>
            <a:bodyPr/>
            <a:lstStyle/>
            <a:p>
              <a:pPr>
                <a:buSzPct val="80000"/>
                <a:buFont typeface="Arial" pitchFamily="34" charset="0"/>
                <a:buChar char="►"/>
              </a:pPr>
              <a:r>
                <a:rPr lang="ru-RU" altLang="ru-RU" sz="1050" b="0" dirty="0">
                  <a:solidFill>
                    <a:schemeClr val="accent1">
                      <a:lumMod val="25000"/>
                    </a:schemeClr>
                  </a:solidFill>
                  <a:latin typeface="Arial" panose="020B0604020202020204" pitchFamily="34" charset="0"/>
                </a:rPr>
                <a:t>Тотальный контроль и централизация процесса снабжения и управления складами «до гвоздя»</a:t>
              </a:r>
            </a:p>
            <a:p>
              <a:pPr>
                <a:buSzPct val="80000"/>
                <a:buFont typeface="Arial" pitchFamily="34" charset="0"/>
                <a:buChar char="►"/>
              </a:pPr>
              <a:endParaRPr lang="ru-RU" altLang="ru-RU" sz="1050" b="0" dirty="0">
                <a:solidFill>
                  <a:schemeClr val="accent1">
                    <a:lumMod val="25000"/>
                  </a:schemeClr>
                </a:solidFill>
                <a:latin typeface="Arial" panose="020B0604020202020204" pitchFamily="34" charset="0"/>
              </a:endParaRPr>
            </a:p>
            <a:p>
              <a:pPr>
                <a:buSzPct val="80000"/>
                <a:buFont typeface="Arial" pitchFamily="34" charset="0"/>
                <a:buChar char="►"/>
              </a:pPr>
              <a:endParaRPr lang="ru-RU" altLang="ru-RU" sz="1050" b="0" dirty="0">
                <a:solidFill>
                  <a:schemeClr val="accent1">
                    <a:lumMod val="25000"/>
                  </a:schemeClr>
                </a:solidFill>
                <a:latin typeface="Arial" panose="020B0604020202020204" pitchFamily="34" charset="0"/>
              </a:endParaRPr>
            </a:p>
          </p:txBody>
        </p:sp>
        <p:sp>
          <p:nvSpPr>
            <p:cNvPr id="28" name="Скругленная прямоугольная выноска 25"/>
            <p:cNvSpPr>
              <a:spLocks noChangeArrowheads="1"/>
            </p:cNvSpPr>
            <p:nvPr/>
          </p:nvSpPr>
          <p:spPr bwMode="auto">
            <a:xfrm>
              <a:off x="6894133" y="1840961"/>
              <a:ext cx="1566813" cy="723900"/>
            </a:xfrm>
            <a:prstGeom prst="wedgeRoundRectCallout">
              <a:avLst>
                <a:gd name="adj1" fmla="val -92861"/>
                <a:gd name="adj2" fmla="val 55487"/>
                <a:gd name="adj3" fmla="val 16667"/>
              </a:avLst>
            </a:prstGeom>
            <a:solidFill>
              <a:srgbClr val="FFC000">
                <a:alpha val="50195"/>
              </a:srgbClr>
            </a:solidFill>
            <a:ln w="12700" algn="ctr">
              <a:solidFill>
                <a:schemeClr val="accent1">
                  <a:lumMod val="50000"/>
                </a:schemeClr>
              </a:solidFill>
              <a:round/>
              <a:headEnd/>
              <a:tailEnd/>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lnSpc>
                  <a:spcPct val="110000"/>
                </a:lnSpc>
                <a:spcBef>
                  <a:spcPct val="50000"/>
                </a:spcBef>
              </a:pPr>
              <a:r>
                <a:rPr lang="en-US" altLang="ru-RU" sz="1350" b="0" dirty="0">
                  <a:solidFill>
                    <a:srgbClr val="191919"/>
                  </a:solidFill>
                </a:rPr>
                <a:t>1</a:t>
              </a:r>
              <a:r>
                <a:rPr lang="ru-RU" altLang="ru-RU" sz="1350" b="0" dirty="0">
                  <a:solidFill>
                    <a:srgbClr val="191919"/>
                  </a:solidFill>
                </a:rPr>
                <a:t>С:</a:t>
              </a:r>
              <a:r>
                <a:rPr lang="en-US" altLang="ru-RU" sz="1350" b="0" dirty="0" smtClean="0">
                  <a:solidFill>
                    <a:srgbClr val="191919"/>
                  </a:solidFill>
                </a:rPr>
                <a:t>ERP. </a:t>
              </a:r>
              <a:r>
                <a:rPr lang="ru-RU" altLang="ru-RU" sz="1350" b="0" dirty="0" smtClean="0">
                  <a:solidFill>
                    <a:srgbClr val="191919"/>
                  </a:solidFill>
                </a:rPr>
                <a:t>УХ</a:t>
              </a:r>
              <a:endParaRPr lang="ru-RU" altLang="ru-RU" sz="1350" b="0" dirty="0">
                <a:solidFill>
                  <a:srgbClr val="191919"/>
                </a:solidFill>
              </a:endParaRPr>
            </a:p>
          </p:txBody>
        </p:sp>
      </p:grpSp>
    </p:spTree>
    <p:extLst>
      <p:ext uri="{BB962C8B-B14F-4D97-AF65-F5344CB8AC3E}">
        <p14:creationId xmlns:p14="http://schemas.microsoft.com/office/powerpoint/2010/main" val="13069608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a:extLst>
              <a:ext uri="{FF2B5EF4-FFF2-40B4-BE49-F238E27FC236}">
                <a16:creationId xmlns="" xmlns:a16="http://schemas.microsoft.com/office/drawing/2014/main" id="{E6961EC8-C02B-134A-45D1-1B8245DCCCA1}"/>
              </a:ext>
            </a:extLst>
          </p:cNvPr>
          <p:cNvSpPr txBox="1">
            <a:spLocks noChangeArrowheads="1"/>
          </p:cNvSpPr>
          <p:nvPr/>
        </p:nvSpPr>
        <p:spPr bwMode="auto">
          <a:xfrm>
            <a:off x="971550" y="2571750"/>
            <a:ext cx="79929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ts val="0"/>
              </a:spcBef>
              <a:buClrTx/>
              <a:buFontTx/>
              <a:buNone/>
            </a:pPr>
            <a:r>
              <a:rPr lang="ru-RU" altLang="ru-RU" sz="4000" dirty="0"/>
              <a:t>Для </a:t>
            </a:r>
            <a:r>
              <a:rPr lang="en-US" altLang="ru-RU" sz="4000" dirty="0"/>
              <a:t>HR</a:t>
            </a:r>
            <a:r>
              <a:rPr lang="ru-RU" altLang="ru-RU" sz="4000" dirty="0"/>
              <a:t>-директоров и руководителей по персоналу</a:t>
            </a:r>
          </a:p>
        </p:txBody>
      </p:sp>
    </p:spTree>
  </p:cSld>
  <p:clrMapOvr>
    <a:masterClrMapping/>
  </p:clrMapOvr>
  <p:transition advTm="6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Заголовок 1">
            <a:extLst>
              <a:ext uri="{FF2B5EF4-FFF2-40B4-BE49-F238E27FC236}">
                <a16:creationId xmlns="" xmlns:a16="http://schemas.microsoft.com/office/drawing/2014/main" id="{B49454F8-F8E1-D476-EFD8-33BD5B993CD3}"/>
              </a:ext>
            </a:extLst>
          </p:cNvPr>
          <p:cNvSpPr>
            <a:spLocks noGrp="1"/>
          </p:cNvSpPr>
          <p:nvPr>
            <p:ph type="title" idx="4294967295"/>
          </p:nvPr>
        </p:nvSpPr>
        <p:spPr>
          <a:xfrm>
            <a:off x="1691680" y="195486"/>
            <a:ext cx="7128470" cy="70122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Управление персоналом и расчет заработной платы</a:t>
            </a:r>
          </a:p>
        </p:txBody>
      </p:sp>
      <p:sp>
        <p:nvSpPr>
          <p:cNvPr id="83971" name="Объект 2">
            <a:extLst>
              <a:ext uri="{FF2B5EF4-FFF2-40B4-BE49-F238E27FC236}">
                <a16:creationId xmlns="" xmlns:a16="http://schemas.microsoft.com/office/drawing/2014/main" id="{52565081-9A89-5E3A-6D24-DDF6841A67A8}"/>
              </a:ext>
            </a:extLst>
          </p:cNvPr>
          <p:cNvSpPr>
            <a:spLocks noGrp="1"/>
          </p:cNvSpPr>
          <p:nvPr>
            <p:ph idx="4294967295"/>
          </p:nvPr>
        </p:nvSpPr>
        <p:spPr>
          <a:xfrm>
            <a:off x="133691" y="987574"/>
            <a:ext cx="8876617" cy="1582737"/>
          </a:xfrm>
        </p:spPr>
        <p:txBody>
          <a:bodyPr>
            <a:noAutofit/>
          </a:bodyPr>
          <a:lstStyle/>
          <a:p>
            <a:pPr marL="180000" indent="-180975" eaLnBrk="1" hangingPunct="1">
              <a:spcBef>
                <a:spcPts val="400"/>
              </a:spcBef>
              <a:spcAft>
                <a:spcPts val="400"/>
              </a:spcAft>
              <a:buFont typeface="Arial" panose="020B0604020202020204" pitchFamily="34" charset="0"/>
              <a:buNone/>
              <a:defRPr/>
            </a:pPr>
            <a:r>
              <a:rPr lang="ru-RU" altLang="ru-RU" sz="1200" dirty="0">
                <a:solidFill>
                  <a:srgbClr val="D45448"/>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45448"/>
                </a:solidFill>
                <a:latin typeface="Arial" panose="020B0604020202020204" pitchFamily="34" charset="0"/>
                <a:cs typeface="Arial" panose="020B0604020202020204" pitchFamily="34" charset="0"/>
              </a:rPr>
              <a:t>:</a:t>
            </a:r>
            <a:endParaRPr lang="ru-RU" altLang="ru-RU" sz="1200" dirty="0">
              <a:solidFill>
                <a:srgbClr val="D45448"/>
              </a:solidFill>
              <a:latin typeface="Arial" panose="020B0604020202020204" pitchFamily="34" charset="0"/>
              <a:cs typeface="Arial" panose="020B0604020202020204" pitchFamily="34" charset="0"/>
            </a:endParaRP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Проведение взаиморасчетов с персоналом, управление задолженностью по сотрудникам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Анализ начисленной заработной платы с использованием внутренней аналитической отчетности</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Получение унифицированных отчетных форм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Исчисление регламентированных законодательством налогов и отчислений с фонда оплаты труда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Формирование регламентированной отчетности по заработной плате, как сводной, так и персонифицированной</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Электронный обмен с налоговыми органами</a:t>
            </a:r>
          </a:p>
        </p:txBody>
      </p:sp>
      <p:pic>
        <p:nvPicPr>
          <p:cNvPr id="5" name="Рисунок 4">
            <a:extLst>
              <a:ext uri="{FF2B5EF4-FFF2-40B4-BE49-F238E27FC236}">
                <a16:creationId xmlns="" xmlns:a16="http://schemas.microsoft.com/office/drawing/2014/main" id="{AEB1B3E9-1169-4846-992D-B4A8A8166E76}"/>
              </a:ext>
            </a:extLst>
          </p:cNvPr>
          <p:cNvPicPr>
            <a:picLocks noChangeAspect="1"/>
          </p:cNvPicPr>
          <p:nvPr/>
        </p:nvPicPr>
        <p:blipFill>
          <a:blip r:embed="rId2"/>
          <a:stretch>
            <a:fillRect/>
          </a:stretch>
        </p:blipFill>
        <p:spPr>
          <a:xfrm>
            <a:off x="2699791" y="2943437"/>
            <a:ext cx="6162903" cy="1960027"/>
          </a:xfrm>
          <a:prstGeom prst="rect">
            <a:avLst/>
          </a:prstGeom>
        </p:spPr>
      </p:pic>
    </p:spTree>
  </p:cSld>
  <p:clrMapOvr>
    <a:masterClrMapping/>
  </p:clrMapOvr>
  <p:transition advTm="6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монопредпряитие">
            <a:extLst>
              <a:ext uri="{FF2B5EF4-FFF2-40B4-BE49-F238E27FC236}">
                <a16:creationId xmlns="" xmlns:a16="http://schemas.microsoft.com/office/drawing/2014/main" id="{7EFBCE53-61B8-4A8D-BBE5-6F931920434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843558"/>
            <a:ext cx="2871911" cy="301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russia map">
            <a:extLst>
              <a:ext uri="{FF2B5EF4-FFF2-40B4-BE49-F238E27FC236}">
                <a16:creationId xmlns="" xmlns:a16="http://schemas.microsoft.com/office/drawing/2014/main" id="{988E1734-6C6C-4105-86A0-2430C5189AA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27543"/>
            <a:ext cx="4047588" cy="298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 xmlns:a16="http://schemas.microsoft.com/office/drawing/2014/main" id="{CDC8AFAA-C572-4D40-A668-17B10CBD3981}"/>
              </a:ext>
            </a:extLst>
          </p:cNvPr>
          <p:cNvSpPr txBox="1">
            <a:spLocks noChangeArrowheads="1"/>
          </p:cNvSpPr>
          <p:nvPr/>
        </p:nvSpPr>
        <p:spPr bwMode="auto">
          <a:xfrm>
            <a:off x="179512" y="3994562"/>
            <a:ext cx="4680520" cy="830997"/>
          </a:xfrm>
          <a:prstGeom prst="rect">
            <a:avLst/>
          </a:prstGeom>
          <a:noFill/>
          <a:ln>
            <a:noFill/>
          </a:ln>
        </p:spPr>
        <p:txBody>
          <a:bodyPr wrap="square">
            <a:spAutoFit/>
          </a:bodyPr>
          <a:lstStyle>
            <a:lvl1pPr marL="250825" indent="-2508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lvl="1" indent="-180000">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Группы компаний с потребностью в автоматизации функций </a:t>
            </a:r>
            <a:r>
              <a:rPr lang="en-US" altLang="ru-RU" sz="1200" b="0" dirty="0">
                <a:latin typeface="Arial" panose="020B0604020202020204" pitchFamily="34" charset="0"/>
              </a:rPr>
              <a:t>ERP </a:t>
            </a:r>
            <a:r>
              <a:rPr lang="ru-RU" altLang="ru-RU" sz="1200" b="0" dirty="0">
                <a:latin typeface="Arial" panose="020B0604020202020204" pitchFamily="34" charset="0"/>
              </a:rPr>
              <a:t>и управления эффективностью холдингов в единой системе для управления материальными и финансовыми потоками на всех уровнях принятия решений</a:t>
            </a:r>
          </a:p>
        </p:txBody>
      </p:sp>
      <p:sp>
        <p:nvSpPr>
          <p:cNvPr id="7" name="TextBox 2">
            <a:extLst>
              <a:ext uri="{FF2B5EF4-FFF2-40B4-BE49-F238E27FC236}">
                <a16:creationId xmlns="" xmlns:a16="http://schemas.microsoft.com/office/drawing/2014/main" id="{D2C14E6B-9A84-4BE5-BF31-E8332CB773E1}"/>
              </a:ext>
            </a:extLst>
          </p:cNvPr>
          <p:cNvSpPr txBox="1">
            <a:spLocks noChangeArrowheads="1"/>
          </p:cNvSpPr>
          <p:nvPr/>
        </p:nvSpPr>
        <p:spPr bwMode="auto">
          <a:xfrm>
            <a:off x="5274915" y="3994562"/>
            <a:ext cx="3520710" cy="830997"/>
          </a:xfrm>
          <a:prstGeom prst="rect">
            <a:avLst/>
          </a:prstGeom>
          <a:noFill/>
          <a:ln>
            <a:noFill/>
          </a:ln>
        </p:spPr>
        <p:txBody>
          <a:bodyPr wrap="square">
            <a:spAutoFit/>
          </a:bodyPr>
          <a:lstStyle>
            <a:lvl1pPr marL="250825" indent="-2508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lvl="1" indent="-180000">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Крупные </a:t>
            </a:r>
            <a:r>
              <a:rPr lang="ru-RU" altLang="ru-RU" sz="1200" b="0" dirty="0" err="1">
                <a:latin typeface="Arial" panose="020B0604020202020204" pitchFamily="34" charset="0"/>
              </a:rPr>
              <a:t>монопредприятия</a:t>
            </a:r>
            <a:r>
              <a:rPr lang="ru-RU" altLang="ru-RU" sz="1200" b="0" dirty="0">
                <a:latin typeface="Arial" panose="020B0604020202020204" pitchFamily="34" charset="0"/>
              </a:rPr>
              <a:t>, которым нужен расширенный и глубоко интегрированный функционал для цифровизации управления финансами и основным бизнесом</a:t>
            </a:r>
          </a:p>
        </p:txBody>
      </p:sp>
      <p:sp>
        <p:nvSpPr>
          <p:cNvPr id="8" name="TextBox 4">
            <a:extLst>
              <a:ext uri="{FF2B5EF4-FFF2-40B4-BE49-F238E27FC236}">
                <a16:creationId xmlns="" xmlns:a16="http://schemas.microsoft.com/office/drawing/2014/main" id="{2CD9D1DE-ABA7-405A-AED1-950A4C4993DD}"/>
              </a:ext>
            </a:extLst>
          </p:cNvPr>
          <p:cNvSpPr txBox="1">
            <a:spLocks noChangeArrowheads="1"/>
          </p:cNvSpPr>
          <p:nvPr/>
        </p:nvSpPr>
        <p:spPr bwMode="auto">
          <a:xfrm>
            <a:off x="1691680" y="163248"/>
            <a:ext cx="7148265" cy="68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Целевые пользователи</a:t>
            </a:r>
          </a:p>
        </p:txBody>
      </p:sp>
    </p:spTree>
    <p:extLst>
      <p:ext uri="{BB962C8B-B14F-4D97-AF65-F5344CB8AC3E}">
        <p14:creationId xmlns:p14="http://schemas.microsoft.com/office/powerpoint/2010/main" val="4251941510"/>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B498DB64-E598-4041-BA72-47B0002AD728}"/>
              </a:ext>
            </a:extLst>
          </p:cNvPr>
          <p:cNvSpPr/>
          <p:nvPr/>
        </p:nvSpPr>
        <p:spPr>
          <a:xfrm>
            <a:off x="5292080" y="2283718"/>
            <a:ext cx="3672408" cy="2736304"/>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4998" name="Text Box 6">
            <a:extLst>
              <a:ext uri="{FF2B5EF4-FFF2-40B4-BE49-F238E27FC236}">
                <a16:creationId xmlns="" xmlns:a16="http://schemas.microsoft.com/office/drawing/2014/main" id="{F7D58497-2ABF-7AD3-127D-1229078FC7F2}"/>
              </a:ext>
            </a:extLst>
          </p:cNvPr>
          <p:cNvSpPr txBox="1">
            <a:spLocks noChangeArrowheads="1"/>
          </p:cNvSpPr>
          <p:nvPr/>
        </p:nvSpPr>
        <p:spPr bwMode="auto">
          <a:xfrm>
            <a:off x="248357" y="939378"/>
            <a:ext cx="8642350" cy="2170851"/>
          </a:xfrm>
          <a:prstGeom prst="rect">
            <a:avLst/>
          </a:prstGeom>
          <a:noFill/>
          <a:ln>
            <a:noFill/>
          </a:ln>
          <a:effectLst>
            <a:prstShdw prst="shdw17" dist="17961" dir="2700000">
              <a:schemeClr val="accent1">
                <a:gamma/>
                <a:shade val="60000"/>
                <a:invGamma/>
              </a:schemeClr>
            </a:prstShdw>
          </a:effectLst>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D45448"/>
                </a:solidFill>
                <a:latin typeface="Arial" panose="020B0604020202020204" pitchFamily="34" charset="0"/>
              </a:rPr>
              <a:t>Возможности для руководителей и специалистов по управлению персоналом и расчету заработной платы: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Организация эффективных систем мотивации</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Кадровый учет и ведение расчетов по зарплате в соответствии с законодательством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Минимизация затрат на расчет, автоматизирование всего комплекса расчетов</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Повышение достоверности и скорости расчетов с персоналом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Формирование документов на выплату зарплаты и отчетности </a:t>
            </a:r>
            <a:br>
              <a:rPr lang="ru-RU" altLang="ru-RU" sz="1200" b="0" dirty="0">
                <a:latin typeface="Arial" panose="020B0604020202020204" pitchFamily="34" charset="0"/>
              </a:rPr>
            </a:br>
            <a:r>
              <a:rPr lang="ru-RU" altLang="ru-RU" sz="1200" b="0" dirty="0">
                <a:latin typeface="Arial" panose="020B0604020202020204" pitchFamily="34" charset="0"/>
              </a:rPr>
              <a:t>в государственные надзорные органы</a:t>
            </a:r>
          </a:p>
          <a:p>
            <a:pPr eaLnBrk="1" hangingPunct="1">
              <a:spcBef>
                <a:spcPct val="20000"/>
              </a:spcBef>
              <a:defRPr/>
            </a:pPr>
            <a:endParaRPr lang="ru-RU" altLang="ru-RU" sz="1200" b="0" dirty="0">
              <a:latin typeface="Arial" panose="020B0604020202020204" pitchFamily="34" charset="0"/>
            </a:endParaRPr>
          </a:p>
        </p:txBody>
      </p:sp>
      <p:pic>
        <p:nvPicPr>
          <p:cNvPr id="160772" name="Picture 13" descr="35">
            <a:extLst>
              <a:ext uri="{FF2B5EF4-FFF2-40B4-BE49-F238E27FC236}">
                <a16:creationId xmlns="" xmlns:a16="http://schemas.microsoft.com/office/drawing/2014/main" id="{D78E002A-12DB-E046-363F-DD2D78773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307" y="2395288"/>
            <a:ext cx="3494015" cy="2552726"/>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 xmlns:a16="http://schemas.microsoft.com/office/drawing/2014/main" id="{EBE4216A-3504-4149-9856-44086304294A}"/>
              </a:ext>
            </a:extLst>
          </p:cNvPr>
          <p:cNvSpPr txBox="1">
            <a:spLocks/>
          </p:cNvSpPr>
          <p:nvPr/>
        </p:nvSpPr>
        <p:spPr bwMode="auto">
          <a:xfrm>
            <a:off x="1691680" y="195486"/>
            <a:ext cx="7128470" cy="7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ea typeface="+mn-ea"/>
                <a:cs typeface="Arial" panose="020B0604020202020204" pitchFamily="34" charset="0"/>
              </a:rPr>
              <a:t>Управление персоналом и расчет заработной платы</a:t>
            </a:r>
            <a:endParaRPr lang="ru-RU" altLang="ru-RU" sz="18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Заголовок 1">
            <a:extLst>
              <a:ext uri="{FF2B5EF4-FFF2-40B4-BE49-F238E27FC236}">
                <a16:creationId xmlns="" xmlns:a16="http://schemas.microsoft.com/office/drawing/2014/main" id="{9D716BDA-37AE-3297-D84D-210D06E0C592}"/>
              </a:ext>
            </a:extLst>
          </p:cNvPr>
          <p:cNvSpPr>
            <a:spLocks noGrp="1"/>
          </p:cNvSpPr>
          <p:nvPr>
            <p:ph type="title" idx="4294967295"/>
          </p:nvPr>
        </p:nvSpPr>
        <p:spPr>
          <a:xfrm>
            <a:off x="1730376" y="195486"/>
            <a:ext cx="7200899" cy="69929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1С:Кабинет сотрудника</a:t>
            </a:r>
          </a:p>
        </p:txBody>
      </p:sp>
      <p:sp>
        <p:nvSpPr>
          <p:cNvPr id="7" name="Объект 2">
            <a:extLst>
              <a:ext uri="{FF2B5EF4-FFF2-40B4-BE49-F238E27FC236}">
                <a16:creationId xmlns="" xmlns:a16="http://schemas.microsoft.com/office/drawing/2014/main" id="{4E33B270-E808-6F31-475D-BB760A84B1E5}"/>
              </a:ext>
            </a:extLst>
          </p:cNvPr>
          <p:cNvSpPr>
            <a:spLocks noGrp="1"/>
          </p:cNvSpPr>
          <p:nvPr>
            <p:ph idx="4294967295"/>
          </p:nvPr>
        </p:nvSpPr>
        <p:spPr>
          <a:xfrm>
            <a:off x="397917" y="1119981"/>
            <a:ext cx="7132638" cy="582613"/>
          </a:xfrm>
        </p:spPr>
        <p:txBody>
          <a:bodyPr>
            <a:noAutofit/>
          </a:bodyPr>
          <a:lstStyle/>
          <a:p>
            <a:pPr marL="0" indent="0" eaLnBrk="1" hangingPunct="1">
              <a:spcBef>
                <a:spcPts val="238"/>
              </a:spcBef>
              <a:buClr>
                <a:srgbClr val="D71920"/>
              </a:buClr>
              <a:buFont typeface="Arial" panose="020B0604020202020204" pitchFamily="34" charset="0"/>
              <a:buNone/>
              <a:defRPr/>
            </a:pPr>
            <a:r>
              <a:rPr lang="ru-RU" sz="1100" dirty="0">
                <a:solidFill>
                  <a:srgbClr val="D45448"/>
                </a:solidFill>
                <a:latin typeface="Arial" panose="020B0604020202020204" pitchFamily="34" charset="0"/>
                <a:cs typeface="Arial" panose="020B0604020202020204" pitchFamily="34" charset="0"/>
              </a:rPr>
              <a:t>1С:Кабинет сотрудника — мобильное приложение </a:t>
            </a:r>
            <a:r>
              <a:rPr lang="ru-RU" sz="1100" dirty="0">
                <a:latin typeface="Arial" panose="020B0604020202020204" pitchFamily="34" charset="0"/>
                <a:cs typeface="Arial" panose="020B0604020202020204" pitchFamily="34" charset="0"/>
              </a:rPr>
              <a:t>для удобного взаимодействия сотрудников и бухгалтерии компании по </a:t>
            </a:r>
            <a:r>
              <a:rPr lang="ru-RU" sz="1200" dirty="0">
                <a:latin typeface="Arial" panose="020B0604020202020204" pitchFamily="34" charset="0"/>
                <a:cs typeface="Arial" panose="020B0604020202020204" pitchFamily="34" charset="0"/>
              </a:rPr>
              <a:t>самым</a:t>
            </a:r>
            <a:r>
              <a:rPr lang="ru-RU" sz="1100" dirty="0">
                <a:latin typeface="Arial" panose="020B0604020202020204" pitchFamily="34" charset="0"/>
                <a:cs typeface="Arial" panose="020B0604020202020204" pitchFamily="34" charset="0"/>
              </a:rPr>
              <a:t> популярным вопросам:</a:t>
            </a:r>
            <a:endParaRPr lang="ru-RU" altLang="ru-RU" sz="1100" dirty="0">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 xmlns:a16="http://schemas.microsoft.com/office/drawing/2014/main" id="{474801C9-2A43-C189-91DE-CA8275DD044A}"/>
              </a:ext>
            </a:extLst>
          </p:cNvPr>
          <p:cNvSpPr/>
          <p:nvPr/>
        </p:nvSpPr>
        <p:spPr>
          <a:xfrm>
            <a:off x="311150" y="2486025"/>
            <a:ext cx="2700338" cy="658813"/>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Заявка на изменение личных данных с прикреплением сканов подтверждающих документов</a:t>
            </a:r>
          </a:p>
        </p:txBody>
      </p:sp>
      <p:sp>
        <p:nvSpPr>
          <p:cNvPr id="9" name="TextBox 148">
            <a:extLst>
              <a:ext uri="{FF2B5EF4-FFF2-40B4-BE49-F238E27FC236}">
                <a16:creationId xmlns="" xmlns:a16="http://schemas.microsoft.com/office/drawing/2014/main" id="{95C34274-F930-BABA-A6DC-525815CFE9D8}"/>
              </a:ext>
            </a:extLst>
          </p:cNvPr>
          <p:cNvSpPr txBox="1">
            <a:spLocks noChangeArrowheads="1"/>
          </p:cNvSpPr>
          <p:nvPr/>
        </p:nvSpPr>
        <p:spPr bwMode="auto">
          <a:xfrm>
            <a:off x="311150" y="2084388"/>
            <a:ext cx="2700338" cy="341312"/>
          </a:xfrm>
          <a:prstGeom prst="rect">
            <a:avLst/>
          </a:prstGeom>
          <a:solidFill>
            <a:srgbClr val="0070C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Личные данные</a:t>
            </a:r>
          </a:p>
        </p:txBody>
      </p:sp>
      <p:sp>
        <p:nvSpPr>
          <p:cNvPr id="10" name="TextBox 148">
            <a:extLst>
              <a:ext uri="{FF2B5EF4-FFF2-40B4-BE49-F238E27FC236}">
                <a16:creationId xmlns="" xmlns:a16="http://schemas.microsoft.com/office/drawing/2014/main" id="{188121E5-CA9E-D975-17BF-59B65B85AAE2}"/>
              </a:ext>
            </a:extLst>
          </p:cNvPr>
          <p:cNvSpPr txBox="1">
            <a:spLocks noChangeArrowheads="1"/>
          </p:cNvSpPr>
          <p:nvPr/>
        </p:nvSpPr>
        <p:spPr bwMode="auto">
          <a:xfrm>
            <a:off x="3270250" y="2084388"/>
            <a:ext cx="2701925" cy="341312"/>
          </a:xfrm>
          <a:prstGeom prst="rect">
            <a:avLst/>
          </a:prstGeom>
          <a:solidFill>
            <a:srgbClr val="0070C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Справки</a:t>
            </a:r>
          </a:p>
        </p:txBody>
      </p:sp>
      <p:sp>
        <p:nvSpPr>
          <p:cNvPr id="11" name="TextBox 148">
            <a:extLst>
              <a:ext uri="{FF2B5EF4-FFF2-40B4-BE49-F238E27FC236}">
                <a16:creationId xmlns="" xmlns:a16="http://schemas.microsoft.com/office/drawing/2014/main" id="{7ACE1DA9-65A3-312C-9CED-9931344922EE}"/>
              </a:ext>
            </a:extLst>
          </p:cNvPr>
          <p:cNvSpPr txBox="1">
            <a:spLocks noChangeArrowheads="1"/>
          </p:cNvSpPr>
          <p:nvPr/>
        </p:nvSpPr>
        <p:spPr bwMode="auto">
          <a:xfrm>
            <a:off x="6229350" y="2084388"/>
            <a:ext cx="2701925" cy="341312"/>
          </a:xfrm>
          <a:prstGeom prst="rect">
            <a:avLst/>
          </a:prstGeom>
          <a:solidFill>
            <a:srgbClr val="0070C0"/>
          </a:solidFill>
          <a:ln>
            <a:noFill/>
          </a:ln>
        </p:spPr>
        <p:txBody>
          <a:bodyPr anchor="ctr"/>
          <a:lstStyle>
            <a:defPPr>
              <a:defRPr lang="ru-RU"/>
            </a:defPPr>
            <a:lvl1pPr algn="ctr">
              <a:defRPr sz="1111">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altLang="ru-RU" sz="1200" b="0" dirty="0"/>
              <a:t>Заработная плата</a:t>
            </a:r>
          </a:p>
        </p:txBody>
      </p:sp>
      <p:sp>
        <p:nvSpPr>
          <p:cNvPr id="12" name="Прямоугольник 11">
            <a:extLst>
              <a:ext uri="{FF2B5EF4-FFF2-40B4-BE49-F238E27FC236}">
                <a16:creationId xmlns="" xmlns:a16="http://schemas.microsoft.com/office/drawing/2014/main" id="{00EFBA1C-8371-39C8-2A54-41CA2D8AA2D9}"/>
              </a:ext>
            </a:extLst>
          </p:cNvPr>
          <p:cNvSpPr/>
          <p:nvPr/>
        </p:nvSpPr>
        <p:spPr>
          <a:xfrm>
            <a:off x="3270250" y="2451100"/>
            <a:ext cx="2701925" cy="658813"/>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Запрос справок с выбором унифицированных форм или нового образца</a:t>
            </a:r>
          </a:p>
        </p:txBody>
      </p:sp>
      <p:sp>
        <p:nvSpPr>
          <p:cNvPr id="13" name="Прямоугольник 12">
            <a:extLst>
              <a:ext uri="{FF2B5EF4-FFF2-40B4-BE49-F238E27FC236}">
                <a16:creationId xmlns="" xmlns:a16="http://schemas.microsoft.com/office/drawing/2014/main" id="{F1E1B67D-7974-3043-645B-98C79BD109A9}"/>
              </a:ext>
            </a:extLst>
          </p:cNvPr>
          <p:cNvSpPr/>
          <p:nvPr/>
        </p:nvSpPr>
        <p:spPr>
          <a:xfrm>
            <a:off x="6229350" y="2451100"/>
            <a:ext cx="2701925" cy="658813"/>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Формирование расчетных листков и просмотр начислений за любой период</a:t>
            </a:r>
          </a:p>
        </p:txBody>
      </p:sp>
      <p:sp>
        <p:nvSpPr>
          <p:cNvPr id="14" name="Прямоугольник 13">
            <a:extLst>
              <a:ext uri="{FF2B5EF4-FFF2-40B4-BE49-F238E27FC236}">
                <a16:creationId xmlns="" xmlns:a16="http://schemas.microsoft.com/office/drawing/2014/main" id="{B75DD6C1-973D-0632-06A4-EDDCFA4B780E}"/>
              </a:ext>
            </a:extLst>
          </p:cNvPr>
          <p:cNvSpPr/>
          <p:nvPr/>
        </p:nvSpPr>
        <p:spPr>
          <a:xfrm>
            <a:off x="311150" y="4140200"/>
            <a:ext cx="2700338" cy="660400"/>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Отправка заявки на согласование, отражение графика отпусков и его остатка</a:t>
            </a:r>
          </a:p>
        </p:txBody>
      </p:sp>
      <p:sp>
        <p:nvSpPr>
          <p:cNvPr id="15" name="TextBox 148">
            <a:extLst>
              <a:ext uri="{FF2B5EF4-FFF2-40B4-BE49-F238E27FC236}">
                <a16:creationId xmlns="" xmlns:a16="http://schemas.microsoft.com/office/drawing/2014/main" id="{280FC21A-953D-0596-8F3A-DC24524B9BAA}"/>
              </a:ext>
            </a:extLst>
          </p:cNvPr>
          <p:cNvSpPr txBox="1">
            <a:spLocks noChangeArrowheads="1"/>
          </p:cNvSpPr>
          <p:nvPr/>
        </p:nvSpPr>
        <p:spPr bwMode="auto">
          <a:xfrm>
            <a:off x="311150" y="3738563"/>
            <a:ext cx="2700338" cy="342900"/>
          </a:xfrm>
          <a:prstGeom prst="rect">
            <a:avLst/>
          </a:prstGeom>
          <a:solidFill>
            <a:srgbClr val="0070C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Отпуск</a:t>
            </a:r>
          </a:p>
        </p:txBody>
      </p:sp>
      <p:sp>
        <p:nvSpPr>
          <p:cNvPr id="16" name="TextBox 148">
            <a:extLst>
              <a:ext uri="{FF2B5EF4-FFF2-40B4-BE49-F238E27FC236}">
                <a16:creationId xmlns="" xmlns:a16="http://schemas.microsoft.com/office/drawing/2014/main" id="{8E2CF4C4-5C74-535B-80CD-60BD75DDA5DC}"/>
              </a:ext>
            </a:extLst>
          </p:cNvPr>
          <p:cNvSpPr txBox="1">
            <a:spLocks noChangeArrowheads="1"/>
          </p:cNvSpPr>
          <p:nvPr/>
        </p:nvSpPr>
        <p:spPr bwMode="auto">
          <a:xfrm>
            <a:off x="3270250" y="3738563"/>
            <a:ext cx="2701925" cy="342900"/>
          </a:xfrm>
          <a:prstGeom prst="rect">
            <a:avLst/>
          </a:prstGeom>
          <a:solidFill>
            <a:srgbClr val="0070C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Отсутствие</a:t>
            </a:r>
          </a:p>
        </p:txBody>
      </p:sp>
      <p:sp>
        <p:nvSpPr>
          <p:cNvPr id="17" name="TextBox 148">
            <a:extLst>
              <a:ext uri="{FF2B5EF4-FFF2-40B4-BE49-F238E27FC236}">
                <a16:creationId xmlns="" xmlns:a16="http://schemas.microsoft.com/office/drawing/2014/main" id="{2A73B739-C276-44C9-6C8D-B3900396E0C9}"/>
              </a:ext>
            </a:extLst>
          </p:cNvPr>
          <p:cNvSpPr txBox="1">
            <a:spLocks noChangeArrowheads="1"/>
          </p:cNvSpPr>
          <p:nvPr/>
        </p:nvSpPr>
        <p:spPr bwMode="auto">
          <a:xfrm>
            <a:off x="6229350" y="3738563"/>
            <a:ext cx="2701925" cy="342900"/>
          </a:xfrm>
          <a:prstGeom prst="rect">
            <a:avLst/>
          </a:prstGeom>
          <a:solidFill>
            <a:srgbClr val="0070C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Утверждение заявок</a:t>
            </a:r>
          </a:p>
        </p:txBody>
      </p:sp>
      <p:sp>
        <p:nvSpPr>
          <p:cNvPr id="18" name="Прямоугольник 17">
            <a:extLst>
              <a:ext uri="{FF2B5EF4-FFF2-40B4-BE49-F238E27FC236}">
                <a16:creationId xmlns="" xmlns:a16="http://schemas.microsoft.com/office/drawing/2014/main" id="{88F73587-7013-559C-8DE6-06E77E6D68C2}"/>
              </a:ext>
            </a:extLst>
          </p:cNvPr>
          <p:cNvSpPr/>
          <p:nvPr/>
        </p:nvSpPr>
        <p:spPr>
          <a:xfrm>
            <a:off x="3270250" y="4106863"/>
            <a:ext cx="2701925" cy="658812"/>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Уведомление об отсутствии и оформление больничного или отпуска за свой счет</a:t>
            </a:r>
          </a:p>
        </p:txBody>
      </p:sp>
      <p:sp>
        <p:nvSpPr>
          <p:cNvPr id="19" name="Прямоугольник 18">
            <a:extLst>
              <a:ext uri="{FF2B5EF4-FFF2-40B4-BE49-F238E27FC236}">
                <a16:creationId xmlns="" xmlns:a16="http://schemas.microsoft.com/office/drawing/2014/main" id="{8A93E541-47F7-A746-5ECC-4FBFCF062E8C}"/>
              </a:ext>
            </a:extLst>
          </p:cNvPr>
          <p:cNvSpPr/>
          <p:nvPr/>
        </p:nvSpPr>
        <p:spPr>
          <a:xfrm>
            <a:off x="6229350" y="4106863"/>
            <a:ext cx="2701925" cy="658812"/>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Согласование заявок руководителем по кадровым вопросам</a:t>
            </a:r>
          </a:p>
        </p:txBody>
      </p:sp>
      <p:pic>
        <p:nvPicPr>
          <p:cNvPr id="161808" name="Picture 4" descr="https://1sshop.ru/img/i2900002195651.jpg">
            <a:extLst>
              <a:ext uri="{FF2B5EF4-FFF2-40B4-BE49-F238E27FC236}">
                <a16:creationId xmlns="" xmlns:a16="http://schemas.microsoft.com/office/drawing/2014/main" id="{14FA7A6A-1BD4-5AFC-4124-E07A410B38A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0813" y="835025"/>
            <a:ext cx="1160462"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bwMode="auto">
          <a:xfrm>
            <a:off x="1698915" y="195486"/>
            <a:ext cx="7127875" cy="65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Эффект от автоматизации корпоративных закупок</a:t>
            </a:r>
          </a:p>
        </p:txBody>
      </p:sp>
      <p:sp>
        <p:nvSpPr>
          <p:cNvPr id="21" name="TextBox 20">
            <a:extLst>
              <a:ext uri="{FF2B5EF4-FFF2-40B4-BE49-F238E27FC236}">
                <a16:creationId xmlns="" xmlns:a16="http://schemas.microsoft.com/office/drawing/2014/main" id="{C8C5DDB9-2472-4123-A10D-7F1D3D1F6082}"/>
              </a:ext>
            </a:extLst>
          </p:cNvPr>
          <p:cNvSpPr txBox="1"/>
          <p:nvPr/>
        </p:nvSpPr>
        <p:spPr>
          <a:xfrm>
            <a:off x="744496" y="1719687"/>
            <a:ext cx="1857120" cy="483209"/>
          </a:xfrm>
          <a:prstGeom prst="rect">
            <a:avLst/>
          </a:prstGeom>
          <a:noFill/>
        </p:spPr>
        <p:txBody>
          <a:bodyPr wrap="square" rtlCol="0">
            <a:spAutoFit/>
          </a:bodyPr>
          <a:lstStyle/>
          <a:p>
            <a:pPr algn="ctr"/>
            <a:r>
              <a:rPr lang="ru-RU" sz="1270" b="0" dirty="0">
                <a:latin typeface="Arial" panose="020B0604020202020204" pitchFamily="34" charset="0"/>
              </a:rPr>
              <a:t>Аккредитация поставщиков</a:t>
            </a:r>
          </a:p>
        </p:txBody>
      </p:sp>
      <p:sp>
        <p:nvSpPr>
          <p:cNvPr id="26" name="TextBox 25">
            <a:extLst>
              <a:ext uri="{FF2B5EF4-FFF2-40B4-BE49-F238E27FC236}">
                <a16:creationId xmlns="" xmlns:a16="http://schemas.microsoft.com/office/drawing/2014/main" id="{40379D31-6507-4187-9831-E0865E510EA2}"/>
              </a:ext>
            </a:extLst>
          </p:cNvPr>
          <p:cNvSpPr txBox="1"/>
          <p:nvPr/>
        </p:nvSpPr>
        <p:spPr>
          <a:xfrm>
            <a:off x="6520720" y="2408664"/>
            <a:ext cx="1588059" cy="287771"/>
          </a:xfrm>
          <a:prstGeom prst="rect">
            <a:avLst/>
          </a:prstGeom>
          <a:noFill/>
        </p:spPr>
        <p:txBody>
          <a:bodyPr wrap="square" rtlCol="0">
            <a:spAutoFit/>
          </a:bodyPr>
          <a:lstStyle/>
          <a:p>
            <a:pPr algn="ctr"/>
            <a:r>
              <a:rPr lang="ru-RU" sz="1270" b="0" dirty="0">
                <a:latin typeface="Arial" panose="020B0604020202020204" pitchFamily="34" charset="0"/>
              </a:rPr>
              <a:t>Переторжка</a:t>
            </a:r>
          </a:p>
        </p:txBody>
      </p:sp>
      <p:sp>
        <p:nvSpPr>
          <p:cNvPr id="27" name="TextBox 26">
            <a:extLst>
              <a:ext uri="{FF2B5EF4-FFF2-40B4-BE49-F238E27FC236}">
                <a16:creationId xmlns="" xmlns:a16="http://schemas.microsoft.com/office/drawing/2014/main" id="{3EB2EA7D-9F95-4E32-9BE4-CA25FA4C63C3}"/>
              </a:ext>
            </a:extLst>
          </p:cNvPr>
          <p:cNvSpPr txBox="1"/>
          <p:nvPr/>
        </p:nvSpPr>
        <p:spPr>
          <a:xfrm>
            <a:off x="6285860" y="4286132"/>
            <a:ext cx="2057780" cy="287771"/>
          </a:xfrm>
          <a:prstGeom prst="rect">
            <a:avLst/>
          </a:prstGeom>
          <a:noFill/>
        </p:spPr>
        <p:txBody>
          <a:bodyPr wrap="square" rtlCol="0">
            <a:spAutoFit/>
          </a:bodyPr>
          <a:lstStyle/>
          <a:p>
            <a:pPr algn="ctr"/>
            <a:r>
              <a:rPr lang="ru-RU" sz="1270" b="0" dirty="0">
                <a:latin typeface="Arial" panose="020B0604020202020204" pitchFamily="34" charset="0"/>
              </a:rPr>
              <a:t>Попозиционные закупки</a:t>
            </a:r>
          </a:p>
        </p:txBody>
      </p:sp>
      <p:sp>
        <p:nvSpPr>
          <p:cNvPr id="29" name="TextBox 28">
            <a:extLst>
              <a:ext uri="{FF2B5EF4-FFF2-40B4-BE49-F238E27FC236}">
                <a16:creationId xmlns="" xmlns:a16="http://schemas.microsoft.com/office/drawing/2014/main" id="{471392E3-6EB3-4CFB-8815-73DF63B8EFD9}"/>
              </a:ext>
            </a:extLst>
          </p:cNvPr>
          <p:cNvSpPr txBox="1"/>
          <p:nvPr/>
        </p:nvSpPr>
        <p:spPr>
          <a:xfrm>
            <a:off x="644166" y="3028919"/>
            <a:ext cx="2057780" cy="287771"/>
          </a:xfrm>
          <a:prstGeom prst="rect">
            <a:avLst/>
          </a:prstGeom>
          <a:noFill/>
        </p:spPr>
        <p:txBody>
          <a:bodyPr wrap="square" rtlCol="0">
            <a:spAutoFit/>
          </a:bodyPr>
          <a:lstStyle/>
          <a:p>
            <a:pPr algn="ctr"/>
            <a:r>
              <a:rPr lang="ru-RU" sz="1270" b="0" dirty="0">
                <a:latin typeface="Arial" panose="020B0604020202020204" pitchFamily="34" charset="0"/>
              </a:rPr>
              <a:t>Зонтичные закупки</a:t>
            </a:r>
          </a:p>
        </p:txBody>
      </p:sp>
      <p:sp>
        <p:nvSpPr>
          <p:cNvPr id="30" name="TextBox 29">
            <a:extLst>
              <a:ext uri="{FF2B5EF4-FFF2-40B4-BE49-F238E27FC236}">
                <a16:creationId xmlns="" xmlns:a16="http://schemas.microsoft.com/office/drawing/2014/main" id="{4819285C-108F-44A7-B312-F0EF8048CC33}"/>
              </a:ext>
            </a:extLst>
          </p:cNvPr>
          <p:cNvSpPr txBox="1"/>
          <p:nvPr/>
        </p:nvSpPr>
        <p:spPr>
          <a:xfrm>
            <a:off x="6706432" y="3028919"/>
            <a:ext cx="1216635" cy="287771"/>
          </a:xfrm>
          <a:prstGeom prst="rect">
            <a:avLst/>
          </a:prstGeom>
          <a:noFill/>
        </p:spPr>
        <p:txBody>
          <a:bodyPr wrap="square" rtlCol="0">
            <a:spAutoFit/>
          </a:bodyPr>
          <a:lstStyle/>
          <a:p>
            <a:pPr algn="ctr"/>
            <a:r>
              <a:rPr lang="ru-RU" sz="1270" b="0" dirty="0">
                <a:latin typeface="Arial" panose="020B0604020202020204" pitchFamily="34" charset="0"/>
              </a:rPr>
              <a:t>Аукцион</a:t>
            </a:r>
          </a:p>
        </p:txBody>
      </p:sp>
      <p:sp>
        <p:nvSpPr>
          <p:cNvPr id="31" name="TextBox 30">
            <a:extLst>
              <a:ext uri="{FF2B5EF4-FFF2-40B4-BE49-F238E27FC236}">
                <a16:creationId xmlns="" xmlns:a16="http://schemas.microsoft.com/office/drawing/2014/main" id="{64B6CDF0-9035-4D3E-B830-23279D6DB7D3}"/>
              </a:ext>
            </a:extLst>
          </p:cNvPr>
          <p:cNvSpPr txBox="1"/>
          <p:nvPr/>
        </p:nvSpPr>
        <p:spPr>
          <a:xfrm>
            <a:off x="4048251" y="1817388"/>
            <a:ext cx="1214602" cy="287771"/>
          </a:xfrm>
          <a:prstGeom prst="rect">
            <a:avLst/>
          </a:prstGeom>
          <a:noFill/>
        </p:spPr>
        <p:txBody>
          <a:bodyPr wrap="square" rtlCol="0">
            <a:spAutoFit/>
          </a:bodyPr>
          <a:lstStyle/>
          <a:p>
            <a:pPr algn="ctr"/>
            <a:r>
              <a:rPr lang="ru-RU" sz="1270" b="0" dirty="0">
                <a:latin typeface="Arial" panose="020B0604020202020204" pitchFamily="34" charset="0"/>
              </a:rPr>
              <a:t>Конкурс</a:t>
            </a:r>
          </a:p>
        </p:txBody>
      </p:sp>
      <p:sp>
        <p:nvSpPr>
          <p:cNvPr id="32" name="TextBox 31">
            <a:extLst>
              <a:ext uri="{FF2B5EF4-FFF2-40B4-BE49-F238E27FC236}">
                <a16:creationId xmlns="" xmlns:a16="http://schemas.microsoft.com/office/drawing/2014/main" id="{23ACBE38-3ACB-4295-952A-5C47E1A99CF5}"/>
              </a:ext>
            </a:extLst>
          </p:cNvPr>
          <p:cNvSpPr txBox="1"/>
          <p:nvPr/>
        </p:nvSpPr>
        <p:spPr>
          <a:xfrm>
            <a:off x="3726991" y="2408664"/>
            <a:ext cx="1857120" cy="287771"/>
          </a:xfrm>
          <a:prstGeom prst="rect">
            <a:avLst/>
          </a:prstGeom>
          <a:noFill/>
        </p:spPr>
        <p:txBody>
          <a:bodyPr wrap="square" rtlCol="0">
            <a:spAutoFit/>
          </a:bodyPr>
          <a:lstStyle/>
          <a:p>
            <a:pPr algn="ctr"/>
            <a:r>
              <a:rPr lang="ru-RU" sz="1270" b="0" dirty="0">
                <a:latin typeface="Arial" panose="020B0604020202020204" pitchFamily="34" charset="0"/>
              </a:rPr>
              <a:t>Запрос предложений</a:t>
            </a:r>
          </a:p>
        </p:txBody>
      </p:sp>
      <p:sp>
        <p:nvSpPr>
          <p:cNvPr id="33" name="TextBox 32">
            <a:extLst>
              <a:ext uri="{FF2B5EF4-FFF2-40B4-BE49-F238E27FC236}">
                <a16:creationId xmlns="" xmlns:a16="http://schemas.microsoft.com/office/drawing/2014/main" id="{3963FF55-1CA1-4A75-AB8A-01F98C0812FA}"/>
              </a:ext>
            </a:extLst>
          </p:cNvPr>
          <p:cNvSpPr txBox="1"/>
          <p:nvPr/>
        </p:nvSpPr>
        <p:spPr>
          <a:xfrm>
            <a:off x="6400477" y="3717722"/>
            <a:ext cx="1828546" cy="287771"/>
          </a:xfrm>
          <a:prstGeom prst="rect">
            <a:avLst/>
          </a:prstGeom>
          <a:noFill/>
        </p:spPr>
        <p:txBody>
          <a:bodyPr wrap="square" rtlCol="0">
            <a:spAutoFit/>
          </a:bodyPr>
          <a:lstStyle/>
          <a:p>
            <a:pPr algn="ctr"/>
            <a:r>
              <a:rPr lang="ru-RU" sz="1270" b="0" dirty="0">
                <a:latin typeface="Arial" panose="020B0604020202020204" pitchFamily="34" charset="0"/>
              </a:rPr>
              <a:t>Запрос котировок</a:t>
            </a:r>
          </a:p>
        </p:txBody>
      </p:sp>
      <p:sp>
        <p:nvSpPr>
          <p:cNvPr id="34" name="TextBox 33">
            <a:extLst>
              <a:ext uri="{FF2B5EF4-FFF2-40B4-BE49-F238E27FC236}">
                <a16:creationId xmlns="" xmlns:a16="http://schemas.microsoft.com/office/drawing/2014/main" id="{1BD95EC3-38D0-4461-BBDA-F43D3258FC74}"/>
              </a:ext>
            </a:extLst>
          </p:cNvPr>
          <p:cNvSpPr txBox="1"/>
          <p:nvPr/>
        </p:nvSpPr>
        <p:spPr>
          <a:xfrm>
            <a:off x="3726991" y="3028919"/>
            <a:ext cx="1857120" cy="483209"/>
          </a:xfrm>
          <a:prstGeom prst="rect">
            <a:avLst/>
          </a:prstGeom>
          <a:noFill/>
        </p:spPr>
        <p:txBody>
          <a:bodyPr wrap="square" rtlCol="0">
            <a:spAutoFit/>
          </a:bodyPr>
          <a:lstStyle/>
          <a:p>
            <a:pPr algn="ctr"/>
            <a:r>
              <a:rPr lang="ru-RU" sz="1270" b="0" dirty="0">
                <a:latin typeface="Arial" panose="020B0604020202020204" pitchFamily="34" charset="0"/>
              </a:rPr>
              <a:t>Конкурентные переговоры</a:t>
            </a:r>
          </a:p>
        </p:txBody>
      </p:sp>
      <p:sp>
        <p:nvSpPr>
          <p:cNvPr id="35" name="TextBox 34">
            <a:extLst>
              <a:ext uri="{FF2B5EF4-FFF2-40B4-BE49-F238E27FC236}">
                <a16:creationId xmlns="" xmlns:a16="http://schemas.microsoft.com/office/drawing/2014/main" id="{8A0140EA-477D-4945-BD29-85F47DFE2EB4}"/>
              </a:ext>
            </a:extLst>
          </p:cNvPr>
          <p:cNvSpPr txBox="1"/>
          <p:nvPr/>
        </p:nvSpPr>
        <p:spPr>
          <a:xfrm>
            <a:off x="744496" y="2310963"/>
            <a:ext cx="1857120" cy="483209"/>
          </a:xfrm>
          <a:prstGeom prst="rect">
            <a:avLst/>
          </a:prstGeom>
          <a:noFill/>
        </p:spPr>
        <p:txBody>
          <a:bodyPr wrap="square" rtlCol="0">
            <a:spAutoFit/>
          </a:bodyPr>
          <a:lstStyle/>
          <a:p>
            <a:pPr algn="ctr"/>
            <a:r>
              <a:rPr lang="ru-RU" sz="1270" b="0" dirty="0">
                <a:latin typeface="Arial" panose="020B0604020202020204" pitchFamily="34" charset="0"/>
              </a:rPr>
              <a:t>Квалификация поставщиков</a:t>
            </a:r>
          </a:p>
        </p:txBody>
      </p:sp>
      <p:sp>
        <p:nvSpPr>
          <p:cNvPr id="36" name="TextBox 35">
            <a:extLst>
              <a:ext uri="{FF2B5EF4-FFF2-40B4-BE49-F238E27FC236}">
                <a16:creationId xmlns="" xmlns:a16="http://schemas.microsoft.com/office/drawing/2014/main" id="{177833CF-A831-43DC-BB5A-E56D85466403}"/>
              </a:ext>
            </a:extLst>
          </p:cNvPr>
          <p:cNvSpPr txBox="1"/>
          <p:nvPr/>
        </p:nvSpPr>
        <p:spPr>
          <a:xfrm>
            <a:off x="400338" y="1314537"/>
            <a:ext cx="2545437" cy="287771"/>
          </a:xfrm>
          <a:prstGeom prst="rect">
            <a:avLst/>
          </a:prstGeom>
          <a:noFill/>
        </p:spPr>
        <p:txBody>
          <a:bodyPr wrap="square" rtlCol="0">
            <a:spAutoFit/>
          </a:bodyPr>
          <a:lstStyle/>
          <a:p>
            <a:pPr algn="ctr"/>
            <a:r>
              <a:rPr lang="ru-RU" sz="1270" dirty="0">
                <a:solidFill>
                  <a:srgbClr val="C00000"/>
                </a:solidFill>
                <a:latin typeface="Arial" panose="020B0604020202020204" pitchFamily="34" charset="0"/>
              </a:rPr>
              <a:t>Гарантия поставки</a:t>
            </a:r>
          </a:p>
        </p:txBody>
      </p:sp>
      <p:sp>
        <p:nvSpPr>
          <p:cNvPr id="37" name="TextBox 36">
            <a:extLst>
              <a:ext uri="{FF2B5EF4-FFF2-40B4-BE49-F238E27FC236}">
                <a16:creationId xmlns="" xmlns:a16="http://schemas.microsoft.com/office/drawing/2014/main" id="{D670ADD8-3C80-49DC-BAD4-0C3118D639C5}"/>
              </a:ext>
            </a:extLst>
          </p:cNvPr>
          <p:cNvSpPr txBox="1"/>
          <p:nvPr/>
        </p:nvSpPr>
        <p:spPr>
          <a:xfrm>
            <a:off x="6386190" y="1817388"/>
            <a:ext cx="1857120" cy="287771"/>
          </a:xfrm>
          <a:prstGeom prst="rect">
            <a:avLst/>
          </a:prstGeom>
          <a:noFill/>
        </p:spPr>
        <p:txBody>
          <a:bodyPr wrap="square" rtlCol="0">
            <a:spAutoFit/>
          </a:bodyPr>
          <a:lstStyle/>
          <a:p>
            <a:pPr algn="ctr"/>
            <a:r>
              <a:rPr lang="ru-RU" sz="1270" b="0" dirty="0">
                <a:latin typeface="Arial" panose="020B0604020202020204" pitchFamily="34" charset="0"/>
              </a:rPr>
              <a:t>Замены на аналоги</a:t>
            </a:r>
          </a:p>
        </p:txBody>
      </p:sp>
      <p:sp>
        <p:nvSpPr>
          <p:cNvPr id="38" name="TextBox 37">
            <a:extLst>
              <a:ext uri="{FF2B5EF4-FFF2-40B4-BE49-F238E27FC236}">
                <a16:creationId xmlns="" xmlns:a16="http://schemas.microsoft.com/office/drawing/2014/main" id="{69186085-7998-4430-8479-582890FEA935}"/>
              </a:ext>
            </a:extLst>
          </p:cNvPr>
          <p:cNvSpPr txBox="1"/>
          <p:nvPr/>
        </p:nvSpPr>
        <p:spPr>
          <a:xfrm>
            <a:off x="6470556" y="1314537"/>
            <a:ext cx="1688389" cy="287771"/>
          </a:xfrm>
          <a:prstGeom prst="rect">
            <a:avLst/>
          </a:prstGeom>
          <a:noFill/>
        </p:spPr>
        <p:txBody>
          <a:bodyPr wrap="square" rtlCol="0">
            <a:spAutoFit/>
          </a:bodyPr>
          <a:lstStyle/>
          <a:p>
            <a:pPr algn="ctr"/>
            <a:r>
              <a:rPr lang="ru-RU" sz="1270" dirty="0">
                <a:solidFill>
                  <a:srgbClr val="C00000"/>
                </a:solidFill>
                <a:latin typeface="Arial" panose="020B0604020202020204" pitchFamily="34" charset="0"/>
              </a:rPr>
              <a:t>Лучшая цена</a:t>
            </a:r>
          </a:p>
        </p:txBody>
      </p:sp>
      <p:sp>
        <p:nvSpPr>
          <p:cNvPr id="39" name="TextBox 38">
            <a:extLst>
              <a:ext uri="{FF2B5EF4-FFF2-40B4-BE49-F238E27FC236}">
                <a16:creationId xmlns="" xmlns:a16="http://schemas.microsoft.com/office/drawing/2014/main" id="{08015DAC-66B5-4916-AC70-79D0B293C6DE}"/>
              </a:ext>
            </a:extLst>
          </p:cNvPr>
          <p:cNvSpPr txBox="1"/>
          <p:nvPr/>
        </p:nvSpPr>
        <p:spPr>
          <a:xfrm>
            <a:off x="3440949" y="1314537"/>
            <a:ext cx="2429204" cy="287771"/>
          </a:xfrm>
          <a:prstGeom prst="rect">
            <a:avLst/>
          </a:prstGeom>
          <a:noFill/>
        </p:spPr>
        <p:txBody>
          <a:bodyPr wrap="square" rtlCol="0">
            <a:spAutoFit/>
          </a:bodyPr>
          <a:lstStyle>
            <a:defPPr>
              <a:defRPr lang="en-US"/>
            </a:defPPr>
            <a:lvl1pPr algn="ctr">
              <a:defRPr sz="1600">
                <a:solidFill>
                  <a:srgbClr val="C00000"/>
                </a:solidFill>
                <a:latin typeface="+mn-lt"/>
                <a:cs typeface="Calibri Light" panose="020F0302020204030204" pitchFamily="34" charset="0"/>
              </a:defRPr>
            </a:lvl1pPr>
          </a:lstStyle>
          <a:p>
            <a:r>
              <a:rPr lang="ru-RU" sz="1270" dirty="0">
                <a:latin typeface="Arial" panose="020B0604020202020204" pitchFamily="34" charset="0"/>
                <a:cs typeface="Arial" panose="020B0604020202020204" pitchFamily="34" charset="0"/>
              </a:rPr>
              <a:t>Цена - качество</a:t>
            </a:r>
          </a:p>
        </p:txBody>
      </p:sp>
      <p:sp>
        <p:nvSpPr>
          <p:cNvPr id="40" name="TextBox 39">
            <a:extLst>
              <a:ext uri="{FF2B5EF4-FFF2-40B4-BE49-F238E27FC236}">
                <a16:creationId xmlns="" xmlns:a16="http://schemas.microsoft.com/office/drawing/2014/main" id="{21FD0400-EFBE-4C55-819B-4F6DA32B9CAF}"/>
              </a:ext>
            </a:extLst>
          </p:cNvPr>
          <p:cNvSpPr txBox="1"/>
          <p:nvPr/>
        </p:nvSpPr>
        <p:spPr>
          <a:xfrm>
            <a:off x="3726991" y="3719909"/>
            <a:ext cx="1857120" cy="287771"/>
          </a:xfrm>
          <a:prstGeom prst="rect">
            <a:avLst/>
          </a:prstGeom>
          <a:noFill/>
        </p:spPr>
        <p:txBody>
          <a:bodyPr wrap="square" rtlCol="0">
            <a:spAutoFit/>
          </a:bodyPr>
          <a:lstStyle/>
          <a:p>
            <a:pPr algn="ctr"/>
            <a:r>
              <a:rPr lang="ru-RU" sz="1270" b="0" dirty="0">
                <a:latin typeface="Arial" panose="020B0604020202020204" pitchFamily="34" charset="0"/>
              </a:rPr>
              <a:t>Переторжка</a:t>
            </a:r>
          </a:p>
        </p:txBody>
      </p:sp>
    </p:spTree>
    <p:extLst>
      <p:ext uri="{BB962C8B-B14F-4D97-AF65-F5344CB8AC3E}">
        <p14:creationId xmlns:p14="http://schemas.microsoft.com/office/powerpoint/2010/main" val="2275500563"/>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a:extLst>
              <a:ext uri="{FF2B5EF4-FFF2-40B4-BE49-F238E27FC236}">
                <a16:creationId xmlns="" xmlns:a16="http://schemas.microsoft.com/office/drawing/2014/main" id="{E6961EC8-C02B-134A-45D1-1B8245DCCCA1}"/>
              </a:ext>
            </a:extLst>
          </p:cNvPr>
          <p:cNvSpPr txBox="1">
            <a:spLocks noChangeArrowheads="1"/>
          </p:cNvSpPr>
          <p:nvPr/>
        </p:nvSpPr>
        <p:spPr bwMode="auto">
          <a:xfrm>
            <a:off x="971550" y="2571750"/>
            <a:ext cx="7992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ts val="0"/>
              </a:spcBef>
              <a:buClrTx/>
              <a:buFontTx/>
              <a:buNone/>
            </a:pPr>
            <a:r>
              <a:rPr lang="ru-RU" altLang="ru-RU" sz="4000" dirty="0"/>
              <a:t>Для главных бухгалтеров</a:t>
            </a:r>
          </a:p>
        </p:txBody>
      </p:sp>
    </p:spTree>
    <p:extLst>
      <p:ext uri="{BB962C8B-B14F-4D97-AF65-F5344CB8AC3E}">
        <p14:creationId xmlns:p14="http://schemas.microsoft.com/office/powerpoint/2010/main" val="468826146"/>
      </p:ext>
    </p:extLst>
  </p:cSld>
  <p:clrMapOvr>
    <a:masterClrMapping/>
  </p:clrMapOvr>
  <p:transition advTm="6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Заголовок 1">
            <a:extLst>
              <a:ext uri="{FF2B5EF4-FFF2-40B4-BE49-F238E27FC236}">
                <a16:creationId xmlns="" xmlns:a16="http://schemas.microsoft.com/office/drawing/2014/main" id="{34EACFB2-A113-4FAB-8F00-9F66EAF0492E}"/>
              </a:ext>
            </a:extLst>
          </p:cNvPr>
          <p:cNvSpPr>
            <a:spLocks noGrp="1"/>
          </p:cNvSpPr>
          <p:nvPr>
            <p:ph type="title" idx="4294967295"/>
          </p:nvPr>
        </p:nvSpPr>
        <p:spPr>
          <a:xfrm>
            <a:off x="1691680" y="194443"/>
            <a:ext cx="7109445" cy="7111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Регламентированный учет</a:t>
            </a:r>
          </a:p>
        </p:txBody>
      </p:sp>
      <p:pic>
        <p:nvPicPr>
          <p:cNvPr id="144388" name="Picture 6">
            <a:extLst>
              <a:ext uri="{FF2B5EF4-FFF2-40B4-BE49-F238E27FC236}">
                <a16:creationId xmlns="" xmlns:a16="http://schemas.microsoft.com/office/drawing/2014/main" id="{F73BDCAD-CE2D-66F4-85A4-8502307F686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6557" y="1419622"/>
            <a:ext cx="5001148" cy="244827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Объект 2">
            <a:extLst>
              <a:ext uri="{FF2B5EF4-FFF2-40B4-BE49-F238E27FC236}">
                <a16:creationId xmlns="" xmlns:a16="http://schemas.microsoft.com/office/drawing/2014/main" id="{1C3725AC-9468-3670-F39D-AE88E4590670}"/>
              </a:ext>
            </a:extLst>
          </p:cNvPr>
          <p:cNvSpPr>
            <a:spLocks/>
          </p:cNvSpPr>
          <p:nvPr/>
        </p:nvSpPr>
        <p:spPr bwMode="auto">
          <a:xfrm>
            <a:off x="250825" y="1347614"/>
            <a:ext cx="381704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9388" indent="-179388">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ts val="400"/>
              </a:spcBef>
              <a:spcAft>
                <a:spcPts val="400"/>
              </a:spcAft>
              <a:buSzPct val="100000"/>
            </a:pPr>
            <a:r>
              <a:rPr lang="ru-RU" altLang="ru-RU" sz="1200" b="0" dirty="0"/>
              <a:t>Удобный функционал для автоматизации бухгалтерского и налогового учета, включая подготовку обязательной (регламентированной) отчетности в организации в соответствии с действующим законодательством РФ</a:t>
            </a:r>
          </a:p>
          <a:p>
            <a:pPr eaLnBrk="1" hangingPunct="1">
              <a:spcBef>
                <a:spcPts val="400"/>
              </a:spcBef>
              <a:spcAft>
                <a:spcPts val="400"/>
              </a:spcAft>
              <a:buSzPct val="100000"/>
            </a:pPr>
            <a:r>
              <a:rPr lang="ru-RU" altLang="ru-RU" sz="1200" b="0" dirty="0"/>
              <a:t>Поддерживает бухгалтерский и налоговый учет деятельности организаций с обособленными подразделениями, как выделенными, так и не выделенными на отдельный баланс</a:t>
            </a:r>
          </a:p>
          <a:p>
            <a:pPr eaLnBrk="1" hangingPunct="1">
              <a:spcBef>
                <a:spcPts val="400"/>
              </a:spcBef>
              <a:spcAft>
                <a:spcPts val="400"/>
              </a:spcAft>
              <a:buSzPct val="100000"/>
            </a:pPr>
            <a:r>
              <a:rPr lang="ru-RU" altLang="ru-RU" sz="1200" b="0" dirty="0"/>
              <a:t>Состав счетов, организация аналитического, валютного, количественного учета на счетах соответствуют требованиям законодательства по ведению бухгалтерского учета и отражению данных в отчетности</a:t>
            </a:r>
            <a:endParaRPr lang="en-US" altLang="ru-RU" sz="1200" b="0" dirty="0"/>
          </a:p>
          <a:p>
            <a:pPr eaLnBrk="1" hangingPunct="1">
              <a:spcBef>
                <a:spcPts val="400"/>
              </a:spcBef>
              <a:spcAft>
                <a:spcPts val="400"/>
              </a:spcAft>
              <a:buSzPct val="100000"/>
            </a:pPr>
            <a:r>
              <a:rPr lang="ru-RU" altLang="ru-RU" sz="1200" b="0" dirty="0"/>
              <a:t>Раздельный учет при исполнении контрактов ГОЗ</a:t>
            </a:r>
          </a:p>
        </p:txBody>
      </p:sp>
    </p:spTree>
  </p:cSld>
  <p:clrMapOvr>
    <a:masterClrMapping/>
  </p:clrMapOvr>
  <p:transition advTm="6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Объект 2">
            <a:extLst>
              <a:ext uri="{FF2B5EF4-FFF2-40B4-BE49-F238E27FC236}">
                <a16:creationId xmlns="" xmlns:a16="http://schemas.microsoft.com/office/drawing/2014/main" id="{2EDC3C27-3029-6932-F323-229D1569086B}"/>
              </a:ext>
            </a:extLst>
          </p:cNvPr>
          <p:cNvSpPr>
            <a:spLocks noGrp="1"/>
          </p:cNvSpPr>
          <p:nvPr>
            <p:ph idx="4294967295"/>
          </p:nvPr>
        </p:nvSpPr>
        <p:spPr>
          <a:xfrm>
            <a:off x="251520" y="1131590"/>
            <a:ext cx="8424936" cy="2738453"/>
          </a:xfrm>
        </p:spPr>
        <p:txBody>
          <a:bodyPr lIns="0" tIns="0" rIns="0" bIns="0" numCol="2" spcCol="72000">
            <a:noAutofit/>
          </a:bodyPr>
          <a:lstStyle/>
          <a:p>
            <a:pPr marL="180975" indent="-180975" eaLnBrk="1" hangingPunct="1">
              <a:spcBef>
                <a:spcPts val="600"/>
              </a:spcBef>
              <a:spcAft>
                <a:spcPts val="600"/>
              </a:spcAft>
              <a:buFont typeface="Arial" panose="020B0604020202020204" pitchFamily="34" charset="0"/>
              <a:buNone/>
            </a:pPr>
            <a:r>
              <a:rPr lang="ru-RU" altLang="ru-RU" sz="1200" dirty="0">
                <a:solidFill>
                  <a:srgbClr val="D20000"/>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20000"/>
                </a:solidFill>
                <a:latin typeface="Arial" panose="020B0604020202020204" pitchFamily="34" charset="0"/>
                <a:cs typeface="Arial" panose="020B0604020202020204" pitchFamily="34" charset="0"/>
              </a:rPr>
              <a:t>:</a:t>
            </a:r>
            <a:endParaRPr lang="ru-RU" altLang="ru-RU" sz="1200" dirty="0">
              <a:solidFill>
                <a:srgbClr val="D20000"/>
              </a:solidFill>
              <a:latin typeface="Arial" panose="020B0604020202020204" pitchFamily="34" charset="0"/>
              <a:cs typeface="Arial" panose="020B0604020202020204" pitchFamily="34" charset="0"/>
            </a:endParaRPr>
          </a:p>
          <a:p>
            <a:pPr eaLnBrk="1" hangingPunct="1">
              <a:spcBef>
                <a:spcPts val="600"/>
              </a:spcBef>
              <a:spcAft>
                <a:spcPts val="600"/>
              </a:spcAft>
              <a:buFont typeface="Системный шрифт, обычный"/>
              <a:buChar char="—"/>
            </a:pPr>
            <a:endParaRPr lang="ru-RU" altLang="ru-RU" sz="500" dirty="0">
              <a:solidFill>
                <a:srgbClr val="D20000"/>
              </a:solidFill>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solidFill>
                  <a:srgbClr val="D20000"/>
                </a:solidFill>
                <a:latin typeface="Arial" panose="020B0604020202020204" pitchFamily="34" charset="0"/>
                <a:cs typeface="Arial" panose="020B0604020202020204" pitchFamily="34" charset="0"/>
              </a:rPr>
              <a:t>Встроен функционал для работы с сервисом «1С-Отчетность»</a:t>
            </a:r>
            <a:r>
              <a:rPr lang="ru-RU" altLang="ru-RU" sz="1200" dirty="0">
                <a:latin typeface="Arial" panose="020B0604020202020204" pitchFamily="34" charset="0"/>
                <a:cs typeface="Arial" panose="020B0604020202020204" pitchFamily="34" charset="0"/>
              </a:rPr>
              <a:t>, который позволяет отправлять регламентированную отчетность в контролирующие органы: ФНС, ПФР, ФСС, Росстат и Росалкогольрегулирование через Интернет непосредственно из программ без переключения на другие приложения и повторного заполнения форм</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Сверки с налоговой (запросы ИОН)</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Сверки с ПФР (запросы ИОС)</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Отправка реестров больничных листов в ФСС</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Получение требований и уведомлений</a:t>
            </a:r>
          </a:p>
          <a:p>
            <a:pPr marL="180000" indent="-180000" eaLnBrk="1" hangingPunct="1">
              <a:spcBef>
                <a:spcPts val="400"/>
              </a:spcBef>
              <a:spcAft>
                <a:spcPts val="400"/>
              </a:spcAft>
              <a:buFont typeface="Arial" panose="020B0604020202020204" pitchFamily="34" charset="0"/>
              <a:buChar char="•"/>
            </a:pPr>
            <a:endParaRPr lang="ru-RU"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endParaRPr lang="ru-RU"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Отправка электронных документов в ответ</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на требования ФНС</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Получение выписок ЕГРЮЛ/ЕГРИП</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Возможность формирования пакетов с отчетностью в формате для банков и прочих получателей</a:t>
            </a:r>
          </a:p>
          <a:p>
            <a:pPr marL="180000" indent="-180000" eaLnBrk="1" hangingPunct="1">
              <a:spcBef>
                <a:spcPts val="400"/>
              </a:spcBef>
              <a:spcAft>
                <a:spcPts val="400"/>
              </a:spcAft>
              <a:buFont typeface="Arial" panose="020B0604020202020204" pitchFamily="34" charset="0"/>
              <a:buChar char="•"/>
            </a:pPr>
            <a:r>
              <a:rPr lang="ru-RU" altLang="ru-RU" sz="1200" dirty="0" err="1">
                <a:latin typeface="Arial" panose="020B0604020202020204" pitchFamily="34" charset="0"/>
                <a:cs typeface="Arial" panose="020B0604020202020204" pitchFamily="34" charset="0"/>
              </a:rPr>
              <a:t>Ретроконверсия</a:t>
            </a:r>
            <a:r>
              <a:rPr lang="ru-RU" altLang="ru-RU" sz="1200" dirty="0">
                <a:latin typeface="Arial" panose="020B0604020202020204" pitchFamily="34" charset="0"/>
                <a:cs typeface="Arial" panose="020B0604020202020204" pitchFamily="34" charset="0"/>
              </a:rPr>
              <a:t> (процесс перевода ПФР бумажного архива в электронный вид)</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Отправка уведомлений о контролируемых сделках</a:t>
            </a:r>
            <a:endParaRPr lang="en-US"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Учет резервов предстоящих расходов</a:t>
            </a:r>
            <a:endParaRPr lang="en-US"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Онлайн-проверка регламентированных отчетов</a:t>
            </a:r>
          </a:p>
        </p:txBody>
      </p:sp>
      <p:sp>
        <p:nvSpPr>
          <p:cNvPr id="145410" name="Заголовок 1">
            <a:extLst>
              <a:ext uri="{FF2B5EF4-FFF2-40B4-BE49-F238E27FC236}">
                <a16:creationId xmlns="" xmlns:a16="http://schemas.microsoft.com/office/drawing/2014/main" id="{D64E450B-1530-1B63-1A55-FD7869A5B9E3}"/>
              </a:ext>
            </a:extLst>
          </p:cNvPr>
          <p:cNvSpPr>
            <a:spLocks noGrp="1"/>
          </p:cNvSpPr>
          <p:nvPr>
            <p:ph type="title" idx="4294967295"/>
          </p:nvPr>
        </p:nvSpPr>
        <p:spPr>
          <a:xfrm>
            <a:off x="1691680" y="195486"/>
            <a:ext cx="7200900" cy="55681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Отправка отчетности через Интернет</a:t>
            </a:r>
          </a:p>
        </p:txBody>
      </p:sp>
    </p:spTree>
  </p:cSld>
  <p:clrMapOvr>
    <a:masterClrMapping/>
  </p:clrMapOvr>
  <p:transition advTm="6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5836FE43-246C-4CCA-B031-CD0CFF7E9719}"/>
              </a:ext>
            </a:extLst>
          </p:cNvPr>
          <p:cNvSpPr/>
          <p:nvPr/>
        </p:nvSpPr>
        <p:spPr>
          <a:xfrm>
            <a:off x="5076056" y="1779662"/>
            <a:ext cx="3960440" cy="3240360"/>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46434" name="Заголовок 1">
            <a:extLst>
              <a:ext uri="{FF2B5EF4-FFF2-40B4-BE49-F238E27FC236}">
                <a16:creationId xmlns="" xmlns:a16="http://schemas.microsoft.com/office/drawing/2014/main" id="{A8C3144B-6358-19CA-4958-ED9C54A161E6}"/>
              </a:ext>
            </a:extLst>
          </p:cNvPr>
          <p:cNvSpPr>
            <a:spLocks noGrp="1"/>
          </p:cNvSpPr>
          <p:nvPr>
            <p:ph type="title" idx="4294967295"/>
          </p:nvPr>
        </p:nvSpPr>
        <p:spPr>
          <a:xfrm>
            <a:off x="1692485" y="187137"/>
            <a:ext cx="7200478" cy="5572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Регламентированный учет</a:t>
            </a:r>
          </a:p>
        </p:txBody>
      </p:sp>
      <p:pic>
        <p:nvPicPr>
          <p:cNvPr id="146435" name="Picture 17" descr="31">
            <a:extLst>
              <a:ext uri="{FF2B5EF4-FFF2-40B4-BE49-F238E27FC236}">
                <a16:creationId xmlns="" xmlns:a16="http://schemas.microsoft.com/office/drawing/2014/main" id="{CB5FE364-1B55-2CDB-BD67-1E1B9E3E0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4" y="1995686"/>
            <a:ext cx="3527425" cy="2858908"/>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81926" name="Text Box 6">
            <a:extLst>
              <a:ext uri="{FF2B5EF4-FFF2-40B4-BE49-F238E27FC236}">
                <a16:creationId xmlns="" xmlns:a16="http://schemas.microsoft.com/office/drawing/2014/main" id="{A1C58EFD-BFB1-937E-93C4-3711A48D9EF0}"/>
              </a:ext>
            </a:extLst>
          </p:cNvPr>
          <p:cNvSpPr txBox="1">
            <a:spLocks noChangeArrowheads="1"/>
          </p:cNvSpPr>
          <p:nvPr/>
        </p:nvSpPr>
        <p:spPr bwMode="auto">
          <a:xfrm>
            <a:off x="143509" y="1131590"/>
            <a:ext cx="4572507" cy="3267561"/>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0" eaLnBrk="1" hangingPunct="1">
              <a:spcBef>
                <a:spcPts val="400"/>
              </a:spcBef>
              <a:spcAft>
                <a:spcPts val="400"/>
              </a:spcAft>
              <a:defRPr/>
            </a:pPr>
            <a:r>
              <a:rPr lang="ru-RU" altLang="ru-RU" sz="1200" b="0" dirty="0">
                <a:solidFill>
                  <a:srgbClr val="D20000"/>
                </a:solidFill>
                <a:latin typeface="Arial" panose="020B0604020202020204" pitchFamily="34" charset="0"/>
              </a:rPr>
              <a:t>Возможности для руководителей и специалистов служб бухгалтерии: </a:t>
            </a:r>
          </a:p>
          <a:p>
            <a:pPr marL="180000" indent="0" eaLnBrk="1" hangingPunct="1">
              <a:spcBef>
                <a:spcPts val="400"/>
              </a:spcBef>
              <a:spcAft>
                <a:spcPts val="400"/>
              </a:spcAft>
              <a:defRPr/>
            </a:pPr>
            <a:r>
              <a:rPr lang="ru-RU" altLang="ru-RU" sz="500" dirty="0">
                <a:solidFill>
                  <a:srgbClr val="D20000"/>
                </a:solidFill>
                <a:latin typeface="Arial" panose="020B0604020202020204" pitchFamily="34" charset="0"/>
              </a:rPr>
              <a:t> </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Заложенные в систему возможности ведения бухгалтерского и налогового учетов призваны обеспечить наиболее полное соответствие как российскому законодательству, так и потребностям реального бизнеса</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Принятая методология является дальнейшим развитием учетных решений, реализованных в продуктах системы «1С:Предприятие», ставших индустриальным стандартом в стране</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Статус проверки документов бухгалтером в рабочих местах построен на едином реестре документов</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Автоматизация регламентированного учета поставлена на высокий технологический уровень</a:t>
            </a:r>
          </a:p>
        </p:txBody>
      </p:sp>
    </p:spTree>
  </p:cSld>
  <p:clrMapOvr>
    <a:masterClrMapping/>
  </p:clrMapOvr>
  <p:transition advTm="6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Заголовок 1">
            <a:extLst>
              <a:ext uri="{FF2B5EF4-FFF2-40B4-BE49-F238E27FC236}">
                <a16:creationId xmlns="" xmlns:a16="http://schemas.microsoft.com/office/drawing/2014/main" id="{E01918EB-4910-C9F8-E03E-CAEC4DD08EEE}"/>
              </a:ext>
            </a:extLst>
          </p:cNvPr>
          <p:cNvSpPr>
            <a:spLocks noGrp="1"/>
          </p:cNvSpPr>
          <p:nvPr>
            <p:ph type="title" idx="4294967295"/>
          </p:nvPr>
        </p:nvSpPr>
        <p:spPr>
          <a:xfrm>
            <a:off x="1691680" y="195486"/>
            <a:ext cx="7197725" cy="5572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rgbClr val="C00000"/>
                </a:solidFill>
                <a:latin typeface="Arial" panose="020B0604020202020204" pitchFamily="34" charset="0"/>
                <a:cs typeface="Arial" panose="020B0604020202020204" pitchFamily="34" charset="0"/>
              </a:rPr>
              <a:t>Настраиваемая</a:t>
            </a:r>
            <a:r>
              <a:rPr lang="ru-RU" altLang="ru-RU" sz="1800" b="1" kern="1200" dirty="0">
                <a:solidFill>
                  <a:schemeClr val="tx1"/>
                </a:solidFill>
                <a:latin typeface="Arial" panose="020B0604020202020204" pitchFamily="34" charset="0"/>
                <a:cs typeface="Arial" panose="020B0604020202020204" pitchFamily="34" charset="0"/>
              </a:rPr>
              <a:t> бухгалтерская отчетность</a:t>
            </a:r>
          </a:p>
        </p:txBody>
      </p:sp>
      <p:sp>
        <p:nvSpPr>
          <p:cNvPr id="7" name="Rectangle 6">
            <a:extLst>
              <a:ext uri="{FF2B5EF4-FFF2-40B4-BE49-F238E27FC236}">
                <a16:creationId xmlns="" xmlns:a16="http://schemas.microsoft.com/office/drawing/2014/main" id="{A67CA184-15E1-AD1F-6582-7C739C4768A8}"/>
              </a:ext>
            </a:extLst>
          </p:cNvPr>
          <p:cNvSpPr txBox="1">
            <a:spLocks noChangeArrowheads="1"/>
          </p:cNvSpPr>
          <p:nvPr/>
        </p:nvSpPr>
        <p:spPr bwMode="auto">
          <a:xfrm>
            <a:off x="251198" y="1131590"/>
            <a:ext cx="8568952" cy="234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2" anchor="t" anchorCtr="0" compatLnSpc="1">
            <a:prstTxWarp prst="textNoShape">
              <a:avLst/>
            </a:prstTxWarp>
          </a:bodyPr>
          <a:lstStyle>
            <a:lvl1pPr marL="179388" indent="-179388" algn="l"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363" indent="-180975" algn="l" rtl="0" eaLnBrk="0" fontAlgn="base" hangingPunct="0">
              <a:spcBef>
                <a:spcPct val="20000"/>
              </a:spcBef>
              <a:spcAft>
                <a:spcPct val="0"/>
              </a:spcAft>
              <a:buClr>
                <a:srgbClr val="C00000"/>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539750" indent="-179388"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20725" indent="-180975" algn="l" rtl="0" eaLnBrk="0" fontAlgn="base" hangingPunct="0">
              <a:spcBef>
                <a:spcPct val="20000"/>
              </a:spcBef>
              <a:spcAft>
                <a:spcPct val="0"/>
              </a:spcAft>
              <a:buClr>
                <a:srgbClr val="C0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113" indent="-179388" algn="l" rtl="0" eaLnBrk="0" fontAlgn="base" hangingPunct="0">
              <a:spcBef>
                <a:spcPct val="20000"/>
              </a:spcBef>
              <a:spcAft>
                <a:spcPct val="0"/>
              </a:spcAft>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nSpc>
                <a:spcPct val="90000"/>
              </a:lnSpc>
              <a:buNone/>
              <a:defRPr/>
            </a:pPr>
            <a:r>
              <a:rPr lang="ru-RU" altLang="ru-RU" sz="1200" b="0" dirty="0">
                <a:solidFill>
                  <a:srgbClr val="D45448"/>
                </a:solidFill>
              </a:rPr>
              <a:t>Реализована поддержка произвольно настраиваемого плана счетов</a:t>
            </a:r>
          </a:p>
          <a:p>
            <a:pPr marL="180975" indent="-180975" eaLnBrk="1" hangingPunct="1">
              <a:lnSpc>
                <a:spcPct val="90000"/>
              </a:lnSpc>
              <a:spcBef>
                <a:spcPts val="600"/>
              </a:spcBef>
              <a:spcAft>
                <a:spcPts val="600"/>
              </a:spcAft>
              <a:buClr>
                <a:srgbClr val="D20000"/>
              </a:buClr>
              <a:defRPr/>
            </a:pPr>
            <a:r>
              <a:rPr lang="ru-RU" altLang="ru-RU" sz="1200" b="0" dirty="0"/>
              <a:t>Уже поддержано в механизмах формирования бух. проводок</a:t>
            </a:r>
          </a:p>
          <a:p>
            <a:pPr marL="180975" indent="-180975" eaLnBrk="1" hangingPunct="1">
              <a:lnSpc>
                <a:spcPct val="90000"/>
              </a:lnSpc>
              <a:spcBef>
                <a:spcPts val="600"/>
              </a:spcBef>
              <a:spcAft>
                <a:spcPts val="600"/>
              </a:spcAft>
              <a:buClr>
                <a:srgbClr val="D20000"/>
              </a:buClr>
              <a:defRPr/>
            </a:pPr>
            <a:r>
              <a:rPr lang="ru-RU" altLang="ru-RU" sz="1200" b="0" dirty="0"/>
              <a:t>Необходима поддержка в отчетности</a:t>
            </a:r>
          </a:p>
          <a:p>
            <a:pPr>
              <a:lnSpc>
                <a:spcPct val="90000"/>
              </a:lnSpc>
              <a:buFont typeface="Системный шрифт, обычный"/>
              <a:buChar char="—"/>
              <a:defRPr/>
            </a:pPr>
            <a:endParaRPr lang="ru-RU" altLang="ru-RU" sz="1200" b="0" dirty="0"/>
          </a:p>
          <a:p>
            <a:pPr marL="0" indent="0">
              <a:lnSpc>
                <a:spcPct val="90000"/>
              </a:lnSpc>
              <a:buNone/>
              <a:defRPr/>
            </a:pPr>
            <a:r>
              <a:rPr lang="ru-RU" altLang="ru-RU" sz="1200" b="0" dirty="0">
                <a:solidFill>
                  <a:srgbClr val="D45448"/>
                </a:solidFill>
              </a:rPr>
              <a:t>Реализован инструмент для гибкой настройки заполнения бухгалтерской отчетности без доработок конфигурации</a:t>
            </a:r>
          </a:p>
          <a:p>
            <a:pPr marL="180975" indent="-180975" eaLnBrk="1" hangingPunct="1">
              <a:lnSpc>
                <a:spcPct val="90000"/>
              </a:lnSpc>
              <a:spcBef>
                <a:spcPts val="600"/>
              </a:spcBef>
              <a:spcAft>
                <a:spcPts val="600"/>
              </a:spcAft>
              <a:buClr>
                <a:srgbClr val="D20000"/>
              </a:buClr>
              <a:defRPr/>
            </a:pPr>
            <a:r>
              <a:rPr lang="ru-RU" altLang="ru-RU" sz="1200" b="0" dirty="0"/>
              <a:t>Поставляются готовые настройки для заполнения всех отчетных форм</a:t>
            </a:r>
          </a:p>
          <a:p>
            <a:pPr marL="180975" indent="-180975" eaLnBrk="1" hangingPunct="1">
              <a:lnSpc>
                <a:spcPct val="90000"/>
              </a:lnSpc>
              <a:spcBef>
                <a:spcPts val="600"/>
              </a:spcBef>
              <a:spcAft>
                <a:spcPts val="600"/>
              </a:spcAft>
              <a:buClr>
                <a:srgbClr val="D20000"/>
              </a:buClr>
              <a:defRPr/>
            </a:pPr>
            <a:r>
              <a:rPr lang="ru-RU" altLang="ru-RU" sz="1200" b="0" dirty="0"/>
              <a:t>На выбор можно применять как «старый» (жесткий) и «новый» (</a:t>
            </a:r>
            <a:r>
              <a:rPr lang="ru-RU" altLang="ru-RU" sz="1200" b="0" dirty="0" err="1"/>
              <a:t>настриаваемый</a:t>
            </a:r>
            <a:r>
              <a:rPr lang="ru-RU" altLang="ru-RU" sz="1200" b="0" dirty="0"/>
              <a:t>) механизмы</a:t>
            </a:r>
          </a:p>
          <a:p>
            <a:pPr marL="180975" indent="-180975" eaLnBrk="1" hangingPunct="1">
              <a:lnSpc>
                <a:spcPct val="90000"/>
              </a:lnSpc>
              <a:spcBef>
                <a:spcPts val="600"/>
              </a:spcBef>
              <a:spcAft>
                <a:spcPts val="600"/>
              </a:spcAft>
              <a:buClr>
                <a:srgbClr val="D20000"/>
              </a:buClr>
              <a:defRPr/>
            </a:pPr>
            <a:r>
              <a:rPr lang="ru-RU" altLang="ru-RU" sz="1200" b="0" dirty="0"/>
              <a:t>Можно сравнить отчеты, сформированные «старым» и «новым» механизмами</a:t>
            </a:r>
          </a:p>
          <a:p>
            <a:pPr marL="0" indent="0">
              <a:buNone/>
              <a:defRPr/>
            </a:pPr>
            <a:r>
              <a:rPr lang="ru-RU" altLang="ru-RU" sz="1200" b="0" dirty="0">
                <a:solidFill>
                  <a:srgbClr val="D45448"/>
                </a:solidFill>
              </a:rPr>
              <a:t>Новый функционал</a:t>
            </a:r>
          </a:p>
          <a:p>
            <a:pPr marL="180975" indent="-180975" eaLnBrk="1" hangingPunct="1">
              <a:lnSpc>
                <a:spcPct val="90000"/>
              </a:lnSpc>
              <a:spcBef>
                <a:spcPts val="600"/>
              </a:spcBef>
              <a:spcAft>
                <a:spcPts val="600"/>
              </a:spcAft>
              <a:buClr>
                <a:srgbClr val="D20000"/>
              </a:buClr>
              <a:defRPr/>
            </a:pPr>
            <a:r>
              <a:rPr lang="ru-RU" altLang="ru-RU" sz="1200" b="0" dirty="0"/>
              <a:t>Добавление любых </a:t>
            </a:r>
            <a:r>
              <a:rPr lang="ru-RU" altLang="ru-RU" sz="1200" b="0" dirty="0" err="1"/>
              <a:t>субсчетов</a:t>
            </a:r>
            <a:r>
              <a:rPr lang="ru-RU" altLang="ru-RU" sz="1200" b="0" dirty="0"/>
              <a:t> на 01, 10, 20, 60 и т.п. счетов, и корректное отражение их в отчетности без доработки конфигурации</a:t>
            </a:r>
          </a:p>
          <a:p>
            <a:pPr marL="180975" indent="-180975" eaLnBrk="1" hangingPunct="1">
              <a:lnSpc>
                <a:spcPct val="90000"/>
              </a:lnSpc>
              <a:spcBef>
                <a:spcPts val="600"/>
              </a:spcBef>
              <a:spcAft>
                <a:spcPts val="600"/>
              </a:spcAft>
              <a:buClr>
                <a:srgbClr val="D20000"/>
              </a:buClr>
              <a:defRPr/>
            </a:pPr>
            <a:r>
              <a:rPr lang="ru-RU" altLang="ru-RU" sz="1200" b="0" dirty="0"/>
              <a:t>Автоматическое выделение краткосрочной/долгосрочной части в балансе</a:t>
            </a:r>
          </a:p>
          <a:p>
            <a:pPr marL="180975" indent="-180975" eaLnBrk="1" hangingPunct="1">
              <a:lnSpc>
                <a:spcPct val="90000"/>
              </a:lnSpc>
              <a:spcBef>
                <a:spcPts val="600"/>
              </a:spcBef>
              <a:spcAft>
                <a:spcPts val="600"/>
              </a:spcAft>
              <a:buClr>
                <a:srgbClr val="D20000"/>
              </a:buClr>
              <a:defRPr/>
            </a:pPr>
            <a:r>
              <a:rPr lang="ru-RU" altLang="ru-RU" sz="1200" b="0" dirty="0"/>
              <a:t>Отражение авансов поставщикам раздельно в оборотных и </a:t>
            </a:r>
            <a:r>
              <a:rPr lang="ru-RU" altLang="ru-RU" sz="1200" b="0" dirty="0" err="1"/>
              <a:t>внеоборотных</a:t>
            </a:r>
            <a:r>
              <a:rPr lang="ru-RU" altLang="ru-RU" sz="1200" b="0" dirty="0"/>
              <a:t> активах</a:t>
            </a:r>
          </a:p>
          <a:p>
            <a:pPr marL="180975" indent="-180975" eaLnBrk="1" hangingPunct="1">
              <a:lnSpc>
                <a:spcPct val="90000"/>
              </a:lnSpc>
              <a:spcBef>
                <a:spcPts val="600"/>
              </a:spcBef>
              <a:spcAft>
                <a:spcPts val="600"/>
              </a:spcAft>
              <a:buClr>
                <a:srgbClr val="D20000"/>
              </a:buClr>
              <a:defRPr/>
            </a:pPr>
            <a:r>
              <a:rPr lang="ru-RU" altLang="ru-RU" sz="1200" b="0" dirty="0"/>
              <a:t>Отражение резервов, обесценение на соответствующих им статьях баланса</a:t>
            </a:r>
          </a:p>
          <a:p>
            <a:pPr marL="180975" indent="-180975" eaLnBrk="1" hangingPunct="1">
              <a:lnSpc>
                <a:spcPct val="90000"/>
              </a:lnSpc>
              <a:spcBef>
                <a:spcPts val="600"/>
              </a:spcBef>
              <a:spcAft>
                <a:spcPts val="600"/>
              </a:spcAft>
              <a:buClr>
                <a:srgbClr val="D20000"/>
              </a:buClr>
              <a:defRPr/>
            </a:pPr>
            <a:r>
              <a:rPr lang="ru-RU" altLang="ru-RU" sz="1200" b="0" dirty="0"/>
              <a:t>В отраслевых решениях, при доработке конфигурации или при учете ручными операциями возможно автоматическое отражение добавленных объектов бухгалтерского учета в отчетности</a:t>
            </a:r>
          </a:p>
        </p:txBody>
      </p:sp>
    </p:spTree>
  </p:cSld>
  <p:clrMapOvr>
    <a:masterClrMapping/>
  </p:clrMapOvr>
  <p:transition advTm="6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6" name="Text Box 6">
            <a:extLst>
              <a:ext uri="{FF2B5EF4-FFF2-40B4-BE49-F238E27FC236}">
                <a16:creationId xmlns="" xmlns:a16="http://schemas.microsoft.com/office/drawing/2014/main" id="{54DEBA74-7AFD-4A7F-B710-B21ED35E7142}"/>
              </a:ext>
            </a:extLst>
          </p:cNvPr>
          <p:cNvSpPr txBox="1">
            <a:spLocks noChangeArrowheads="1"/>
          </p:cNvSpPr>
          <p:nvPr/>
        </p:nvSpPr>
        <p:spPr bwMode="auto">
          <a:xfrm>
            <a:off x="273304" y="958465"/>
            <a:ext cx="8857109" cy="276999"/>
          </a:xfrm>
          <a:prstGeom prst="rect">
            <a:avLst/>
          </a:prstGeom>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0074" algn="r">
              <a:spcBef>
                <a:spcPts val="397"/>
              </a:spcBef>
              <a:defRPr/>
            </a:pPr>
            <a:r>
              <a:rPr lang="ru-RU" sz="1200" b="0" dirty="0">
                <a:solidFill>
                  <a:srgbClr val="D45448"/>
                </a:solidFill>
                <a:latin typeface="Arial" panose="020B0604020202020204" pitchFamily="34" charset="0"/>
              </a:rPr>
              <a:t>Сервис экономит время, исключив работу по ручному вводу «бумажных» документов, файлов и в учетные документы 1С</a:t>
            </a:r>
          </a:p>
        </p:txBody>
      </p:sp>
      <p:sp>
        <p:nvSpPr>
          <p:cNvPr id="5" name="Text Box 6">
            <a:extLst>
              <a:ext uri="{FF2B5EF4-FFF2-40B4-BE49-F238E27FC236}">
                <a16:creationId xmlns="" xmlns:a16="http://schemas.microsoft.com/office/drawing/2014/main" id="{F470093E-C383-D6CE-F43F-868D38A99CB3}"/>
              </a:ext>
            </a:extLst>
          </p:cNvPr>
          <p:cNvSpPr txBox="1">
            <a:spLocks noChangeArrowheads="1"/>
          </p:cNvSpPr>
          <p:nvPr/>
        </p:nvSpPr>
        <p:spPr bwMode="auto">
          <a:xfrm>
            <a:off x="203200" y="1208097"/>
            <a:ext cx="1470696" cy="1200329"/>
          </a:xfrm>
          <a:prstGeom prst="rect">
            <a:avLst/>
          </a:prstGeom>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ts val="476"/>
              </a:spcBef>
              <a:buClr>
                <a:srgbClr val="D71920"/>
              </a:buClr>
              <a:defRPr/>
            </a:pPr>
            <a:r>
              <a:rPr lang="ru-RU" sz="1200" b="0" dirty="0">
                <a:solidFill>
                  <a:srgbClr val="D45448"/>
                </a:solidFill>
                <a:latin typeface="Arial" panose="020B0604020202020204" pitchFamily="34" charset="0"/>
              </a:rPr>
              <a:t>Распознаются: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Акт,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Счет-фактура,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ТОРГ12,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УПД,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Счет на оплату</a:t>
            </a:r>
          </a:p>
        </p:txBody>
      </p:sp>
      <p:sp>
        <p:nvSpPr>
          <p:cNvPr id="6" name="Text Box 6">
            <a:extLst>
              <a:ext uri="{FF2B5EF4-FFF2-40B4-BE49-F238E27FC236}">
                <a16:creationId xmlns="" xmlns:a16="http://schemas.microsoft.com/office/drawing/2014/main" id="{D24B1741-1A8D-EEC5-136C-609134D3A122}"/>
              </a:ext>
            </a:extLst>
          </p:cNvPr>
          <p:cNvSpPr txBox="1">
            <a:spLocks noChangeArrowheads="1"/>
          </p:cNvSpPr>
          <p:nvPr/>
        </p:nvSpPr>
        <p:spPr bwMode="auto">
          <a:xfrm>
            <a:off x="167996" y="2450894"/>
            <a:ext cx="5400675" cy="1569660"/>
          </a:xfrm>
          <a:prstGeom prst="rect">
            <a:avLst/>
          </a:prstGeom>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ts val="476"/>
              </a:spcBef>
              <a:buClr>
                <a:srgbClr val="D71920"/>
              </a:buClr>
              <a:defRPr/>
            </a:pPr>
            <a:r>
              <a:rPr lang="ru-RU" sz="1200" b="0" dirty="0">
                <a:solidFill>
                  <a:srgbClr val="D45448"/>
                </a:solidFill>
                <a:latin typeface="Arial" panose="020B0604020202020204" pitchFamily="34" charset="0"/>
              </a:rPr>
              <a:t>Поддерживаются форматы:</a:t>
            </a:r>
          </a:p>
          <a:p>
            <a:pPr marL="199987" indent="-199987" eaLnBrk="1" hangingPunct="1">
              <a:spcBef>
                <a:spcPts val="0"/>
              </a:spcBef>
              <a:buClr>
                <a:srgbClr val="D71920"/>
              </a:buClr>
              <a:buFont typeface="Arial" panose="020B0604020202020204" pitchFamily="34" charset="0"/>
              <a:buChar char="•"/>
              <a:defRPr/>
            </a:pPr>
            <a:r>
              <a:rPr lang="ru-RU" sz="1200" b="0" dirty="0" err="1">
                <a:latin typeface="Arial" panose="020B0604020202020204" pitchFamily="34" charset="0"/>
              </a:rPr>
              <a:t>Word</a:t>
            </a:r>
            <a:r>
              <a:rPr lang="ru-RU" sz="1200" b="0" dirty="0">
                <a:latin typeface="Arial" panose="020B0604020202020204" pitchFamily="34" charset="0"/>
              </a:rPr>
              <a:t>, </a:t>
            </a:r>
            <a:r>
              <a:rPr lang="ru-RU" sz="1200" b="0" dirty="0" err="1">
                <a:latin typeface="Arial" panose="020B0604020202020204" pitchFamily="34" charset="0"/>
              </a:rPr>
              <a:t>Excel</a:t>
            </a:r>
            <a:r>
              <a:rPr lang="ru-RU" sz="1200" b="0" dirty="0">
                <a:latin typeface="Arial" panose="020B0604020202020204" pitchFamily="34" charset="0"/>
              </a:rPr>
              <a:t>, </a:t>
            </a:r>
            <a:r>
              <a:rPr lang="ru-RU" sz="1200" b="0" dirty="0" err="1">
                <a:latin typeface="Arial" panose="020B0604020202020204" pitchFamily="34" charset="0"/>
              </a:rPr>
              <a:t>OpenDocument</a:t>
            </a:r>
            <a:endParaRPr lang="ru-RU" sz="1200" b="0" dirty="0">
              <a:latin typeface="Arial" panose="020B0604020202020204" pitchFamily="34" charset="0"/>
            </a:endParaRP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pdf</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png</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jpeg</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bmp</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tiff</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Архивы </a:t>
            </a:r>
            <a:r>
              <a:rPr lang="ru-RU" sz="1200" b="0" dirty="0" err="1">
                <a:latin typeface="Arial" panose="020B0604020202020204" pitchFamily="34" charset="0"/>
              </a:rPr>
              <a:t>rar</a:t>
            </a:r>
            <a:r>
              <a:rPr lang="ru-RU" sz="1200" b="0" dirty="0">
                <a:latin typeface="Arial" panose="020B0604020202020204" pitchFamily="34" charset="0"/>
              </a:rPr>
              <a:t>, </a:t>
            </a:r>
            <a:r>
              <a:rPr lang="ru-RU" sz="1200" b="0" dirty="0" err="1">
                <a:latin typeface="Arial" panose="020B0604020202020204" pitchFamily="34" charset="0"/>
              </a:rPr>
              <a:t>zip</a:t>
            </a:r>
            <a:r>
              <a:rPr lang="ru-RU" sz="1200" b="0" dirty="0">
                <a:latin typeface="Arial" panose="020B0604020202020204" pitchFamily="34" charset="0"/>
              </a:rPr>
              <a:t>, 7z</a:t>
            </a:r>
          </a:p>
        </p:txBody>
      </p:sp>
      <p:sp>
        <p:nvSpPr>
          <p:cNvPr id="2" name="Скругленный прямоугольник 1">
            <a:extLst>
              <a:ext uri="{FF2B5EF4-FFF2-40B4-BE49-F238E27FC236}">
                <a16:creationId xmlns="" xmlns:a16="http://schemas.microsoft.com/office/drawing/2014/main" id="{FD93EBEF-C731-844A-3575-5C6934BCAFBE}"/>
              </a:ext>
            </a:extLst>
          </p:cNvPr>
          <p:cNvSpPr/>
          <p:nvPr/>
        </p:nvSpPr>
        <p:spPr bwMode="auto">
          <a:xfrm>
            <a:off x="273304" y="4114800"/>
            <a:ext cx="1218945" cy="800100"/>
          </a:xfrm>
          <a:prstGeom prst="roundRect">
            <a:avLst/>
          </a:prstGeom>
          <a:solidFill>
            <a:srgbClr val="FFC000"/>
          </a:solidFill>
          <a:ln>
            <a:noFill/>
          </a:ln>
        </p:spPr>
        <p:txBody>
          <a:bodyPr anchor="ctr"/>
          <a:lstStyle/>
          <a:p>
            <a:pPr algn="ctr">
              <a:defRPr/>
            </a:pPr>
            <a:endParaRPr lang="ru-RU" sz="1111" b="0" dirty="0">
              <a:latin typeface="Arial" panose="020B0604020202020204" pitchFamily="34" charset="0"/>
            </a:endParaRPr>
          </a:p>
        </p:txBody>
      </p:sp>
      <p:sp>
        <p:nvSpPr>
          <p:cNvPr id="33" name="Скругленный прямоугольник 32">
            <a:extLst>
              <a:ext uri="{FF2B5EF4-FFF2-40B4-BE49-F238E27FC236}">
                <a16:creationId xmlns="" xmlns:a16="http://schemas.microsoft.com/office/drawing/2014/main" id="{27832185-E47B-2EDF-845D-14BDCA19639A}"/>
              </a:ext>
            </a:extLst>
          </p:cNvPr>
          <p:cNvSpPr/>
          <p:nvPr/>
        </p:nvSpPr>
        <p:spPr bwMode="auto">
          <a:xfrm>
            <a:off x="1763688" y="4114800"/>
            <a:ext cx="1218945"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4" name="Скругленный прямоугольник 33">
            <a:extLst>
              <a:ext uri="{FF2B5EF4-FFF2-40B4-BE49-F238E27FC236}">
                <a16:creationId xmlns="" xmlns:a16="http://schemas.microsoft.com/office/drawing/2014/main" id="{C53CBEB3-FDDD-D170-C21B-679278F303D4}"/>
              </a:ext>
            </a:extLst>
          </p:cNvPr>
          <p:cNvSpPr/>
          <p:nvPr/>
        </p:nvSpPr>
        <p:spPr bwMode="auto">
          <a:xfrm>
            <a:off x="3203848" y="4114800"/>
            <a:ext cx="1218945"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5" name="Скругленный прямоугольник 34">
            <a:extLst>
              <a:ext uri="{FF2B5EF4-FFF2-40B4-BE49-F238E27FC236}">
                <a16:creationId xmlns="" xmlns:a16="http://schemas.microsoft.com/office/drawing/2014/main" id="{A3163D81-2B0D-27CC-CE78-273544E842BF}"/>
              </a:ext>
            </a:extLst>
          </p:cNvPr>
          <p:cNvSpPr/>
          <p:nvPr/>
        </p:nvSpPr>
        <p:spPr bwMode="auto">
          <a:xfrm>
            <a:off x="4644008" y="4114800"/>
            <a:ext cx="1218945"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6" name="Скругленный прямоугольник 35">
            <a:extLst>
              <a:ext uri="{FF2B5EF4-FFF2-40B4-BE49-F238E27FC236}">
                <a16:creationId xmlns="" xmlns:a16="http://schemas.microsoft.com/office/drawing/2014/main" id="{A45201A5-D5A4-1814-EDCA-BD82A79C275A}"/>
              </a:ext>
            </a:extLst>
          </p:cNvPr>
          <p:cNvSpPr/>
          <p:nvPr/>
        </p:nvSpPr>
        <p:spPr bwMode="auto">
          <a:xfrm>
            <a:off x="6156176" y="4114800"/>
            <a:ext cx="1217541"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7" name="Скругленный прямоугольник 36">
            <a:extLst>
              <a:ext uri="{FF2B5EF4-FFF2-40B4-BE49-F238E27FC236}">
                <a16:creationId xmlns="" xmlns:a16="http://schemas.microsoft.com/office/drawing/2014/main" id="{EF1885AC-0D48-CBC9-0332-793B74E93AD3}"/>
              </a:ext>
            </a:extLst>
          </p:cNvPr>
          <p:cNvSpPr/>
          <p:nvPr/>
        </p:nvSpPr>
        <p:spPr bwMode="auto">
          <a:xfrm>
            <a:off x="7668344" y="4114800"/>
            <a:ext cx="1218945" cy="800100"/>
          </a:xfrm>
          <a:prstGeom prst="roundRect">
            <a:avLst/>
          </a:prstGeom>
          <a:solidFill>
            <a:srgbClr val="D45448"/>
          </a:solidFill>
          <a:ln>
            <a:noFill/>
          </a:ln>
        </p:spPr>
        <p:txBody>
          <a:bodyPr anchor="ctr"/>
          <a:lstStyle/>
          <a:p>
            <a:pPr algn="ctr">
              <a:defRPr/>
            </a:pPr>
            <a:endParaRPr lang="ru-RU" sz="1111" b="0">
              <a:solidFill>
                <a:schemeClr val="bg1"/>
              </a:solidFill>
              <a:latin typeface="Arial" panose="020B0604020202020204" pitchFamily="34" charset="0"/>
            </a:endParaRPr>
          </a:p>
        </p:txBody>
      </p:sp>
      <p:cxnSp>
        <p:nvCxnSpPr>
          <p:cNvPr id="4" name="Прямая соединительная линия 3">
            <a:extLst>
              <a:ext uri="{FF2B5EF4-FFF2-40B4-BE49-F238E27FC236}">
                <a16:creationId xmlns="" xmlns:a16="http://schemas.microsoft.com/office/drawing/2014/main" id="{86F20B6F-D744-152A-665F-D0D8AA3134A0}"/>
              </a:ext>
            </a:extLst>
          </p:cNvPr>
          <p:cNvCxnSpPr>
            <a:stCxn id="2" idx="3"/>
            <a:endCxn id="33" idx="1"/>
          </p:cNvCxnSpPr>
          <p:nvPr/>
        </p:nvCxnSpPr>
        <p:spPr bwMode="auto">
          <a:xfrm>
            <a:off x="1492249" y="4514850"/>
            <a:ext cx="271439"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38" name="Прямая соединительная линия 37">
            <a:extLst>
              <a:ext uri="{FF2B5EF4-FFF2-40B4-BE49-F238E27FC236}">
                <a16:creationId xmlns="" xmlns:a16="http://schemas.microsoft.com/office/drawing/2014/main" id="{BF31DD69-49E3-AE0D-252A-ACB8677E70B3}"/>
              </a:ext>
            </a:extLst>
          </p:cNvPr>
          <p:cNvCxnSpPr>
            <a:stCxn id="33" idx="3"/>
          </p:cNvCxnSpPr>
          <p:nvPr/>
        </p:nvCxnSpPr>
        <p:spPr bwMode="auto">
          <a:xfrm>
            <a:off x="2982633" y="4514850"/>
            <a:ext cx="281243"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40" name="Прямая соединительная линия 39">
            <a:extLst>
              <a:ext uri="{FF2B5EF4-FFF2-40B4-BE49-F238E27FC236}">
                <a16:creationId xmlns="" xmlns:a16="http://schemas.microsoft.com/office/drawing/2014/main" id="{3A9BFBC6-A5F5-7D30-0CDD-FC9E7B14D529}"/>
              </a:ext>
            </a:extLst>
          </p:cNvPr>
          <p:cNvCxnSpPr>
            <a:stCxn id="34" idx="3"/>
          </p:cNvCxnSpPr>
          <p:nvPr/>
        </p:nvCxnSpPr>
        <p:spPr bwMode="auto">
          <a:xfrm>
            <a:off x="4422793" y="4514850"/>
            <a:ext cx="282830"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42" name="Прямая соединительная линия 41">
            <a:extLst>
              <a:ext uri="{FF2B5EF4-FFF2-40B4-BE49-F238E27FC236}">
                <a16:creationId xmlns="" xmlns:a16="http://schemas.microsoft.com/office/drawing/2014/main" id="{4FF47E8F-60DA-B01C-9455-3DD82765AA92}"/>
              </a:ext>
            </a:extLst>
          </p:cNvPr>
          <p:cNvCxnSpPr>
            <a:stCxn id="35" idx="3"/>
          </p:cNvCxnSpPr>
          <p:nvPr/>
        </p:nvCxnSpPr>
        <p:spPr bwMode="auto">
          <a:xfrm>
            <a:off x="5862953" y="4514850"/>
            <a:ext cx="282646"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44" name="Прямая соединительная линия 43">
            <a:extLst>
              <a:ext uri="{FF2B5EF4-FFF2-40B4-BE49-F238E27FC236}">
                <a16:creationId xmlns="" xmlns:a16="http://schemas.microsoft.com/office/drawing/2014/main" id="{E5983E9F-90AB-ACB5-6781-8EC51A4B0F6E}"/>
              </a:ext>
            </a:extLst>
          </p:cNvPr>
          <p:cNvCxnSpPr>
            <a:stCxn id="36" idx="3"/>
            <a:endCxn id="37" idx="1"/>
          </p:cNvCxnSpPr>
          <p:nvPr/>
        </p:nvCxnSpPr>
        <p:spPr bwMode="auto">
          <a:xfrm>
            <a:off x="7373717" y="4514850"/>
            <a:ext cx="294627"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sp>
        <p:nvSpPr>
          <p:cNvPr id="10" name="object 7">
            <a:extLst>
              <a:ext uri="{FF2B5EF4-FFF2-40B4-BE49-F238E27FC236}">
                <a16:creationId xmlns="" xmlns:a16="http://schemas.microsoft.com/office/drawing/2014/main" id="{3B0990EA-360F-F2C9-2C82-621764F28713}"/>
              </a:ext>
            </a:extLst>
          </p:cNvPr>
          <p:cNvSpPr txBox="1"/>
          <p:nvPr/>
        </p:nvSpPr>
        <p:spPr>
          <a:xfrm>
            <a:off x="317539" y="4238625"/>
            <a:ext cx="1130474" cy="517495"/>
          </a:xfrm>
          <a:prstGeom prst="rect">
            <a:avLst/>
          </a:prstGeom>
        </p:spPr>
        <p:txBody>
          <a:bodyPr wrap="square" lIns="0" tIns="9570" rIns="0" bIns="0">
            <a:spAutoFit/>
          </a:bodyPr>
          <a:lstStyle>
            <a:defPPr>
              <a:defRPr lang="ru-RU"/>
            </a:defPPr>
            <a:lvl1pPr marL="10074" indent="-2518" algn="ctr">
              <a:spcBef>
                <a:spcPts val="79"/>
              </a:spcBef>
              <a:defRPr sz="1100" b="0">
                <a:latin typeface="Arial" panose="020B0604020202020204" pitchFamily="34" charset="0"/>
              </a:defRPr>
            </a:lvl1pPr>
          </a:lstStyle>
          <a:p>
            <a:r>
              <a:rPr lang="ru-RU" dirty="0"/>
              <a:t>Берем  первичные  документы</a:t>
            </a:r>
          </a:p>
        </p:txBody>
      </p:sp>
      <p:sp>
        <p:nvSpPr>
          <p:cNvPr id="14" name="object 11">
            <a:extLst>
              <a:ext uri="{FF2B5EF4-FFF2-40B4-BE49-F238E27FC236}">
                <a16:creationId xmlns="" xmlns:a16="http://schemas.microsoft.com/office/drawing/2014/main" id="{2814A5DF-C403-485E-9FEA-FDB196054E08}"/>
              </a:ext>
            </a:extLst>
          </p:cNvPr>
          <p:cNvSpPr txBox="1"/>
          <p:nvPr/>
        </p:nvSpPr>
        <p:spPr>
          <a:xfrm>
            <a:off x="1826332" y="4252913"/>
            <a:ext cx="1042002" cy="522287"/>
          </a:xfrm>
          <a:prstGeom prst="rect">
            <a:avLst/>
          </a:prstGeom>
        </p:spPr>
        <p:txBody>
          <a:bodyPr wrap="square" lIns="0" tIns="9570" rIns="0" bIns="0">
            <a:spAutoFit/>
          </a:bodyPr>
          <a:lstStyle/>
          <a:p>
            <a:pPr marL="10074" indent="-2518" algn="ctr">
              <a:spcBef>
                <a:spcPts val="79"/>
              </a:spcBef>
              <a:defRPr/>
            </a:pPr>
            <a:r>
              <a:rPr lang="ru-RU" sz="1100" b="0" dirty="0">
                <a:latin typeface="Arial" panose="020B0604020202020204" pitchFamily="34" charset="0"/>
              </a:rPr>
              <a:t>Сканируем или  </a:t>
            </a:r>
            <a:r>
              <a:rPr lang="ru-RU" sz="1050" b="0" dirty="0">
                <a:latin typeface="Arial" panose="020B0604020202020204" pitchFamily="34" charset="0"/>
              </a:rPr>
              <a:t>фотографируем</a:t>
            </a:r>
            <a:r>
              <a:rPr lang="ru-RU" sz="1100" b="0" dirty="0">
                <a:latin typeface="Arial" panose="020B0604020202020204" pitchFamily="34" charset="0"/>
              </a:rPr>
              <a:t>  их</a:t>
            </a:r>
          </a:p>
        </p:txBody>
      </p:sp>
      <p:sp>
        <p:nvSpPr>
          <p:cNvPr id="18" name="object 15">
            <a:extLst>
              <a:ext uri="{FF2B5EF4-FFF2-40B4-BE49-F238E27FC236}">
                <a16:creationId xmlns="" xmlns:a16="http://schemas.microsoft.com/office/drawing/2014/main" id="{3A205DB5-46D9-8043-99F1-B09D2E6734A4}"/>
              </a:ext>
            </a:extLst>
          </p:cNvPr>
          <p:cNvSpPr txBox="1"/>
          <p:nvPr/>
        </p:nvSpPr>
        <p:spPr>
          <a:xfrm>
            <a:off x="3267041" y="4233833"/>
            <a:ext cx="1092557" cy="522287"/>
          </a:xfrm>
          <a:prstGeom prst="rect">
            <a:avLst/>
          </a:prstGeom>
        </p:spPr>
        <p:txBody>
          <a:bodyPr wrap="square" lIns="0" tIns="9570" rIns="0" bIns="0">
            <a:spAutoFit/>
          </a:bodyPr>
          <a:lstStyle/>
          <a:p>
            <a:pPr algn="ctr">
              <a:spcBef>
                <a:spcPts val="79"/>
              </a:spcBef>
              <a:defRPr/>
            </a:pPr>
            <a:r>
              <a:rPr lang="ru-RU" sz="1100" b="0" dirty="0">
                <a:latin typeface="Arial" panose="020B0604020202020204" pitchFamily="34" charset="0"/>
              </a:rPr>
              <a:t>Загружаем</a:t>
            </a:r>
          </a:p>
          <a:p>
            <a:pPr algn="ctr">
              <a:defRPr/>
            </a:pPr>
            <a:r>
              <a:rPr lang="ru-RU" sz="1100" b="0" dirty="0">
                <a:latin typeface="Arial" panose="020B0604020202020204" pitchFamily="34" charset="0"/>
              </a:rPr>
              <a:t>сканы</a:t>
            </a:r>
          </a:p>
          <a:p>
            <a:pPr algn="ctr">
              <a:defRPr/>
            </a:pPr>
            <a:r>
              <a:rPr lang="ru-RU" sz="1100" b="0" dirty="0">
                <a:latin typeface="Arial" panose="020B0604020202020204" pitchFamily="34" charset="0"/>
              </a:rPr>
              <a:t>или фото в 1С</a:t>
            </a:r>
          </a:p>
        </p:txBody>
      </p:sp>
      <p:sp>
        <p:nvSpPr>
          <p:cNvPr id="22" name="object 19">
            <a:extLst>
              <a:ext uri="{FF2B5EF4-FFF2-40B4-BE49-F238E27FC236}">
                <a16:creationId xmlns="" xmlns:a16="http://schemas.microsoft.com/office/drawing/2014/main" id="{A629CA4F-5FA1-6277-92B9-F288CD08EB0C}"/>
              </a:ext>
            </a:extLst>
          </p:cNvPr>
          <p:cNvSpPr txBox="1"/>
          <p:nvPr/>
        </p:nvSpPr>
        <p:spPr>
          <a:xfrm>
            <a:off x="4719596" y="4238625"/>
            <a:ext cx="1019533" cy="522288"/>
          </a:xfrm>
          <a:prstGeom prst="rect">
            <a:avLst/>
          </a:prstGeom>
        </p:spPr>
        <p:txBody>
          <a:bodyPr wrap="square" lIns="0" tIns="9570" rIns="0" bIns="0">
            <a:spAutoFit/>
          </a:bodyPr>
          <a:lstStyle/>
          <a:p>
            <a:pPr marL="10074" algn="ctr">
              <a:spcBef>
                <a:spcPts val="79"/>
              </a:spcBef>
              <a:defRPr/>
            </a:pPr>
            <a:r>
              <a:rPr lang="ru-RU" sz="1100" b="0" dirty="0">
                <a:latin typeface="Arial" panose="020B0604020202020204" pitchFamily="34" charset="0"/>
              </a:rPr>
              <a:t>Получаем  распознанные  документы</a:t>
            </a:r>
          </a:p>
        </p:txBody>
      </p:sp>
      <p:sp>
        <p:nvSpPr>
          <p:cNvPr id="26" name="object 23">
            <a:extLst>
              <a:ext uri="{FF2B5EF4-FFF2-40B4-BE49-F238E27FC236}">
                <a16:creationId xmlns="" xmlns:a16="http://schemas.microsoft.com/office/drawing/2014/main" id="{7818A190-911A-9AFD-63CB-A1B2352344E0}"/>
              </a:ext>
            </a:extLst>
          </p:cNvPr>
          <p:cNvSpPr txBox="1"/>
          <p:nvPr/>
        </p:nvSpPr>
        <p:spPr>
          <a:xfrm>
            <a:off x="6320462" y="4170670"/>
            <a:ext cx="856632" cy="686772"/>
          </a:xfrm>
          <a:prstGeom prst="rect">
            <a:avLst/>
          </a:prstGeom>
        </p:spPr>
        <p:txBody>
          <a:bodyPr wrap="square" lIns="0" tIns="9570" rIns="0" bIns="0">
            <a:spAutoFit/>
          </a:bodyPr>
          <a:lstStyle/>
          <a:p>
            <a:pPr marL="54147" indent="-44073" algn="ctr">
              <a:spcBef>
                <a:spcPts val="79"/>
              </a:spcBef>
              <a:defRPr/>
            </a:pPr>
            <a:r>
              <a:rPr lang="ru-RU" sz="1100" b="0" dirty="0">
                <a:latin typeface="Arial" panose="020B0604020202020204" pitchFamily="34" charset="0"/>
              </a:rPr>
              <a:t>Проверяем и  исправляем  если нужно</a:t>
            </a:r>
          </a:p>
        </p:txBody>
      </p:sp>
      <p:sp>
        <p:nvSpPr>
          <p:cNvPr id="30" name="object 27">
            <a:extLst>
              <a:ext uri="{FF2B5EF4-FFF2-40B4-BE49-F238E27FC236}">
                <a16:creationId xmlns="" xmlns:a16="http://schemas.microsoft.com/office/drawing/2014/main" id="{707CCDD7-ACC7-6393-218D-2619D5F35E89}"/>
              </a:ext>
            </a:extLst>
          </p:cNvPr>
          <p:cNvSpPr txBox="1"/>
          <p:nvPr/>
        </p:nvSpPr>
        <p:spPr>
          <a:xfrm>
            <a:off x="7731538" y="4244975"/>
            <a:ext cx="1155751" cy="522288"/>
          </a:xfrm>
          <a:prstGeom prst="rect">
            <a:avLst/>
          </a:prstGeom>
        </p:spPr>
        <p:txBody>
          <a:bodyPr wrap="square" lIns="0" tIns="9570" rIns="0" bIns="0">
            <a:spAutoFit/>
          </a:bodyPr>
          <a:lstStyle/>
          <a:p>
            <a:pPr algn="ctr">
              <a:spcBef>
                <a:spcPts val="79"/>
              </a:spcBef>
              <a:defRPr/>
            </a:pPr>
            <a:r>
              <a:rPr lang="ru-RU" sz="1100" b="0" dirty="0">
                <a:solidFill>
                  <a:schemeClr val="bg1"/>
                </a:solidFill>
                <a:latin typeface="Arial" panose="020B0604020202020204" pitchFamily="34" charset="0"/>
              </a:rPr>
              <a:t>Готово!</a:t>
            </a:r>
          </a:p>
          <a:p>
            <a:pPr algn="ctr">
              <a:defRPr/>
            </a:pPr>
            <a:r>
              <a:rPr lang="ru-RU" sz="1100" b="0" dirty="0">
                <a:solidFill>
                  <a:schemeClr val="bg1"/>
                </a:solidFill>
                <a:latin typeface="Arial" panose="020B0604020202020204" pitchFamily="34" charset="0"/>
              </a:rPr>
              <a:t>Документы  созданы</a:t>
            </a:r>
          </a:p>
        </p:txBody>
      </p:sp>
      <p:sp>
        <p:nvSpPr>
          <p:cNvPr id="154646" name="Заголовок 1">
            <a:extLst>
              <a:ext uri="{FF2B5EF4-FFF2-40B4-BE49-F238E27FC236}">
                <a16:creationId xmlns="" xmlns:a16="http://schemas.microsoft.com/office/drawing/2014/main" id="{A3113728-0691-6CD8-ED9F-9CAEB21AA7A0}"/>
              </a:ext>
            </a:extLst>
          </p:cNvPr>
          <p:cNvSpPr txBox="1">
            <a:spLocks/>
          </p:cNvSpPr>
          <p:nvPr/>
        </p:nvSpPr>
        <p:spPr bwMode="auto">
          <a:xfrm>
            <a:off x="1673896" y="195486"/>
            <a:ext cx="7213393" cy="58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Сервис распознавания первичных документов</a:t>
            </a:r>
          </a:p>
        </p:txBody>
      </p:sp>
      <p:sp>
        <p:nvSpPr>
          <p:cNvPr id="23" name="Rectangle 3">
            <a:extLst>
              <a:ext uri="{FF2B5EF4-FFF2-40B4-BE49-F238E27FC236}">
                <a16:creationId xmlns="" xmlns:a16="http://schemas.microsoft.com/office/drawing/2014/main" id="{CF55B719-346E-46FA-BD82-4C7869EA631E}"/>
              </a:ext>
            </a:extLst>
          </p:cNvPr>
          <p:cNvSpPr txBox="1">
            <a:spLocks noChangeArrowheads="1"/>
          </p:cNvSpPr>
          <p:nvPr/>
        </p:nvSpPr>
        <p:spPr bwMode="auto">
          <a:xfrm>
            <a:off x="2390300" y="1334063"/>
            <a:ext cx="6652319" cy="251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Автоматически определяет содержание первичных документов</a:t>
            </a:r>
          </a:p>
          <a:p>
            <a:pPr marL="180000" lvl="1" indent="-199987" eaLnBrk="1" hangingPunct="1">
              <a:spcBef>
                <a:spcPts val="0"/>
              </a:spcBef>
              <a:buClr>
                <a:srgbClr val="D71920"/>
              </a:buClr>
              <a:buFont typeface="Arial" panose="020B0604020202020204" pitchFamily="34" charset="0"/>
              <a:buChar char="•"/>
              <a:defRPr/>
            </a:pPr>
            <a:r>
              <a:rPr lang="ru-RU" altLang="ru-RU" sz="1200" b="0" dirty="0">
                <a:solidFill>
                  <a:srgbClr val="D45448"/>
                </a:solidFill>
                <a:latin typeface="Arial" panose="020B0604020202020204" pitchFamily="34" charset="0"/>
              </a:rPr>
              <a:t>Раздельный учет результатов ФХД в организациях-исполнителях ГОЗ</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Распознает поставщиков, покупателей, товары и услуги, сопоставляя их с данными в  информационной базе</a:t>
            </a:r>
          </a:p>
          <a:p>
            <a:pPr marL="447675" lvl="2">
              <a:spcBef>
                <a:spcPts val="0"/>
              </a:spcBef>
              <a:buFont typeface="Courier New" panose="02070309020205020404" pitchFamily="49" charset="0"/>
              <a:buChar char="o"/>
              <a:defRPr/>
            </a:pPr>
            <a:r>
              <a:rPr lang="ru-RU" altLang="ru-RU" sz="1200" b="0" kern="0" dirty="0">
                <a:latin typeface="Arial" panose="020B0604020202020204" pitchFamily="34" charset="0"/>
              </a:rPr>
              <a:t>Если записи в ИБ немного отличаются от указанных в документе, подбирает наиболее похожие варианты и просит пользователя их подтвердить</a:t>
            </a:r>
          </a:p>
          <a:p>
            <a:pPr marL="447675" lvl="2">
              <a:spcBef>
                <a:spcPts val="0"/>
              </a:spcBef>
              <a:buFont typeface="Courier New" panose="02070309020205020404" pitchFamily="49" charset="0"/>
              <a:buChar char="o"/>
              <a:defRPr/>
            </a:pPr>
            <a:r>
              <a:rPr lang="ru-RU" altLang="ru-RU" sz="1200" b="0" kern="0" dirty="0">
                <a:latin typeface="Arial" panose="020B0604020202020204" pitchFamily="34" charset="0"/>
              </a:rPr>
              <a:t>Если номенклатура поставщика отличается от номенклатуры покупателя, запомнит выбор пользователя и в следующий раз выберет правильный вариант автоматически</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Проверяет по формулам корректность чисел в таблицах</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Подсвечивает места, на которые надо обратить внимание</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При наличии в информационной базе документов, соответствующих скану, может выполнить автоматическое прикрепление скана к документу</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Сформирует комплект из документов, отражающих одну и ту же </a:t>
            </a:r>
            <a:r>
              <a:rPr lang="ru-RU" altLang="ru-RU" sz="1200" b="0" dirty="0" err="1">
                <a:latin typeface="Arial" panose="020B0604020202020204" pitchFamily="34" charset="0"/>
              </a:rPr>
              <a:t>хозоперацию</a:t>
            </a:r>
            <a:endParaRPr lang="ru-RU" altLang="ru-RU" sz="1200" b="0" dirty="0">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B3B56DBD-7FD6-2B2D-5EED-6B8B4BB64EE0}"/>
              </a:ext>
            </a:extLst>
          </p:cNvPr>
          <p:cNvSpPr txBox="1"/>
          <p:nvPr/>
        </p:nvSpPr>
        <p:spPr>
          <a:xfrm>
            <a:off x="1720850" y="381000"/>
            <a:ext cx="6669088" cy="742950"/>
          </a:xfrm>
          <a:prstGeom prst="rect">
            <a:avLst/>
          </a:prstGeom>
        </p:spPr>
        <p:txBody>
          <a:bodyPr lIns="0" tIns="0" rIns="0" bIns="0">
            <a:spAutoFit/>
          </a:bodyPr>
          <a:lstStyle/>
          <a:p>
            <a:pPr>
              <a:lnSpc>
                <a:spcPts val="2945"/>
              </a:lnSpc>
              <a:defRPr/>
            </a:pPr>
            <a:r>
              <a:rPr lang="ru-RU" sz="2538">
                <a:latin typeface="Trebuchet MS" pitchFamily="34" charset="0"/>
              </a:rPr>
              <a:t>Сервис распознавания первичных документов</a:t>
            </a:r>
          </a:p>
        </p:txBody>
      </p:sp>
      <p:grpSp>
        <p:nvGrpSpPr>
          <p:cNvPr id="156675" name="object 3">
            <a:extLst>
              <a:ext uri="{FF2B5EF4-FFF2-40B4-BE49-F238E27FC236}">
                <a16:creationId xmlns="" xmlns:a16="http://schemas.microsoft.com/office/drawing/2014/main" id="{2E858C83-5BD2-3B7C-C715-A49DA0774D62}"/>
              </a:ext>
            </a:extLst>
          </p:cNvPr>
          <p:cNvGrpSpPr>
            <a:grpSpLocks/>
          </p:cNvGrpSpPr>
          <p:nvPr/>
        </p:nvGrpSpPr>
        <p:grpSpPr bwMode="auto">
          <a:xfrm>
            <a:off x="3175" y="0"/>
            <a:ext cx="9139238" cy="5140325"/>
            <a:chOff x="0" y="0"/>
            <a:chExt cx="11521440" cy="6480175"/>
          </a:xfrm>
        </p:grpSpPr>
        <p:pic>
          <p:nvPicPr>
            <p:cNvPr id="156685" name="object 4">
              <a:extLst>
                <a:ext uri="{FF2B5EF4-FFF2-40B4-BE49-F238E27FC236}">
                  <a16:creationId xmlns="" xmlns:a16="http://schemas.microsoft.com/office/drawing/2014/main" id="{90AA1E15-06DF-0A32-FF4E-B6152DF80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521440" cy="648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object 5">
              <a:extLst>
                <a:ext uri="{FF2B5EF4-FFF2-40B4-BE49-F238E27FC236}">
                  <a16:creationId xmlns="" xmlns:a16="http://schemas.microsoft.com/office/drawing/2014/main" id="{C7785EDA-F1CA-E82C-C990-BD96145CD46D}"/>
                </a:ext>
              </a:extLst>
            </p:cNvPr>
            <p:cNvSpPr>
              <a:spLocks/>
            </p:cNvSpPr>
            <p:nvPr/>
          </p:nvSpPr>
          <p:spPr bwMode="auto">
            <a:xfrm>
              <a:off x="2445579" y="2593671"/>
              <a:ext cx="3098000" cy="1186765"/>
            </a:xfrm>
            <a:custGeom>
              <a:avLst/>
              <a:gdLst/>
              <a:ahLst/>
              <a:cxnLst>
                <a:cxn ang="0">
                  <a:pos x="2972816" y="430275"/>
                </a:cxn>
                <a:cxn ang="0">
                  <a:pos x="489457" y="430275"/>
                </a:cxn>
                <a:cxn ang="0">
                  <a:pos x="440432" y="440154"/>
                </a:cxn>
                <a:cxn ang="0">
                  <a:pos x="400431" y="467105"/>
                </a:cxn>
                <a:cxn ang="0">
                  <a:pos x="373479" y="507107"/>
                </a:cxn>
                <a:cxn ang="0">
                  <a:pos x="363600" y="556133"/>
                </a:cxn>
                <a:cxn ang="0">
                  <a:pos x="363600" y="1059942"/>
                </a:cxn>
                <a:cxn ang="0">
                  <a:pos x="373479" y="1108987"/>
                </a:cxn>
                <a:cxn ang="0">
                  <a:pos x="400431" y="1149032"/>
                </a:cxn>
                <a:cxn ang="0">
                  <a:pos x="440432" y="1176027"/>
                </a:cxn>
                <a:cxn ang="0">
                  <a:pos x="489457" y="1185926"/>
                </a:cxn>
                <a:cxn ang="0">
                  <a:pos x="2972816" y="1185926"/>
                </a:cxn>
                <a:cxn ang="0">
                  <a:pos x="3021861" y="1176027"/>
                </a:cxn>
                <a:cxn ang="0">
                  <a:pos x="3061906" y="1149032"/>
                </a:cxn>
                <a:cxn ang="0">
                  <a:pos x="3088901" y="1108987"/>
                </a:cxn>
                <a:cxn ang="0">
                  <a:pos x="3098800" y="1059942"/>
                </a:cxn>
                <a:cxn ang="0">
                  <a:pos x="3098800" y="556133"/>
                </a:cxn>
                <a:cxn ang="0">
                  <a:pos x="3088901" y="507107"/>
                </a:cxn>
                <a:cxn ang="0">
                  <a:pos x="3061906" y="467105"/>
                </a:cxn>
                <a:cxn ang="0">
                  <a:pos x="3021861" y="440154"/>
                </a:cxn>
                <a:cxn ang="0">
                  <a:pos x="2972816" y="430275"/>
                </a:cxn>
                <a:cxn ang="0">
                  <a:pos x="0" y="0"/>
                </a:cxn>
                <a:cxn ang="0">
                  <a:pos x="819403" y="430275"/>
                </a:cxn>
                <a:cxn ang="0">
                  <a:pos x="1503172" y="430275"/>
                </a:cxn>
                <a:cxn ang="0">
                  <a:pos x="0" y="0"/>
                </a:cxn>
              </a:cxnLst>
              <a:rect l="0" t="0" r="r" b="b"/>
              <a:pathLst>
                <a:path w="3098800" h="1186179">
                  <a:moveTo>
                    <a:pt x="2972816" y="430275"/>
                  </a:moveTo>
                  <a:lnTo>
                    <a:pt x="489457" y="430275"/>
                  </a:lnTo>
                  <a:lnTo>
                    <a:pt x="440432" y="440154"/>
                  </a:lnTo>
                  <a:lnTo>
                    <a:pt x="400431" y="467105"/>
                  </a:lnTo>
                  <a:lnTo>
                    <a:pt x="373479" y="507107"/>
                  </a:lnTo>
                  <a:lnTo>
                    <a:pt x="363600" y="556133"/>
                  </a:lnTo>
                  <a:lnTo>
                    <a:pt x="363600" y="1059942"/>
                  </a:lnTo>
                  <a:lnTo>
                    <a:pt x="373479" y="1108987"/>
                  </a:lnTo>
                  <a:lnTo>
                    <a:pt x="400431" y="1149032"/>
                  </a:lnTo>
                  <a:lnTo>
                    <a:pt x="440432" y="1176027"/>
                  </a:lnTo>
                  <a:lnTo>
                    <a:pt x="489457" y="1185926"/>
                  </a:lnTo>
                  <a:lnTo>
                    <a:pt x="2972816" y="1185926"/>
                  </a:lnTo>
                  <a:lnTo>
                    <a:pt x="3021861" y="1176027"/>
                  </a:lnTo>
                  <a:lnTo>
                    <a:pt x="3061906" y="1149032"/>
                  </a:lnTo>
                  <a:lnTo>
                    <a:pt x="3088901" y="1108987"/>
                  </a:lnTo>
                  <a:lnTo>
                    <a:pt x="3098800" y="1059942"/>
                  </a:lnTo>
                  <a:lnTo>
                    <a:pt x="3098800" y="556133"/>
                  </a:lnTo>
                  <a:lnTo>
                    <a:pt x="3088901" y="507107"/>
                  </a:lnTo>
                  <a:lnTo>
                    <a:pt x="3061906" y="467105"/>
                  </a:lnTo>
                  <a:lnTo>
                    <a:pt x="3021861" y="440154"/>
                  </a:lnTo>
                  <a:lnTo>
                    <a:pt x="2972816" y="430275"/>
                  </a:lnTo>
                  <a:close/>
                </a:path>
                <a:path w="3098800" h="1186179">
                  <a:moveTo>
                    <a:pt x="0" y="0"/>
                  </a:moveTo>
                  <a:lnTo>
                    <a:pt x="819403" y="430275"/>
                  </a:lnTo>
                  <a:lnTo>
                    <a:pt x="1503172" y="430275"/>
                  </a:lnTo>
                  <a:lnTo>
                    <a:pt x="0" y="0"/>
                  </a:lnTo>
                  <a:close/>
                </a:path>
              </a:pathLst>
            </a:custGeom>
            <a:solidFill>
              <a:srgbClr val="FCF4CF">
                <a:alpha val="74901"/>
              </a:srgbClr>
            </a:solidFill>
            <a:ln w="9525">
              <a:noFill/>
              <a:round/>
              <a:headEnd/>
              <a:tailEnd/>
            </a:ln>
          </p:spPr>
          <p:txBody>
            <a:bodyPr lIns="0" tIns="0" rIns="0" bIns="0"/>
            <a:lstStyle/>
            <a:p>
              <a:pPr>
                <a:defRPr/>
              </a:pPr>
              <a:endParaRPr lang="ru-RU" sz="1666"/>
            </a:p>
          </p:txBody>
        </p:sp>
        <p:sp>
          <p:nvSpPr>
            <p:cNvPr id="120846" name="object 6">
              <a:extLst>
                <a:ext uri="{FF2B5EF4-FFF2-40B4-BE49-F238E27FC236}">
                  <a16:creationId xmlns="" xmlns:a16="http://schemas.microsoft.com/office/drawing/2014/main" id="{D40994E6-6130-7626-EA1F-E1BED8B1ECB1}"/>
                </a:ext>
              </a:extLst>
            </p:cNvPr>
            <p:cNvSpPr>
              <a:spLocks/>
            </p:cNvSpPr>
            <p:nvPr/>
          </p:nvSpPr>
          <p:spPr bwMode="auto">
            <a:xfrm>
              <a:off x="2445579" y="2593671"/>
              <a:ext cx="3098000" cy="1186765"/>
            </a:xfrm>
            <a:custGeom>
              <a:avLst/>
              <a:gdLst/>
              <a:ahLst/>
              <a:cxnLst>
                <a:cxn ang="0">
                  <a:pos x="363600" y="556133"/>
                </a:cxn>
                <a:cxn ang="0">
                  <a:pos x="373479" y="507107"/>
                </a:cxn>
                <a:cxn ang="0">
                  <a:pos x="400431" y="467105"/>
                </a:cxn>
                <a:cxn ang="0">
                  <a:pos x="440432" y="440154"/>
                </a:cxn>
                <a:cxn ang="0">
                  <a:pos x="489457" y="430275"/>
                </a:cxn>
                <a:cxn ang="0">
                  <a:pos x="819403" y="430275"/>
                </a:cxn>
                <a:cxn ang="0">
                  <a:pos x="0" y="0"/>
                </a:cxn>
                <a:cxn ang="0">
                  <a:pos x="1503172" y="430275"/>
                </a:cxn>
                <a:cxn ang="0">
                  <a:pos x="2972816" y="430275"/>
                </a:cxn>
                <a:cxn ang="0">
                  <a:pos x="3021861" y="440154"/>
                </a:cxn>
                <a:cxn ang="0">
                  <a:pos x="3061906" y="467105"/>
                </a:cxn>
                <a:cxn ang="0">
                  <a:pos x="3088901" y="507107"/>
                </a:cxn>
                <a:cxn ang="0">
                  <a:pos x="3098800" y="556133"/>
                </a:cxn>
                <a:cxn ang="0">
                  <a:pos x="3098800" y="745109"/>
                </a:cxn>
                <a:cxn ang="0">
                  <a:pos x="3098800" y="1059942"/>
                </a:cxn>
                <a:cxn ang="0">
                  <a:pos x="3088901" y="1108987"/>
                </a:cxn>
                <a:cxn ang="0">
                  <a:pos x="3061906" y="1149032"/>
                </a:cxn>
                <a:cxn ang="0">
                  <a:pos x="3021861" y="1176027"/>
                </a:cxn>
                <a:cxn ang="0">
                  <a:pos x="2972816" y="1185926"/>
                </a:cxn>
                <a:cxn ang="0">
                  <a:pos x="1503172" y="1185926"/>
                </a:cxn>
                <a:cxn ang="0">
                  <a:pos x="819403" y="1185926"/>
                </a:cxn>
                <a:cxn ang="0">
                  <a:pos x="489457" y="1185926"/>
                </a:cxn>
                <a:cxn ang="0">
                  <a:pos x="440432" y="1176027"/>
                </a:cxn>
                <a:cxn ang="0">
                  <a:pos x="400431" y="1149032"/>
                </a:cxn>
                <a:cxn ang="0">
                  <a:pos x="373479" y="1108987"/>
                </a:cxn>
                <a:cxn ang="0">
                  <a:pos x="363600" y="1059942"/>
                </a:cxn>
                <a:cxn ang="0">
                  <a:pos x="363600" y="745109"/>
                </a:cxn>
                <a:cxn ang="0">
                  <a:pos x="363600" y="556133"/>
                </a:cxn>
              </a:cxnLst>
              <a:rect l="0" t="0" r="r" b="b"/>
              <a:pathLst>
                <a:path w="3098800" h="1186179">
                  <a:moveTo>
                    <a:pt x="363600" y="556133"/>
                  </a:moveTo>
                  <a:lnTo>
                    <a:pt x="373479" y="507107"/>
                  </a:lnTo>
                  <a:lnTo>
                    <a:pt x="400431" y="467105"/>
                  </a:lnTo>
                  <a:lnTo>
                    <a:pt x="440432" y="440154"/>
                  </a:lnTo>
                  <a:lnTo>
                    <a:pt x="489457" y="430275"/>
                  </a:lnTo>
                  <a:lnTo>
                    <a:pt x="819403" y="430275"/>
                  </a:lnTo>
                  <a:lnTo>
                    <a:pt x="0" y="0"/>
                  </a:lnTo>
                  <a:lnTo>
                    <a:pt x="1503172" y="430275"/>
                  </a:lnTo>
                  <a:lnTo>
                    <a:pt x="2972816" y="430275"/>
                  </a:lnTo>
                  <a:lnTo>
                    <a:pt x="3021861" y="440154"/>
                  </a:lnTo>
                  <a:lnTo>
                    <a:pt x="3061906" y="467105"/>
                  </a:lnTo>
                  <a:lnTo>
                    <a:pt x="3088901" y="507107"/>
                  </a:lnTo>
                  <a:lnTo>
                    <a:pt x="3098800" y="556133"/>
                  </a:lnTo>
                  <a:lnTo>
                    <a:pt x="3098800" y="745109"/>
                  </a:lnTo>
                  <a:lnTo>
                    <a:pt x="3098800" y="1059942"/>
                  </a:lnTo>
                  <a:lnTo>
                    <a:pt x="3088901" y="1108987"/>
                  </a:lnTo>
                  <a:lnTo>
                    <a:pt x="3061906" y="1149032"/>
                  </a:lnTo>
                  <a:lnTo>
                    <a:pt x="3021861" y="1176027"/>
                  </a:lnTo>
                  <a:lnTo>
                    <a:pt x="2972816" y="1185926"/>
                  </a:lnTo>
                  <a:lnTo>
                    <a:pt x="1503172" y="1185926"/>
                  </a:lnTo>
                  <a:lnTo>
                    <a:pt x="819403" y="1185926"/>
                  </a:lnTo>
                  <a:lnTo>
                    <a:pt x="489457" y="1185926"/>
                  </a:lnTo>
                  <a:lnTo>
                    <a:pt x="440432" y="1176027"/>
                  </a:lnTo>
                  <a:lnTo>
                    <a:pt x="400431" y="1149032"/>
                  </a:lnTo>
                  <a:lnTo>
                    <a:pt x="373479" y="1108987"/>
                  </a:lnTo>
                  <a:lnTo>
                    <a:pt x="363600" y="1059942"/>
                  </a:lnTo>
                  <a:lnTo>
                    <a:pt x="363600" y="745109"/>
                  </a:lnTo>
                  <a:lnTo>
                    <a:pt x="363600" y="556133"/>
                  </a:lnTo>
                  <a:close/>
                </a:path>
              </a:pathLst>
            </a:custGeom>
            <a:noFill/>
            <a:ln w="9525">
              <a:solidFill>
                <a:srgbClr val="CC3300"/>
              </a:solidFill>
              <a:round/>
              <a:headEnd/>
              <a:tailEnd/>
            </a:ln>
          </p:spPr>
          <p:txBody>
            <a:bodyPr lIns="0" tIns="0" rIns="0" bIns="0"/>
            <a:lstStyle/>
            <a:p>
              <a:pPr>
                <a:defRPr/>
              </a:pPr>
              <a:endParaRPr lang="ru-RU" sz="1666"/>
            </a:p>
          </p:txBody>
        </p:sp>
      </p:grpSp>
      <p:sp>
        <p:nvSpPr>
          <p:cNvPr id="7" name="object 7">
            <a:extLst>
              <a:ext uri="{FF2B5EF4-FFF2-40B4-BE49-F238E27FC236}">
                <a16:creationId xmlns="" xmlns:a16="http://schemas.microsoft.com/office/drawing/2014/main" id="{20116611-0E42-E23F-04D4-F45B0B81DF4C}"/>
              </a:ext>
            </a:extLst>
          </p:cNvPr>
          <p:cNvSpPr txBox="1"/>
          <p:nvPr/>
        </p:nvSpPr>
        <p:spPr>
          <a:xfrm>
            <a:off x="2457450" y="2517775"/>
            <a:ext cx="1795463" cy="412750"/>
          </a:xfrm>
          <a:prstGeom prst="rect">
            <a:avLst/>
          </a:prstGeom>
        </p:spPr>
        <p:txBody>
          <a:bodyPr lIns="0" tIns="10074" rIns="0" bIns="0">
            <a:spAutoFit/>
          </a:bodyPr>
          <a:lstStyle/>
          <a:p>
            <a:pPr marL="10074" indent="151105">
              <a:lnSpc>
                <a:spcPct val="110000"/>
              </a:lnSpc>
              <a:spcBef>
                <a:spcPts val="79"/>
              </a:spcBef>
              <a:defRPr/>
            </a:pPr>
            <a:r>
              <a:rPr lang="ru-RU" sz="1190" dirty="0">
                <a:latin typeface="Arial" panose="020B0604020202020204" pitchFamily="34" charset="0"/>
              </a:rPr>
              <a:t>Подсвечиваются  незаполненные поля</a:t>
            </a:r>
          </a:p>
        </p:txBody>
      </p:sp>
      <p:grpSp>
        <p:nvGrpSpPr>
          <p:cNvPr id="156677" name="object 8">
            <a:extLst>
              <a:ext uri="{FF2B5EF4-FFF2-40B4-BE49-F238E27FC236}">
                <a16:creationId xmlns="" xmlns:a16="http://schemas.microsoft.com/office/drawing/2014/main" id="{6F178FFE-9267-3371-C4AB-7BB592015F2B}"/>
              </a:ext>
            </a:extLst>
          </p:cNvPr>
          <p:cNvGrpSpPr>
            <a:grpSpLocks/>
          </p:cNvGrpSpPr>
          <p:nvPr/>
        </p:nvGrpSpPr>
        <p:grpSpPr bwMode="auto">
          <a:xfrm>
            <a:off x="2071688" y="4110038"/>
            <a:ext cx="3248025" cy="606425"/>
            <a:chOff x="2606611" y="5180012"/>
            <a:chExt cx="4096385" cy="765175"/>
          </a:xfrm>
        </p:grpSpPr>
        <p:sp>
          <p:nvSpPr>
            <p:cNvPr id="120842" name="object 9">
              <a:extLst>
                <a:ext uri="{FF2B5EF4-FFF2-40B4-BE49-F238E27FC236}">
                  <a16:creationId xmlns="" xmlns:a16="http://schemas.microsoft.com/office/drawing/2014/main" id="{566E697E-A227-67E6-63D2-D45530023DE0}"/>
                </a:ext>
              </a:extLst>
            </p:cNvPr>
            <p:cNvSpPr>
              <a:spLocks/>
            </p:cNvSpPr>
            <p:nvPr/>
          </p:nvSpPr>
          <p:spPr bwMode="auto">
            <a:xfrm>
              <a:off x="2610615" y="5184018"/>
              <a:ext cx="4088376" cy="757163"/>
            </a:xfrm>
            <a:custGeom>
              <a:avLst/>
              <a:gdLst/>
              <a:ahLst/>
              <a:cxnLst>
                <a:cxn ang="0">
                  <a:pos x="3960368" y="0"/>
                </a:cxn>
                <a:cxn ang="0">
                  <a:pos x="1259459" y="0"/>
                </a:cxn>
                <a:cxn ang="0">
                  <a:pos x="1210433" y="9897"/>
                </a:cxn>
                <a:cxn ang="0">
                  <a:pos x="1170431" y="36888"/>
                </a:cxn>
                <a:cxn ang="0">
                  <a:pos x="1143480" y="76922"/>
                </a:cxn>
                <a:cxn ang="0">
                  <a:pos x="1133602" y="125945"/>
                </a:cxn>
                <a:cxn ang="0">
                  <a:pos x="1133602" y="440791"/>
                </a:cxn>
                <a:cxn ang="0">
                  <a:pos x="0" y="534974"/>
                </a:cxn>
                <a:cxn ang="0">
                  <a:pos x="1133602" y="629704"/>
                </a:cxn>
                <a:cxn ang="0">
                  <a:pos x="1143480" y="678727"/>
                </a:cxn>
                <a:cxn ang="0">
                  <a:pos x="1170431" y="718761"/>
                </a:cxn>
                <a:cxn ang="0">
                  <a:pos x="1210433" y="745752"/>
                </a:cxn>
                <a:cxn ang="0">
                  <a:pos x="1259459" y="755650"/>
                </a:cxn>
                <a:cxn ang="0">
                  <a:pos x="3960368" y="755650"/>
                </a:cxn>
                <a:cxn ang="0">
                  <a:pos x="4009413" y="745752"/>
                </a:cxn>
                <a:cxn ang="0">
                  <a:pos x="4049458" y="718761"/>
                </a:cxn>
                <a:cxn ang="0">
                  <a:pos x="4076453" y="678727"/>
                </a:cxn>
                <a:cxn ang="0">
                  <a:pos x="4086352" y="629704"/>
                </a:cxn>
                <a:cxn ang="0">
                  <a:pos x="4086352" y="125945"/>
                </a:cxn>
                <a:cxn ang="0">
                  <a:pos x="4076453" y="76922"/>
                </a:cxn>
                <a:cxn ang="0">
                  <a:pos x="4049458" y="36888"/>
                </a:cxn>
                <a:cxn ang="0">
                  <a:pos x="4009413" y="9897"/>
                </a:cxn>
                <a:cxn ang="0">
                  <a:pos x="3960368" y="0"/>
                </a:cxn>
              </a:cxnLst>
              <a:rect l="0" t="0" r="r" b="b"/>
              <a:pathLst>
                <a:path w="4086859" h="755650">
                  <a:moveTo>
                    <a:pt x="3960368" y="0"/>
                  </a:moveTo>
                  <a:lnTo>
                    <a:pt x="1259459" y="0"/>
                  </a:lnTo>
                  <a:lnTo>
                    <a:pt x="1210433" y="9897"/>
                  </a:lnTo>
                  <a:lnTo>
                    <a:pt x="1170431" y="36888"/>
                  </a:lnTo>
                  <a:lnTo>
                    <a:pt x="1143480" y="76922"/>
                  </a:lnTo>
                  <a:lnTo>
                    <a:pt x="1133602" y="125945"/>
                  </a:lnTo>
                  <a:lnTo>
                    <a:pt x="1133602" y="440791"/>
                  </a:lnTo>
                  <a:lnTo>
                    <a:pt x="0" y="534974"/>
                  </a:lnTo>
                  <a:lnTo>
                    <a:pt x="1133602" y="629704"/>
                  </a:lnTo>
                  <a:lnTo>
                    <a:pt x="1143480" y="678727"/>
                  </a:lnTo>
                  <a:lnTo>
                    <a:pt x="1170431" y="718761"/>
                  </a:lnTo>
                  <a:lnTo>
                    <a:pt x="1210433" y="745752"/>
                  </a:lnTo>
                  <a:lnTo>
                    <a:pt x="1259459" y="755650"/>
                  </a:lnTo>
                  <a:lnTo>
                    <a:pt x="3960368" y="755650"/>
                  </a:lnTo>
                  <a:lnTo>
                    <a:pt x="4009413" y="745752"/>
                  </a:lnTo>
                  <a:lnTo>
                    <a:pt x="4049458" y="718761"/>
                  </a:lnTo>
                  <a:lnTo>
                    <a:pt x="4076453" y="678727"/>
                  </a:lnTo>
                  <a:lnTo>
                    <a:pt x="4086352" y="629704"/>
                  </a:lnTo>
                  <a:lnTo>
                    <a:pt x="4086352" y="125945"/>
                  </a:lnTo>
                  <a:lnTo>
                    <a:pt x="4076453" y="76922"/>
                  </a:lnTo>
                  <a:lnTo>
                    <a:pt x="4049458" y="36888"/>
                  </a:lnTo>
                  <a:lnTo>
                    <a:pt x="4009413" y="9897"/>
                  </a:lnTo>
                  <a:lnTo>
                    <a:pt x="3960368" y="0"/>
                  </a:lnTo>
                  <a:close/>
                </a:path>
              </a:pathLst>
            </a:custGeom>
            <a:solidFill>
              <a:srgbClr val="FCF4CF">
                <a:alpha val="74901"/>
              </a:srgbClr>
            </a:solidFill>
            <a:ln w="9525">
              <a:noFill/>
              <a:round/>
              <a:headEnd/>
              <a:tailEnd/>
            </a:ln>
          </p:spPr>
          <p:txBody>
            <a:bodyPr lIns="0" tIns="0" rIns="0" bIns="0"/>
            <a:lstStyle/>
            <a:p>
              <a:pPr>
                <a:defRPr/>
              </a:pPr>
              <a:endParaRPr lang="ru-RU" sz="1666"/>
            </a:p>
          </p:txBody>
        </p:sp>
        <p:sp>
          <p:nvSpPr>
            <p:cNvPr id="120843" name="object 10">
              <a:extLst>
                <a:ext uri="{FF2B5EF4-FFF2-40B4-BE49-F238E27FC236}">
                  <a16:creationId xmlns="" xmlns:a16="http://schemas.microsoft.com/office/drawing/2014/main" id="{2F7291EC-E746-6895-4477-A636A141856B}"/>
                </a:ext>
              </a:extLst>
            </p:cNvPr>
            <p:cNvSpPr>
              <a:spLocks/>
            </p:cNvSpPr>
            <p:nvPr/>
          </p:nvSpPr>
          <p:spPr bwMode="auto">
            <a:xfrm>
              <a:off x="2610615" y="5184018"/>
              <a:ext cx="4088376" cy="757163"/>
            </a:xfrm>
            <a:custGeom>
              <a:avLst/>
              <a:gdLst/>
              <a:ahLst/>
              <a:cxnLst>
                <a:cxn ang="0">
                  <a:pos x="1133602" y="125945"/>
                </a:cxn>
                <a:cxn ang="0">
                  <a:pos x="1143480" y="76922"/>
                </a:cxn>
                <a:cxn ang="0">
                  <a:pos x="1170431" y="36888"/>
                </a:cxn>
                <a:cxn ang="0">
                  <a:pos x="1210433" y="9897"/>
                </a:cxn>
                <a:cxn ang="0">
                  <a:pos x="1259459" y="0"/>
                </a:cxn>
                <a:cxn ang="0">
                  <a:pos x="1625727" y="0"/>
                </a:cxn>
                <a:cxn ang="0">
                  <a:pos x="2363851" y="0"/>
                </a:cxn>
                <a:cxn ang="0">
                  <a:pos x="3960368" y="0"/>
                </a:cxn>
                <a:cxn ang="0">
                  <a:pos x="4009413" y="9897"/>
                </a:cxn>
                <a:cxn ang="0">
                  <a:pos x="4049458" y="36888"/>
                </a:cxn>
                <a:cxn ang="0">
                  <a:pos x="4076453" y="76922"/>
                </a:cxn>
                <a:cxn ang="0">
                  <a:pos x="4086352" y="125945"/>
                </a:cxn>
                <a:cxn ang="0">
                  <a:pos x="4086352" y="440791"/>
                </a:cxn>
                <a:cxn ang="0">
                  <a:pos x="4086352" y="629704"/>
                </a:cxn>
                <a:cxn ang="0">
                  <a:pos x="4076453" y="678727"/>
                </a:cxn>
                <a:cxn ang="0">
                  <a:pos x="4049458" y="718761"/>
                </a:cxn>
                <a:cxn ang="0">
                  <a:pos x="4009413" y="745752"/>
                </a:cxn>
                <a:cxn ang="0">
                  <a:pos x="3960368" y="755650"/>
                </a:cxn>
                <a:cxn ang="0">
                  <a:pos x="2363851" y="755650"/>
                </a:cxn>
                <a:cxn ang="0">
                  <a:pos x="1625727" y="755650"/>
                </a:cxn>
                <a:cxn ang="0">
                  <a:pos x="1259459" y="755650"/>
                </a:cxn>
                <a:cxn ang="0">
                  <a:pos x="1210433" y="745752"/>
                </a:cxn>
                <a:cxn ang="0">
                  <a:pos x="1170431" y="718761"/>
                </a:cxn>
                <a:cxn ang="0">
                  <a:pos x="1143480" y="678727"/>
                </a:cxn>
                <a:cxn ang="0">
                  <a:pos x="1133602" y="629704"/>
                </a:cxn>
                <a:cxn ang="0">
                  <a:pos x="0" y="534974"/>
                </a:cxn>
                <a:cxn ang="0">
                  <a:pos x="1133602" y="440791"/>
                </a:cxn>
                <a:cxn ang="0">
                  <a:pos x="1133602" y="125945"/>
                </a:cxn>
              </a:cxnLst>
              <a:rect l="0" t="0" r="r" b="b"/>
              <a:pathLst>
                <a:path w="4086859" h="755650">
                  <a:moveTo>
                    <a:pt x="1133602" y="125945"/>
                  </a:moveTo>
                  <a:lnTo>
                    <a:pt x="1143480" y="76922"/>
                  </a:lnTo>
                  <a:lnTo>
                    <a:pt x="1170431" y="36888"/>
                  </a:lnTo>
                  <a:lnTo>
                    <a:pt x="1210433" y="9897"/>
                  </a:lnTo>
                  <a:lnTo>
                    <a:pt x="1259459" y="0"/>
                  </a:lnTo>
                  <a:lnTo>
                    <a:pt x="1625727" y="0"/>
                  </a:lnTo>
                  <a:lnTo>
                    <a:pt x="2363851" y="0"/>
                  </a:lnTo>
                  <a:lnTo>
                    <a:pt x="3960368" y="0"/>
                  </a:lnTo>
                  <a:lnTo>
                    <a:pt x="4009413" y="9897"/>
                  </a:lnTo>
                  <a:lnTo>
                    <a:pt x="4049458" y="36888"/>
                  </a:lnTo>
                  <a:lnTo>
                    <a:pt x="4076453" y="76922"/>
                  </a:lnTo>
                  <a:lnTo>
                    <a:pt x="4086352" y="125945"/>
                  </a:lnTo>
                  <a:lnTo>
                    <a:pt x="4086352" y="440791"/>
                  </a:lnTo>
                  <a:lnTo>
                    <a:pt x="4086352" y="629704"/>
                  </a:lnTo>
                  <a:lnTo>
                    <a:pt x="4076453" y="678727"/>
                  </a:lnTo>
                  <a:lnTo>
                    <a:pt x="4049458" y="718761"/>
                  </a:lnTo>
                  <a:lnTo>
                    <a:pt x="4009413" y="745752"/>
                  </a:lnTo>
                  <a:lnTo>
                    <a:pt x="3960368" y="755650"/>
                  </a:lnTo>
                  <a:lnTo>
                    <a:pt x="2363851" y="755650"/>
                  </a:lnTo>
                  <a:lnTo>
                    <a:pt x="1625727" y="755650"/>
                  </a:lnTo>
                  <a:lnTo>
                    <a:pt x="1259459" y="755650"/>
                  </a:lnTo>
                  <a:lnTo>
                    <a:pt x="1210433" y="745752"/>
                  </a:lnTo>
                  <a:lnTo>
                    <a:pt x="1170431" y="718761"/>
                  </a:lnTo>
                  <a:lnTo>
                    <a:pt x="1143480" y="678727"/>
                  </a:lnTo>
                  <a:lnTo>
                    <a:pt x="1133602" y="629704"/>
                  </a:lnTo>
                  <a:lnTo>
                    <a:pt x="0" y="534974"/>
                  </a:lnTo>
                  <a:lnTo>
                    <a:pt x="1133602" y="440791"/>
                  </a:lnTo>
                  <a:lnTo>
                    <a:pt x="1133602" y="125945"/>
                  </a:lnTo>
                  <a:close/>
                </a:path>
              </a:pathLst>
            </a:custGeom>
            <a:noFill/>
            <a:ln w="9525">
              <a:solidFill>
                <a:srgbClr val="CC3300"/>
              </a:solidFill>
              <a:round/>
              <a:headEnd/>
              <a:tailEnd/>
            </a:ln>
          </p:spPr>
          <p:txBody>
            <a:bodyPr lIns="0" tIns="0" rIns="0" bIns="0"/>
            <a:lstStyle/>
            <a:p>
              <a:pPr>
                <a:defRPr/>
              </a:pPr>
              <a:endParaRPr lang="ru-RU" sz="1666"/>
            </a:p>
          </p:txBody>
        </p:sp>
      </p:grpSp>
      <p:sp>
        <p:nvSpPr>
          <p:cNvPr id="11" name="object 11">
            <a:extLst>
              <a:ext uri="{FF2B5EF4-FFF2-40B4-BE49-F238E27FC236}">
                <a16:creationId xmlns="" xmlns:a16="http://schemas.microsoft.com/office/drawing/2014/main" id="{DA6A04D1-7F6A-40EC-4E33-5EBD8CE969BD}"/>
              </a:ext>
            </a:extLst>
          </p:cNvPr>
          <p:cNvSpPr txBox="1"/>
          <p:nvPr/>
        </p:nvSpPr>
        <p:spPr>
          <a:xfrm>
            <a:off x="2914650" y="4184650"/>
            <a:ext cx="2401888" cy="412750"/>
          </a:xfrm>
          <a:prstGeom prst="rect">
            <a:avLst/>
          </a:prstGeom>
        </p:spPr>
        <p:txBody>
          <a:bodyPr lIns="0" tIns="10074" rIns="0" bIns="0">
            <a:spAutoFit/>
          </a:bodyPr>
          <a:lstStyle>
            <a:defPPr>
              <a:defRPr lang="en-US"/>
            </a:defPPr>
            <a:lvl1pPr marL="12694" indent="190405" algn="ctr">
              <a:lnSpc>
                <a:spcPct val="110000"/>
              </a:lnSpc>
              <a:spcBef>
                <a:spcPts val="100"/>
              </a:spcBef>
              <a:defRPr sz="1499">
                <a:solidFill>
                  <a:schemeClr val="tx1"/>
                </a:solidFill>
                <a:latin typeface="Tahoma" pitchFamily="34" charset="0"/>
                <a:cs typeface="Tahoma" pitchFamily="34" charset="0"/>
              </a:defRPr>
            </a:lvl1pPr>
          </a:lstStyle>
          <a:p>
            <a:pPr>
              <a:defRPr/>
            </a:pPr>
            <a:r>
              <a:rPr sz="1190" dirty="0">
                <a:latin typeface="Arial" panose="020B0604020202020204" pitchFamily="34" charset="0"/>
                <a:cs typeface="Arial" panose="020B0604020202020204" pitchFamily="34" charset="0"/>
              </a:rPr>
              <a:t>Выбор из </a:t>
            </a:r>
            <a:r>
              <a:rPr sz="1190" dirty="0" err="1">
                <a:latin typeface="Arial" panose="020B0604020202020204" pitchFamily="34" charset="0"/>
                <a:cs typeface="Arial" panose="020B0604020202020204" pitchFamily="34" charset="0"/>
              </a:rPr>
              <a:t>наиболее</a:t>
            </a:r>
            <a:r>
              <a:rPr sz="1190" dirty="0">
                <a:latin typeface="Arial" panose="020B0604020202020204" pitchFamily="34" charset="0"/>
                <a:cs typeface="Arial" panose="020B0604020202020204" pitchFamily="34" charset="0"/>
              </a:rPr>
              <a:t> </a:t>
            </a:r>
            <a:r>
              <a:rPr sz="1190" dirty="0" err="1">
                <a:latin typeface="Arial" panose="020B0604020202020204" pitchFamily="34" charset="0"/>
                <a:cs typeface="Arial" panose="020B0604020202020204" pitchFamily="34" charset="0"/>
              </a:rPr>
              <a:t>вероятных</a:t>
            </a:r>
            <a:r>
              <a:rPr lang="ru-RU" sz="1190" dirty="0">
                <a:latin typeface="Arial" panose="020B0604020202020204" pitchFamily="34" charset="0"/>
                <a:cs typeface="Arial" panose="020B0604020202020204" pitchFamily="34" charset="0"/>
              </a:rPr>
              <a:t> </a:t>
            </a:r>
            <a:r>
              <a:rPr sz="1190" dirty="0" err="1">
                <a:latin typeface="Arial" panose="020B0604020202020204" pitchFamily="34" charset="0"/>
                <a:cs typeface="Arial" panose="020B0604020202020204" pitchFamily="34" charset="0"/>
              </a:rPr>
              <a:t>значений</a:t>
            </a:r>
            <a:endParaRPr sz="1190" dirty="0">
              <a:latin typeface="Arial" panose="020B0604020202020204" pitchFamily="34" charset="0"/>
              <a:cs typeface="Arial" panose="020B0604020202020204" pitchFamily="34" charset="0"/>
            </a:endParaRPr>
          </a:p>
        </p:txBody>
      </p:sp>
      <p:grpSp>
        <p:nvGrpSpPr>
          <p:cNvPr id="156679" name="object 12">
            <a:extLst>
              <a:ext uri="{FF2B5EF4-FFF2-40B4-BE49-F238E27FC236}">
                <a16:creationId xmlns="" xmlns:a16="http://schemas.microsoft.com/office/drawing/2014/main" id="{FA21788D-3F44-335F-F804-5808E833DE90}"/>
              </a:ext>
            </a:extLst>
          </p:cNvPr>
          <p:cNvGrpSpPr>
            <a:grpSpLocks/>
          </p:cNvGrpSpPr>
          <p:nvPr/>
        </p:nvGrpSpPr>
        <p:grpSpPr bwMode="auto">
          <a:xfrm>
            <a:off x="4926013" y="1446213"/>
            <a:ext cx="2963862" cy="755650"/>
            <a:chOff x="6205283" y="1822259"/>
            <a:chExt cx="3737610" cy="953135"/>
          </a:xfrm>
        </p:grpSpPr>
        <p:sp>
          <p:nvSpPr>
            <p:cNvPr id="120840" name="object 13">
              <a:extLst>
                <a:ext uri="{FF2B5EF4-FFF2-40B4-BE49-F238E27FC236}">
                  <a16:creationId xmlns="" xmlns:a16="http://schemas.microsoft.com/office/drawing/2014/main" id="{D5A3AE7C-A7B9-E8E4-FA42-4C239478F16B}"/>
                </a:ext>
              </a:extLst>
            </p:cNvPr>
            <p:cNvSpPr>
              <a:spLocks/>
            </p:cNvSpPr>
            <p:nvPr/>
          </p:nvSpPr>
          <p:spPr bwMode="auto">
            <a:xfrm>
              <a:off x="6209287" y="1826264"/>
              <a:ext cx="3729602" cy="945125"/>
            </a:xfrm>
            <a:custGeom>
              <a:avLst/>
              <a:gdLst/>
              <a:ahLst/>
              <a:cxnLst>
                <a:cxn ang="0">
                  <a:pos x="0" y="0"/>
                </a:cxn>
                <a:cxn ang="0">
                  <a:pos x="774953" y="502412"/>
                </a:cxn>
                <a:cxn ang="0">
                  <a:pos x="774953" y="817245"/>
                </a:cxn>
                <a:cxn ang="0">
                  <a:pos x="784852" y="866290"/>
                </a:cxn>
                <a:cxn ang="0">
                  <a:pos x="811847" y="906335"/>
                </a:cxn>
                <a:cxn ang="0">
                  <a:pos x="851892" y="933330"/>
                </a:cxn>
                <a:cxn ang="0">
                  <a:pos x="900937" y="943228"/>
                </a:cxn>
                <a:cxn ang="0">
                  <a:pos x="3601720" y="943228"/>
                </a:cxn>
                <a:cxn ang="0">
                  <a:pos x="3650765" y="933330"/>
                </a:cxn>
                <a:cxn ang="0">
                  <a:pos x="3690810" y="906335"/>
                </a:cxn>
                <a:cxn ang="0">
                  <a:pos x="3717805" y="866290"/>
                </a:cxn>
                <a:cxn ang="0">
                  <a:pos x="3727704" y="817245"/>
                </a:cxn>
                <a:cxn ang="0">
                  <a:pos x="3727704" y="313436"/>
                </a:cxn>
                <a:cxn ang="0">
                  <a:pos x="774953" y="313436"/>
                </a:cxn>
                <a:cxn ang="0">
                  <a:pos x="0" y="0"/>
                </a:cxn>
                <a:cxn ang="0">
                  <a:pos x="3601720" y="187578"/>
                </a:cxn>
                <a:cxn ang="0">
                  <a:pos x="900937" y="187578"/>
                </a:cxn>
                <a:cxn ang="0">
                  <a:pos x="851892" y="197457"/>
                </a:cxn>
                <a:cxn ang="0">
                  <a:pos x="811847" y="224408"/>
                </a:cxn>
                <a:cxn ang="0">
                  <a:pos x="784852" y="264410"/>
                </a:cxn>
                <a:cxn ang="0">
                  <a:pos x="774953" y="313436"/>
                </a:cxn>
                <a:cxn ang="0">
                  <a:pos x="3727704" y="313436"/>
                </a:cxn>
                <a:cxn ang="0">
                  <a:pos x="3717805" y="264410"/>
                </a:cxn>
                <a:cxn ang="0">
                  <a:pos x="3690810" y="224408"/>
                </a:cxn>
                <a:cxn ang="0">
                  <a:pos x="3650765" y="197457"/>
                </a:cxn>
                <a:cxn ang="0">
                  <a:pos x="3601720" y="187578"/>
                </a:cxn>
              </a:cxnLst>
              <a:rect l="0" t="0" r="r" b="b"/>
              <a:pathLst>
                <a:path w="3728084" h="943610">
                  <a:moveTo>
                    <a:pt x="0" y="0"/>
                  </a:moveTo>
                  <a:lnTo>
                    <a:pt x="774953" y="502412"/>
                  </a:lnTo>
                  <a:lnTo>
                    <a:pt x="774953" y="817245"/>
                  </a:lnTo>
                  <a:lnTo>
                    <a:pt x="784852" y="866290"/>
                  </a:lnTo>
                  <a:lnTo>
                    <a:pt x="811847" y="906335"/>
                  </a:lnTo>
                  <a:lnTo>
                    <a:pt x="851892" y="933330"/>
                  </a:lnTo>
                  <a:lnTo>
                    <a:pt x="900937" y="943228"/>
                  </a:lnTo>
                  <a:lnTo>
                    <a:pt x="3601720" y="943228"/>
                  </a:lnTo>
                  <a:lnTo>
                    <a:pt x="3650765" y="933330"/>
                  </a:lnTo>
                  <a:lnTo>
                    <a:pt x="3690810" y="906335"/>
                  </a:lnTo>
                  <a:lnTo>
                    <a:pt x="3717805" y="866290"/>
                  </a:lnTo>
                  <a:lnTo>
                    <a:pt x="3727704" y="817245"/>
                  </a:lnTo>
                  <a:lnTo>
                    <a:pt x="3727704" y="313436"/>
                  </a:lnTo>
                  <a:lnTo>
                    <a:pt x="774953" y="313436"/>
                  </a:lnTo>
                  <a:lnTo>
                    <a:pt x="0" y="0"/>
                  </a:lnTo>
                  <a:close/>
                </a:path>
                <a:path w="3728084" h="943610">
                  <a:moveTo>
                    <a:pt x="3601720" y="187578"/>
                  </a:moveTo>
                  <a:lnTo>
                    <a:pt x="900937" y="187578"/>
                  </a:lnTo>
                  <a:lnTo>
                    <a:pt x="851892" y="197457"/>
                  </a:lnTo>
                  <a:lnTo>
                    <a:pt x="811847" y="224408"/>
                  </a:lnTo>
                  <a:lnTo>
                    <a:pt x="784852" y="264410"/>
                  </a:lnTo>
                  <a:lnTo>
                    <a:pt x="774953" y="313436"/>
                  </a:lnTo>
                  <a:lnTo>
                    <a:pt x="3727704" y="313436"/>
                  </a:lnTo>
                  <a:lnTo>
                    <a:pt x="3717805" y="264410"/>
                  </a:lnTo>
                  <a:lnTo>
                    <a:pt x="3690810" y="224408"/>
                  </a:lnTo>
                  <a:lnTo>
                    <a:pt x="3650765" y="197457"/>
                  </a:lnTo>
                  <a:lnTo>
                    <a:pt x="3601720" y="187578"/>
                  </a:lnTo>
                  <a:close/>
                </a:path>
              </a:pathLst>
            </a:custGeom>
            <a:solidFill>
              <a:srgbClr val="FCF4CF">
                <a:alpha val="74901"/>
              </a:srgbClr>
            </a:solidFill>
            <a:ln w="9525">
              <a:noFill/>
              <a:round/>
              <a:headEnd/>
              <a:tailEnd/>
            </a:ln>
          </p:spPr>
          <p:txBody>
            <a:bodyPr lIns="0" tIns="0" rIns="0" bIns="0"/>
            <a:lstStyle/>
            <a:p>
              <a:pPr>
                <a:defRPr/>
              </a:pPr>
              <a:endParaRPr lang="ru-RU" sz="1666"/>
            </a:p>
          </p:txBody>
        </p:sp>
        <p:sp>
          <p:nvSpPr>
            <p:cNvPr id="120841" name="object 14">
              <a:extLst>
                <a:ext uri="{FF2B5EF4-FFF2-40B4-BE49-F238E27FC236}">
                  <a16:creationId xmlns="" xmlns:a16="http://schemas.microsoft.com/office/drawing/2014/main" id="{93E387BF-416C-ECCB-45BE-F6EE1F0F710F}"/>
                </a:ext>
              </a:extLst>
            </p:cNvPr>
            <p:cNvSpPr>
              <a:spLocks/>
            </p:cNvSpPr>
            <p:nvPr/>
          </p:nvSpPr>
          <p:spPr bwMode="auto">
            <a:xfrm>
              <a:off x="6209287" y="1826264"/>
              <a:ext cx="3729602" cy="945125"/>
            </a:xfrm>
            <a:custGeom>
              <a:avLst/>
              <a:gdLst/>
              <a:ahLst/>
              <a:cxnLst>
                <a:cxn ang="0">
                  <a:pos x="774953" y="313436"/>
                </a:cxn>
                <a:cxn ang="0">
                  <a:pos x="784852" y="264410"/>
                </a:cxn>
                <a:cxn ang="0">
                  <a:pos x="811847" y="224408"/>
                </a:cxn>
                <a:cxn ang="0">
                  <a:pos x="851892" y="197457"/>
                </a:cxn>
                <a:cxn ang="0">
                  <a:pos x="900937" y="187578"/>
                </a:cxn>
                <a:cxn ang="0">
                  <a:pos x="1267078" y="187578"/>
                </a:cxn>
                <a:cxn ang="0">
                  <a:pos x="2005329" y="187578"/>
                </a:cxn>
                <a:cxn ang="0">
                  <a:pos x="3601720" y="187578"/>
                </a:cxn>
                <a:cxn ang="0">
                  <a:pos x="3650765" y="197457"/>
                </a:cxn>
                <a:cxn ang="0">
                  <a:pos x="3690810" y="224408"/>
                </a:cxn>
                <a:cxn ang="0">
                  <a:pos x="3717805" y="264410"/>
                </a:cxn>
                <a:cxn ang="0">
                  <a:pos x="3727704" y="313436"/>
                </a:cxn>
                <a:cxn ang="0">
                  <a:pos x="3727704" y="502412"/>
                </a:cxn>
                <a:cxn ang="0">
                  <a:pos x="3727704" y="817245"/>
                </a:cxn>
                <a:cxn ang="0">
                  <a:pos x="3717805" y="866290"/>
                </a:cxn>
                <a:cxn ang="0">
                  <a:pos x="3690810" y="906335"/>
                </a:cxn>
                <a:cxn ang="0">
                  <a:pos x="3650765" y="933330"/>
                </a:cxn>
                <a:cxn ang="0">
                  <a:pos x="3601720" y="943228"/>
                </a:cxn>
                <a:cxn ang="0">
                  <a:pos x="2005329" y="943228"/>
                </a:cxn>
                <a:cxn ang="0">
                  <a:pos x="1267078" y="943228"/>
                </a:cxn>
                <a:cxn ang="0">
                  <a:pos x="900937" y="943228"/>
                </a:cxn>
                <a:cxn ang="0">
                  <a:pos x="851892" y="933330"/>
                </a:cxn>
                <a:cxn ang="0">
                  <a:pos x="811847" y="906335"/>
                </a:cxn>
                <a:cxn ang="0">
                  <a:pos x="784852" y="866290"/>
                </a:cxn>
                <a:cxn ang="0">
                  <a:pos x="774953" y="817245"/>
                </a:cxn>
                <a:cxn ang="0">
                  <a:pos x="774953" y="502412"/>
                </a:cxn>
                <a:cxn ang="0">
                  <a:pos x="0" y="0"/>
                </a:cxn>
                <a:cxn ang="0">
                  <a:pos x="774953" y="313436"/>
                </a:cxn>
              </a:cxnLst>
              <a:rect l="0" t="0" r="r" b="b"/>
              <a:pathLst>
                <a:path w="3728084" h="943610">
                  <a:moveTo>
                    <a:pt x="774953" y="313436"/>
                  </a:moveTo>
                  <a:lnTo>
                    <a:pt x="784852" y="264410"/>
                  </a:lnTo>
                  <a:lnTo>
                    <a:pt x="811847" y="224408"/>
                  </a:lnTo>
                  <a:lnTo>
                    <a:pt x="851892" y="197457"/>
                  </a:lnTo>
                  <a:lnTo>
                    <a:pt x="900937" y="187578"/>
                  </a:lnTo>
                  <a:lnTo>
                    <a:pt x="1267078" y="187578"/>
                  </a:lnTo>
                  <a:lnTo>
                    <a:pt x="2005329" y="187578"/>
                  </a:lnTo>
                  <a:lnTo>
                    <a:pt x="3601720" y="187578"/>
                  </a:lnTo>
                  <a:lnTo>
                    <a:pt x="3650765" y="197457"/>
                  </a:lnTo>
                  <a:lnTo>
                    <a:pt x="3690810" y="224408"/>
                  </a:lnTo>
                  <a:lnTo>
                    <a:pt x="3717805" y="264410"/>
                  </a:lnTo>
                  <a:lnTo>
                    <a:pt x="3727704" y="313436"/>
                  </a:lnTo>
                  <a:lnTo>
                    <a:pt x="3727704" y="502412"/>
                  </a:lnTo>
                  <a:lnTo>
                    <a:pt x="3727704" y="817245"/>
                  </a:lnTo>
                  <a:lnTo>
                    <a:pt x="3717805" y="866290"/>
                  </a:lnTo>
                  <a:lnTo>
                    <a:pt x="3690810" y="906335"/>
                  </a:lnTo>
                  <a:lnTo>
                    <a:pt x="3650765" y="933330"/>
                  </a:lnTo>
                  <a:lnTo>
                    <a:pt x="3601720" y="943228"/>
                  </a:lnTo>
                  <a:lnTo>
                    <a:pt x="2005329" y="943228"/>
                  </a:lnTo>
                  <a:lnTo>
                    <a:pt x="1267078" y="943228"/>
                  </a:lnTo>
                  <a:lnTo>
                    <a:pt x="900937" y="943228"/>
                  </a:lnTo>
                  <a:lnTo>
                    <a:pt x="851892" y="933330"/>
                  </a:lnTo>
                  <a:lnTo>
                    <a:pt x="811847" y="906335"/>
                  </a:lnTo>
                  <a:lnTo>
                    <a:pt x="784852" y="866290"/>
                  </a:lnTo>
                  <a:lnTo>
                    <a:pt x="774953" y="817245"/>
                  </a:lnTo>
                  <a:lnTo>
                    <a:pt x="774953" y="502412"/>
                  </a:lnTo>
                  <a:lnTo>
                    <a:pt x="0" y="0"/>
                  </a:lnTo>
                  <a:lnTo>
                    <a:pt x="774953" y="313436"/>
                  </a:lnTo>
                  <a:close/>
                </a:path>
              </a:pathLst>
            </a:custGeom>
            <a:noFill/>
            <a:ln w="9525">
              <a:solidFill>
                <a:srgbClr val="CC3300"/>
              </a:solidFill>
              <a:round/>
              <a:headEnd/>
              <a:tailEnd/>
            </a:ln>
          </p:spPr>
          <p:txBody>
            <a:bodyPr lIns="0" tIns="0" rIns="0" bIns="0"/>
            <a:lstStyle/>
            <a:p>
              <a:pPr>
                <a:defRPr/>
              </a:pPr>
              <a:endParaRPr lang="ru-RU" sz="1666"/>
            </a:p>
          </p:txBody>
        </p:sp>
      </p:grpSp>
      <p:sp>
        <p:nvSpPr>
          <p:cNvPr id="15" name="object 15">
            <a:extLst>
              <a:ext uri="{FF2B5EF4-FFF2-40B4-BE49-F238E27FC236}">
                <a16:creationId xmlns="" xmlns:a16="http://schemas.microsoft.com/office/drawing/2014/main" id="{C095B993-496C-2515-D197-1B689960FF4A}"/>
              </a:ext>
            </a:extLst>
          </p:cNvPr>
          <p:cNvSpPr txBox="1"/>
          <p:nvPr/>
        </p:nvSpPr>
        <p:spPr>
          <a:xfrm>
            <a:off x="5676900" y="1670050"/>
            <a:ext cx="2209800" cy="412750"/>
          </a:xfrm>
          <a:prstGeom prst="rect">
            <a:avLst/>
          </a:prstGeom>
        </p:spPr>
        <p:txBody>
          <a:bodyPr lIns="0" tIns="10074" rIns="0" bIns="0">
            <a:spAutoFit/>
          </a:bodyPr>
          <a:lstStyle>
            <a:defPPr>
              <a:defRPr lang="en-US"/>
            </a:defPPr>
            <a:lvl1pPr marL="12694" indent="190405">
              <a:lnSpc>
                <a:spcPct val="110000"/>
              </a:lnSpc>
              <a:spcBef>
                <a:spcPts val="100"/>
              </a:spcBef>
              <a:defRPr sz="1499">
                <a:solidFill>
                  <a:schemeClr val="tx1"/>
                </a:solidFill>
                <a:latin typeface="Tahoma" pitchFamily="34" charset="0"/>
                <a:cs typeface="Tahoma" pitchFamily="34" charset="0"/>
              </a:defRPr>
            </a:lvl1pPr>
          </a:lstStyle>
          <a:p>
            <a:pPr algn="ctr">
              <a:defRPr/>
            </a:pPr>
            <a:r>
              <a:rPr lang="ru-RU" sz="1190" dirty="0">
                <a:latin typeface="Arial" panose="020B0604020202020204" pitchFamily="34" charset="0"/>
                <a:cs typeface="Arial" panose="020B0604020202020204" pitchFamily="34" charset="0"/>
              </a:rPr>
              <a:t>Просмотр визуального образа  документа</a:t>
            </a:r>
          </a:p>
        </p:txBody>
      </p:sp>
    </p:spTree>
  </p:cSld>
  <p:clrMapOvr>
    <a:masterClrMapping/>
  </p:clrMapOvr>
  <p:transition advTm="6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 xmlns:a16="http://schemas.microsoft.com/office/drawing/2014/main" id="{2CD9D1DE-ABA7-405A-AED1-950A4C4993DD}"/>
              </a:ext>
            </a:extLst>
          </p:cNvPr>
          <p:cNvSpPr txBox="1">
            <a:spLocks noChangeArrowheads="1"/>
          </p:cNvSpPr>
          <p:nvPr/>
        </p:nvSpPr>
        <p:spPr bwMode="auto">
          <a:xfrm>
            <a:off x="1691680" y="163248"/>
            <a:ext cx="7148265" cy="68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Для групп компаний (холдингов)</a:t>
            </a:r>
          </a:p>
        </p:txBody>
      </p:sp>
      <p:graphicFrame>
        <p:nvGraphicFramePr>
          <p:cNvPr id="9" name="Схема 8">
            <a:extLst>
              <a:ext uri="{FF2B5EF4-FFF2-40B4-BE49-F238E27FC236}">
                <a16:creationId xmlns="" xmlns:a16="http://schemas.microsoft.com/office/drawing/2014/main" id="{6A936EE5-F5AE-488F-B796-3581EF9065F9}"/>
              </a:ext>
            </a:extLst>
          </p:cNvPr>
          <p:cNvGraphicFramePr/>
          <p:nvPr>
            <p:extLst>
              <p:ext uri="{D42A27DB-BD31-4B8C-83A1-F6EECF244321}">
                <p14:modId xmlns:p14="http://schemas.microsoft.com/office/powerpoint/2010/main" val="1153773481"/>
              </p:ext>
            </p:extLst>
          </p:nvPr>
        </p:nvGraphicFramePr>
        <p:xfrm>
          <a:off x="404537" y="1275606"/>
          <a:ext cx="8334926"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Прямоугольник 1">
            <a:extLst>
              <a:ext uri="{FF2B5EF4-FFF2-40B4-BE49-F238E27FC236}">
                <a16:creationId xmlns="" xmlns:a16="http://schemas.microsoft.com/office/drawing/2014/main" id="{B714F9EE-8145-465F-8F13-19753994FB1E}"/>
              </a:ext>
            </a:extLst>
          </p:cNvPr>
          <p:cNvSpPr>
            <a:spLocks noChangeArrowheads="1"/>
          </p:cNvSpPr>
          <p:nvPr/>
        </p:nvSpPr>
        <p:spPr bwMode="auto">
          <a:xfrm>
            <a:off x="404334" y="3071217"/>
            <a:ext cx="4167666" cy="954107"/>
          </a:xfrm>
          <a:prstGeom prst="rect">
            <a:avLst/>
          </a:prstGeom>
          <a:noFill/>
          <a:ln>
            <a:noFill/>
          </a:ln>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1400" b="0" dirty="0">
                <a:solidFill>
                  <a:srgbClr val="4D4D4D"/>
                </a:solidFill>
                <a:latin typeface="Arial" panose="020B0604020202020204" pitchFamily="34" charset="0"/>
              </a:rPr>
              <a:t>Консолидация финансовой отчетности, оперативный анализ, выявление закономерностей, прогноз сценариев, принятие эффективных управленческих решений</a:t>
            </a:r>
          </a:p>
        </p:txBody>
      </p:sp>
      <p:sp>
        <p:nvSpPr>
          <p:cNvPr id="11" name="Прямоугольник 10">
            <a:extLst>
              <a:ext uri="{FF2B5EF4-FFF2-40B4-BE49-F238E27FC236}">
                <a16:creationId xmlns="" xmlns:a16="http://schemas.microsoft.com/office/drawing/2014/main" id="{4DE8FE43-980C-4570-B3AC-D6E785CFD6DD}"/>
              </a:ext>
            </a:extLst>
          </p:cNvPr>
          <p:cNvSpPr/>
          <p:nvPr/>
        </p:nvSpPr>
        <p:spPr>
          <a:xfrm>
            <a:off x="404537" y="1511634"/>
            <a:ext cx="4167667" cy="738664"/>
          </a:xfrm>
          <a:prstGeom prst="rect">
            <a:avLst/>
          </a:prstGeom>
        </p:spPr>
        <p:txBody>
          <a:bodyPr wrap="square">
            <a:spAutoFit/>
          </a:bodyPr>
          <a:lstStyle/>
          <a:p>
            <a:pPr algn="ctr" eaLnBrk="1" hangingPunct="1">
              <a:spcBef>
                <a:spcPts val="600"/>
              </a:spcBef>
              <a:buSzPct val="120000"/>
              <a:defRPr/>
            </a:pPr>
            <a:r>
              <a:rPr lang="ru-RU" altLang="ru-RU" sz="1400" b="0" kern="600" dirty="0">
                <a:solidFill>
                  <a:schemeClr val="bg1"/>
                </a:solidFill>
                <a:latin typeface="Arial" panose="020B0604020202020204" pitchFamily="34" charset="0"/>
              </a:rPr>
              <a:t>Единое комплексное решение </a:t>
            </a:r>
            <a:r>
              <a:rPr lang="en-US" altLang="ru-RU" sz="1400" b="0" kern="600" dirty="0">
                <a:solidFill>
                  <a:schemeClr val="bg1"/>
                </a:solidFill>
                <a:latin typeface="Arial" panose="020B0604020202020204" pitchFamily="34" charset="0"/>
              </a:rPr>
              <a:t/>
            </a:r>
            <a:br>
              <a:rPr lang="en-US" altLang="ru-RU" sz="1400" b="0" kern="600" dirty="0">
                <a:solidFill>
                  <a:schemeClr val="bg1"/>
                </a:solidFill>
                <a:latin typeface="Arial" panose="020B0604020202020204" pitchFamily="34" charset="0"/>
              </a:rPr>
            </a:br>
            <a:r>
              <a:rPr lang="ru-RU" altLang="ru-RU" sz="1400" b="0" kern="600" dirty="0">
                <a:solidFill>
                  <a:schemeClr val="bg1"/>
                </a:solidFill>
                <a:latin typeface="Arial" panose="020B0604020202020204" pitchFamily="34" charset="0"/>
              </a:rPr>
              <a:t>в управляющей компании </a:t>
            </a:r>
            <a:r>
              <a:rPr lang="en-US" altLang="ru-RU" sz="1400" b="0" kern="600" dirty="0">
                <a:solidFill>
                  <a:schemeClr val="bg1"/>
                </a:solidFill>
                <a:latin typeface="Arial" panose="020B0604020202020204" pitchFamily="34" charset="0"/>
              </a:rPr>
              <a:t/>
            </a:r>
            <a:br>
              <a:rPr lang="en-US" altLang="ru-RU" sz="1400" b="0" kern="600" dirty="0">
                <a:solidFill>
                  <a:schemeClr val="bg1"/>
                </a:solidFill>
                <a:latin typeface="Arial" panose="020B0604020202020204" pitchFamily="34" charset="0"/>
              </a:rPr>
            </a:br>
            <a:r>
              <a:rPr lang="ru-RU" altLang="ru-RU" sz="1400" b="0" kern="600" dirty="0">
                <a:solidFill>
                  <a:schemeClr val="bg1"/>
                </a:solidFill>
                <a:latin typeface="Arial" panose="020B0604020202020204" pitchFamily="34" charset="0"/>
              </a:rPr>
              <a:t>и дочерних обществах</a:t>
            </a:r>
            <a:endParaRPr lang="ru-RU" sz="1400" b="0" kern="600" dirty="0">
              <a:solidFill>
                <a:schemeClr val="bg1"/>
              </a:solidFill>
              <a:latin typeface="Arial" panose="020B0604020202020204" pitchFamily="34" charset="0"/>
            </a:endParaRPr>
          </a:p>
        </p:txBody>
      </p:sp>
      <p:sp>
        <p:nvSpPr>
          <p:cNvPr id="12" name="Прямоугольник 4">
            <a:extLst>
              <a:ext uri="{FF2B5EF4-FFF2-40B4-BE49-F238E27FC236}">
                <a16:creationId xmlns="" xmlns:a16="http://schemas.microsoft.com/office/drawing/2014/main" id="{BBB4FF9E-3764-479A-B7E4-A22525F7FDD0}"/>
              </a:ext>
            </a:extLst>
          </p:cNvPr>
          <p:cNvSpPr>
            <a:spLocks noChangeArrowheads="1"/>
          </p:cNvSpPr>
          <p:nvPr/>
        </p:nvSpPr>
        <p:spPr bwMode="auto">
          <a:xfrm>
            <a:off x="4716016" y="1511634"/>
            <a:ext cx="3879634" cy="738664"/>
          </a:xfrm>
          <a:prstGeom prst="rect">
            <a:avLst/>
          </a:prstGeom>
          <a:noFill/>
          <a:ln>
            <a:noFill/>
          </a:ln>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buSzPct val="120000"/>
              <a:defRPr/>
            </a:pPr>
            <a:r>
              <a:rPr lang="ru-RU" altLang="ru-RU" sz="1400" b="0" dirty="0">
                <a:solidFill>
                  <a:srgbClr val="4D4D4D"/>
                </a:solidFill>
                <a:latin typeface="Arial" panose="020B0604020202020204" pitchFamily="34" charset="0"/>
              </a:rPr>
              <a:t>Общая среда для эффективного </a:t>
            </a:r>
            <a:r>
              <a:rPr lang="en-US" altLang="ru-RU" sz="1400" b="0" dirty="0">
                <a:solidFill>
                  <a:srgbClr val="4D4D4D"/>
                </a:solidFill>
                <a:latin typeface="Arial" panose="020B0604020202020204" pitchFamily="34" charset="0"/>
              </a:rPr>
              <a:t/>
            </a:r>
            <a:br>
              <a:rPr lang="en-US" altLang="ru-RU" sz="1400" b="0" dirty="0">
                <a:solidFill>
                  <a:srgbClr val="4D4D4D"/>
                </a:solidFill>
                <a:latin typeface="Arial" panose="020B0604020202020204" pitchFamily="34" charset="0"/>
              </a:rPr>
            </a:br>
            <a:r>
              <a:rPr lang="ru-RU" altLang="ru-RU" sz="1400" b="0" dirty="0">
                <a:solidFill>
                  <a:srgbClr val="4D4D4D"/>
                </a:solidFill>
                <a:latin typeface="Arial" panose="020B0604020202020204" pitchFamily="34" charset="0"/>
              </a:rPr>
              <a:t>взаимодействия сотрудников </a:t>
            </a:r>
            <a:r>
              <a:rPr lang="en-US" altLang="ru-RU" sz="1400" b="0" dirty="0">
                <a:solidFill>
                  <a:srgbClr val="4D4D4D"/>
                </a:solidFill>
                <a:latin typeface="Arial" panose="020B0604020202020204" pitchFamily="34" charset="0"/>
              </a:rPr>
              <a:t/>
            </a:r>
            <a:br>
              <a:rPr lang="en-US" altLang="ru-RU" sz="1400" b="0" dirty="0">
                <a:solidFill>
                  <a:srgbClr val="4D4D4D"/>
                </a:solidFill>
                <a:latin typeface="Arial" panose="020B0604020202020204" pitchFamily="34" charset="0"/>
              </a:rPr>
            </a:br>
            <a:r>
              <a:rPr lang="ru-RU" altLang="ru-RU" sz="1400" b="0" dirty="0">
                <a:solidFill>
                  <a:srgbClr val="4D4D4D"/>
                </a:solidFill>
                <a:latin typeface="Arial" panose="020B0604020202020204" pitchFamily="34" charset="0"/>
              </a:rPr>
              <a:t>всех подразделений на всех уровнях</a:t>
            </a:r>
          </a:p>
        </p:txBody>
      </p:sp>
      <p:sp>
        <p:nvSpPr>
          <p:cNvPr id="13" name="Прямоугольник 6">
            <a:extLst>
              <a:ext uri="{FF2B5EF4-FFF2-40B4-BE49-F238E27FC236}">
                <a16:creationId xmlns="" xmlns:a16="http://schemas.microsoft.com/office/drawing/2014/main" id="{E992E19F-8049-4718-A6F0-4F0FE707B231}"/>
              </a:ext>
            </a:extLst>
          </p:cNvPr>
          <p:cNvSpPr>
            <a:spLocks noChangeArrowheads="1"/>
          </p:cNvSpPr>
          <p:nvPr/>
        </p:nvSpPr>
        <p:spPr bwMode="auto">
          <a:xfrm>
            <a:off x="4644591" y="3178938"/>
            <a:ext cx="3734451" cy="738664"/>
          </a:xfrm>
          <a:prstGeom prst="rect">
            <a:avLst/>
          </a:prstGeom>
          <a:noFill/>
          <a:ln>
            <a:noFill/>
          </a:ln>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buSzPct val="120000"/>
              <a:defRPr/>
            </a:pPr>
            <a:r>
              <a:rPr lang="ru-RU" altLang="ru-RU" sz="1400" b="0" dirty="0">
                <a:solidFill>
                  <a:srgbClr val="4D4D4D"/>
                </a:solidFill>
                <a:latin typeface="Arial" panose="020B0604020202020204" pitchFamily="34" charset="0"/>
              </a:rPr>
              <a:t>Управление мастер-данными, активами, корпоративными налогами, инвестиционными проектами и рисками</a:t>
            </a:r>
          </a:p>
        </p:txBody>
      </p:sp>
      <p:sp>
        <p:nvSpPr>
          <p:cNvPr id="14" name="Объект 2">
            <a:extLst>
              <a:ext uri="{FF2B5EF4-FFF2-40B4-BE49-F238E27FC236}">
                <a16:creationId xmlns="" xmlns:a16="http://schemas.microsoft.com/office/drawing/2014/main" id="{37098B96-3220-4B5C-A733-1DFB42881338}"/>
              </a:ext>
            </a:extLst>
          </p:cNvPr>
          <p:cNvSpPr>
            <a:spLocks noGrp="1" noChangeArrowheads="1"/>
          </p:cNvSpPr>
          <p:nvPr>
            <p:ph idx="1"/>
          </p:nvPr>
        </p:nvSpPr>
        <p:spPr>
          <a:xfrm>
            <a:off x="323528" y="4407215"/>
            <a:ext cx="8516417" cy="522288"/>
          </a:xfrm>
        </p:spPr>
        <p:txBody>
          <a:bodyPr/>
          <a:lstStyle/>
          <a:p>
            <a:pPr marL="0" indent="0">
              <a:buFontTx/>
              <a:buNone/>
            </a:pPr>
            <a:r>
              <a:rPr lang="ru-RU" altLang="ru-RU" sz="1000" i="1" dirty="0">
                <a:solidFill>
                  <a:schemeClr val="tx1">
                    <a:lumMod val="65000"/>
                    <a:lumOff val="35000"/>
                  </a:schemeClr>
                </a:solidFill>
                <a:cs typeface="Times New Roman" panose="02020603050405020304" pitchFamily="18" charset="0"/>
              </a:rPr>
              <a:t>* по сравнению с отдельными решениями - за счет использования реализованных в системе сквозных инструментов   централизованного управления мастер-данными, закупками, активами, корпоративного бюджетирования и «фабрики платежей».</a:t>
            </a:r>
            <a:endParaRPr lang="ru-RU" altLang="ru-RU" sz="1000" i="1" dirty="0">
              <a:solidFill>
                <a:schemeClr val="tx1">
                  <a:lumMod val="65000"/>
                  <a:lumOff val="35000"/>
                </a:schemeClr>
              </a:solidFill>
            </a:endParaRPr>
          </a:p>
        </p:txBody>
      </p:sp>
    </p:spTree>
    <p:extLst>
      <p:ext uri="{BB962C8B-B14F-4D97-AF65-F5344CB8AC3E}">
        <p14:creationId xmlns:p14="http://schemas.microsoft.com/office/powerpoint/2010/main" val="1932938520"/>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a:extLst>
              <a:ext uri="{FF2B5EF4-FFF2-40B4-BE49-F238E27FC236}">
                <a16:creationId xmlns="" xmlns:a16="http://schemas.microsoft.com/office/drawing/2014/main" id="{2F49FCDD-3EA5-429B-A4B7-51BE62F01CBE}"/>
              </a:ext>
            </a:extLst>
          </p:cNvPr>
          <p:cNvSpPr>
            <a:spLocks noGrp="1" noChangeArrowheads="1"/>
          </p:cNvSpPr>
          <p:nvPr>
            <p:ph type="title"/>
          </p:nvPr>
        </p:nvSpPr>
        <p:spPr>
          <a:xfrm>
            <a:off x="1711892" y="173221"/>
            <a:ext cx="7143603" cy="7423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kern="1200" dirty="0">
                <a:solidFill>
                  <a:schemeClr val="tx1"/>
                </a:solidFill>
              </a:rPr>
              <a:t>МСФО и консолидация</a:t>
            </a:r>
          </a:p>
        </p:txBody>
      </p:sp>
      <p:cxnSp>
        <p:nvCxnSpPr>
          <p:cNvPr id="4" name="Прямая со стрелкой 3">
            <a:extLst>
              <a:ext uri="{FF2B5EF4-FFF2-40B4-BE49-F238E27FC236}">
                <a16:creationId xmlns="" xmlns:a16="http://schemas.microsoft.com/office/drawing/2014/main" id="{C317A791-4CE0-4F19-96F6-815BFAFABA0F}"/>
              </a:ext>
            </a:extLst>
          </p:cNvPr>
          <p:cNvCxnSpPr>
            <a:cxnSpLocks/>
          </p:cNvCxnSpPr>
          <p:nvPr/>
        </p:nvCxnSpPr>
        <p:spPr bwMode="auto">
          <a:xfrm>
            <a:off x="1132090" y="1753824"/>
            <a:ext cx="0" cy="375436"/>
          </a:xfrm>
          <a:prstGeom prst="straightConnector1">
            <a:avLst/>
          </a:prstGeom>
          <a:ln w="19050" cap="flat" cmpd="sng" algn="ctr">
            <a:solidFill>
              <a:schemeClr val="accent1">
                <a:lumMod val="50000"/>
              </a:schemeClr>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34" name="Прямоугольник: скругленные углы 9">
            <a:extLst>
              <a:ext uri="{FF2B5EF4-FFF2-40B4-BE49-F238E27FC236}">
                <a16:creationId xmlns="" xmlns:a16="http://schemas.microsoft.com/office/drawing/2014/main" id="{092FA74D-4BFA-4972-9520-7BD88471DD6C}"/>
              </a:ext>
            </a:extLst>
          </p:cNvPr>
          <p:cNvSpPr>
            <a:spLocks noChangeArrowheads="1"/>
          </p:cNvSpPr>
          <p:nvPr/>
        </p:nvSpPr>
        <p:spPr bwMode="auto">
          <a:xfrm>
            <a:off x="5199968" y="3501385"/>
            <a:ext cx="1428493" cy="571397"/>
          </a:xfrm>
          <a:prstGeom prst="roundRect">
            <a:avLst>
              <a:gd name="adj" fmla="val 0"/>
            </a:avLst>
          </a:prstGeom>
          <a:solidFill>
            <a:srgbClr val="D71920"/>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Отчетность МСФО</a:t>
            </a:r>
            <a:endParaRPr lang="ru-RU" altLang="ru-RU" sz="1270" b="0" dirty="0"/>
          </a:p>
        </p:txBody>
      </p:sp>
      <p:cxnSp>
        <p:nvCxnSpPr>
          <p:cNvPr id="41" name="Прямая соединительная линия 40">
            <a:extLst>
              <a:ext uri="{FF2B5EF4-FFF2-40B4-BE49-F238E27FC236}">
                <a16:creationId xmlns="" xmlns:a16="http://schemas.microsoft.com/office/drawing/2014/main" id="{2D9D1247-211E-41A6-A643-880842710CEC}"/>
              </a:ext>
            </a:extLst>
          </p:cNvPr>
          <p:cNvCxnSpPr>
            <a:cxnSpLocks/>
          </p:cNvCxnSpPr>
          <p:nvPr/>
        </p:nvCxnSpPr>
        <p:spPr bwMode="auto">
          <a:xfrm>
            <a:off x="6910861" y="896696"/>
            <a:ext cx="0" cy="4056899"/>
          </a:xfrm>
          <a:prstGeom prst="line">
            <a:avLst/>
          </a:prstGeom>
          <a:ln w="25400" cap="flat" cmpd="sng" algn="ctr">
            <a:solidFill>
              <a:schemeClr val="bg1">
                <a:lumMod val="50000"/>
              </a:schemeClr>
            </a:solidFill>
            <a:prstDash val="sysDot"/>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3" name="Блок-схема: магнитный диск 42">
            <a:extLst>
              <a:ext uri="{FF2B5EF4-FFF2-40B4-BE49-F238E27FC236}">
                <a16:creationId xmlns="" xmlns:a16="http://schemas.microsoft.com/office/drawing/2014/main" id="{C2BC4612-6823-42C0-BB72-C1A3DAB9EF3D}"/>
              </a:ext>
            </a:extLst>
          </p:cNvPr>
          <p:cNvSpPr/>
          <p:nvPr/>
        </p:nvSpPr>
        <p:spPr bwMode="auto">
          <a:xfrm>
            <a:off x="7336260" y="1526800"/>
            <a:ext cx="1142685" cy="570712"/>
          </a:xfrm>
          <a:prstGeom prst="flowChartMagneticDisk">
            <a:avLst/>
          </a:prstGeom>
          <a:solidFill>
            <a:srgbClr val="0070C0"/>
          </a:solidFill>
          <a:ln w="19050">
            <a:solidFill>
              <a:schemeClr val="bg1"/>
            </a:solidFill>
          </a:ln>
          <a:effectLst/>
        </p:spPr>
        <p:txBody>
          <a:bodyPr lIns="71425" tIns="37141" rIns="71425" bIns="37141" anchor="ctr"/>
          <a:lstStyle/>
          <a:p>
            <a:pPr algn="ctr" eaLnBrk="1" hangingPunct="1">
              <a:lnSpc>
                <a:spcPct val="85000"/>
              </a:lnSpc>
              <a:spcBef>
                <a:spcPct val="50000"/>
              </a:spcBef>
              <a:buSzPct val="120000"/>
              <a:defRPr/>
            </a:pPr>
            <a:r>
              <a:rPr lang="ru-RU" sz="1270" dirty="0">
                <a:solidFill>
                  <a:schemeClr val="bg1"/>
                </a:solidFill>
              </a:rPr>
              <a:t>ВИС</a:t>
            </a:r>
          </a:p>
        </p:txBody>
      </p:sp>
      <p:sp>
        <p:nvSpPr>
          <p:cNvPr id="45" name="Прямоугольник: скругленные углы 9">
            <a:extLst>
              <a:ext uri="{FF2B5EF4-FFF2-40B4-BE49-F238E27FC236}">
                <a16:creationId xmlns="" xmlns:a16="http://schemas.microsoft.com/office/drawing/2014/main" id="{A59331D8-688E-4141-8AC8-9A40D3D3697A}"/>
              </a:ext>
            </a:extLst>
          </p:cNvPr>
          <p:cNvSpPr>
            <a:spLocks noChangeArrowheads="1"/>
          </p:cNvSpPr>
          <p:nvPr/>
        </p:nvSpPr>
        <p:spPr bwMode="auto">
          <a:xfrm>
            <a:off x="7196239" y="2992874"/>
            <a:ext cx="1428493" cy="571397"/>
          </a:xfrm>
          <a:prstGeom prst="roundRect">
            <a:avLst>
              <a:gd name="adj" fmla="val 0"/>
            </a:avLst>
          </a:prstGeom>
          <a:solidFill>
            <a:srgbClr val="006600"/>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ВГО</a:t>
            </a:r>
            <a:br>
              <a:rPr lang="ru-RU" altLang="ru-RU" sz="1270" dirty="0">
                <a:solidFill>
                  <a:schemeClr val="bg1"/>
                </a:solidFill>
              </a:rPr>
            </a:br>
            <a:r>
              <a:rPr lang="ru-RU" altLang="ru-RU" sz="1270" dirty="0">
                <a:solidFill>
                  <a:schemeClr val="bg1"/>
                </a:solidFill>
              </a:rPr>
              <a:t>Сверка ВГО</a:t>
            </a:r>
          </a:p>
        </p:txBody>
      </p:sp>
      <p:cxnSp>
        <p:nvCxnSpPr>
          <p:cNvPr id="46" name="Прямая со стрелкой 45">
            <a:extLst>
              <a:ext uri="{FF2B5EF4-FFF2-40B4-BE49-F238E27FC236}">
                <a16:creationId xmlns="" xmlns:a16="http://schemas.microsoft.com/office/drawing/2014/main" id="{C97BA6EA-2F33-4068-80B7-ED300DF30E3F}"/>
              </a:ext>
            </a:extLst>
          </p:cNvPr>
          <p:cNvCxnSpPr>
            <a:cxnSpLocks/>
            <a:endCxn id="45" idx="1"/>
          </p:cNvCxnSpPr>
          <p:nvPr/>
        </p:nvCxnSpPr>
        <p:spPr bwMode="auto">
          <a:xfrm>
            <a:off x="4487068" y="3265395"/>
            <a:ext cx="2709172" cy="13178"/>
          </a:xfrm>
          <a:prstGeom prst="straightConnector1">
            <a:avLst/>
          </a:prstGeom>
          <a:ln w="19050" cap="flat" cmpd="sng" algn="ctr">
            <a:solidFill>
              <a:srgbClr val="D71920"/>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50" name="Прямая со стрелкой 49">
            <a:extLst>
              <a:ext uri="{FF2B5EF4-FFF2-40B4-BE49-F238E27FC236}">
                <a16:creationId xmlns="" xmlns:a16="http://schemas.microsoft.com/office/drawing/2014/main" id="{F612FEFC-D75C-4FAF-92EA-4208CC60CA1C}"/>
              </a:ext>
            </a:extLst>
          </p:cNvPr>
          <p:cNvCxnSpPr>
            <a:cxnSpLocks/>
          </p:cNvCxnSpPr>
          <p:nvPr/>
        </p:nvCxnSpPr>
        <p:spPr bwMode="auto">
          <a:xfrm>
            <a:off x="7910752" y="2103811"/>
            <a:ext cx="0" cy="870557"/>
          </a:xfrm>
          <a:prstGeom prst="straightConnector1">
            <a:avLst/>
          </a:prstGeom>
          <a:ln w="19050" cap="flat" cmpd="sng" algn="ctr">
            <a:solidFill>
              <a:schemeClr val="bg1">
                <a:lumMod val="50000"/>
              </a:schemeClr>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60" name="Прямоугольник: скругленные углы 9">
            <a:extLst>
              <a:ext uri="{FF2B5EF4-FFF2-40B4-BE49-F238E27FC236}">
                <a16:creationId xmlns="" xmlns:a16="http://schemas.microsoft.com/office/drawing/2014/main" id="{3220AD3E-4047-4A45-A0BB-34F92A8AD2EF}"/>
              </a:ext>
            </a:extLst>
          </p:cNvPr>
          <p:cNvSpPr>
            <a:spLocks noChangeArrowheads="1"/>
          </p:cNvSpPr>
          <p:nvPr/>
        </p:nvSpPr>
        <p:spPr bwMode="auto">
          <a:xfrm>
            <a:off x="7200080" y="3639707"/>
            <a:ext cx="1428493" cy="571397"/>
          </a:xfrm>
          <a:prstGeom prst="roundRect">
            <a:avLst>
              <a:gd name="adj" fmla="val 0"/>
            </a:avLst>
          </a:prstGeom>
          <a:solidFill>
            <a:srgbClr val="006600"/>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Консолидация отчетности</a:t>
            </a:r>
          </a:p>
        </p:txBody>
      </p:sp>
      <p:cxnSp>
        <p:nvCxnSpPr>
          <p:cNvPr id="21504" name="Прямая со стрелкой 21503">
            <a:extLst>
              <a:ext uri="{FF2B5EF4-FFF2-40B4-BE49-F238E27FC236}">
                <a16:creationId xmlns="" xmlns:a16="http://schemas.microsoft.com/office/drawing/2014/main" id="{C1E8028E-D5F0-4994-BB1E-F51EA6B184C4}"/>
              </a:ext>
            </a:extLst>
          </p:cNvPr>
          <p:cNvCxnSpPr>
            <a:cxnSpLocks/>
            <a:endCxn id="60" idx="0"/>
          </p:cNvCxnSpPr>
          <p:nvPr/>
        </p:nvCxnSpPr>
        <p:spPr bwMode="auto">
          <a:xfrm>
            <a:off x="7910752" y="3546341"/>
            <a:ext cx="3574" cy="93366"/>
          </a:xfrm>
          <a:prstGeom prst="straightConnector1">
            <a:avLst/>
          </a:prstGeom>
          <a:ln w="19050" cap="flat" cmpd="sng" algn="ctr">
            <a:solidFill>
              <a:srgbClr val="006600"/>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7" name="Прямая со стрелкой 6">
            <a:extLst>
              <a:ext uri="{FF2B5EF4-FFF2-40B4-BE49-F238E27FC236}">
                <a16:creationId xmlns="" xmlns:a16="http://schemas.microsoft.com/office/drawing/2014/main" id="{618AF365-7CF0-4DB7-8B55-9021306154B5}"/>
              </a:ext>
            </a:extLst>
          </p:cNvPr>
          <p:cNvCxnSpPr>
            <a:cxnSpLocks/>
          </p:cNvCxnSpPr>
          <p:nvPr/>
        </p:nvCxnSpPr>
        <p:spPr bwMode="auto">
          <a:xfrm>
            <a:off x="1829059" y="1456464"/>
            <a:ext cx="1828605" cy="0"/>
          </a:xfrm>
          <a:prstGeom prst="straightConnector1">
            <a:avLst/>
          </a:prstGeom>
          <a:ln w="19050" cap="flat" cmpd="sng" algn="ctr">
            <a:solidFill>
              <a:schemeClr val="accent1">
                <a:lumMod val="50000"/>
              </a:schemeClr>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 xmlns:a16="http://schemas.microsoft.com/office/drawing/2014/main" id="{A29B4A50-7874-4F26-9B9F-FA8360BC6500}"/>
              </a:ext>
            </a:extLst>
          </p:cNvPr>
          <p:cNvCxnSpPr>
            <a:cxnSpLocks/>
          </p:cNvCxnSpPr>
          <p:nvPr/>
        </p:nvCxnSpPr>
        <p:spPr bwMode="auto">
          <a:xfrm>
            <a:off x="1114722" y="3112952"/>
            <a:ext cx="0" cy="388034"/>
          </a:xfrm>
          <a:prstGeom prst="straightConnector1">
            <a:avLst/>
          </a:prstGeom>
          <a:ln w="19050" cap="flat" cmpd="sng" algn="ctr">
            <a:solidFill>
              <a:schemeClr val="accent1">
                <a:lumMod val="50000"/>
              </a:schemeClr>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29" name="Прямая со стрелкой 28">
            <a:extLst>
              <a:ext uri="{FF2B5EF4-FFF2-40B4-BE49-F238E27FC236}">
                <a16:creationId xmlns="" xmlns:a16="http://schemas.microsoft.com/office/drawing/2014/main" id="{0A6B72FC-6B53-42F5-A653-E4D71DF1291B}"/>
              </a:ext>
            </a:extLst>
          </p:cNvPr>
          <p:cNvCxnSpPr>
            <a:cxnSpLocks/>
            <a:stCxn id="56" idx="1"/>
          </p:cNvCxnSpPr>
          <p:nvPr/>
        </p:nvCxnSpPr>
        <p:spPr bwMode="auto">
          <a:xfrm flipV="1">
            <a:off x="3944072" y="3561459"/>
            <a:ext cx="3779" cy="821423"/>
          </a:xfrm>
          <a:prstGeom prst="straightConnector1">
            <a:avLst/>
          </a:prstGeom>
          <a:ln w="19050" cap="flat" cmpd="sng" algn="ctr">
            <a:solidFill>
              <a:schemeClr val="bg2">
                <a:lumMod val="50000"/>
              </a:schemeClr>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68629" name="TextBox 46">
            <a:extLst>
              <a:ext uri="{FF2B5EF4-FFF2-40B4-BE49-F238E27FC236}">
                <a16:creationId xmlns="" xmlns:a16="http://schemas.microsoft.com/office/drawing/2014/main" id="{9F31ECDB-44F8-4895-9255-2F01B044CCBE}"/>
              </a:ext>
            </a:extLst>
          </p:cNvPr>
          <p:cNvSpPr txBox="1">
            <a:spLocks noChangeArrowheads="1"/>
          </p:cNvSpPr>
          <p:nvPr/>
        </p:nvSpPr>
        <p:spPr bwMode="auto">
          <a:xfrm>
            <a:off x="3477650" y="4022845"/>
            <a:ext cx="874337" cy="238848"/>
          </a:xfrm>
          <a:prstGeom prst="rect">
            <a:avLst/>
          </a:prstGeom>
          <a:solidFill>
            <a:schemeClr val="bg1">
              <a:lumMod val="95000"/>
            </a:schemeClr>
          </a:solid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952" b="0" i="1" dirty="0">
                <a:solidFill>
                  <a:schemeClr val="tx1"/>
                </a:solidFill>
              </a:rPr>
              <a:t>Трансляция</a:t>
            </a:r>
          </a:p>
        </p:txBody>
      </p:sp>
      <p:sp>
        <p:nvSpPr>
          <p:cNvPr id="56" name="Блок-схема: магнитный диск 55">
            <a:extLst>
              <a:ext uri="{FF2B5EF4-FFF2-40B4-BE49-F238E27FC236}">
                <a16:creationId xmlns="" xmlns:a16="http://schemas.microsoft.com/office/drawing/2014/main" id="{EAA8C0E1-D0FF-4B73-85A6-029437EEBE20}"/>
              </a:ext>
            </a:extLst>
          </p:cNvPr>
          <p:cNvSpPr/>
          <p:nvPr/>
        </p:nvSpPr>
        <p:spPr bwMode="auto">
          <a:xfrm>
            <a:off x="3373360" y="4382882"/>
            <a:ext cx="1142685" cy="570713"/>
          </a:xfrm>
          <a:prstGeom prst="flowChartMagneticDisk">
            <a:avLst/>
          </a:prstGeom>
          <a:solidFill>
            <a:srgbClr val="0070C0"/>
          </a:solidFill>
          <a:ln w="19050">
            <a:solidFill>
              <a:schemeClr val="bg1"/>
            </a:solidFill>
          </a:ln>
          <a:effectLst/>
        </p:spPr>
        <p:txBody>
          <a:bodyPr lIns="71425" tIns="37141" rIns="71425" bIns="37141" anchor="ctr"/>
          <a:lstStyle/>
          <a:p>
            <a:pPr algn="ctr" eaLnBrk="1" hangingPunct="1">
              <a:lnSpc>
                <a:spcPct val="85000"/>
              </a:lnSpc>
              <a:spcBef>
                <a:spcPct val="50000"/>
              </a:spcBef>
              <a:buSzPct val="120000"/>
              <a:defRPr/>
            </a:pPr>
            <a:r>
              <a:rPr lang="ru-RU" sz="1270" dirty="0">
                <a:solidFill>
                  <a:schemeClr val="bg1"/>
                </a:solidFill>
              </a:rPr>
              <a:t>ВИС</a:t>
            </a:r>
          </a:p>
        </p:txBody>
      </p:sp>
      <p:cxnSp>
        <p:nvCxnSpPr>
          <p:cNvPr id="68631" name="Соединитель: уступ 21509">
            <a:extLst>
              <a:ext uri="{FF2B5EF4-FFF2-40B4-BE49-F238E27FC236}">
                <a16:creationId xmlns="" xmlns:a16="http://schemas.microsoft.com/office/drawing/2014/main" id="{79A5FEE9-DA72-4E59-A701-21F0E71D890F}"/>
              </a:ext>
            </a:extLst>
          </p:cNvPr>
          <p:cNvCxnSpPr>
            <a:cxnSpLocks/>
          </p:cNvCxnSpPr>
          <p:nvPr/>
        </p:nvCxnSpPr>
        <p:spPr bwMode="auto">
          <a:xfrm rot="5400000">
            <a:off x="3343652" y="2079786"/>
            <a:ext cx="1227101" cy="599077"/>
          </a:xfrm>
          <a:prstGeom prst="bentConnector3">
            <a:avLst>
              <a:gd name="adj1" fmla="val 50000"/>
            </a:avLst>
          </a:prstGeom>
          <a:noFill/>
          <a:ln w="19050" algn="ctr">
            <a:solidFill>
              <a:srgbClr val="FCAF17"/>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8632" name="TextBox 7">
            <a:extLst>
              <a:ext uri="{FF2B5EF4-FFF2-40B4-BE49-F238E27FC236}">
                <a16:creationId xmlns="" xmlns:a16="http://schemas.microsoft.com/office/drawing/2014/main" id="{285C7816-5D4C-4BBC-9B78-ED0E5CB49F34}"/>
              </a:ext>
            </a:extLst>
          </p:cNvPr>
          <p:cNvSpPr txBox="1">
            <a:spLocks noChangeArrowheads="1"/>
          </p:cNvSpPr>
          <p:nvPr/>
        </p:nvSpPr>
        <p:spPr bwMode="auto">
          <a:xfrm>
            <a:off x="3546987" y="2553438"/>
            <a:ext cx="953575" cy="238848"/>
          </a:xfrm>
          <a:prstGeom prst="rect">
            <a:avLst/>
          </a:prstGeom>
          <a:solidFill>
            <a:schemeClr val="bg1">
              <a:lumMod val="95000"/>
            </a:schemeClr>
          </a:solidFill>
          <a:ln>
            <a:noFill/>
          </a:ln>
        </p:spPr>
        <p:txBody>
          <a:bodyPr wrap="squar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952" b="0" i="1" dirty="0">
                <a:solidFill>
                  <a:schemeClr val="tx1"/>
                </a:solidFill>
              </a:rPr>
              <a:t>Трансляция</a:t>
            </a:r>
          </a:p>
        </p:txBody>
      </p:sp>
      <p:cxnSp>
        <p:nvCxnSpPr>
          <p:cNvPr id="21517" name="Соединитель: уступ 21516">
            <a:extLst>
              <a:ext uri="{FF2B5EF4-FFF2-40B4-BE49-F238E27FC236}">
                <a16:creationId xmlns="" xmlns:a16="http://schemas.microsoft.com/office/drawing/2014/main" id="{FA4A0F45-4F6E-4B67-A0EA-DF3F2112D72D}"/>
              </a:ext>
            </a:extLst>
          </p:cNvPr>
          <p:cNvCxnSpPr>
            <a:cxnSpLocks/>
          </p:cNvCxnSpPr>
          <p:nvPr/>
        </p:nvCxnSpPr>
        <p:spPr bwMode="auto">
          <a:xfrm>
            <a:off x="1743870" y="1586514"/>
            <a:ext cx="1750319" cy="1391634"/>
          </a:xfrm>
          <a:prstGeom prst="bentConnector3">
            <a:avLst>
              <a:gd name="adj1" fmla="val 100137"/>
            </a:avLst>
          </a:prstGeom>
          <a:solidFill>
            <a:srgbClr val="00FF00">
              <a:alpha val="75000"/>
            </a:srgbClr>
          </a:solidFill>
          <a:ln w="19050" cap="flat" cmpd="sng" algn="ctr">
            <a:solidFill>
              <a:schemeClr val="accent1">
                <a:lumMod val="50000"/>
              </a:schemeClr>
            </a:solidFill>
            <a:prstDash val="solid"/>
            <a:round/>
            <a:headEnd type="none" w="med" len="med"/>
            <a:tailEnd type="triangle" w="lg" len="med"/>
          </a:ln>
          <a:effectLst/>
        </p:spPr>
      </p:cxnSp>
      <p:sp>
        <p:nvSpPr>
          <p:cNvPr id="68634" name="TextBox 7">
            <a:extLst>
              <a:ext uri="{FF2B5EF4-FFF2-40B4-BE49-F238E27FC236}">
                <a16:creationId xmlns="" xmlns:a16="http://schemas.microsoft.com/office/drawing/2014/main" id="{F61C1C75-5E47-4DED-BB29-7D97D19544F8}"/>
              </a:ext>
            </a:extLst>
          </p:cNvPr>
          <p:cNvSpPr txBox="1">
            <a:spLocks noChangeArrowheads="1"/>
          </p:cNvSpPr>
          <p:nvPr/>
        </p:nvSpPr>
        <p:spPr bwMode="auto">
          <a:xfrm>
            <a:off x="2847724" y="1872624"/>
            <a:ext cx="1067094" cy="385362"/>
          </a:xfrm>
          <a:prstGeom prst="rect">
            <a:avLst/>
          </a:prstGeom>
          <a:solidFill>
            <a:schemeClr val="bg1">
              <a:lumMod val="95000"/>
            </a:schemeClr>
          </a:solid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952" b="0" i="1" dirty="0">
                <a:solidFill>
                  <a:schemeClr val="tx1"/>
                </a:solidFill>
              </a:rPr>
              <a:t>Параллельный</a:t>
            </a:r>
            <a:br>
              <a:rPr lang="ru-RU" altLang="ru-RU" sz="952" b="0" i="1" dirty="0">
                <a:solidFill>
                  <a:schemeClr val="tx1"/>
                </a:solidFill>
              </a:rPr>
            </a:br>
            <a:r>
              <a:rPr lang="ru-RU" altLang="ru-RU" sz="952" b="0" i="1" dirty="0">
                <a:solidFill>
                  <a:schemeClr val="tx1"/>
                </a:solidFill>
              </a:rPr>
              <a:t>учет</a:t>
            </a:r>
          </a:p>
        </p:txBody>
      </p:sp>
      <p:sp>
        <p:nvSpPr>
          <p:cNvPr id="76" name="Прямоугольник: скругленные углы 9">
            <a:extLst>
              <a:ext uri="{FF2B5EF4-FFF2-40B4-BE49-F238E27FC236}">
                <a16:creationId xmlns="" xmlns:a16="http://schemas.microsoft.com/office/drawing/2014/main" id="{F5841DC9-A1DB-4883-87C9-5CC9002F5407}"/>
              </a:ext>
            </a:extLst>
          </p:cNvPr>
          <p:cNvSpPr>
            <a:spLocks noChangeArrowheads="1"/>
          </p:cNvSpPr>
          <p:nvPr/>
        </p:nvSpPr>
        <p:spPr bwMode="auto">
          <a:xfrm>
            <a:off x="400029" y="1182427"/>
            <a:ext cx="1428493" cy="571397"/>
          </a:xfrm>
          <a:prstGeom prst="roundRect">
            <a:avLst>
              <a:gd name="adj" fmla="val 0"/>
            </a:avLst>
          </a:prstGeom>
          <a:solidFill>
            <a:schemeClr val="accent1">
              <a:lumMod val="50000"/>
            </a:schemeClr>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Первичный документ</a:t>
            </a:r>
            <a:endParaRPr lang="ru-RU" altLang="ru-RU" sz="1270" b="0" dirty="0"/>
          </a:p>
        </p:txBody>
      </p:sp>
      <p:cxnSp>
        <p:nvCxnSpPr>
          <p:cNvPr id="21529" name="Соединитель: уступ 21528">
            <a:extLst>
              <a:ext uri="{FF2B5EF4-FFF2-40B4-BE49-F238E27FC236}">
                <a16:creationId xmlns="" xmlns:a16="http://schemas.microsoft.com/office/drawing/2014/main" id="{0C208EE3-348A-4FCD-9EB1-D971FC5462F4}"/>
              </a:ext>
            </a:extLst>
          </p:cNvPr>
          <p:cNvCxnSpPr>
            <a:cxnSpLocks/>
            <a:endCxn id="95" idx="1"/>
          </p:cNvCxnSpPr>
          <p:nvPr/>
        </p:nvCxnSpPr>
        <p:spPr bwMode="auto">
          <a:xfrm>
            <a:off x="1828522" y="3278292"/>
            <a:ext cx="1230064" cy="281"/>
          </a:xfrm>
          <a:prstGeom prst="bentConnector3">
            <a:avLst>
              <a:gd name="adj1" fmla="val 50000"/>
            </a:avLst>
          </a:prstGeom>
          <a:solidFill>
            <a:srgbClr val="00FF00">
              <a:alpha val="75000"/>
            </a:srgbClr>
          </a:solidFill>
          <a:ln w="19050" cap="flat" cmpd="sng" algn="ctr">
            <a:solidFill>
              <a:schemeClr val="accent1">
                <a:lumMod val="50000"/>
              </a:schemeClr>
            </a:solidFill>
            <a:prstDash val="solid"/>
            <a:round/>
            <a:headEnd type="none" w="med" len="med"/>
            <a:tailEnd type="triangle" w="lg" len="med"/>
          </a:ln>
          <a:effectLst/>
        </p:spPr>
      </p:cxnSp>
      <p:sp>
        <p:nvSpPr>
          <p:cNvPr id="83" name="Прямоугольник: скругленные углы 9">
            <a:extLst>
              <a:ext uri="{FF2B5EF4-FFF2-40B4-BE49-F238E27FC236}">
                <a16:creationId xmlns="" xmlns:a16="http://schemas.microsoft.com/office/drawing/2014/main" id="{3214AC90-679A-494C-8206-53E3E4716406}"/>
              </a:ext>
            </a:extLst>
          </p:cNvPr>
          <p:cNvSpPr>
            <a:spLocks noChangeArrowheads="1"/>
          </p:cNvSpPr>
          <p:nvPr/>
        </p:nvSpPr>
        <p:spPr bwMode="auto">
          <a:xfrm>
            <a:off x="400029" y="2992874"/>
            <a:ext cx="1428493" cy="571397"/>
          </a:xfrm>
          <a:prstGeom prst="roundRect">
            <a:avLst>
              <a:gd name="adj" fmla="val 0"/>
            </a:avLst>
          </a:prstGeom>
          <a:solidFill>
            <a:schemeClr val="accent1">
              <a:lumMod val="50000"/>
            </a:schemeClr>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Форма сбора данных</a:t>
            </a:r>
            <a:endParaRPr lang="ru-RU" altLang="ru-RU" sz="1270" b="0" dirty="0"/>
          </a:p>
        </p:txBody>
      </p:sp>
      <p:cxnSp>
        <p:nvCxnSpPr>
          <p:cNvPr id="84" name="Соединитель: уступ 83">
            <a:extLst>
              <a:ext uri="{FF2B5EF4-FFF2-40B4-BE49-F238E27FC236}">
                <a16:creationId xmlns="" xmlns:a16="http://schemas.microsoft.com/office/drawing/2014/main" id="{262CBBD8-02AB-4BC1-A474-2400412EC937}"/>
              </a:ext>
            </a:extLst>
          </p:cNvPr>
          <p:cNvCxnSpPr>
            <a:cxnSpLocks/>
          </p:cNvCxnSpPr>
          <p:nvPr/>
        </p:nvCxnSpPr>
        <p:spPr bwMode="auto">
          <a:xfrm flipV="1">
            <a:off x="1711892" y="3559079"/>
            <a:ext cx="1541013" cy="1083333"/>
          </a:xfrm>
          <a:prstGeom prst="bentConnector3">
            <a:avLst>
              <a:gd name="adj1" fmla="val 99829"/>
            </a:avLst>
          </a:prstGeom>
          <a:solidFill>
            <a:srgbClr val="00FF00">
              <a:alpha val="75000"/>
            </a:srgbClr>
          </a:solidFill>
          <a:ln w="19050" cap="flat" cmpd="sng" algn="ctr">
            <a:solidFill>
              <a:schemeClr val="accent1">
                <a:lumMod val="50000"/>
              </a:schemeClr>
            </a:solidFill>
            <a:prstDash val="solid"/>
            <a:round/>
            <a:headEnd type="none" w="med" len="med"/>
            <a:tailEnd type="triangle" w="lg" len="med"/>
          </a:ln>
          <a:effectLst/>
        </p:spPr>
      </p:cxnSp>
      <p:sp>
        <p:nvSpPr>
          <p:cNvPr id="90" name="Прямоугольник: скругленные углы 9">
            <a:extLst>
              <a:ext uri="{FF2B5EF4-FFF2-40B4-BE49-F238E27FC236}">
                <a16:creationId xmlns="" xmlns:a16="http://schemas.microsoft.com/office/drawing/2014/main" id="{C5E4D407-2381-40B2-BCEC-ED1FD19B2F01}"/>
              </a:ext>
            </a:extLst>
          </p:cNvPr>
          <p:cNvSpPr>
            <a:spLocks noChangeArrowheads="1"/>
          </p:cNvSpPr>
          <p:nvPr/>
        </p:nvSpPr>
        <p:spPr bwMode="auto">
          <a:xfrm>
            <a:off x="400029" y="4382415"/>
            <a:ext cx="1428493" cy="571397"/>
          </a:xfrm>
          <a:prstGeom prst="roundRect">
            <a:avLst>
              <a:gd name="adj" fmla="val 0"/>
            </a:avLst>
          </a:prstGeom>
          <a:solidFill>
            <a:schemeClr val="accent1">
              <a:lumMod val="50000"/>
            </a:schemeClr>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Произвольные источники данных</a:t>
            </a:r>
            <a:endParaRPr lang="ru-RU" altLang="ru-RU" sz="1270" b="0" dirty="0"/>
          </a:p>
        </p:txBody>
      </p:sp>
      <p:cxnSp>
        <p:nvCxnSpPr>
          <p:cNvPr id="68647" name="Соединитель: уступ 35">
            <a:extLst>
              <a:ext uri="{FF2B5EF4-FFF2-40B4-BE49-F238E27FC236}">
                <a16:creationId xmlns="" xmlns:a16="http://schemas.microsoft.com/office/drawing/2014/main" id="{8DC43857-1C19-4B90-BBCB-CF96674C4859}"/>
              </a:ext>
            </a:extLst>
          </p:cNvPr>
          <p:cNvCxnSpPr>
            <a:cxnSpLocks noChangeShapeType="1"/>
            <a:endCxn id="34" idx="1"/>
          </p:cNvCxnSpPr>
          <p:nvPr/>
        </p:nvCxnSpPr>
        <p:spPr bwMode="auto">
          <a:xfrm>
            <a:off x="4351987" y="3563838"/>
            <a:ext cx="847981" cy="223245"/>
          </a:xfrm>
          <a:prstGeom prst="bentConnector3">
            <a:avLst>
              <a:gd name="adj1" fmla="val -749"/>
            </a:avLst>
          </a:prstGeom>
          <a:noFill/>
          <a:ln w="19050" algn="ctr">
            <a:solidFill>
              <a:srgbClr val="D7192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5" name="Прямоугольник: скругленные углы 9">
            <a:extLst>
              <a:ext uri="{FF2B5EF4-FFF2-40B4-BE49-F238E27FC236}">
                <a16:creationId xmlns="" xmlns:a16="http://schemas.microsoft.com/office/drawing/2014/main" id="{729AAA8C-D998-4044-9DC2-A01BE76498B7}"/>
              </a:ext>
            </a:extLst>
          </p:cNvPr>
          <p:cNvSpPr>
            <a:spLocks noChangeArrowheads="1"/>
          </p:cNvSpPr>
          <p:nvPr/>
        </p:nvSpPr>
        <p:spPr bwMode="auto">
          <a:xfrm>
            <a:off x="3058586" y="2992874"/>
            <a:ext cx="1428493" cy="571397"/>
          </a:xfrm>
          <a:prstGeom prst="roundRect">
            <a:avLst>
              <a:gd name="adj" fmla="val 0"/>
            </a:avLst>
          </a:prstGeom>
          <a:solidFill>
            <a:srgbClr val="D71920"/>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428" dirty="0">
                <a:solidFill>
                  <a:schemeClr val="bg1"/>
                </a:solidFill>
              </a:rPr>
              <a:t>Проводка МСФО</a:t>
            </a:r>
            <a:endParaRPr lang="ru-RU" altLang="ru-RU" sz="397" b="0" dirty="0"/>
          </a:p>
        </p:txBody>
      </p:sp>
      <p:sp>
        <p:nvSpPr>
          <p:cNvPr id="105" name="Прямоугольник: скругленные углы 9">
            <a:extLst>
              <a:ext uri="{FF2B5EF4-FFF2-40B4-BE49-F238E27FC236}">
                <a16:creationId xmlns="" xmlns:a16="http://schemas.microsoft.com/office/drawing/2014/main" id="{0CFBF34A-138B-4C86-BCCA-C8825FB2039B}"/>
              </a:ext>
            </a:extLst>
          </p:cNvPr>
          <p:cNvSpPr>
            <a:spLocks noChangeArrowheads="1"/>
          </p:cNvSpPr>
          <p:nvPr/>
        </p:nvSpPr>
        <p:spPr bwMode="auto">
          <a:xfrm>
            <a:off x="3657663" y="1194377"/>
            <a:ext cx="1428493" cy="571397"/>
          </a:xfrm>
          <a:prstGeom prst="roundRect">
            <a:avLst>
              <a:gd name="adj" fmla="val 0"/>
            </a:avLst>
          </a:prstGeom>
          <a:solidFill>
            <a:srgbClr val="FCAF17"/>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Проводка</a:t>
            </a:r>
            <a:br>
              <a:rPr lang="ru-RU" altLang="ru-RU" sz="1270" dirty="0">
                <a:solidFill>
                  <a:schemeClr val="bg1"/>
                </a:solidFill>
              </a:rPr>
            </a:br>
            <a:r>
              <a:rPr lang="ru-RU" altLang="ru-RU" sz="1270" dirty="0">
                <a:solidFill>
                  <a:schemeClr val="bg1"/>
                </a:solidFill>
              </a:rPr>
              <a:t>РСБУ</a:t>
            </a:r>
            <a:endParaRPr lang="ru-RU" altLang="ru-RU" sz="1270" b="0" dirty="0"/>
          </a:p>
        </p:txBody>
      </p:sp>
      <p:pic>
        <p:nvPicPr>
          <p:cNvPr id="68655" name="Рисунок 109">
            <a:extLst>
              <a:ext uri="{FF2B5EF4-FFF2-40B4-BE49-F238E27FC236}">
                <a16:creationId xmlns="" xmlns:a16="http://schemas.microsoft.com/office/drawing/2014/main" id="{D9D8E07C-A694-4144-A777-4EC345BB35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78" y="4381623"/>
            <a:ext cx="812604" cy="60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Прямая со стрелкой 57">
            <a:extLst>
              <a:ext uri="{FF2B5EF4-FFF2-40B4-BE49-F238E27FC236}">
                <a16:creationId xmlns="" xmlns:a16="http://schemas.microsoft.com/office/drawing/2014/main" id="{30824F11-A639-4A16-843A-2FFEC1A0EF16}"/>
              </a:ext>
            </a:extLst>
          </p:cNvPr>
          <p:cNvCxnSpPr>
            <a:cxnSpLocks/>
          </p:cNvCxnSpPr>
          <p:nvPr/>
        </p:nvCxnSpPr>
        <p:spPr bwMode="auto">
          <a:xfrm>
            <a:off x="1123204" y="2617439"/>
            <a:ext cx="0" cy="375436"/>
          </a:xfrm>
          <a:prstGeom prst="straightConnector1">
            <a:avLst/>
          </a:prstGeom>
          <a:ln w="19050" cap="flat" cmpd="sng" algn="ctr">
            <a:solidFill>
              <a:schemeClr val="accent1">
                <a:lumMod val="50000"/>
              </a:schemeClr>
            </a:solidFill>
            <a:prstDash val="solid"/>
            <a:round/>
            <a:headEnd type="none" w="med" len="med"/>
            <a:tailEnd type="triangle" w="lg" len="med"/>
          </a:ln>
        </p:spPr>
        <p:style>
          <a:lnRef idx="1">
            <a:schemeClr val="dk1"/>
          </a:lnRef>
          <a:fillRef idx="0">
            <a:schemeClr val="dk1"/>
          </a:fillRef>
          <a:effectRef idx="0">
            <a:schemeClr val="dk1"/>
          </a:effectRef>
          <a:fontRef idx="minor">
            <a:schemeClr val="tx1"/>
          </a:fontRef>
        </p:style>
      </p:cxnSp>
      <p:pic>
        <p:nvPicPr>
          <p:cNvPr id="68654" name="Рисунок 108">
            <a:extLst>
              <a:ext uri="{FF2B5EF4-FFF2-40B4-BE49-F238E27FC236}">
                <a16:creationId xmlns="" xmlns:a16="http://schemas.microsoft.com/office/drawing/2014/main" id="{638826C5-E636-453B-B900-41D70861BC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914" y="2143986"/>
            <a:ext cx="588351" cy="62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C71F1751-3904-433E-A543-D1AF748B5C35}"/>
              </a:ext>
            </a:extLst>
          </p:cNvPr>
          <p:cNvSpPr txBox="1"/>
          <p:nvPr/>
        </p:nvSpPr>
        <p:spPr>
          <a:xfrm>
            <a:off x="7119995" y="4273397"/>
            <a:ext cx="1783036" cy="605166"/>
          </a:xfrm>
          <a:prstGeom prst="rect">
            <a:avLst/>
          </a:prstGeom>
          <a:noFill/>
        </p:spPr>
        <p:txBody>
          <a:bodyPr wrap="square" rtlCol="0">
            <a:spAutoFit/>
          </a:bodyPr>
          <a:lstStyle/>
          <a:p>
            <a:pPr algn="ctr"/>
            <a:r>
              <a:rPr lang="ru-RU" sz="1111" b="0" i="1" dirty="0">
                <a:latin typeface="Arial" panose="020B0604020202020204" pitchFamily="34" charset="0"/>
              </a:rPr>
              <a:t>Гибкая адаптация</a:t>
            </a:r>
            <a:br>
              <a:rPr lang="ru-RU" sz="1111" b="0" i="1" dirty="0">
                <a:latin typeface="Arial" panose="020B0604020202020204" pitchFamily="34" charset="0"/>
              </a:rPr>
            </a:br>
            <a:r>
              <a:rPr lang="ru-RU" sz="1111" b="0" i="1" dirty="0">
                <a:latin typeface="Arial" panose="020B0604020202020204" pitchFamily="34" charset="0"/>
              </a:rPr>
              <a:t>подсистемы</a:t>
            </a:r>
            <a:br>
              <a:rPr lang="ru-RU" sz="1111" b="0" i="1" dirty="0">
                <a:latin typeface="Arial" panose="020B0604020202020204" pitchFamily="34" charset="0"/>
              </a:rPr>
            </a:br>
            <a:r>
              <a:rPr lang="ru-RU" sz="1111" b="0" i="1" dirty="0">
                <a:latin typeface="Arial" panose="020B0604020202020204" pitchFamily="34" charset="0"/>
              </a:rPr>
              <a:t>под специфику бизнеса</a:t>
            </a:r>
          </a:p>
        </p:txBody>
      </p:sp>
      <p:sp>
        <p:nvSpPr>
          <p:cNvPr id="35" name="Прямоугольник: скругленные углы 9">
            <a:extLst>
              <a:ext uri="{FF2B5EF4-FFF2-40B4-BE49-F238E27FC236}">
                <a16:creationId xmlns="" xmlns:a16="http://schemas.microsoft.com/office/drawing/2014/main" id="{22FFC31C-09AC-4A77-A6C1-DC311D68616F}"/>
              </a:ext>
            </a:extLst>
          </p:cNvPr>
          <p:cNvSpPr>
            <a:spLocks noChangeArrowheads="1"/>
          </p:cNvSpPr>
          <p:nvPr/>
        </p:nvSpPr>
        <p:spPr bwMode="auto">
          <a:xfrm>
            <a:off x="5300975" y="1194377"/>
            <a:ext cx="1428493" cy="571397"/>
          </a:xfrm>
          <a:prstGeom prst="roundRect">
            <a:avLst>
              <a:gd name="adj" fmla="val 0"/>
            </a:avLst>
          </a:prstGeom>
          <a:solidFill>
            <a:schemeClr val="accent2"/>
          </a:solidFill>
          <a:ln>
            <a:noFill/>
          </a:ln>
          <a:effectLst/>
          <a:scene3d>
            <a:camera prst="orthographicFront">
              <a:rot lat="0" lon="0" rev="0"/>
            </a:camera>
            <a:lightRig rig="balanced" dir="t">
              <a:rot lat="0" lon="0" rev="0"/>
            </a:lightRig>
          </a:scene3d>
          <a:sp3d>
            <a:bevelT w="0" h="0"/>
          </a:sp3d>
        </p:spPr>
        <p:txBody>
          <a:bodyPr lIns="71425" tIns="37141" rIns="71425" bIns="37141"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eaLnBrk="1" hangingPunct="1">
              <a:lnSpc>
                <a:spcPct val="85000"/>
              </a:lnSpc>
              <a:spcBef>
                <a:spcPct val="50000"/>
              </a:spcBef>
              <a:buSzPct val="120000"/>
              <a:defRPr/>
            </a:pPr>
            <a:r>
              <a:rPr lang="ru-RU" altLang="ru-RU" sz="1270" dirty="0">
                <a:solidFill>
                  <a:schemeClr val="bg1"/>
                </a:solidFill>
              </a:rPr>
              <a:t>Национальный план счетов</a:t>
            </a:r>
            <a:endParaRPr lang="ru-RU" altLang="ru-RU" sz="1270" b="0" dirty="0"/>
          </a:p>
        </p:txBody>
      </p:sp>
      <p:cxnSp>
        <p:nvCxnSpPr>
          <p:cNvPr id="14" name="Соединитель: уступ 13">
            <a:extLst>
              <a:ext uri="{FF2B5EF4-FFF2-40B4-BE49-F238E27FC236}">
                <a16:creationId xmlns="" xmlns:a16="http://schemas.microsoft.com/office/drawing/2014/main" id="{F3987E02-8519-4688-B4C8-DE87725A35BC}"/>
              </a:ext>
            </a:extLst>
          </p:cNvPr>
          <p:cNvCxnSpPr>
            <a:cxnSpLocks/>
          </p:cNvCxnSpPr>
          <p:nvPr/>
        </p:nvCxnSpPr>
        <p:spPr bwMode="auto">
          <a:xfrm rot="5400000">
            <a:off x="4723075" y="1351320"/>
            <a:ext cx="1227101" cy="2242389"/>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sp>
        <p:nvSpPr>
          <p:cNvPr id="49" name="TextBox 7">
            <a:extLst>
              <a:ext uri="{FF2B5EF4-FFF2-40B4-BE49-F238E27FC236}">
                <a16:creationId xmlns="" xmlns:a16="http://schemas.microsoft.com/office/drawing/2014/main" id="{F7C6B9EA-7E36-4A11-B582-3D1880B54DFB}"/>
              </a:ext>
            </a:extLst>
          </p:cNvPr>
          <p:cNvSpPr txBox="1">
            <a:spLocks noChangeArrowheads="1"/>
          </p:cNvSpPr>
          <p:nvPr/>
        </p:nvSpPr>
        <p:spPr bwMode="auto">
          <a:xfrm>
            <a:off x="5125252" y="2352536"/>
            <a:ext cx="1186531" cy="531877"/>
          </a:xfrm>
          <a:prstGeom prst="rect">
            <a:avLst/>
          </a:prstGeom>
          <a:solidFill>
            <a:schemeClr val="bg1">
              <a:lumMod val="95000"/>
            </a:schemeClr>
          </a:solidFill>
          <a:ln>
            <a:noFill/>
          </a:ln>
        </p:spPr>
        <p:txBody>
          <a:bodyPr wrap="squar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r>
              <a:rPr lang="ru-RU" altLang="ru-RU" sz="952" b="0" i="1" dirty="0">
                <a:solidFill>
                  <a:schemeClr val="tx1"/>
                </a:solidFill>
              </a:rPr>
              <a:t>Проводка на национальном плане счетов </a:t>
            </a:r>
          </a:p>
        </p:txBody>
      </p:sp>
    </p:spTree>
    <p:extLst>
      <p:ext uri="{BB962C8B-B14F-4D97-AF65-F5344CB8AC3E}">
        <p14:creationId xmlns:p14="http://schemas.microsoft.com/office/powerpoint/2010/main" val="4153329086"/>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Shape 1"/>
          <p:cNvSpPr txBox="1">
            <a:spLocks noChangeArrowheads="1"/>
          </p:cNvSpPr>
          <p:nvPr/>
        </p:nvSpPr>
        <p:spPr bwMode="auto">
          <a:xfrm>
            <a:off x="1692274" y="195486"/>
            <a:ext cx="712787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t>Корректировки и параллельный учет МСФО</a:t>
            </a:r>
          </a:p>
        </p:txBody>
      </p:sp>
      <p:sp>
        <p:nvSpPr>
          <p:cNvPr id="287" name="TextShape 2"/>
          <p:cNvSpPr txBox="1">
            <a:spLocks noChangeArrowheads="1"/>
          </p:cNvSpPr>
          <p:nvPr/>
        </p:nvSpPr>
        <p:spPr bwMode="auto">
          <a:xfrm>
            <a:off x="250825" y="1151983"/>
            <a:ext cx="8286178" cy="3699552"/>
          </a:xfrm>
          <a:prstGeom prst="rect">
            <a:avLst/>
          </a:prstGeom>
          <a:noFill/>
          <a:ln w="9525">
            <a:noFill/>
            <a:miter lim="800000"/>
            <a:headEnd/>
            <a:tailEnd/>
          </a:ln>
        </p:spPr>
        <p:txBody>
          <a:bodyPr lIns="68572" tIns="34285" rIns="68572" bIns="34285"/>
          <a:lstStyle/>
          <a:p>
            <a:pPr defTabSz="914644">
              <a:spcBef>
                <a:spcPts val="238"/>
              </a:spcBef>
            </a:pPr>
            <a:r>
              <a:rPr lang="ru-RU" sz="1200" b="0" dirty="0">
                <a:solidFill>
                  <a:srgbClr val="C00000"/>
                </a:solidFill>
                <a:latin typeface="Arial" panose="020B0604020202020204" pitchFamily="34" charset="0"/>
                <a:ea typeface="Microsoft YaHei" pitchFamily="34" charset="-122"/>
              </a:rPr>
              <a:t>16 областей параллельной оценки</a:t>
            </a:r>
            <a:r>
              <a:rPr lang="ru-RU" sz="1200" b="0" dirty="0">
                <a:latin typeface="Arial" panose="020B0604020202020204" pitchFamily="34" charset="0"/>
                <a:ea typeface="Microsoft YaHei" pitchFamily="34" charset="-122"/>
              </a:rPr>
              <a:t>, в которых предусмотрено свыше </a:t>
            </a:r>
            <a:br>
              <a:rPr lang="ru-RU" sz="1200" b="0" dirty="0">
                <a:latin typeface="Arial" panose="020B0604020202020204" pitchFamily="34" charset="0"/>
                <a:ea typeface="Microsoft YaHei" pitchFamily="34" charset="-122"/>
              </a:rPr>
            </a:br>
            <a:r>
              <a:rPr lang="ru-RU" sz="1200" b="0" dirty="0">
                <a:solidFill>
                  <a:srgbClr val="C00000"/>
                </a:solidFill>
                <a:latin typeface="Arial" panose="020B0604020202020204" pitchFamily="34" charset="0"/>
                <a:ea typeface="Microsoft YaHei" pitchFamily="34" charset="-122"/>
              </a:rPr>
              <a:t>50 типовых операций</a:t>
            </a:r>
            <a:r>
              <a:rPr lang="ru-RU" sz="1200" b="0" dirty="0">
                <a:latin typeface="Arial" panose="020B0604020202020204" pitchFamily="34" charset="0"/>
                <a:ea typeface="Microsoft YaHei" pitchFamily="34" charset="-122"/>
              </a:rPr>
              <a:t>, часть из которых автоматические</a:t>
            </a:r>
            <a:endParaRPr lang="ru-RU" sz="1200" b="0" dirty="0">
              <a:latin typeface="Arial" panose="020B0604020202020204" pitchFamily="34" charset="0"/>
            </a:endParaRP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учет внеоборотных активов</a:t>
            </a:r>
            <a:r>
              <a:rPr lang="en-US" sz="1200" b="0" dirty="0">
                <a:latin typeface="Arial" panose="020B0604020202020204" pitchFamily="34" charset="0"/>
              </a:rPr>
              <a:t> </a:t>
            </a:r>
            <a:r>
              <a:rPr lang="ru-RU" sz="1200" b="0" dirty="0">
                <a:latin typeface="Arial" panose="020B0604020202020204" pitchFamily="34" charset="0"/>
              </a:rPr>
              <a:t>(ОС(</a:t>
            </a:r>
            <a:r>
              <a:rPr lang="en-US" sz="1200" b="0" dirty="0">
                <a:latin typeface="Arial" panose="020B0604020202020204" pitchFamily="34" charset="0"/>
              </a:rPr>
              <a:t>IAS 16</a:t>
            </a:r>
            <a:r>
              <a:rPr lang="ru-RU" sz="1200" b="0" dirty="0">
                <a:latin typeface="Arial" panose="020B0604020202020204" pitchFamily="34" charset="0"/>
              </a:rPr>
              <a:t>), НМА</a:t>
            </a:r>
            <a:r>
              <a:rPr lang="en-US" sz="1200" b="0" dirty="0">
                <a:latin typeface="Arial" panose="020B0604020202020204" pitchFamily="34" charset="0"/>
              </a:rPr>
              <a:t>(IAS 38)</a:t>
            </a:r>
            <a:r>
              <a:rPr lang="ru-RU" sz="1200" b="0" dirty="0">
                <a:latin typeface="Arial" panose="020B0604020202020204" pitchFamily="34" charset="0"/>
              </a:rPr>
              <a:t>, ИС(</a:t>
            </a:r>
            <a:r>
              <a:rPr lang="en-US" sz="1200" b="0" dirty="0">
                <a:latin typeface="Arial" panose="020B0604020202020204" pitchFamily="34" charset="0"/>
              </a:rPr>
              <a:t>IAS </a:t>
            </a:r>
            <a:r>
              <a:rPr lang="ru-RU" sz="1200" b="0" dirty="0">
                <a:latin typeface="Arial" panose="020B0604020202020204" pitchFamily="34" charset="0"/>
              </a:rPr>
              <a:t>40), БИО (</a:t>
            </a:r>
            <a:r>
              <a:rPr lang="en-US" sz="1200" b="0" dirty="0">
                <a:latin typeface="Arial" panose="020B0604020202020204" pitchFamily="34" charset="0"/>
              </a:rPr>
              <a:t>IAS 41</a:t>
            </a:r>
            <a:r>
              <a:rPr lang="ru-RU" sz="1200" b="0" dirty="0">
                <a:latin typeface="Arial" panose="020B0604020202020204" pitchFamily="34" charset="0"/>
              </a:rPr>
              <a:t>) , для продажи (</a:t>
            </a:r>
            <a:r>
              <a:rPr lang="en-US" sz="1200" b="0" dirty="0">
                <a:latin typeface="Arial" panose="020B0604020202020204" pitchFamily="34" charset="0"/>
              </a:rPr>
              <a:t>IFRS 5</a:t>
            </a:r>
            <a:r>
              <a:rPr lang="ru-RU" sz="1200" b="0" dirty="0">
                <a:latin typeface="Arial" panose="020B0604020202020204" pitchFamily="34" charset="0"/>
              </a:rPr>
              <a:t>))</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учет финансовых инструментов по амортизированной и справедливой стоимости (</a:t>
            </a:r>
            <a:r>
              <a:rPr lang="en-US" sz="1200" b="0" dirty="0">
                <a:latin typeface="Arial" panose="020B0604020202020204" pitchFamily="34" charset="0"/>
              </a:rPr>
              <a:t>IFRS 9)</a:t>
            </a:r>
            <a:endParaRPr lang="ru-RU" sz="1200" b="0" dirty="0">
              <a:latin typeface="Arial" panose="020B0604020202020204" pitchFamily="34" charset="0"/>
            </a:endParaRP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аренда (</a:t>
            </a:r>
            <a:r>
              <a:rPr lang="en-US" sz="1200" b="0" dirty="0">
                <a:latin typeface="Arial" panose="020B0604020202020204" pitchFamily="34" charset="0"/>
              </a:rPr>
              <a:t>IFRS 16)</a:t>
            </a:r>
            <a:endParaRPr lang="ru-RU" sz="1200" b="0" dirty="0">
              <a:latin typeface="Arial" panose="020B0604020202020204" pitchFamily="34" charset="0"/>
            </a:endParaRP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учет оборотных активов (покупки, продажи, оплаты)</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резервы по МПЗ и сомнительным долгам</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корректировка стоимости запасов и закрытие затрат</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отложенные налоги по МСФО</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приобретение</a:t>
            </a:r>
            <a:r>
              <a:rPr lang="en-US" sz="1200" b="0" dirty="0">
                <a:latin typeface="Arial" panose="020B0604020202020204" pitchFamily="34" charset="0"/>
              </a:rPr>
              <a:t> </a:t>
            </a:r>
            <a:r>
              <a:rPr lang="ru-RU" sz="1200" b="0" dirty="0">
                <a:latin typeface="Arial" panose="020B0604020202020204" pitchFamily="34" charset="0"/>
              </a:rPr>
              <a:t>и выбытие бизнеса</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консолидационные корректировки и исключение ВГО</a:t>
            </a:r>
          </a:p>
          <a:p>
            <a:pPr defTabSz="914644">
              <a:spcBef>
                <a:spcPts val="238"/>
              </a:spcBef>
            </a:pPr>
            <a:endParaRPr lang="ru-RU" sz="1200" dirty="0">
              <a:latin typeface="Arial" panose="020B0604020202020204" pitchFamily="34" charset="0"/>
            </a:endParaRPr>
          </a:p>
          <a:p>
            <a:pPr defTabSz="914644">
              <a:spcBef>
                <a:spcPts val="238"/>
              </a:spcBef>
            </a:pPr>
            <a:r>
              <a:rPr lang="ru-RU" sz="1200" b="0" dirty="0">
                <a:solidFill>
                  <a:srgbClr val="C00000"/>
                </a:solidFill>
                <a:latin typeface="Arial" panose="020B0604020202020204" pitchFamily="34" charset="0"/>
              </a:rPr>
              <a:t>Универсальные корректировки</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по шаблону </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повтор корректировок</a:t>
            </a:r>
            <a:r>
              <a:rPr lang="en-US" sz="1200" b="0" dirty="0">
                <a:latin typeface="Arial" panose="020B0604020202020204" pitchFamily="34" charset="0"/>
              </a:rPr>
              <a:t> </a:t>
            </a:r>
            <a:r>
              <a:rPr lang="ru-RU" sz="1200" b="0" dirty="0">
                <a:latin typeface="Arial" panose="020B0604020202020204" pitchFamily="34" charset="0"/>
              </a:rPr>
              <a:t>прошлых периодов </a:t>
            </a:r>
          </a:p>
          <a:p>
            <a:pPr marL="171450" indent="-171450" defTabSz="914644">
              <a:spcBef>
                <a:spcPts val="238"/>
              </a:spcBef>
              <a:buClr>
                <a:srgbClr val="C00000"/>
              </a:buClr>
              <a:buSzPct val="100000"/>
              <a:buFont typeface="Arial" panose="020B0604020202020204" pitchFamily="34" charset="0"/>
              <a:buChar char="•"/>
            </a:pPr>
            <a:r>
              <a:rPr lang="ru-RU" sz="1200" b="0" dirty="0">
                <a:latin typeface="Arial" panose="020B0604020202020204" pitchFamily="34" charset="0"/>
              </a:rPr>
              <a:t>операции, в том заполнение из внешних таблиц(</a:t>
            </a:r>
            <a:r>
              <a:rPr lang="en-US" sz="1200" b="0" dirty="0">
                <a:latin typeface="Arial" panose="020B0604020202020204" pitchFamily="34" charset="0"/>
              </a:rPr>
              <a:t>Excel ©)</a:t>
            </a:r>
            <a:endParaRPr lang="ru-RU" sz="1200" b="0" dirty="0">
              <a:latin typeface="Arial" panose="020B0604020202020204" pitchFamily="34" charset="0"/>
            </a:endParaRPr>
          </a:p>
          <a:p>
            <a:pPr defTabSz="914644">
              <a:spcBef>
                <a:spcPts val="238"/>
              </a:spcBef>
              <a:spcAft>
                <a:spcPts val="595"/>
              </a:spcAft>
            </a:pPr>
            <a:endParaRPr lang="ru-RU" sz="1200" b="0" dirty="0">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extShape 1"/>
          <p:cNvSpPr txBox="1">
            <a:spLocks noChangeArrowheads="1"/>
          </p:cNvSpPr>
          <p:nvPr/>
        </p:nvSpPr>
        <p:spPr bwMode="auto">
          <a:xfrm>
            <a:off x="1692275" y="195486"/>
            <a:ext cx="712787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dirty="0"/>
              <a:t>Консолидация - периметры</a:t>
            </a:r>
          </a:p>
        </p:txBody>
      </p:sp>
      <p:sp>
        <p:nvSpPr>
          <p:cNvPr id="309" name="TextShape 2"/>
          <p:cNvSpPr txBox="1">
            <a:spLocks noChangeArrowheads="1"/>
          </p:cNvSpPr>
          <p:nvPr/>
        </p:nvSpPr>
        <p:spPr bwMode="auto">
          <a:xfrm>
            <a:off x="250825" y="1055976"/>
            <a:ext cx="8425631" cy="3943334"/>
          </a:xfrm>
          <a:prstGeom prst="rect">
            <a:avLst/>
          </a:prstGeom>
          <a:noFill/>
          <a:ln w="9525">
            <a:noFill/>
            <a:miter lim="800000"/>
            <a:headEnd/>
            <a:tailEnd/>
          </a:ln>
        </p:spPr>
        <p:txBody>
          <a:bodyPr lIns="68572" tIns="34285" rIns="68572" bIns="34285"/>
          <a:lstStyle/>
          <a:p>
            <a:pPr defTabSz="914644">
              <a:spcBef>
                <a:spcPts val="278"/>
              </a:spcBef>
              <a:spcAft>
                <a:spcPts val="675"/>
              </a:spcAft>
            </a:pPr>
            <a:r>
              <a:rPr lang="ru-RU" sz="1200" b="0" dirty="0">
                <a:solidFill>
                  <a:srgbClr val="C00000"/>
                </a:solidFill>
              </a:rPr>
              <a:t>Варианты ведения периметра:</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Без указания долей участия(100% владения)</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С указанием эффективных долей участия и степени контроля</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С расчетом эффективных долей участия по документам поступления/выбытия инвестиций</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endParaRPr lang="ru-RU" sz="1200" b="0" dirty="0">
              <a:latin typeface="Arial" panose="020B0604020202020204" pitchFamily="34" charset="0"/>
            </a:endParaRPr>
          </a:p>
          <a:p>
            <a:pPr defTabSz="914644">
              <a:spcBef>
                <a:spcPts val="278"/>
              </a:spcBef>
              <a:spcAft>
                <a:spcPts val="675"/>
              </a:spcAft>
              <a:buClr>
                <a:srgbClr val="7F7F7F"/>
              </a:buClr>
            </a:pPr>
            <a:r>
              <a:rPr lang="ru-RU" sz="1200" b="0" dirty="0">
                <a:solidFill>
                  <a:srgbClr val="C00000"/>
                </a:solidFill>
              </a:rPr>
              <a:t>Возможные варианты периметров:</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Компания с ЦФО </a:t>
            </a:r>
            <a:r>
              <a:rPr lang="en-US" sz="1200" b="0" dirty="0">
                <a:latin typeface="Arial" panose="020B0604020202020204" pitchFamily="34" charset="0"/>
              </a:rPr>
              <a:t>(</a:t>
            </a:r>
            <a:r>
              <a:rPr lang="ru-RU" sz="1200" b="0" dirty="0">
                <a:latin typeface="Arial" panose="020B0604020202020204" pitchFamily="34" charset="0"/>
              </a:rPr>
              <a:t>компания состоит из ЦФО</a:t>
            </a:r>
            <a:r>
              <a:rPr lang="en-US" sz="1200" b="0" dirty="0">
                <a:latin typeface="Arial" panose="020B0604020202020204" pitchFamily="34" charset="0"/>
              </a:rPr>
              <a:t>)</a:t>
            </a:r>
            <a:endParaRPr lang="ru-RU" sz="1200" b="0" dirty="0">
              <a:latin typeface="Arial" panose="020B0604020202020204" pitchFamily="34" charset="0"/>
            </a:endParaRP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Холдинг (состоит из материнской и дочек)</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Холдинг с субхолдингами (холдинг = МК + СХ, СХ=МК СХ + дочки СХ)</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Несколько периметров под разных потребителей ОДНОВРЕМЕННО</a:t>
            </a:r>
          </a:p>
          <a:p>
            <a:pPr marL="180975" indent="-180975" defTabSz="914644" eaLnBrk="1" hangingPunct="1">
              <a:lnSpc>
                <a:spcPct val="90000"/>
              </a:lnSpc>
              <a:spcBef>
                <a:spcPts val="400"/>
              </a:spcBef>
              <a:spcAft>
                <a:spcPts val="400"/>
              </a:spcAft>
              <a:buClr>
                <a:srgbClr val="D20000"/>
              </a:buClr>
              <a:buSzPct val="60000"/>
              <a:buFont typeface="Arial" panose="020B0604020202020204" pitchFamily="34" charset="0"/>
              <a:buChar char="•"/>
              <a:defRPr/>
            </a:pPr>
            <a:r>
              <a:rPr lang="ru-RU" sz="1200" b="0" dirty="0">
                <a:latin typeface="Arial" panose="020B0604020202020204" pitchFamily="34" charset="0"/>
              </a:rPr>
              <a:t>Комбинация выше перечисленных</a:t>
            </a: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3"/>
          <p:cNvSpPr txBox="1">
            <a:spLocks noChangeArrowheads="1"/>
          </p:cNvSpPr>
          <p:nvPr/>
        </p:nvSpPr>
        <p:spPr bwMode="auto">
          <a:xfrm>
            <a:off x="1619250" y="123478"/>
            <a:ext cx="7200900" cy="76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Сверка и элиминация внутригрупповых операций</a:t>
            </a:r>
          </a:p>
        </p:txBody>
      </p:sp>
      <p:sp>
        <p:nvSpPr>
          <p:cNvPr id="51" name="Овал 44"/>
          <p:cNvSpPr>
            <a:spLocks noChangeArrowheads="1"/>
          </p:cNvSpPr>
          <p:nvPr/>
        </p:nvSpPr>
        <p:spPr bwMode="auto">
          <a:xfrm>
            <a:off x="3131990" y="2132232"/>
            <a:ext cx="1476546" cy="1476546"/>
          </a:xfrm>
          <a:prstGeom prst="ellipse">
            <a:avLst/>
          </a:prstGeom>
          <a:noFill/>
          <a:ln w="12700" algn="ctr">
            <a:solidFill>
              <a:schemeClr val="tx2"/>
            </a:solidFill>
            <a:prstDash val="sysDash"/>
            <a:miter lim="800000"/>
            <a:headEnd/>
            <a:tailEnd/>
          </a:ln>
        </p:spPr>
        <p:txBody>
          <a:bodyPr lIns="68555" tIns="34277" rIns="68555" bIns="34277" anchor="ctr"/>
          <a:lstStyle/>
          <a:p>
            <a:pPr algn="ctr" defTabSz="555590"/>
            <a:endParaRPr lang="ru-RU" sz="1111">
              <a:latin typeface="Arial" panose="020B0604020202020204" pitchFamily="34" charset="0"/>
            </a:endParaRPr>
          </a:p>
        </p:txBody>
      </p:sp>
      <p:sp>
        <p:nvSpPr>
          <p:cNvPr id="52" name="Овал 16"/>
          <p:cNvSpPr>
            <a:spLocks noChangeArrowheads="1"/>
          </p:cNvSpPr>
          <p:nvPr/>
        </p:nvSpPr>
        <p:spPr bwMode="auto">
          <a:xfrm>
            <a:off x="2571358" y="1574118"/>
            <a:ext cx="2597813" cy="2595293"/>
          </a:xfrm>
          <a:prstGeom prst="ellipse">
            <a:avLst/>
          </a:prstGeom>
          <a:noFill/>
          <a:ln w="12700" algn="ctr">
            <a:solidFill>
              <a:schemeClr val="tx2"/>
            </a:solidFill>
            <a:prstDash val="sysDash"/>
            <a:miter lim="800000"/>
            <a:headEnd/>
            <a:tailEnd/>
          </a:ln>
        </p:spPr>
        <p:txBody>
          <a:bodyPr lIns="68555" tIns="34277" rIns="68555" bIns="34277" anchor="ctr"/>
          <a:lstStyle/>
          <a:p>
            <a:pPr algn="ctr" defTabSz="555590"/>
            <a:endParaRPr lang="ru-RU" sz="1111">
              <a:latin typeface="Arial" panose="020B0604020202020204" pitchFamily="34" charset="0"/>
            </a:endParaRPr>
          </a:p>
        </p:txBody>
      </p:sp>
      <p:sp>
        <p:nvSpPr>
          <p:cNvPr id="53" name="Прямоугольник 25"/>
          <p:cNvSpPr/>
          <p:nvPr/>
        </p:nvSpPr>
        <p:spPr>
          <a:xfrm>
            <a:off x="181419" y="3234558"/>
            <a:ext cx="2161905" cy="5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r" defTabSz="555590">
              <a:buClr>
                <a:srgbClr val="7F7F7F"/>
              </a:buClr>
              <a:buSzPct val="60000"/>
            </a:pPr>
            <a:r>
              <a:rPr lang="ru-RU" sz="1190" b="0" dirty="0">
                <a:solidFill>
                  <a:srgbClr val="C00000"/>
                </a:solidFill>
                <a:latin typeface="Arial" panose="020B0604020202020204" pitchFamily="34" charset="0"/>
                <a:cs typeface="Arial" panose="020B0604020202020204" pitchFamily="34" charset="0"/>
              </a:rPr>
              <a:t>Простая элиминация</a:t>
            </a:r>
          </a:p>
          <a:p>
            <a:pPr algn="r" defTabSz="555590">
              <a:buClr>
                <a:srgbClr val="7F7F7F"/>
              </a:buClr>
              <a:buSzPct val="60000"/>
            </a:pPr>
            <a:r>
              <a:rPr lang="ru-RU" sz="1190" b="0" dirty="0">
                <a:solidFill>
                  <a:srgbClr val="C00000"/>
                </a:solidFill>
                <a:latin typeface="Arial" panose="020B0604020202020204" pitchFamily="34" charset="0"/>
                <a:cs typeface="Arial" panose="020B0604020202020204" pitchFamily="34" charset="0"/>
              </a:rPr>
              <a:t> (по показателям) </a:t>
            </a:r>
          </a:p>
          <a:p>
            <a:pPr algn="r" defTabSz="555590">
              <a:buClr>
                <a:srgbClr val="7F7F7F"/>
              </a:buClr>
              <a:buSzPct val="60000"/>
            </a:pPr>
            <a:r>
              <a:rPr lang="ru-RU" sz="1190" b="0" dirty="0">
                <a:solidFill>
                  <a:srgbClr val="C00000"/>
                </a:solidFill>
                <a:latin typeface="Arial" panose="020B0604020202020204" pitchFamily="34" charset="0"/>
                <a:cs typeface="Arial" panose="020B0604020202020204" pitchFamily="34" charset="0"/>
              </a:rPr>
              <a:t>самая простая</a:t>
            </a:r>
          </a:p>
        </p:txBody>
      </p:sp>
      <p:sp>
        <p:nvSpPr>
          <p:cNvPr id="54" name="Прямоугольник 6"/>
          <p:cNvSpPr/>
          <p:nvPr/>
        </p:nvSpPr>
        <p:spPr>
          <a:xfrm>
            <a:off x="5363757" y="3153909"/>
            <a:ext cx="2195353" cy="366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defTabSz="555590">
              <a:buClr>
                <a:srgbClr val="7F7F7F"/>
              </a:buClr>
              <a:buSzPct val="60000"/>
            </a:pPr>
            <a:r>
              <a:rPr lang="ru-RU" sz="1190" b="0" dirty="0">
                <a:solidFill>
                  <a:srgbClr val="C00000"/>
                </a:solidFill>
                <a:latin typeface="Arial" panose="020B0604020202020204" pitchFamily="34" charset="0"/>
                <a:cs typeface="Arial" panose="020B0604020202020204" pitchFamily="34" charset="0"/>
              </a:rPr>
              <a:t>Гибкий конструктор элиминации и сверки ВГО</a:t>
            </a:r>
          </a:p>
        </p:txBody>
      </p:sp>
      <p:sp>
        <p:nvSpPr>
          <p:cNvPr id="55" name="Прямоугольник 54"/>
          <p:cNvSpPr/>
          <p:nvPr/>
        </p:nvSpPr>
        <p:spPr>
          <a:xfrm>
            <a:off x="2887579" y="771550"/>
            <a:ext cx="2030880" cy="5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defTabSz="555590">
              <a:buClr>
                <a:srgbClr val="7F7F7F"/>
              </a:buClr>
              <a:buSzPct val="60000"/>
            </a:pPr>
            <a:r>
              <a:rPr lang="ru-RU" sz="1190" b="0" dirty="0">
                <a:solidFill>
                  <a:srgbClr val="C00000"/>
                </a:solidFill>
                <a:latin typeface="Arial" panose="020B0604020202020204" pitchFamily="34" charset="0"/>
                <a:cs typeface="Arial" panose="020B0604020202020204" pitchFamily="34" charset="0"/>
              </a:rPr>
              <a:t>По проводкам МСФО (текущей базы) </a:t>
            </a:r>
          </a:p>
          <a:p>
            <a:pPr algn="ctr" defTabSz="555590">
              <a:buClr>
                <a:srgbClr val="7F7F7F"/>
              </a:buClr>
              <a:buSzPct val="60000"/>
            </a:pPr>
            <a:r>
              <a:rPr lang="ru-RU" sz="1190" b="0" dirty="0">
                <a:solidFill>
                  <a:srgbClr val="C00000"/>
                </a:solidFill>
                <a:latin typeface="Arial" panose="020B0604020202020204" pitchFamily="34" charset="0"/>
                <a:cs typeface="Arial" panose="020B0604020202020204" pitchFamily="34" charset="0"/>
              </a:rPr>
              <a:t> самая точная</a:t>
            </a:r>
          </a:p>
        </p:txBody>
      </p:sp>
      <p:sp>
        <p:nvSpPr>
          <p:cNvPr id="56" name="Овал 77"/>
          <p:cNvSpPr>
            <a:spLocks noChangeArrowheads="1"/>
          </p:cNvSpPr>
          <p:nvPr/>
        </p:nvSpPr>
        <p:spPr bwMode="auto">
          <a:xfrm>
            <a:off x="3622073" y="1342305"/>
            <a:ext cx="498901" cy="497642"/>
          </a:xfrm>
          <a:prstGeom prst="ellipse">
            <a:avLst/>
          </a:prstGeom>
          <a:solidFill>
            <a:schemeClr val="bg1"/>
          </a:solidFill>
          <a:ln w="12700" algn="ctr">
            <a:solidFill>
              <a:srgbClr val="000000"/>
            </a:solidFill>
            <a:miter lim="800000"/>
            <a:headEnd/>
            <a:tailEnd/>
          </a:ln>
        </p:spPr>
        <p:txBody>
          <a:bodyPr lIns="68555" tIns="34277" rIns="68555" bIns="34277" anchor="ctr"/>
          <a:lstStyle/>
          <a:p>
            <a:pPr algn="ctr" defTabSz="555590"/>
            <a:endParaRPr lang="ru-RU" sz="1111">
              <a:latin typeface="Arial" panose="020B0604020202020204" pitchFamily="34" charset="0"/>
            </a:endParaRPr>
          </a:p>
        </p:txBody>
      </p:sp>
      <p:sp>
        <p:nvSpPr>
          <p:cNvPr id="57" name="Овал 78"/>
          <p:cNvSpPr>
            <a:spLocks noChangeArrowheads="1"/>
          </p:cNvSpPr>
          <p:nvPr/>
        </p:nvSpPr>
        <p:spPr bwMode="auto">
          <a:xfrm>
            <a:off x="4762238" y="3259798"/>
            <a:ext cx="498901" cy="500161"/>
          </a:xfrm>
          <a:prstGeom prst="ellipse">
            <a:avLst/>
          </a:prstGeom>
          <a:solidFill>
            <a:schemeClr val="bg1"/>
          </a:solidFill>
          <a:ln w="12700" algn="ctr">
            <a:solidFill>
              <a:schemeClr val="tx2"/>
            </a:solidFill>
            <a:miter lim="800000"/>
            <a:headEnd/>
            <a:tailEnd/>
          </a:ln>
        </p:spPr>
        <p:txBody>
          <a:bodyPr lIns="68555" tIns="34277" rIns="68555" bIns="34277" anchor="ctr"/>
          <a:lstStyle/>
          <a:p>
            <a:pPr algn="ctr" defTabSz="555590"/>
            <a:endParaRPr lang="ru-RU" sz="1111">
              <a:latin typeface="Arial" panose="020B0604020202020204" pitchFamily="34" charset="0"/>
            </a:endParaRPr>
          </a:p>
        </p:txBody>
      </p:sp>
      <p:sp>
        <p:nvSpPr>
          <p:cNvPr id="58" name="Овал 84"/>
          <p:cNvSpPr>
            <a:spLocks noChangeArrowheads="1"/>
          </p:cNvSpPr>
          <p:nvPr/>
        </p:nvSpPr>
        <p:spPr bwMode="auto">
          <a:xfrm>
            <a:off x="2480648" y="3259798"/>
            <a:ext cx="500161" cy="500161"/>
          </a:xfrm>
          <a:prstGeom prst="ellipse">
            <a:avLst/>
          </a:prstGeom>
          <a:solidFill>
            <a:schemeClr val="bg1"/>
          </a:solidFill>
          <a:ln w="12700" algn="ctr">
            <a:solidFill>
              <a:schemeClr val="tx2"/>
            </a:solidFill>
            <a:miter lim="800000"/>
            <a:headEnd/>
            <a:tailEnd/>
          </a:ln>
        </p:spPr>
        <p:txBody>
          <a:bodyPr lIns="68555" tIns="34277" rIns="68555" bIns="34277" anchor="ctr"/>
          <a:lstStyle/>
          <a:p>
            <a:pPr algn="ctr" defTabSz="555590"/>
            <a:endParaRPr lang="ru-RU" sz="1111">
              <a:latin typeface="Arial" panose="020B0604020202020204" pitchFamily="34" charset="0"/>
            </a:endParaRPr>
          </a:p>
        </p:txBody>
      </p:sp>
      <p:grpSp>
        <p:nvGrpSpPr>
          <p:cNvPr id="59" name="Группа 29"/>
          <p:cNvGrpSpPr/>
          <p:nvPr/>
        </p:nvGrpSpPr>
        <p:grpSpPr>
          <a:xfrm>
            <a:off x="3727942" y="1446269"/>
            <a:ext cx="287868" cy="287909"/>
            <a:chOff x="1207396" y="1717406"/>
            <a:chExt cx="474855" cy="474855"/>
          </a:xfrm>
          <a:solidFill>
            <a:schemeClr val="accent1"/>
          </a:solidFill>
        </p:grpSpPr>
        <p:sp>
          <p:nvSpPr>
            <p:cNvPr id="60" name="Полилиния 50"/>
            <p:cNvSpPr/>
            <p:nvPr/>
          </p:nvSpPr>
          <p:spPr>
            <a:xfrm>
              <a:off x="1207396" y="1717406"/>
              <a:ext cx="474855" cy="474855"/>
            </a:xfrm>
            <a:custGeom>
              <a:avLst/>
              <a:gdLst>
                <a:gd name="connsiteX0" fmla="*/ 419666 w 839331"/>
                <a:gd name="connsiteY0" fmla="*/ 0 h 839331"/>
                <a:gd name="connsiteX1" fmla="*/ 0 w 839331"/>
                <a:gd name="connsiteY1" fmla="*/ 419666 h 839331"/>
                <a:gd name="connsiteX2" fmla="*/ 419666 w 839331"/>
                <a:gd name="connsiteY2" fmla="*/ 839332 h 839331"/>
                <a:gd name="connsiteX3" fmla="*/ 839332 w 839331"/>
                <a:gd name="connsiteY3" fmla="*/ 419666 h 839331"/>
                <a:gd name="connsiteX4" fmla="*/ 419666 w 839331"/>
                <a:gd name="connsiteY4" fmla="*/ 0 h 839331"/>
                <a:gd name="connsiteX5" fmla="*/ 419666 w 839331"/>
                <a:gd name="connsiteY5" fmla="*/ 811040 h 839331"/>
                <a:gd name="connsiteX6" fmla="*/ 28292 w 839331"/>
                <a:gd name="connsiteY6" fmla="*/ 419666 h 839331"/>
                <a:gd name="connsiteX7" fmla="*/ 419666 w 839331"/>
                <a:gd name="connsiteY7" fmla="*/ 28292 h 839331"/>
                <a:gd name="connsiteX8" fmla="*/ 811040 w 839331"/>
                <a:gd name="connsiteY8" fmla="*/ 419666 h 839331"/>
                <a:gd name="connsiteX9" fmla="*/ 419666 w 839331"/>
                <a:gd name="connsiteY9" fmla="*/ 811040 h 83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9331" h="839331">
                  <a:moveTo>
                    <a:pt x="419666" y="0"/>
                  </a:moveTo>
                  <a:cubicBezTo>
                    <a:pt x="187891" y="0"/>
                    <a:pt x="0" y="187891"/>
                    <a:pt x="0" y="419666"/>
                  </a:cubicBezTo>
                  <a:cubicBezTo>
                    <a:pt x="0" y="651441"/>
                    <a:pt x="187891" y="839332"/>
                    <a:pt x="419666" y="839332"/>
                  </a:cubicBezTo>
                  <a:cubicBezTo>
                    <a:pt x="651441" y="839332"/>
                    <a:pt x="839332" y="651441"/>
                    <a:pt x="839332" y="419666"/>
                  </a:cubicBezTo>
                  <a:cubicBezTo>
                    <a:pt x="839072" y="187999"/>
                    <a:pt x="651333" y="260"/>
                    <a:pt x="419666" y="0"/>
                  </a:cubicBezTo>
                  <a:close/>
                  <a:moveTo>
                    <a:pt x="419666" y="811040"/>
                  </a:moveTo>
                  <a:cubicBezTo>
                    <a:pt x="203516" y="811040"/>
                    <a:pt x="28292" y="635816"/>
                    <a:pt x="28292" y="419666"/>
                  </a:cubicBezTo>
                  <a:cubicBezTo>
                    <a:pt x="28292" y="203516"/>
                    <a:pt x="203516" y="28292"/>
                    <a:pt x="419666" y="28292"/>
                  </a:cubicBezTo>
                  <a:cubicBezTo>
                    <a:pt x="635816" y="28292"/>
                    <a:pt x="811040" y="203516"/>
                    <a:pt x="811040" y="419666"/>
                  </a:cubicBezTo>
                  <a:cubicBezTo>
                    <a:pt x="810780" y="635708"/>
                    <a:pt x="635708" y="810780"/>
                    <a:pt x="419666" y="811040"/>
                  </a:cubicBezTo>
                  <a:close/>
                </a:path>
              </a:pathLst>
            </a:custGeom>
            <a:grpFill/>
            <a:ln w="9431"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61" name="Полилиния 57"/>
            <p:cNvSpPr/>
            <p:nvPr/>
          </p:nvSpPr>
          <p:spPr>
            <a:xfrm>
              <a:off x="1436821" y="1749419"/>
              <a:ext cx="16006" cy="48019"/>
            </a:xfrm>
            <a:custGeom>
              <a:avLst/>
              <a:gdLst>
                <a:gd name="connsiteX0" fmla="*/ 14146 w 28292"/>
                <a:gd name="connsiteY0" fmla="*/ 0 h 84876"/>
                <a:gd name="connsiteX1" fmla="*/ 0 w 28292"/>
                <a:gd name="connsiteY1" fmla="*/ 14146 h 84876"/>
                <a:gd name="connsiteX2" fmla="*/ 0 w 28292"/>
                <a:gd name="connsiteY2" fmla="*/ 70730 h 84876"/>
                <a:gd name="connsiteX3" fmla="*/ 14146 w 28292"/>
                <a:gd name="connsiteY3" fmla="*/ 84876 h 84876"/>
                <a:gd name="connsiteX4" fmla="*/ 28292 w 28292"/>
                <a:gd name="connsiteY4" fmla="*/ 70730 h 84876"/>
                <a:gd name="connsiteX5" fmla="*/ 28292 w 28292"/>
                <a:gd name="connsiteY5" fmla="*/ 14146 h 84876"/>
                <a:gd name="connsiteX6" fmla="*/ 14146 w 28292"/>
                <a:gd name="connsiteY6" fmla="*/ 0 h 8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92" h="84876">
                  <a:moveTo>
                    <a:pt x="14146" y="0"/>
                  </a:moveTo>
                  <a:cubicBezTo>
                    <a:pt x="6333" y="0"/>
                    <a:pt x="0" y="6333"/>
                    <a:pt x="0" y="14146"/>
                  </a:cubicBezTo>
                  <a:lnTo>
                    <a:pt x="0" y="70730"/>
                  </a:lnTo>
                  <a:cubicBezTo>
                    <a:pt x="0" y="78543"/>
                    <a:pt x="6333" y="84876"/>
                    <a:pt x="14146" y="84876"/>
                  </a:cubicBezTo>
                  <a:cubicBezTo>
                    <a:pt x="21959" y="84876"/>
                    <a:pt x="28292" y="78543"/>
                    <a:pt x="28292" y="70730"/>
                  </a:cubicBezTo>
                  <a:lnTo>
                    <a:pt x="28292" y="14146"/>
                  </a:lnTo>
                  <a:cubicBezTo>
                    <a:pt x="28292" y="6333"/>
                    <a:pt x="21959" y="0"/>
                    <a:pt x="14146" y="0"/>
                  </a:cubicBezTo>
                  <a:close/>
                </a:path>
              </a:pathLst>
            </a:custGeom>
            <a:grpFill/>
            <a:ln w="9431"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62" name="Полилиния 58"/>
            <p:cNvSpPr/>
            <p:nvPr/>
          </p:nvSpPr>
          <p:spPr>
            <a:xfrm>
              <a:off x="1436821" y="2112229"/>
              <a:ext cx="16006" cy="48019"/>
            </a:xfrm>
            <a:custGeom>
              <a:avLst/>
              <a:gdLst>
                <a:gd name="connsiteX0" fmla="*/ 14146 w 28292"/>
                <a:gd name="connsiteY0" fmla="*/ 0 h 84876"/>
                <a:gd name="connsiteX1" fmla="*/ 0 w 28292"/>
                <a:gd name="connsiteY1" fmla="*/ 14146 h 84876"/>
                <a:gd name="connsiteX2" fmla="*/ 0 w 28292"/>
                <a:gd name="connsiteY2" fmla="*/ 70730 h 84876"/>
                <a:gd name="connsiteX3" fmla="*/ 14146 w 28292"/>
                <a:gd name="connsiteY3" fmla="*/ 84876 h 84876"/>
                <a:gd name="connsiteX4" fmla="*/ 28292 w 28292"/>
                <a:gd name="connsiteY4" fmla="*/ 70730 h 84876"/>
                <a:gd name="connsiteX5" fmla="*/ 28292 w 28292"/>
                <a:gd name="connsiteY5" fmla="*/ 14146 h 84876"/>
                <a:gd name="connsiteX6" fmla="*/ 14146 w 28292"/>
                <a:gd name="connsiteY6" fmla="*/ 0 h 8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92" h="84876">
                  <a:moveTo>
                    <a:pt x="14146" y="0"/>
                  </a:moveTo>
                  <a:cubicBezTo>
                    <a:pt x="6333" y="0"/>
                    <a:pt x="0" y="6333"/>
                    <a:pt x="0" y="14146"/>
                  </a:cubicBezTo>
                  <a:lnTo>
                    <a:pt x="0" y="70730"/>
                  </a:lnTo>
                  <a:cubicBezTo>
                    <a:pt x="0" y="78543"/>
                    <a:pt x="6333" y="84876"/>
                    <a:pt x="14146" y="84876"/>
                  </a:cubicBezTo>
                  <a:cubicBezTo>
                    <a:pt x="21959" y="84876"/>
                    <a:pt x="28292" y="78543"/>
                    <a:pt x="28292" y="70730"/>
                  </a:cubicBezTo>
                  <a:lnTo>
                    <a:pt x="28292" y="14146"/>
                  </a:lnTo>
                  <a:cubicBezTo>
                    <a:pt x="28292" y="6333"/>
                    <a:pt x="21959" y="0"/>
                    <a:pt x="14146" y="0"/>
                  </a:cubicBezTo>
                  <a:close/>
                </a:path>
              </a:pathLst>
            </a:custGeom>
            <a:grpFill/>
            <a:ln w="9431"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63" name="Полилиния 59"/>
            <p:cNvSpPr/>
            <p:nvPr/>
          </p:nvSpPr>
          <p:spPr>
            <a:xfrm>
              <a:off x="1602219" y="1946831"/>
              <a:ext cx="48019" cy="16006"/>
            </a:xfrm>
            <a:custGeom>
              <a:avLst/>
              <a:gdLst>
                <a:gd name="connsiteX0" fmla="*/ 70730 w 84876"/>
                <a:gd name="connsiteY0" fmla="*/ 0 h 28292"/>
                <a:gd name="connsiteX1" fmla="*/ 14146 w 84876"/>
                <a:gd name="connsiteY1" fmla="*/ 0 h 28292"/>
                <a:gd name="connsiteX2" fmla="*/ 0 w 84876"/>
                <a:gd name="connsiteY2" fmla="*/ 14146 h 28292"/>
                <a:gd name="connsiteX3" fmla="*/ 14146 w 84876"/>
                <a:gd name="connsiteY3" fmla="*/ 28292 h 28292"/>
                <a:gd name="connsiteX4" fmla="*/ 70730 w 84876"/>
                <a:gd name="connsiteY4" fmla="*/ 28292 h 28292"/>
                <a:gd name="connsiteX5" fmla="*/ 84876 w 84876"/>
                <a:gd name="connsiteY5" fmla="*/ 14146 h 28292"/>
                <a:gd name="connsiteX6" fmla="*/ 70730 w 84876"/>
                <a:gd name="connsiteY6" fmla="*/ 0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76" h="28292">
                  <a:moveTo>
                    <a:pt x="70730" y="0"/>
                  </a:moveTo>
                  <a:lnTo>
                    <a:pt x="14146" y="0"/>
                  </a:lnTo>
                  <a:cubicBezTo>
                    <a:pt x="6333" y="0"/>
                    <a:pt x="0" y="6333"/>
                    <a:pt x="0" y="14146"/>
                  </a:cubicBezTo>
                  <a:cubicBezTo>
                    <a:pt x="0" y="21959"/>
                    <a:pt x="6333" y="28292"/>
                    <a:pt x="14146" y="28292"/>
                  </a:cubicBezTo>
                  <a:lnTo>
                    <a:pt x="70730" y="28292"/>
                  </a:lnTo>
                  <a:cubicBezTo>
                    <a:pt x="78543" y="28292"/>
                    <a:pt x="84876" y="21959"/>
                    <a:pt x="84876" y="14146"/>
                  </a:cubicBezTo>
                  <a:cubicBezTo>
                    <a:pt x="84876" y="6333"/>
                    <a:pt x="78543" y="0"/>
                    <a:pt x="70730" y="0"/>
                  </a:cubicBezTo>
                  <a:close/>
                </a:path>
              </a:pathLst>
            </a:custGeom>
            <a:grpFill/>
            <a:ln w="9431"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64" name="Полилиния 60"/>
            <p:cNvSpPr/>
            <p:nvPr/>
          </p:nvSpPr>
          <p:spPr>
            <a:xfrm>
              <a:off x="1239409" y="1946831"/>
              <a:ext cx="48019" cy="16006"/>
            </a:xfrm>
            <a:custGeom>
              <a:avLst/>
              <a:gdLst>
                <a:gd name="connsiteX0" fmla="*/ 70730 w 84876"/>
                <a:gd name="connsiteY0" fmla="*/ 0 h 28292"/>
                <a:gd name="connsiteX1" fmla="*/ 14146 w 84876"/>
                <a:gd name="connsiteY1" fmla="*/ 0 h 28292"/>
                <a:gd name="connsiteX2" fmla="*/ 0 w 84876"/>
                <a:gd name="connsiteY2" fmla="*/ 14146 h 28292"/>
                <a:gd name="connsiteX3" fmla="*/ 14146 w 84876"/>
                <a:gd name="connsiteY3" fmla="*/ 28292 h 28292"/>
                <a:gd name="connsiteX4" fmla="*/ 70730 w 84876"/>
                <a:gd name="connsiteY4" fmla="*/ 28292 h 28292"/>
                <a:gd name="connsiteX5" fmla="*/ 84876 w 84876"/>
                <a:gd name="connsiteY5" fmla="*/ 14146 h 28292"/>
                <a:gd name="connsiteX6" fmla="*/ 70730 w 84876"/>
                <a:gd name="connsiteY6" fmla="*/ 0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76" h="28292">
                  <a:moveTo>
                    <a:pt x="70730" y="0"/>
                  </a:moveTo>
                  <a:lnTo>
                    <a:pt x="14146" y="0"/>
                  </a:lnTo>
                  <a:cubicBezTo>
                    <a:pt x="6333" y="0"/>
                    <a:pt x="0" y="6333"/>
                    <a:pt x="0" y="14146"/>
                  </a:cubicBezTo>
                  <a:cubicBezTo>
                    <a:pt x="0" y="21959"/>
                    <a:pt x="6333" y="28292"/>
                    <a:pt x="14146" y="28292"/>
                  </a:cubicBezTo>
                  <a:lnTo>
                    <a:pt x="70730" y="28292"/>
                  </a:lnTo>
                  <a:cubicBezTo>
                    <a:pt x="78543" y="28292"/>
                    <a:pt x="84876" y="21959"/>
                    <a:pt x="84876" y="14146"/>
                  </a:cubicBezTo>
                  <a:cubicBezTo>
                    <a:pt x="84876" y="6333"/>
                    <a:pt x="78543" y="0"/>
                    <a:pt x="70730" y="0"/>
                  </a:cubicBezTo>
                  <a:close/>
                </a:path>
              </a:pathLst>
            </a:custGeom>
            <a:grpFill/>
            <a:ln w="9431"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65" name="Полилиния 61"/>
            <p:cNvSpPr/>
            <p:nvPr/>
          </p:nvSpPr>
          <p:spPr>
            <a:xfrm>
              <a:off x="1436821" y="1829451"/>
              <a:ext cx="16006" cy="138722"/>
            </a:xfrm>
            <a:custGeom>
              <a:avLst/>
              <a:gdLst>
                <a:gd name="connsiteX0" fmla="*/ 14146 w 28292"/>
                <a:gd name="connsiteY0" fmla="*/ 0 h 245198"/>
                <a:gd name="connsiteX1" fmla="*/ 0 w 28292"/>
                <a:gd name="connsiteY1" fmla="*/ 14146 h 245198"/>
                <a:gd name="connsiteX2" fmla="*/ 0 w 28292"/>
                <a:gd name="connsiteY2" fmla="*/ 231052 h 245198"/>
                <a:gd name="connsiteX3" fmla="*/ 14146 w 28292"/>
                <a:gd name="connsiteY3" fmla="*/ 245198 h 245198"/>
                <a:gd name="connsiteX4" fmla="*/ 28292 w 28292"/>
                <a:gd name="connsiteY4" fmla="*/ 231052 h 245198"/>
                <a:gd name="connsiteX5" fmla="*/ 28292 w 28292"/>
                <a:gd name="connsiteY5" fmla="*/ 14146 h 245198"/>
                <a:gd name="connsiteX6" fmla="*/ 14146 w 28292"/>
                <a:gd name="connsiteY6" fmla="*/ 0 h 2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92" h="245198">
                  <a:moveTo>
                    <a:pt x="14146" y="0"/>
                  </a:moveTo>
                  <a:cubicBezTo>
                    <a:pt x="6333" y="0"/>
                    <a:pt x="0" y="6333"/>
                    <a:pt x="0" y="14146"/>
                  </a:cubicBezTo>
                  <a:lnTo>
                    <a:pt x="0" y="231052"/>
                  </a:lnTo>
                  <a:cubicBezTo>
                    <a:pt x="0" y="238865"/>
                    <a:pt x="6333" y="245198"/>
                    <a:pt x="14146" y="245198"/>
                  </a:cubicBezTo>
                  <a:cubicBezTo>
                    <a:pt x="21959" y="245198"/>
                    <a:pt x="28292" y="238865"/>
                    <a:pt x="28292" y="231052"/>
                  </a:cubicBezTo>
                  <a:lnTo>
                    <a:pt x="28292" y="14146"/>
                  </a:lnTo>
                  <a:cubicBezTo>
                    <a:pt x="28292" y="6333"/>
                    <a:pt x="21959" y="0"/>
                    <a:pt x="14146" y="0"/>
                  </a:cubicBezTo>
                  <a:close/>
                </a:path>
              </a:pathLst>
            </a:custGeom>
            <a:grpFill/>
            <a:ln w="9431"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grpSp>
      <p:grpSp>
        <p:nvGrpSpPr>
          <p:cNvPr id="66" name="Группа 36"/>
          <p:cNvGrpSpPr/>
          <p:nvPr/>
        </p:nvGrpSpPr>
        <p:grpSpPr>
          <a:xfrm>
            <a:off x="4872736" y="3367701"/>
            <a:ext cx="278731" cy="285594"/>
            <a:chOff x="1216347" y="4508184"/>
            <a:chExt cx="460054" cy="470878"/>
          </a:xfrm>
          <a:solidFill>
            <a:schemeClr val="accent1"/>
          </a:solidFill>
        </p:grpSpPr>
        <p:sp>
          <p:nvSpPr>
            <p:cNvPr id="67" name="Полилиния 63"/>
            <p:cNvSpPr/>
            <p:nvPr/>
          </p:nvSpPr>
          <p:spPr>
            <a:xfrm>
              <a:off x="1302953" y="4508184"/>
              <a:ext cx="286857" cy="470878"/>
            </a:xfrm>
            <a:custGeom>
              <a:avLst/>
              <a:gdLst>
                <a:gd name="connsiteX0" fmla="*/ 513194 w 504825"/>
                <a:gd name="connsiteY0" fmla="*/ 413044 h 828675"/>
                <a:gd name="connsiteX1" fmla="*/ 500050 w 504825"/>
                <a:gd name="connsiteY1" fmla="*/ 404281 h 828675"/>
                <a:gd name="connsiteX2" fmla="*/ 335553 w 504825"/>
                <a:gd name="connsiteY2" fmla="*/ 404281 h 828675"/>
                <a:gd name="connsiteX3" fmla="*/ 430803 w 504825"/>
                <a:gd name="connsiteY3" fmla="*/ 17375 h 828675"/>
                <a:gd name="connsiteX4" fmla="*/ 419941 w 504825"/>
                <a:gd name="connsiteY4" fmla="*/ 338 h 828675"/>
                <a:gd name="connsiteX5" fmla="*/ 406705 w 504825"/>
                <a:gd name="connsiteY5" fmla="*/ 4231 h 828675"/>
                <a:gd name="connsiteX6" fmla="*/ 4178 w 504825"/>
                <a:gd name="connsiteY6" fmla="*/ 408472 h 828675"/>
                <a:gd name="connsiteX7" fmla="*/ 4191 w 504825"/>
                <a:gd name="connsiteY7" fmla="*/ 428677 h 828675"/>
                <a:gd name="connsiteX8" fmla="*/ 14275 w 504825"/>
                <a:gd name="connsiteY8" fmla="*/ 432856 h 828675"/>
                <a:gd name="connsiteX9" fmla="*/ 178772 w 504825"/>
                <a:gd name="connsiteY9" fmla="*/ 432856 h 828675"/>
                <a:gd name="connsiteX10" fmla="*/ 83522 w 504825"/>
                <a:gd name="connsiteY10" fmla="*/ 819761 h 828675"/>
                <a:gd name="connsiteX11" fmla="*/ 94384 w 504825"/>
                <a:gd name="connsiteY11" fmla="*/ 836799 h 828675"/>
                <a:gd name="connsiteX12" fmla="*/ 107620 w 504825"/>
                <a:gd name="connsiteY12" fmla="*/ 832906 h 828675"/>
                <a:gd name="connsiteX13" fmla="*/ 510146 w 504825"/>
                <a:gd name="connsiteY13" fmla="*/ 428665 h 828675"/>
                <a:gd name="connsiteX14" fmla="*/ 513194 w 504825"/>
                <a:gd name="connsiteY14" fmla="*/ 413044 h 828675"/>
                <a:gd name="connsiteX15" fmla="*/ 123812 w 504825"/>
                <a:gd name="connsiteY15" fmla="*/ 776613 h 828675"/>
                <a:gd name="connsiteX16" fmla="*/ 211061 w 504825"/>
                <a:gd name="connsiteY16" fmla="*/ 421997 h 828675"/>
                <a:gd name="connsiteX17" fmla="*/ 200621 w 504825"/>
                <a:gd name="connsiteY17" fmla="*/ 404698 h 828675"/>
                <a:gd name="connsiteX18" fmla="*/ 197060 w 504825"/>
                <a:gd name="connsiteY18" fmla="*/ 404281 h 828675"/>
                <a:gd name="connsiteX19" fmla="*/ 48660 w 504825"/>
                <a:gd name="connsiteY19" fmla="*/ 404281 h 828675"/>
                <a:gd name="connsiteX20" fmla="*/ 390512 w 504825"/>
                <a:gd name="connsiteY20" fmla="*/ 60523 h 828675"/>
                <a:gd name="connsiteX21" fmla="*/ 303454 w 504825"/>
                <a:gd name="connsiteY21" fmla="*/ 415139 h 828675"/>
                <a:gd name="connsiteX22" fmla="*/ 313895 w 504825"/>
                <a:gd name="connsiteY22" fmla="*/ 432438 h 828675"/>
                <a:gd name="connsiteX23" fmla="*/ 317265 w 504825"/>
                <a:gd name="connsiteY23" fmla="*/ 432856 h 828675"/>
                <a:gd name="connsiteX24" fmla="*/ 465665 w 504825"/>
                <a:gd name="connsiteY24" fmla="*/ 432856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825" h="828675">
                  <a:moveTo>
                    <a:pt x="513194" y="413044"/>
                  </a:moveTo>
                  <a:cubicBezTo>
                    <a:pt x="510973" y="407746"/>
                    <a:pt x="505795" y="404294"/>
                    <a:pt x="500050" y="404281"/>
                  </a:cubicBezTo>
                  <a:lnTo>
                    <a:pt x="335553" y="404281"/>
                  </a:lnTo>
                  <a:lnTo>
                    <a:pt x="430803" y="17375"/>
                  </a:lnTo>
                  <a:cubicBezTo>
                    <a:pt x="432508" y="9671"/>
                    <a:pt x="427645" y="2043"/>
                    <a:pt x="419941" y="338"/>
                  </a:cubicBezTo>
                  <a:cubicBezTo>
                    <a:pt x="415153" y="-722"/>
                    <a:pt x="410157" y="748"/>
                    <a:pt x="406705" y="4231"/>
                  </a:cubicBezTo>
                  <a:lnTo>
                    <a:pt x="4178" y="408472"/>
                  </a:lnTo>
                  <a:cubicBezTo>
                    <a:pt x="-1398" y="414055"/>
                    <a:pt x="-1392" y="423101"/>
                    <a:pt x="4191" y="428677"/>
                  </a:cubicBezTo>
                  <a:cubicBezTo>
                    <a:pt x="6867" y="431350"/>
                    <a:pt x="10493" y="432852"/>
                    <a:pt x="14275" y="432856"/>
                  </a:cubicBezTo>
                  <a:lnTo>
                    <a:pt x="178772" y="432856"/>
                  </a:lnTo>
                  <a:lnTo>
                    <a:pt x="83522" y="819761"/>
                  </a:lnTo>
                  <a:cubicBezTo>
                    <a:pt x="81817" y="827466"/>
                    <a:pt x="86680" y="835093"/>
                    <a:pt x="94384" y="836799"/>
                  </a:cubicBezTo>
                  <a:cubicBezTo>
                    <a:pt x="99172" y="837858"/>
                    <a:pt x="104168" y="836389"/>
                    <a:pt x="107620" y="832906"/>
                  </a:cubicBezTo>
                  <a:lnTo>
                    <a:pt x="510146" y="428665"/>
                  </a:lnTo>
                  <a:cubicBezTo>
                    <a:pt x="514237" y="424558"/>
                    <a:pt x="515441" y="418387"/>
                    <a:pt x="513194" y="413044"/>
                  </a:cubicBezTo>
                  <a:close/>
                  <a:moveTo>
                    <a:pt x="123812" y="776613"/>
                  </a:moveTo>
                  <a:lnTo>
                    <a:pt x="211061" y="421997"/>
                  </a:lnTo>
                  <a:cubicBezTo>
                    <a:pt x="212956" y="414337"/>
                    <a:pt x="208281" y="406592"/>
                    <a:pt x="200621" y="404698"/>
                  </a:cubicBezTo>
                  <a:cubicBezTo>
                    <a:pt x="199456" y="404410"/>
                    <a:pt x="198260" y="404270"/>
                    <a:pt x="197060" y="404281"/>
                  </a:cubicBezTo>
                  <a:lnTo>
                    <a:pt x="48660" y="404281"/>
                  </a:lnTo>
                  <a:lnTo>
                    <a:pt x="390512" y="60523"/>
                  </a:lnTo>
                  <a:lnTo>
                    <a:pt x="303454" y="415139"/>
                  </a:lnTo>
                  <a:cubicBezTo>
                    <a:pt x="301560" y="422799"/>
                    <a:pt x="306235" y="430544"/>
                    <a:pt x="313895" y="432438"/>
                  </a:cubicBezTo>
                  <a:cubicBezTo>
                    <a:pt x="314998" y="432711"/>
                    <a:pt x="316129" y="432851"/>
                    <a:pt x="317265" y="432856"/>
                  </a:cubicBezTo>
                  <a:lnTo>
                    <a:pt x="465665" y="432856"/>
                  </a:lnTo>
                  <a:close/>
                </a:path>
              </a:pathLst>
            </a:custGeom>
            <a:grpFill/>
            <a:ln w="9525"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68" name="Полилиния 64"/>
            <p:cNvSpPr/>
            <p:nvPr/>
          </p:nvSpPr>
          <p:spPr>
            <a:xfrm>
              <a:off x="1549412" y="4843653"/>
              <a:ext cx="75773" cy="75773"/>
            </a:xfrm>
            <a:custGeom>
              <a:avLst/>
              <a:gdLst>
                <a:gd name="connsiteX0" fmla="*/ 24028 w 133350"/>
                <a:gd name="connsiteY0" fmla="*/ 3835 h 133350"/>
                <a:gd name="connsiteX1" fmla="*/ 3835 w 133350"/>
                <a:gd name="connsiteY1" fmla="*/ 4547 h 133350"/>
                <a:gd name="connsiteX2" fmla="*/ 3835 w 133350"/>
                <a:gd name="connsiteY2" fmla="*/ 24028 h 133350"/>
                <a:gd name="connsiteX3" fmla="*/ 118135 w 133350"/>
                <a:gd name="connsiteY3" fmla="*/ 138328 h 133350"/>
                <a:gd name="connsiteX4" fmla="*/ 138328 w 133350"/>
                <a:gd name="connsiteY4" fmla="*/ 137615 h 133350"/>
                <a:gd name="connsiteX5" fmla="*/ 138328 w 133350"/>
                <a:gd name="connsiteY5" fmla="*/ 11813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24028" y="3835"/>
                  </a:moveTo>
                  <a:cubicBezTo>
                    <a:pt x="18255" y="-1545"/>
                    <a:pt x="9214" y="-1226"/>
                    <a:pt x="3835" y="4547"/>
                  </a:cubicBezTo>
                  <a:cubicBezTo>
                    <a:pt x="-1278" y="10034"/>
                    <a:pt x="-1278" y="18541"/>
                    <a:pt x="3835" y="24028"/>
                  </a:cubicBezTo>
                  <a:lnTo>
                    <a:pt x="118135" y="138328"/>
                  </a:lnTo>
                  <a:cubicBezTo>
                    <a:pt x="123908" y="143707"/>
                    <a:pt x="132948" y="143388"/>
                    <a:pt x="138328" y="137615"/>
                  </a:cubicBezTo>
                  <a:cubicBezTo>
                    <a:pt x="143441" y="132128"/>
                    <a:pt x="143441" y="123622"/>
                    <a:pt x="138328" y="118135"/>
                  </a:cubicBezTo>
                  <a:close/>
                </a:path>
              </a:pathLst>
            </a:custGeom>
            <a:grpFill/>
            <a:ln w="9525"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69" name="Полилиния 65"/>
            <p:cNvSpPr/>
            <p:nvPr/>
          </p:nvSpPr>
          <p:spPr>
            <a:xfrm>
              <a:off x="1257143" y="4556796"/>
              <a:ext cx="75773" cy="75773"/>
            </a:xfrm>
            <a:custGeom>
              <a:avLst/>
              <a:gdLst>
                <a:gd name="connsiteX0" fmla="*/ 128231 w 133350"/>
                <a:gd name="connsiteY0" fmla="*/ 142519 h 133350"/>
                <a:gd name="connsiteX1" fmla="*/ 142506 w 133350"/>
                <a:gd name="connsiteY1" fmla="*/ 128219 h 133350"/>
                <a:gd name="connsiteX2" fmla="*/ 138328 w 133350"/>
                <a:gd name="connsiteY2" fmla="*/ 118135 h 133350"/>
                <a:gd name="connsiteX3" fmla="*/ 24028 w 133350"/>
                <a:gd name="connsiteY3" fmla="*/ 3835 h 133350"/>
                <a:gd name="connsiteX4" fmla="*/ 3835 w 133350"/>
                <a:gd name="connsiteY4" fmla="*/ 4547 h 133350"/>
                <a:gd name="connsiteX5" fmla="*/ 3835 w 133350"/>
                <a:gd name="connsiteY5" fmla="*/ 24028 h 133350"/>
                <a:gd name="connsiteX6" fmla="*/ 118135 w 133350"/>
                <a:gd name="connsiteY6" fmla="*/ 138328 h 133350"/>
                <a:gd name="connsiteX7" fmla="*/ 128231 w 133350"/>
                <a:gd name="connsiteY7" fmla="*/ 14251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33350">
                  <a:moveTo>
                    <a:pt x="128231" y="142519"/>
                  </a:moveTo>
                  <a:cubicBezTo>
                    <a:pt x="136122" y="142512"/>
                    <a:pt x="142513" y="136109"/>
                    <a:pt x="142506" y="128219"/>
                  </a:cubicBezTo>
                  <a:cubicBezTo>
                    <a:pt x="142503" y="124437"/>
                    <a:pt x="141000" y="120811"/>
                    <a:pt x="138328" y="118135"/>
                  </a:cubicBezTo>
                  <a:lnTo>
                    <a:pt x="24028" y="3835"/>
                  </a:lnTo>
                  <a:cubicBezTo>
                    <a:pt x="18255" y="-1545"/>
                    <a:pt x="9214" y="-1226"/>
                    <a:pt x="3835" y="4547"/>
                  </a:cubicBezTo>
                  <a:cubicBezTo>
                    <a:pt x="-1278" y="10034"/>
                    <a:pt x="-1278" y="18541"/>
                    <a:pt x="3835" y="24028"/>
                  </a:cubicBezTo>
                  <a:lnTo>
                    <a:pt x="118135" y="138328"/>
                  </a:lnTo>
                  <a:cubicBezTo>
                    <a:pt x="120811" y="141008"/>
                    <a:pt x="124443" y="142515"/>
                    <a:pt x="128231" y="142519"/>
                  </a:cubicBezTo>
                  <a:close/>
                </a:path>
              </a:pathLst>
            </a:custGeom>
            <a:grpFill/>
            <a:ln w="9525"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70" name="Полилиния 66"/>
            <p:cNvSpPr/>
            <p:nvPr/>
          </p:nvSpPr>
          <p:spPr>
            <a:xfrm>
              <a:off x="1546511" y="4554090"/>
              <a:ext cx="75773" cy="75773"/>
            </a:xfrm>
            <a:custGeom>
              <a:avLst/>
              <a:gdLst>
                <a:gd name="connsiteX0" fmla="*/ 4178 w 133350"/>
                <a:gd name="connsiteY0" fmla="*/ 138328 h 133350"/>
                <a:gd name="connsiteX1" fmla="*/ 24371 w 133350"/>
                <a:gd name="connsiteY1" fmla="*/ 138328 h 133350"/>
                <a:gd name="connsiteX2" fmla="*/ 138671 w 133350"/>
                <a:gd name="connsiteY2" fmla="*/ 24028 h 133350"/>
                <a:gd name="connsiteX3" fmla="*/ 137959 w 133350"/>
                <a:gd name="connsiteY3" fmla="*/ 3835 h 133350"/>
                <a:gd name="connsiteX4" fmla="*/ 118478 w 133350"/>
                <a:gd name="connsiteY4" fmla="*/ 3835 h 133350"/>
                <a:gd name="connsiteX5" fmla="*/ 4178 w 133350"/>
                <a:gd name="connsiteY5" fmla="*/ 118135 h 133350"/>
                <a:gd name="connsiteX6" fmla="*/ 4178 w 133350"/>
                <a:gd name="connsiteY6" fmla="*/ 13832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133350">
                  <a:moveTo>
                    <a:pt x="4178" y="138328"/>
                  </a:moveTo>
                  <a:cubicBezTo>
                    <a:pt x="9757" y="143899"/>
                    <a:pt x="18793" y="143899"/>
                    <a:pt x="24371" y="138328"/>
                  </a:cubicBezTo>
                  <a:lnTo>
                    <a:pt x="138671" y="24028"/>
                  </a:lnTo>
                  <a:cubicBezTo>
                    <a:pt x="144051" y="18255"/>
                    <a:pt x="143732" y="9214"/>
                    <a:pt x="137959" y="3835"/>
                  </a:cubicBezTo>
                  <a:cubicBezTo>
                    <a:pt x="132472" y="-1278"/>
                    <a:pt x="123965" y="-1278"/>
                    <a:pt x="118478" y="3835"/>
                  </a:cubicBezTo>
                  <a:lnTo>
                    <a:pt x="4178" y="118135"/>
                  </a:lnTo>
                  <a:cubicBezTo>
                    <a:pt x="-1393" y="123713"/>
                    <a:pt x="-1393" y="132749"/>
                    <a:pt x="4178" y="138328"/>
                  </a:cubicBezTo>
                  <a:close/>
                </a:path>
              </a:pathLst>
            </a:custGeom>
            <a:grpFill/>
            <a:ln w="9525"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71" name="Полилиния 67"/>
            <p:cNvSpPr/>
            <p:nvPr/>
          </p:nvSpPr>
          <p:spPr>
            <a:xfrm>
              <a:off x="1259444" y="4846358"/>
              <a:ext cx="81186" cy="81186"/>
            </a:xfrm>
            <a:custGeom>
              <a:avLst/>
              <a:gdLst>
                <a:gd name="connsiteX0" fmla="*/ 118847 w 142875"/>
                <a:gd name="connsiteY0" fmla="*/ 3835 h 142875"/>
                <a:gd name="connsiteX1" fmla="*/ 4547 w 142875"/>
                <a:gd name="connsiteY1" fmla="*/ 118135 h 142875"/>
                <a:gd name="connsiteX2" fmla="*/ 3835 w 142875"/>
                <a:gd name="connsiteY2" fmla="*/ 138328 h 142875"/>
                <a:gd name="connsiteX3" fmla="*/ 24028 w 142875"/>
                <a:gd name="connsiteY3" fmla="*/ 139041 h 142875"/>
                <a:gd name="connsiteX4" fmla="*/ 24740 w 142875"/>
                <a:gd name="connsiteY4" fmla="*/ 138328 h 142875"/>
                <a:gd name="connsiteX5" fmla="*/ 139040 w 142875"/>
                <a:gd name="connsiteY5" fmla="*/ 24028 h 142875"/>
                <a:gd name="connsiteX6" fmla="*/ 138328 w 142875"/>
                <a:gd name="connsiteY6" fmla="*/ 3835 h 142875"/>
                <a:gd name="connsiteX7" fmla="*/ 118847 w 142875"/>
                <a:gd name="connsiteY7" fmla="*/ 383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142875">
                  <a:moveTo>
                    <a:pt x="118847" y="3835"/>
                  </a:moveTo>
                  <a:lnTo>
                    <a:pt x="4547" y="118135"/>
                  </a:lnTo>
                  <a:cubicBezTo>
                    <a:pt x="-1226" y="123514"/>
                    <a:pt x="-1545" y="132555"/>
                    <a:pt x="3835" y="138328"/>
                  </a:cubicBezTo>
                  <a:cubicBezTo>
                    <a:pt x="9214" y="144101"/>
                    <a:pt x="18255" y="144420"/>
                    <a:pt x="24028" y="139041"/>
                  </a:cubicBezTo>
                  <a:cubicBezTo>
                    <a:pt x="24274" y="138811"/>
                    <a:pt x="24511" y="138574"/>
                    <a:pt x="24740" y="138328"/>
                  </a:cubicBezTo>
                  <a:lnTo>
                    <a:pt x="139040" y="24028"/>
                  </a:lnTo>
                  <a:cubicBezTo>
                    <a:pt x="144420" y="18255"/>
                    <a:pt x="144101" y="9214"/>
                    <a:pt x="138328" y="3835"/>
                  </a:cubicBezTo>
                  <a:cubicBezTo>
                    <a:pt x="132841" y="-1278"/>
                    <a:pt x="124334" y="-1278"/>
                    <a:pt x="118847" y="3835"/>
                  </a:cubicBezTo>
                  <a:close/>
                </a:path>
              </a:pathLst>
            </a:custGeom>
            <a:grpFill/>
            <a:ln w="9525"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72" name="Полилиния 68"/>
            <p:cNvSpPr/>
            <p:nvPr/>
          </p:nvSpPr>
          <p:spPr>
            <a:xfrm>
              <a:off x="1265058" y="4797445"/>
              <a:ext cx="27062" cy="27062"/>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grpFill/>
            <a:ln w="9525" cap="flat">
              <a:no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73" name="Полилиния 69"/>
            <p:cNvSpPr/>
            <p:nvPr/>
          </p:nvSpPr>
          <p:spPr>
            <a:xfrm>
              <a:off x="1216347" y="4759558"/>
              <a:ext cx="27062" cy="27062"/>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grpFill/>
            <a:ln w="9525" cap="flat">
              <a:no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74" name="Полилиния 70"/>
            <p:cNvSpPr/>
            <p:nvPr/>
          </p:nvSpPr>
          <p:spPr>
            <a:xfrm>
              <a:off x="1649339" y="4689197"/>
              <a:ext cx="27062" cy="27062"/>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grpFill/>
            <a:ln w="9525" cap="flat">
              <a:no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75" name="Полилиния 71"/>
            <p:cNvSpPr/>
            <p:nvPr/>
          </p:nvSpPr>
          <p:spPr>
            <a:xfrm>
              <a:off x="1335420" y="4553887"/>
              <a:ext cx="27062" cy="27062"/>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grpFill/>
            <a:ln w="9525" cap="flat">
              <a:no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grpSp>
      <p:grpSp>
        <p:nvGrpSpPr>
          <p:cNvPr id="76" name="Группа 46"/>
          <p:cNvGrpSpPr/>
          <p:nvPr/>
        </p:nvGrpSpPr>
        <p:grpSpPr>
          <a:xfrm>
            <a:off x="2593186" y="3366544"/>
            <a:ext cx="276699" cy="287910"/>
            <a:chOff x="1218584" y="3152859"/>
            <a:chExt cx="456354" cy="474855"/>
          </a:xfrm>
          <a:solidFill>
            <a:schemeClr val="accent1"/>
          </a:solidFill>
        </p:grpSpPr>
        <p:sp>
          <p:nvSpPr>
            <p:cNvPr id="77" name="Полилиния 73"/>
            <p:cNvSpPr/>
            <p:nvPr/>
          </p:nvSpPr>
          <p:spPr>
            <a:xfrm>
              <a:off x="1218584" y="3152859"/>
              <a:ext cx="456354" cy="474855"/>
            </a:xfrm>
            <a:custGeom>
              <a:avLst/>
              <a:gdLst>
                <a:gd name="connsiteX0" fmla="*/ 705060 w 704850"/>
                <a:gd name="connsiteY0" fmla="*/ 215171 h 733425"/>
                <a:gd name="connsiteX1" fmla="*/ 637375 w 704850"/>
                <a:gd name="connsiteY1" fmla="*/ 152201 h 733425"/>
                <a:gd name="connsiteX2" fmla="*/ 684295 w 704850"/>
                <a:gd name="connsiteY2" fmla="*/ 101776 h 733425"/>
                <a:gd name="connsiteX3" fmla="*/ 702164 w 704850"/>
                <a:gd name="connsiteY3" fmla="*/ 57961 h 733425"/>
                <a:gd name="connsiteX4" fmla="*/ 684638 w 704850"/>
                <a:gd name="connsiteY4" fmla="*/ 14584 h 733425"/>
                <a:gd name="connsiteX5" fmla="*/ 597770 w 704850"/>
                <a:gd name="connsiteY5" fmla="*/ 21147 h 733425"/>
                <a:gd name="connsiteX6" fmla="*/ 274882 w 704850"/>
                <a:gd name="connsiteY6" fmla="*/ 367933 h 733425"/>
                <a:gd name="connsiteX7" fmla="*/ 51645 w 704850"/>
                <a:gd name="connsiteY7" fmla="*/ 411243 h 733425"/>
                <a:gd name="connsiteX8" fmla="*/ 61389 w 704850"/>
                <a:gd name="connsiteY8" fmla="*/ 684058 h 733425"/>
                <a:gd name="connsiteX9" fmla="*/ 192805 w 704850"/>
                <a:gd name="connsiteY9" fmla="*/ 735836 h 733425"/>
                <a:gd name="connsiteX10" fmla="*/ 199844 w 704850"/>
                <a:gd name="connsiteY10" fmla="*/ 735712 h 733425"/>
                <a:gd name="connsiteX11" fmla="*/ 334185 w 704850"/>
                <a:gd name="connsiteY11" fmla="*/ 674333 h 733425"/>
                <a:gd name="connsiteX12" fmla="*/ 361455 w 704850"/>
                <a:gd name="connsiteY12" fmla="*/ 448543 h 733425"/>
                <a:gd name="connsiteX13" fmla="*/ 499844 w 704850"/>
                <a:gd name="connsiteY13" fmla="*/ 299896 h 733425"/>
                <a:gd name="connsiteX14" fmla="*/ 567509 w 704850"/>
                <a:gd name="connsiteY14" fmla="*/ 362913 h 733425"/>
                <a:gd name="connsiteX15" fmla="*/ 577758 w 704850"/>
                <a:gd name="connsiteY15" fmla="*/ 366733 h 733425"/>
                <a:gd name="connsiteX16" fmla="*/ 587712 w 704850"/>
                <a:gd name="connsiteY16" fmla="*/ 362180 h 733425"/>
                <a:gd name="connsiteX17" fmla="*/ 626850 w 704850"/>
                <a:gd name="connsiteY17" fmla="*/ 320060 h 733425"/>
                <a:gd name="connsiteX18" fmla="*/ 626126 w 704850"/>
                <a:gd name="connsiteY18" fmla="*/ 299877 h 733425"/>
                <a:gd name="connsiteX19" fmla="*/ 558461 w 704850"/>
                <a:gd name="connsiteY19" fmla="*/ 236869 h 733425"/>
                <a:gd name="connsiteX20" fmla="*/ 578711 w 704850"/>
                <a:gd name="connsiteY20" fmla="*/ 215162 h 733425"/>
                <a:gd name="connsiteX21" fmla="*/ 646357 w 704850"/>
                <a:gd name="connsiteY21" fmla="*/ 278217 h 733425"/>
                <a:gd name="connsiteX22" fmla="*/ 656597 w 704850"/>
                <a:gd name="connsiteY22" fmla="*/ 282046 h 733425"/>
                <a:gd name="connsiteX23" fmla="*/ 666550 w 704850"/>
                <a:gd name="connsiteY23" fmla="*/ 277503 h 733425"/>
                <a:gd name="connsiteX24" fmla="*/ 705765 w 704850"/>
                <a:gd name="connsiteY24" fmla="*/ 235383 h 733425"/>
                <a:gd name="connsiteX25" fmla="*/ 709584 w 704850"/>
                <a:gd name="connsiteY25" fmla="*/ 225134 h 733425"/>
                <a:gd name="connsiteX26" fmla="*/ 705060 w 704850"/>
                <a:gd name="connsiteY26" fmla="*/ 215171 h 733425"/>
                <a:gd name="connsiteX27" fmla="*/ 655397 w 704850"/>
                <a:gd name="connsiteY27" fmla="*/ 247556 h 733425"/>
                <a:gd name="connsiteX28" fmla="*/ 587760 w 704850"/>
                <a:gd name="connsiteY28" fmla="*/ 184510 h 733425"/>
                <a:gd name="connsiteX29" fmla="*/ 567576 w 704850"/>
                <a:gd name="connsiteY29" fmla="*/ 185215 h 733425"/>
                <a:gd name="connsiteX30" fmla="*/ 527828 w 704850"/>
                <a:gd name="connsiteY30" fmla="*/ 227830 h 733425"/>
                <a:gd name="connsiteX31" fmla="*/ 523999 w 704850"/>
                <a:gd name="connsiteY31" fmla="*/ 238079 h 733425"/>
                <a:gd name="connsiteX32" fmla="*/ 528543 w 704850"/>
                <a:gd name="connsiteY32" fmla="*/ 248032 h 733425"/>
                <a:gd name="connsiteX33" fmla="*/ 596218 w 704850"/>
                <a:gd name="connsiteY33" fmla="*/ 311059 h 733425"/>
                <a:gd name="connsiteX34" fmla="*/ 576539 w 704850"/>
                <a:gd name="connsiteY34" fmla="*/ 332243 h 733425"/>
                <a:gd name="connsiteX35" fmla="*/ 508874 w 704850"/>
                <a:gd name="connsiteY35" fmla="*/ 269235 h 733425"/>
                <a:gd name="connsiteX36" fmla="*/ 498625 w 704850"/>
                <a:gd name="connsiteY36" fmla="*/ 265415 h 733425"/>
                <a:gd name="connsiteX37" fmla="*/ 488680 w 704850"/>
                <a:gd name="connsiteY37" fmla="*/ 269959 h 733425"/>
                <a:gd name="connsiteX38" fmla="*/ 335585 w 704850"/>
                <a:gd name="connsiteY38" fmla="*/ 434389 h 733425"/>
                <a:gd name="connsiteX39" fmla="*/ 335442 w 704850"/>
                <a:gd name="connsiteY39" fmla="*/ 434484 h 733425"/>
                <a:gd name="connsiteX40" fmla="*/ 331442 w 704850"/>
                <a:gd name="connsiteY40" fmla="*/ 454020 h 733425"/>
                <a:gd name="connsiteX41" fmla="*/ 313278 w 704850"/>
                <a:gd name="connsiteY41" fmla="*/ 654855 h 733425"/>
                <a:gd name="connsiteX42" fmla="*/ 198835 w 704850"/>
                <a:gd name="connsiteY42" fmla="*/ 707147 h 733425"/>
                <a:gd name="connsiteX43" fmla="*/ 80868 w 704850"/>
                <a:gd name="connsiteY43" fmla="*/ 663141 h 733425"/>
                <a:gd name="connsiteX44" fmla="*/ 72552 w 704850"/>
                <a:gd name="connsiteY44" fmla="*/ 430712 h 733425"/>
                <a:gd name="connsiteX45" fmla="*/ 193053 w 704850"/>
                <a:gd name="connsiteY45" fmla="*/ 378230 h 733425"/>
                <a:gd name="connsiteX46" fmla="*/ 271587 w 704850"/>
                <a:gd name="connsiteY46" fmla="*/ 398289 h 733425"/>
                <a:gd name="connsiteX47" fmla="*/ 282512 w 704850"/>
                <a:gd name="connsiteY47" fmla="*/ 399442 h 733425"/>
                <a:gd name="connsiteX48" fmla="*/ 290999 w 704850"/>
                <a:gd name="connsiteY48" fmla="*/ 392536 h 733425"/>
                <a:gd name="connsiteX49" fmla="*/ 618659 w 704850"/>
                <a:gd name="connsiteY49" fmla="*/ 40606 h 733425"/>
                <a:gd name="connsiteX50" fmla="*/ 665179 w 704850"/>
                <a:gd name="connsiteY50" fmla="*/ 35511 h 733425"/>
                <a:gd name="connsiteX51" fmla="*/ 673580 w 704850"/>
                <a:gd name="connsiteY51" fmla="*/ 57266 h 733425"/>
                <a:gd name="connsiteX52" fmla="*/ 663350 w 704850"/>
                <a:gd name="connsiteY52" fmla="*/ 82297 h 733425"/>
                <a:gd name="connsiteX53" fmla="*/ 606705 w 704850"/>
                <a:gd name="connsiteY53" fmla="*/ 143181 h 733425"/>
                <a:gd name="connsiteX54" fmla="*/ 602895 w 704850"/>
                <a:gd name="connsiteY54" fmla="*/ 153430 h 733425"/>
                <a:gd name="connsiteX55" fmla="*/ 607448 w 704850"/>
                <a:gd name="connsiteY55" fmla="*/ 163374 h 733425"/>
                <a:gd name="connsiteX56" fmla="*/ 675132 w 704850"/>
                <a:gd name="connsiteY56" fmla="*/ 226344 h 733425"/>
                <a:gd name="connsiteX57" fmla="*/ 655397 w 704850"/>
                <a:gd name="connsiteY57" fmla="*/ 247556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04850" h="733425">
                  <a:moveTo>
                    <a:pt x="705060" y="215171"/>
                  </a:moveTo>
                  <a:lnTo>
                    <a:pt x="637375" y="152201"/>
                  </a:lnTo>
                  <a:lnTo>
                    <a:pt x="684295" y="101776"/>
                  </a:lnTo>
                  <a:cubicBezTo>
                    <a:pt x="695259" y="89975"/>
                    <a:pt x="701774" y="74011"/>
                    <a:pt x="702164" y="57961"/>
                  </a:cubicBezTo>
                  <a:cubicBezTo>
                    <a:pt x="702574" y="40854"/>
                    <a:pt x="696354" y="25452"/>
                    <a:pt x="684638" y="14584"/>
                  </a:cubicBezTo>
                  <a:cubicBezTo>
                    <a:pt x="661159" y="-7209"/>
                    <a:pt x="621383" y="-4218"/>
                    <a:pt x="597770" y="21147"/>
                  </a:cubicBezTo>
                  <a:lnTo>
                    <a:pt x="274882" y="367933"/>
                  </a:lnTo>
                  <a:cubicBezTo>
                    <a:pt x="199482" y="332481"/>
                    <a:pt x="109204" y="349483"/>
                    <a:pt x="51645" y="411243"/>
                  </a:cubicBezTo>
                  <a:cubicBezTo>
                    <a:pt x="-20859" y="489148"/>
                    <a:pt x="-16487" y="611525"/>
                    <a:pt x="61389" y="684058"/>
                  </a:cubicBezTo>
                  <a:cubicBezTo>
                    <a:pt x="97432" y="717596"/>
                    <a:pt x="143856" y="735836"/>
                    <a:pt x="192805" y="735836"/>
                  </a:cubicBezTo>
                  <a:cubicBezTo>
                    <a:pt x="195149" y="735836"/>
                    <a:pt x="197492" y="735798"/>
                    <a:pt x="199844" y="735712"/>
                  </a:cubicBezTo>
                  <a:cubicBezTo>
                    <a:pt x="251384" y="733874"/>
                    <a:pt x="299095" y="712071"/>
                    <a:pt x="334185" y="674333"/>
                  </a:cubicBezTo>
                  <a:cubicBezTo>
                    <a:pt x="391687" y="612630"/>
                    <a:pt x="402222" y="521333"/>
                    <a:pt x="361455" y="448543"/>
                  </a:cubicBezTo>
                  <a:lnTo>
                    <a:pt x="499844" y="299896"/>
                  </a:lnTo>
                  <a:lnTo>
                    <a:pt x="567509" y="362913"/>
                  </a:lnTo>
                  <a:cubicBezTo>
                    <a:pt x="570281" y="365495"/>
                    <a:pt x="573958" y="366781"/>
                    <a:pt x="577758" y="366733"/>
                  </a:cubicBezTo>
                  <a:cubicBezTo>
                    <a:pt x="581549" y="366600"/>
                    <a:pt x="585131" y="364952"/>
                    <a:pt x="587712" y="362180"/>
                  </a:cubicBezTo>
                  <a:lnTo>
                    <a:pt x="626850" y="320060"/>
                  </a:lnTo>
                  <a:cubicBezTo>
                    <a:pt x="632213" y="314288"/>
                    <a:pt x="631889" y="305249"/>
                    <a:pt x="626126" y="299877"/>
                  </a:cubicBezTo>
                  <a:lnTo>
                    <a:pt x="558461" y="236869"/>
                  </a:lnTo>
                  <a:lnTo>
                    <a:pt x="578711" y="215162"/>
                  </a:lnTo>
                  <a:lnTo>
                    <a:pt x="646357" y="278217"/>
                  </a:lnTo>
                  <a:cubicBezTo>
                    <a:pt x="649120" y="280798"/>
                    <a:pt x="652730" y="282122"/>
                    <a:pt x="656597" y="282046"/>
                  </a:cubicBezTo>
                  <a:cubicBezTo>
                    <a:pt x="660388" y="281913"/>
                    <a:pt x="663960" y="280274"/>
                    <a:pt x="666550" y="277503"/>
                  </a:cubicBezTo>
                  <a:lnTo>
                    <a:pt x="705765" y="235383"/>
                  </a:lnTo>
                  <a:cubicBezTo>
                    <a:pt x="708346" y="232611"/>
                    <a:pt x="709727" y="228925"/>
                    <a:pt x="709584" y="225134"/>
                  </a:cubicBezTo>
                  <a:cubicBezTo>
                    <a:pt x="709470" y="221334"/>
                    <a:pt x="707841" y="217752"/>
                    <a:pt x="705060" y="215171"/>
                  </a:cubicBezTo>
                  <a:close/>
                  <a:moveTo>
                    <a:pt x="655397" y="247556"/>
                  </a:moveTo>
                  <a:lnTo>
                    <a:pt x="587760" y="184510"/>
                  </a:lnTo>
                  <a:cubicBezTo>
                    <a:pt x="581997" y="179138"/>
                    <a:pt x="572948" y="179443"/>
                    <a:pt x="567576" y="185215"/>
                  </a:cubicBezTo>
                  <a:lnTo>
                    <a:pt x="527828" y="227830"/>
                  </a:lnTo>
                  <a:cubicBezTo>
                    <a:pt x="525247" y="230602"/>
                    <a:pt x="523866" y="234288"/>
                    <a:pt x="523999" y="238079"/>
                  </a:cubicBezTo>
                  <a:cubicBezTo>
                    <a:pt x="524133" y="241870"/>
                    <a:pt x="525771" y="245451"/>
                    <a:pt x="528543" y="248032"/>
                  </a:cubicBezTo>
                  <a:lnTo>
                    <a:pt x="596218" y="311059"/>
                  </a:lnTo>
                  <a:lnTo>
                    <a:pt x="576539" y="332243"/>
                  </a:lnTo>
                  <a:lnTo>
                    <a:pt x="508874" y="269235"/>
                  </a:lnTo>
                  <a:cubicBezTo>
                    <a:pt x="506102" y="266654"/>
                    <a:pt x="502520" y="265215"/>
                    <a:pt x="498625" y="265415"/>
                  </a:cubicBezTo>
                  <a:cubicBezTo>
                    <a:pt x="494843" y="265549"/>
                    <a:pt x="491262" y="267187"/>
                    <a:pt x="488680" y="269959"/>
                  </a:cubicBezTo>
                  <a:lnTo>
                    <a:pt x="335585" y="434389"/>
                  </a:lnTo>
                  <a:lnTo>
                    <a:pt x="335442" y="434484"/>
                  </a:lnTo>
                  <a:cubicBezTo>
                    <a:pt x="329041" y="438837"/>
                    <a:pt x="327260" y="447495"/>
                    <a:pt x="331442" y="454020"/>
                  </a:cubicBezTo>
                  <a:cubicBezTo>
                    <a:pt x="371999" y="517276"/>
                    <a:pt x="364532" y="599857"/>
                    <a:pt x="313278" y="654855"/>
                  </a:cubicBezTo>
                  <a:cubicBezTo>
                    <a:pt x="283379" y="687011"/>
                    <a:pt x="242735" y="705575"/>
                    <a:pt x="198835" y="707147"/>
                  </a:cubicBezTo>
                  <a:cubicBezTo>
                    <a:pt x="155096" y="708595"/>
                    <a:pt x="113043" y="693069"/>
                    <a:pt x="80868" y="663141"/>
                  </a:cubicBezTo>
                  <a:cubicBezTo>
                    <a:pt x="14516" y="601353"/>
                    <a:pt x="10792" y="497073"/>
                    <a:pt x="72552" y="430712"/>
                  </a:cubicBezTo>
                  <a:cubicBezTo>
                    <a:pt x="104594" y="396346"/>
                    <a:pt x="148533" y="378230"/>
                    <a:pt x="193053" y="378230"/>
                  </a:cubicBezTo>
                  <a:cubicBezTo>
                    <a:pt x="219837" y="378230"/>
                    <a:pt x="246841" y="384783"/>
                    <a:pt x="271587" y="398289"/>
                  </a:cubicBezTo>
                  <a:cubicBezTo>
                    <a:pt x="274930" y="400118"/>
                    <a:pt x="278873" y="400528"/>
                    <a:pt x="282512" y="399442"/>
                  </a:cubicBezTo>
                  <a:cubicBezTo>
                    <a:pt x="286141" y="398356"/>
                    <a:pt x="289198" y="395870"/>
                    <a:pt x="290999" y="392536"/>
                  </a:cubicBezTo>
                  <a:lnTo>
                    <a:pt x="618659" y="40606"/>
                  </a:lnTo>
                  <a:cubicBezTo>
                    <a:pt x="631517" y="26814"/>
                    <a:pt x="653234" y="24433"/>
                    <a:pt x="665179" y="35511"/>
                  </a:cubicBezTo>
                  <a:cubicBezTo>
                    <a:pt x="670808" y="40730"/>
                    <a:pt x="673780" y="48455"/>
                    <a:pt x="673580" y="57266"/>
                  </a:cubicBezTo>
                  <a:cubicBezTo>
                    <a:pt x="673361" y="66419"/>
                    <a:pt x="669627" y="75544"/>
                    <a:pt x="663350" y="82297"/>
                  </a:cubicBezTo>
                  <a:lnTo>
                    <a:pt x="606705" y="143181"/>
                  </a:lnTo>
                  <a:cubicBezTo>
                    <a:pt x="604124" y="145962"/>
                    <a:pt x="602752" y="149649"/>
                    <a:pt x="602895" y="153430"/>
                  </a:cubicBezTo>
                  <a:cubicBezTo>
                    <a:pt x="603038" y="157211"/>
                    <a:pt x="604676" y="160793"/>
                    <a:pt x="607448" y="163374"/>
                  </a:cubicBezTo>
                  <a:lnTo>
                    <a:pt x="675132" y="226344"/>
                  </a:lnTo>
                  <a:lnTo>
                    <a:pt x="655397" y="247556"/>
                  </a:lnTo>
                  <a:close/>
                </a:path>
              </a:pathLst>
            </a:custGeom>
            <a:grpFill/>
            <a:ln w="9525"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sp>
          <p:nvSpPr>
            <p:cNvPr id="78" name="Полилиния 74"/>
            <p:cNvSpPr/>
            <p:nvPr/>
          </p:nvSpPr>
          <p:spPr>
            <a:xfrm>
              <a:off x="1300901" y="3460357"/>
              <a:ext cx="86337" cy="86337"/>
            </a:xfrm>
            <a:custGeom>
              <a:avLst/>
              <a:gdLst>
                <a:gd name="connsiteX0" fmla="*/ 65693 w 133350"/>
                <a:gd name="connsiteY0" fmla="*/ 0 h 133350"/>
                <a:gd name="connsiteX1" fmla="*/ 18802 w 133350"/>
                <a:gd name="connsiteY1" fmla="*/ 20336 h 133350"/>
                <a:gd name="connsiteX2" fmla="*/ 9 w 133350"/>
                <a:gd name="connsiteY2" fmla="*/ 67856 h 133350"/>
                <a:gd name="connsiteX3" fmla="*/ 66770 w 133350"/>
                <a:gd name="connsiteY3" fmla="*/ 133541 h 133350"/>
                <a:gd name="connsiteX4" fmla="*/ 67874 w 133350"/>
                <a:gd name="connsiteY4" fmla="*/ 133531 h 133350"/>
                <a:gd name="connsiteX5" fmla="*/ 114766 w 133350"/>
                <a:gd name="connsiteY5" fmla="*/ 113205 h 133350"/>
                <a:gd name="connsiteX6" fmla="*/ 133549 w 133350"/>
                <a:gd name="connsiteY6" fmla="*/ 65675 h 133350"/>
                <a:gd name="connsiteX7" fmla="*/ 113213 w 133350"/>
                <a:gd name="connsiteY7" fmla="*/ 18783 h 133350"/>
                <a:gd name="connsiteX8" fmla="*/ 65693 w 133350"/>
                <a:gd name="connsiteY8" fmla="*/ 0 h 133350"/>
                <a:gd name="connsiteX9" fmla="*/ 94240 w 133350"/>
                <a:gd name="connsiteY9" fmla="*/ 93326 h 133350"/>
                <a:gd name="connsiteX10" fmla="*/ 67417 w 133350"/>
                <a:gd name="connsiteY10" fmla="*/ 104956 h 133350"/>
                <a:gd name="connsiteX11" fmla="*/ 66779 w 133350"/>
                <a:gd name="connsiteY11" fmla="*/ 104966 h 133350"/>
                <a:gd name="connsiteX12" fmla="*/ 28584 w 133350"/>
                <a:gd name="connsiteY12" fmla="*/ 67399 h 133350"/>
                <a:gd name="connsiteX13" fmla="*/ 39328 w 133350"/>
                <a:gd name="connsiteY13" fmla="*/ 40215 h 133350"/>
                <a:gd name="connsiteX14" fmla="*/ 66160 w 133350"/>
                <a:gd name="connsiteY14" fmla="*/ 28584 h 133350"/>
                <a:gd name="connsiteX15" fmla="*/ 66798 w 133350"/>
                <a:gd name="connsiteY15" fmla="*/ 28575 h 133350"/>
                <a:gd name="connsiteX16" fmla="*/ 93354 w 133350"/>
                <a:gd name="connsiteY16" fmla="*/ 39329 h 133350"/>
                <a:gd name="connsiteX17" fmla="*/ 104984 w 133350"/>
                <a:gd name="connsiteY17" fmla="*/ 66142 h 133350"/>
                <a:gd name="connsiteX18" fmla="*/ 94240 w 133350"/>
                <a:gd name="connsiteY18" fmla="*/ 933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33350">
                  <a:moveTo>
                    <a:pt x="65693" y="0"/>
                  </a:moveTo>
                  <a:cubicBezTo>
                    <a:pt x="47853" y="295"/>
                    <a:pt x="31203" y="7515"/>
                    <a:pt x="18802" y="20336"/>
                  </a:cubicBezTo>
                  <a:cubicBezTo>
                    <a:pt x="6391" y="33157"/>
                    <a:pt x="-277" y="50025"/>
                    <a:pt x="9" y="67856"/>
                  </a:cubicBezTo>
                  <a:cubicBezTo>
                    <a:pt x="609" y="104299"/>
                    <a:pt x="30451" y="133541"/>
                    <a:pt x="66770" y="133541"/>
                  </a:cubicBezTo>
                  <a:cubicBezTo>
                    <a:pt x="67141" y="133541"/>
                    <a:pt x="67512" y="133531"/>
                    <a:pt x="67874" y="133531"/>
                  </a:cubicBezTo>
                  <a:cubicBezTo>
                    <a:pt x="85715" y="133236"/>
                    <a:pt x="102364" y="126016"/>
                    <a:pt x="114766" y="113205"/>
                  </a:cubicBezTo>
                  <a:cubicBezTo>
                    <a:pt x="127168" y="100384"/>
                    <a:pt x="133835" y="83506"/>
                    <a:pt x="133549" y="65675"/>
                  </a:cubicBezTo>
                  <a:cubicBezTo>
                    <a:pt x="133254" y="47844"/>
                    <a:pt x="126034" y="31185"/>
                    <a:pt x="113213" y="18783"/>
                  </a:cubicBezTo>
                  <a:cubicBezTo>
                    <a:pt x="100393" y="6382"/>
                    <a:pt x="83524" y="95"/>
                    <a:pt x="65693" y="0"/>
                  </a:cubicBezTo>
                  <a:close/>
                  <a:moveTo>
                    <a:pt x="94240" y="93326"/>
                  </a:moveTo>
                  <a:cubicBezTo>
                    <a:pt x="87144" y="100660"/>
                    <a:pt x="77619" y="104784"/>
                    <a:pt x="67417" y="104956"/>
                  </a:cubicBezTo>
                  <a:cubicBezTo>
                    <a:pt x="67208" y="104966"/>
                    <a:pt x="66998" y="104966"/>
                    <a:pt x="66779" y="104966"/>
                  </a:cubicBezTo>
                  <a:cubicBezTo>
                    <a:pt x="46005" y="104966"/>
                    <a:pt x="28927" y="88240"/>
                    <a:pt x="28584" y="67399"/>
                  </a:cubicBezTo>
                  <a:cubicBezTo>
                    <a:pt x="28412" y="57198"/>
                    <a:pt x="32232" y="47549"/>
                    <a:pt x="39328" y="40215"/>
                  </a:cubicBezTo>
                  <a:cubicBezTo>
                    <a:pt x="46424" y="32880"/>
                    <a:pt x="55959" y="28756"/>
                    <a:pt x="66160" y="28584"/>
                  </a:cubicBezTo>
                  <a:cubicBezTo>
                    <a:pt x="66369" y="28575"/>
                    <a:pt x="66589" y="28575"/>
                    <a:pt x="66798" y="28575"/>
                  </a:cubicBezTo>
                  <a:cubicBezTo>
                    <a:pt x="76761" y="28575"/>
                    <a:pt x="86172" y="32375"/>
                    <a:pt x="93354" y="39329"/>
                  </a:cubicBezTo>
                  <a:cubicBezTo>
                    <a:pt x="100688" y="46425"/>
                    <a:pt x="104822" y="55940"/>
                    <a:pt x="104984" y="66142"/>
                  </a:cubicBezTo>
                  <a:cubicBezTo>
                    <a:pt x="105155" y="76343"/>
                    <a:pt x="101336" y="86001"/>
                    <a:pt x="94240" y="93326"/>
                  </a:cubicBezTo>
                  <a:close/>
                </a:path>
              </a:pathLst>
            </a:custGeom>
            <a:grpFill/>
            <a:ln w="9525" cap="flat">
              <a:solidFill>
                <a:schemeClr val="tx2">
                  <a:lumMod val="75000"/>
                </a:schemeClr>
              </a:solidFill>
              <a:prstDash val="solid"/>
              <a:miter/>
            </a:ln>
          </p:spPr>
          <p:txBody>
            <a:bodyPr anchor="ctr"/>
            <a:lstStyle/>
            <a:p>
              <a:pPr defTabSz="544087" fontAlgn="auto">
                <a:spcBef>
                  <a:spcPts val="0"/>
                </a:spcBef>
                <a:spcAft>
                  <a:spcPts val="0"/>
                </a:spcAft>
                <a:defRPr/>
              </a:pPr>
              <a:endParaRPr lang="ru-RU" sz="1111">
                <a:latin typeface="Arial" panose="020B0604020202020204" pitchFamily="34" charset="0"/>
              </a:endParaRPr>
            </a:p>
          </p:txBody>
        </p:sp>
      </p:grpSp>
      <p:sp>
        <p:nvSpPr>
          <p:cNvPr id="11" name="Прямоугольник 10"/>
          <p:cNvSpPr>
            <a:spLocks noChangeArrowheads="1"/>
          </p:cNvSpPr>
          <p:nvPr/>
        </p:nvSpPr>
        <p:spPr bwMode="auto">
          <a:xfrm>
            <a:off x="4646332" y="984507"/>
            <a:ext cx="4102132" cy="938712"/>
          </a:xfrm>
          <a:prstGeom prst="rect">
            <a:avLst/>
          </a:prstGeom>
          <a:noFill/>
          <a:ln w="9525">
            <a:noFill/>
            <a:miter lim="800000"/>
            <a:headEnd/>
            <a:tailEnd/>
          </a:ln>
        </p:spPr>
        <p:txBody>
          <a:bodyPr wrap="square" lIns="91435" tIns="45717" rIns="91435" bIns="45717">
            <a:spAutoFit/>
          </a:bodyPr>
          <a:lstStyle/>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Компании группы в текущей базе</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err="1">
                <a:latin typeface="Arial" panose="020B0604020202020204" pitchFamily="34" charset="0"/>
              </a:rPr>
              <a:t>По-документная</a:t>
            </a:r>
            <a:r>
              <a:rPr lang="ru-RU" sz="1000" b="0" dirty="0">
                <a:latin typeface="Arial" panose="020B0604020202020204" pitchFamily="34" charset="0"/>
              </a:rPr>
              <a:t> трансляция</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err="1">
                <a:latin typeface="Arial" panose="020B0604020202020204" pitchFamily="34" charset="0"/>
              </a:rPr>
              <a:t>По-документная</a:t>
            </a:r>
            <a:r>
              <a:rPr lang="ru-RU" sz="1000" b="0" dirty="0">
                <a:latin typeface="Arial" panose="020B0604020202020204" pitchFamily="34" charset="0"/>
              </a:rPr>
              <a:t> элиминация</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НРП по документам с помощью элиминирующей корректировки стоимости запасов,  затрат и ВНА</a:t>
            </a:r>
          </a:p>
        </p:txBody>
      </p:sp>
      <p:sp>
        <p:nvSpPr>
          <p:cNvPr id="12" name="Прямоугольник 11"/>
          <p:cNvSpPr>
            <a:spLocks noChangeArrowheads="1"/>
          </p:cNvSpPr>
          <p:nvPr/>
        </p:nvSpPr>
        <p:spPr bwMode="auto">
          <a:xfrm>
            <a:off x="181418" y="3785157"/>
            <a:ext cx="3022429" cy="420622"/>
          </a:xfrm>
          <a:prstGeom prst="rect">
            <a:avLst/>
          </a:prstGeom>
          <a:noFill/>
          <a:ln w="9525">
            <a:noFill/>
            <a:miter lim="800000"/>
            <a:headEnd/>
            <a:tailEnd/>
          </a:ln>
        </p:spPr>
        <p:txBody>
          <a:bodyPr wrap="square" lIns="91435" tIns="45717" rIns="91435" bIns="45717">
            <a:spAutoFit/>
          </a:bodyPr>
          <a:lstStyle/>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Исключение показателей отчетных форм</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Данные внешних систем и текущей базы</a:t>
            </a:r>
          </a:p>
        </p:txBody>
      </p:sp>
      <p:sp>
        <p:nvSpPr>
          <p:cNvPr id="13" name="Прямоугольник 12"/>
          <p:cNvSpPr>
            <a:spLocks noChangeArrowheads="1"/>
          </p:cNvSpPr>
          <p:nvPr/>
        </p:nvSpPr>
        <p:spPr bwMode="auto">
          <a:xfrm>
            <a:off x="4860449" y="3684300"/>
            <a:ext cx="4102132" cy="1318304"/>
          </a:xfrm>
          <a:prstGeom prst="rect">
            <a:avLst/>
          </a:prstGeom>
          <a:noFill/>
          <a:ln w="9525">
            <a:noFill/>
            <a:miter lim="800000"/>
            <a:headEnd/>
            <a:tailEnd/>
          </a:ln>
        </p:spPr>
        <p:txBody>
          <a:bodyPr wrap="square" lIns="91435" tIns="45717" rIns="91435" bIns="45717">
            <a:spAutoFit/>
          </a:bodyPr>
          <a:lstStyle/>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Дебиторская задолженность </a:t>
            </a:r>
            <a:r>
              <a:rPr lang="en-US" sz="1000" b="0" dirty="0">
                <a:latin typeface="Arial" panose="020B0604020202020204" pitchFamily="34" charset="0"/>
              </a:rPr>
              <a:t>vs </a:t>
            </a:r>
            <a:r>
              <a:rPr lang="ru-RU" sz="1000" b="0" dirty="0">
                <a:latin typeface="Arial" panose="020B0604020202020204" pitchFamily="34" charset="0"/>
              </a:rPr>
              <a:t>Кредиторской задолженности</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Выручка </a:t>
            </a:r>
            <a:r>
              <a:rPr lang="en-US" sz="1000" b="0" dirty="0">
                <a:latin typeface="Arial" panose="020B0604020202020204" pitchFamily="34" charset="0"/>
              </a:rPr>
              <a:t>vs </a:t>
            </a:r>
            <a:r>
              <a:rPr lang="ru-RU" sz="1000" b="0" dirty="0">
                <a:latin typeface="Arial" panose="020B0604020202020204" pitchFamily="34" charset="0"/>
              </a:rPr>
              <a:t>Себестоимость(услуги)</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НРП по Запасам и ОС(сообщенная себестоимость или нормативная маржа)</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Показатели отчетности</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Портал сверки ВГО</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Данные внешних систем и текущей базы</a:t>
            </a:r>
          </a:p>
        </p:txBody>
      </p:sp>
      <p:pic>
        <p:nvPicPr>
          <p:cNvPr id="325649" name="Picture 4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387740" y="2332548"/>
            <a:ext cx="977645" cy="982684"/>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82" name="Группа 40"/>
          <p:cNvGrpSpPr>
            <a:grpSpLocks/>
          </p:cNvGrpSpPr>
          <p:nvPr/>
        </p:nvGrpSpPr>
        <p:grpSpPr bwMode="auto">
          <a:xfrm>
            <a:off x="2757741" y="3178239"/>
            <a:ext cx="275908" cy="287246"/>
            <a:chOff x="3975931" y="5207443"/>
            <a:chExt cx="704850" cy="733425"/>
          </a:xfrm>
        </p:grpSpPr>
        <p:sp>
          <p:nvSpPr>
            <p:cNvPr id="51247" name="Полилиния 38"/>
            <p:cNvSpPr>
              <a:spLocks/>
            </p:cNvSpPr>
            <p:nvPr/>
          </p:nvSpPr>
          <p:spPr bwMode="auto">
            <a:xfrm>
              <a:off x="3975931" y="5207443"/>
              <a:ext cx="704850" cy="733425"/>
            </a:xfrm>
            <a:custGeom>
              <a:avLst/>
              <a:gdLst>
                <a:gd name="T0" fmla="*/ 705060 w 704850"/>
                <a:gd name="T1" fmla="*/ 215171 h 733425"/>
                <a:gd name="T2" fmla="*/ 637375 w 704850"/>
                <a:gd name="T3" fmla="*/ 152201 h 733425"/>
                <a:gd name="T4" fmla="*/ 684295 w 704850"/>
                <a:gd name="T5" fmla="*/ 101776 h 733425"/>
                <a:gd name="T6" fmla="*/ 702164 w 704850"/>
                <a:gd name="T7" fmla="*/ 57961 h 733425"/>
                <a:gd name="T8" fmla="*/ 684638 w 704850"/>
                <a:gd name="T9" fmla="*/ 14584 h 733425"/>
                <a:gd name="T10" fmla="*/ 597770 w 704850"/>
                <a:gd name="T11" fmla="*/ 21147 h 733425"/>
                <a:gd name="T12" fmla="*/ 274882 w 704850"/>
                <a:gd name="T13" fmla="*/ 367933 h 733425"/>
                <a:gd name="T14" fmla="*/ 51645 w 704850"/>
                <a:gd name="T15" fmla="*/ 411243 h 733425"/>
                <a:gd name="T16" fmla="*/ 61389 w 704850"/>
                <a:gd name="T17" fmla="*/ 684058 h 733425"/>
                <a:gd name="T18" fmla="*/ 192805 w 704850"/>
                <a:gd name="T19" fmla="*/ 735836 h 733425"/>
                <a:gd name="T20" fmla="*/ 199844 w 704850"/>
                <a:gd name="T21" fmla="*/ 735712 h 733425"/>
                <a:gd name="T22" fmla="*/ 334185 w 704850"/>
                <a:gd name="T23" fmla="*/ 674333 h 733425"/>
                <a:gd name="T24" fmla="*/ 361455 w 704850"/>
                <a:gd name="T25" fmla="*/ 448543 h 733425"/>
                <a:gd name="T26" fmla="*/ 499844 w 704850"/>
                <a:gd name="T27" fmla="*/ 299896 h 733425"/>
                <a:gd name="T28" fmla="*/ 567509 w 704850"/>
                <a:gd name="T29" fmla="*/ 362913 h 733425"/>
                <a:gd name="T30" fmla="*/ 577758 w 704850"/>
                <a:gd name="T31" fmla="*/ 366733 h 733425"/>
                <a:gd name="T32" fmla="*/ 587712 w 704850"/>
                <a:gd name="T33" fmla="*/ 362180 h 733425"/>
                <a:gd name="T34" fmla="*/ 626850 w 704850"/>
                <a:gd name="T35" fmla="*/ 320060 h 733425"/>
                <a:gd name="T36" fmla="*/ 626126 w 704850"/>
                <a:gd name="T37" fmla="*/ 299877 h 733425"/>
                <a:gd name="T38" fmla="*/ 558461 w 704850"/>
                <a:gd name="T39" fmla="*/ 236869 h 733425"/>
                <a:gd name="T40" fmla="*/ 578711 w 704850"/>
                <a:gd name="T41" fmla="*/ 215162 h 733425"/>
                <a:gd name="T42" fmla="*/ 646357 w 704850"/>
                <a:gd name="T43" fmla="*/ 278217 h 733425"/>
                <a:gd name="T44" fmla="*/ 656597 w 704850"/>
                <a:gd name="T45" fmla="*/ 282046 h 733425"/>
                <a:gd name="T46" fmla="*/ 666550 w 704850"/>
                <a:gd name="T47" fmla="*/ 277503 h 733425"/>
                <a:gd name="T48" fmla="*/ 705765 w 704850"/>
                <a:gd name="T49" fmla="*/ 235383 h 733425"/>
                <a:gd name="T50" fmla="*/ 709584 w 704850"/>
                <a:gd name="T51" fmla="*/ 225134 h 733425"/>
                <a:gd name="T52" fmla="*/ 705060 w 704850"/>
                <a:gd name="T53" fmla="*/ 215171 h 733425"/>
                <a:gd name="T54" fmla="*/ 655397 w 704850"/>
                <a:gd name="T55" fmla="*/ 247556 h 733425"/>
                <a:gd name="T56" fmla="*/ 587760 w 704850"/>
                <a:gd name="T57" fmla="*/ 184510 h 733425"/>
                <a:gd name="T58" fmla="*/ 567576 w 704850"/>
                <a:gd name="T59" fmla="*/ 185215 h 733425"/>
                <a:gd name="T60" fmla="*/ 527828 w 704850"/>
                <a:gd name="T61" fmla="*/ 227830 h 733425"/>
                <a:gd name="T62" fmla="*/ 523999 w 704850"/>
                <a:gd name="T63" fmla="*/ 238079 h 733425"/>
                <a:gd name="T64" fmla="*/ 528543 w 704850"/>
                <a:gd name="T65" fmla="*/ 248032 h 733425"/>
                <a:gd name="T66" fmla="*/ 596218 w 704850"/>
                <a:gd name="T67" fmla="*/ 311059 h 733425"/>
                <a:gd name="T68" fmla="*/ 576539 w 704850"/>
                <a:gd name="T69" fmla="*/ 332243 h 733425"/>
                <a:gd name="T70" fmla="*/ 508874 w 704850"/>
                <a:gd name="T71" fmla="*/ 269235 h 733425"/>
                <a:gd name="T72" fmla="*/ 498625 w 704850"/>
                <a:gd name="T73" fmla="*/ 265415 h 733425"/>
                <a:gd name="T74" fmla="*/ 488680 w 704850"/>
                <a:gd name="T75" fmla="*/ 269959 h 733425"/>
                <a:gd name="T76" fmla="*/ 335585 w 704850"/>
                <a:gd name="T77" fmla="*/ 434389 h 733425"/>
                <a:gd name="T78" fmla="*/ 335442 w 704850"/>
                <a:gd name="T79" fmla="*/ 434484 h 733425"/>
                <a:gd name="T80" fmla="*/ 331442 w 704850"/>
                <a:gd name="T81" fmla="*/ 454020 h 733425"/>
                <a:gd name="T82" fmla="*/ 313278 w 704850"/>
                <a:gd name="T83" fmla="*/ 654855 h 733425"/>
                <a:gd name="T84" fmla="*/ 198835 w 704850"/>
                <a:gd name="T85" fmla="*/ 707147 h 733425"/>
                <a:gd name="T86" fmla="*/ 80868 w 704850"/>
                <a:gd name="T87" fmla="*/ 663141 h 733425"/>
                <a:gd name="T88" fmla="*/ 72552 w 704850"/>
                <a:gd name="T89" fmla="*/ 430712 h 733425"/>
                <a:gd name="T90" fmla="*/ 193053 w 704850"/>
                <a:gd name="T91" fmla="*/ 378230 h 733425"/>
                <a:gd name="T92" fmla="*/ 271587 w 704850"/>
                <a:gd name="T93" fmla="*/ 398289 h 733425"/>
                <a:gd name="T94" fmla="*/ 282512 w 704850"/>
                <a:gd name="T95" fmla="*/ 399442 h 733425"/>
                <a:gd name="T96" fmla="*/ 290999 w 704850"/>
                <a:gd name="T97" fmla="*/ 392536 h 733425"/>
                <a:gd name="T98" fmla="*/ 618659 w 704850"/>
                <a:gd name="T99" fmla="*/ 40606 h 733425"/>
                <a:gd name="T100" fmla="*/ 665179 w 704850"/>
                <a:gd name="T101" fmla="*/ 35511 h 733425"/>
                <a:gd name="T102" fmla="*/ 673580 w 704850"/>
                <a:gd name="T103" fmla="*/ 57266 h 733425"/>
                <a:gd name="T104" fmla="*/ 663350 w 704850"/>
                <a:gd name="T105" fmla="*/ 82297 h 733425"/>
                <a:gd name="T106" fmla="*/ 606705 w 704850"/>
                <a:gd name="T107" fmla="*/ 143181 h 733425"/>
                <a:gd name="T108" fmla="*/ 602895 w 704850"/>
                <a:gd name="T109" fmla="*/ 153430 h 733425"/>
                <a:gd name="T110" fmla="*/ 607448 w 704850"/>
                <a:gd name="T111" fmla="*/ 163374 h 733425"/>
                <a:gd name="T112" fmla="*/ 675132 w 704850"/>
                <a:gd name="T113" fmla="*/ 226344 h 733425"/>
                <a:gd name="T114" fmla="*/ 655397 w 704850"/>
                <a:gd name="T115" fmla="*/ 247556 h 7334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04850" h="733425">
                  <a:moveTo>
                    <a:pt x="705060" y="215171"/>
                  </a:moveTo>
                  <a:lnTo>
                    <a:pt x="637375" y="152201"/>
                  </a:lnTo>
                  <a:lnTo>
                    <a:pt x="684295" y="101776"/>
                  </a:lnTo>
                  <a:cubicBezTo>
                    <a:pt x="695259" y="89975"/>
                    <a:pt x="701774" y="74011"/>
                    <a:pt x="702164" y="57961"/>
                  </a:cubicBezTo>
                  <a:cubicBezTo>
                    <a:pt x="702574" y="40854"/>
                    <a:pt x="696354" y="25452"/>
                    <a:pt x="684638" y="14584"/>
                  </a:cubicBezTo>
                  <a:cubicBezTo>
                    <a:pt x="661159" y="-7209"/>
                    <a:pt x="621383" y="-4218"/>
                    <a:pt x="597770" y="21147"/>
                  </a:cubicBezTo>
                  <a:lnTo>
                    <a:pt x="274882" y="367933"/>
                  </a:lnTo>
                  <a:cubicBezTo>
                    <a:pt x="199482" y="332481"/>
                    <a:pt x="109204" y="349483"/>
                    <a:pt x="51645" y="411243"/>
                  </a:cubicBezTo>
                  <a:cubicBezTo>
                    <a:pt x="-20859" y="489148"/>
                    <a:pt x="-16487" y="611525"/>
                    <a:pt x="61389" y="684058"/>
                  </a:cubicBezTo>
                  <a:cubicBezTo>
                    <a:pt x="97432" y="717596"/>
                    <a:pt x="143856" y="735836"/>
                    <a:pt x="192805" y="735836"/>
                  </a:cubicBezTo>
                  <a:cubicBezTo>
                    <a:pt x="195149" y="735836"/>
                    <a:pt x="197492" y="735798"/>
                    <a:pt x="199844" y="735712"/>
                  </a:cubicBezTo>
                  <a:cubicBezTo>
                    <a:pt x="251384" y="733874"/>
                    <a:pt x="299095" y="712071"/>
                    <a:pt x="334185" y="674333"/>
                  </a:cubicBezTo>
                  <a:cubicBezTo>
                    <a:pt x="391687" y="612630"/>
                    <a:pt x="402222" y="521333"/>
                    <a:pt x="361455" y="448543"/>
                  </a:cubicBezTo>
                  <a:lnTo>
                    <a:pt x="499844" y="299896"/>
                  </a:lnTo>
                  <a:lnTo>
                    <a:pt x="567509" y="362913"/>
                  </a:lnTo>
                  <a:cubicBezTo>
                    <a:pt x="570281" y="365495"/>
                    <a:pt x="573958" y="366781"/>
                    <a:pt x="577758" y="366733"/>
                  </a:cubicBezTo>
                  <a:cubicBezTo>
                    <a:pt x="581549" y="366600"/>
                    <a:pt x="585131" y="364952"/>
                    <a:pt x="587712" y="362180"/>
                  </a:cubicBezTo>
                  <a:lnTo>
                    <a:pt x="626850" y="320060"/>
                  </a:lnTo>
                  <a:cubicBezTo>
                    <a:pt x="632213" y="314288"/>
                    <a:pt x="631889" y="305249"/>
                    <a:pt x="626126" y="299877"/>
                  </a:cubicBezTo>
                  <a:lnTo>
                    <a:pt x="558461" y="236869"/>
                  </a:lnTo>
                  <a:lnTo>
                    <a:pt x="578711" y="215162"/>
                  </a:lnTo>
                  <a:lnTo>
                    <a:pt x="646357" y="278217"/>
                  </a:lnTo>
                  <a:cubicBezTo>
                    <a:pt x="649120" y="280798"/>
                    <a:pt x="652730" y="282122"/>
                    <a:pt x="656597" y="282046"/>
                  </a:cubicBezTo>
                  <a:cubicBezTo>
                    <a:pt x="660388" y="281913"/>
                    <a:pt x="663960" y="280274"/>
                    <a:pt x="666550" y="277503"/>
                  </a:cubicBezTo>
                  <a:lnTo>
                    <a:pt x="705765" y="235383"/>
                  </a:lnTo>
                  <a:cubicBezTo>
                    <a:pt x="708346" y="232611"/>
                    <a:pt x="709727" y="228925"/>
                    <a:pt x="709584" y="225134"/>
                  </a:cubicBezTo>
                  <a:cubicBezTo>
                    <a:pt x="709470" y="221334"/>
                    <a:pt x="707841" y="217752"/>
                    <a:pt x="705060" y="215171"/>
                  </a:cubicBezTo>
                  <a:close/>
                  <a:moveTo>
                    <a:pt x="655397" y="247556"/>
                  </a:moveTo>
                  <a:lnTo>
                    <a:pt x="587760" y="184510"/>
                  </a:lnTo>
                  <a:cubicBezTo>
                    <a:pt x="581997" y="179138"/>
                    <a:pt x="572948" y="179443"/>
                    <a:pt x="567576" y="185215"/>
                  </a:cubicBezTo>
                  <a:lnTo>
                    <a:pt x="527828" y="227830"/>
                  </a:lnTo>
                  <a:cubicBezTo>
                    <a:pt x="525247" y="230602"/>
                    <a:pt x="523866" y="234288"/>
                    <a:pt x="523999" y="238079"/>
                  </a:cubicBezTo>
                  <a:cubicBezTo>
                    <a:pt x="524133" y="241870"/>
                    <a:pt x="525771" y="245451"/>
                    <a:pt x="528543" y="248032"/>
                  </a:cubicBezTo>
                  <a:lnTo>
                    <a:pt x="596218" y="311059"/>
                  </a:lnTo>
                  <a:lnTo>
                    <a:pt x="576539" y="332243"/>
                  </a:lnTo>
                  <a:lnTo>
                    <a:pt x="508874" y="269235"/>
                  </a:lnTo>
                  <a:cubicBezTo>
                    <a:pt x="506102" y="266654"/>
                    <a:pt x="502520" y="265215"/>
                    <a:pt x="498625" y="265415"/>
                  </a:cubicBezTo>
                  <a:cubicBezTo>
                    <a:pt x="494843" y="265549"/>
                    <a:pt x="491262" y="267187"/>
                    <a:pt x="488680" y="269959"/>
                  </a:cubicBezTo>
                  <a:lnTo>
                    <a:pt x="335585" y="434389"/>
                  </a:lnTo>
                  <a:lnTo>
                    <a:pt x="335442" y="434484"/>
                  </a:lnTo>
                  <a:cubicBezTo>
                    <a:pt x="329041" y="438837"/>
                    <a:pt x="327260" y="447495"/>
                    <a:pt x="331442" y="454020"/>
                  </a:cubicBezTo>
                  <a:cubicBezTo>
                    <a:pt x="371999" y="517276"/>
                    <a:pt x="364532" y="599857"/>
                    <a:pt x="313278" y="654855"/>
                  </a:cubicBezTo>
                  <a:cubicBezTo>
                    <a:pt x="283379" y="687011"/>
                    <a:pt x="242735" y="705575"/>
                    <a:pt x="198835" y="707147"/>
                  </a:cubicBezTo>
                  <a:cubicBezTo>
                    <a:pt x="155096" y="708595"/>
                    <a:pt x="113043" y="693069"/>
                    <a:pt x="80868" y="663141"/>
                  </a:cubicBezTo>
                  <a:cubicBezTo>
                    <a:pt x="14516" y="601353"/>
                    <a:pt x="10792" y="497073"/>
                    <a:pt x="72552" y="430712"/>
                  </a:cubicBezTo>
                  <a:cubicBezTo>
                    <a:pt x="104594" y="396346"/>
                    <a:pt x="148533" y="378230"/>
                    <a:pt x="193053" y="378230"/>
                  </a:cubicBezTo>
                  <a:cubicBezTo>
                    <a:pt x="219837" y="378230"/>
                    <a:pt x="246841" y="384783"/>
                    <a:pt x="271587" y="398289"/>
                  </a:cubicBezTo>
                  <a:cubicBezTo>
                    <a:pt x="274930" y="400118"/>
                    <a:pt x="278873" y="400528"/>
                    <a:pt x="282512" y="399442"/>
                  </a:cubicBezTo>
                  <a:cubicBezTo>
                    <a:pt x="286141" y="398356"/>
                    <a:pt x="289198" y="395870"/>
                    <a:pt x="290999" y="392536"/>
                  </a:cubicBezTo>
                  <a:lnTo>
                    <a:pt x="618659" y="40606"/>
                  </a:lnTo>
                  <a:cubicBezTo>
                    <a:pt x="631517" y="26814"/>
                    <a:pt x="653234" y="24433"/>
                    <a:pt x="665179" y="35511"/>
                  </a:cubicBezTo>
                  <a:cubicBezTo>
                    <a:pt x="670808" y="40730"/>
                    <a:pt x="673780" y="48455"/>
                    <a:pt x="673580" y="57266"/>
                  </a:cubicBezTo>
                  <a:cubicBezTo>
                    <a:pt x="673361" y="66419"/>
                    <a:pt x="669627" y="75544"/>
                    <a:pt x="663350" y="82297"/>
                  </a:cubicBezTo>
                  <a:lnTo>
                    <a:pt x="606705" y="143181"/>
                  </a:lnTo>
                  <a:cubicBezTo>
                    <a:pt x="604124" y="145962"/>
                    <a:pt x="602752" y="149649"/>
                    <a:pt x="602895" y="153430"/>
                  </a:cubicBezTo>
                  <a:cubicBezTo>
                    <a:pt x="603038" y="157211"/>
                    <a:pt x="604676" y="160793"/>
                    <a:pt x="607448" y="163374"/>
                  </a:cubicBezTo>
                  <a:lnTo>
                    <a:pt x="675132" y="226344"/>
                  </a:lnTo>
                  <a:lnTo>
                    <a:pt x="655397" y="247556"/>
                  </a:lnTo>
                  <a:close/>
                </a:path>
              </a:pathLst>
            </a:custGeom>
            <a:solidFill>
              <a:schemeClr val="accent1"/>
            </a:solidFill>
            <a:ln w="9525"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40" name="Полилиния 39"/>
            <p:cNvSpPr/>
            <p:nvPr/>
          </p:nvSpPr>
          <p:spPr>
            <a:xfrm>
              <a:off x="4101453" y="5680308"/>
              <a:ext cx="135177" cy="135105"/>
            </a:xfrm>
            <a:custGeom>
              <a:avLst/>
              <a:gdLst>
                <a:gd name="connsiteX0" fmla="*/ 65693 w 133350"/>
                <a:gd name="connsiteY0" fmla="*/ 0 h 133350"/>
                <a:gd name="connsiteX1" fmla="*/ 18802 w 133350"/>
                <a:gd name="connsiteY1" fmla="*/ 20336 h 133350"/>
                <a:gd name="connsiteX2" fmla="*/ 9 w 133350"/>
                <a:gd name="connsiteY2" fmla="*/ 67856 h 133350"/>
                <a:gd name="connsiteX3" fmla="*/ 66770 w 133350"/>
                <a:gd name="connsiteY3" fmla="*/ 133541 h 133350"/>
                <a:gd name="connsiteX4" fmla="*/ 67874 w 133350"/>
                <a:gd name="connsiteY4" fmla="*/ 133531 h 133350"/>
                <a:gd name="connsiteX5" fmla="*/ 114766 w 133350"/>
                <a:gd name="connsiteY5" fmla="*/ 113205 h 133350"/>
                <a:gd name="connsiteX6" fmla="*/ 133549 w 133350"/>
                <a:gd name="connsiteY6" fmla="*/ 65675 h 133350"/>
                <a:gd name="connsiteX7" fmla="*/ 113213 w 133350"/>
                <a:gd name="connsiteY7" fmla="*/ 18783 h 133350"/>
                <a:gd name="connsiteX8" fmla="*/ 65693 w 133350"/>
                <a:gd name="connsiteY8" fmla="*/ 0 h 133350"/>
                <a:gd name="connsiteX9" fmla="*/ 94240 w 133350"/>
                <a:gd name="connsiteY9" fmla="*/ 93326 h 133350"/>
                <a:gd name="connsiteX10" fmla="*/ 67417 w 133350"/>
                <a:gd name="connsiteY10" fmla="*/ 104956 h 133350"/>
                <a:gd name="connsiteX11" fmla="*/ 66779 w 133350"/>
                <a:gd name="connsiteY11" fmla="*/ 104966 h 133350"/>
                <a:gd name="connsiteX12" fmla="*/ 28584 w 133350"/>
                <a:gd name="connsiteY12" fmla="*/ 67399 h 133350"/>
                <a:gd name="connsiteX13" fmla="*/ 39328 w 133350"/>
                <a:gd name="connsiteY13" fmla="*/ 40215 h 133350"/>
                <a:gd name="connsiteX14" fmla="*/ 66160 w 133350"/>
                <a:gd name="connsiteY14" fmla="*/ 28584 h 133350"/>
                <a:gd name="connsiteX15" fmla="*/ 66798 w 133350"/>
                <a:gd name="connsiteY15" fmla="*/ 28575 h 133350"/>
                <a:gd name="connsiteX16" fmla="*/ 93354 w 133350"/>
                <a:gd name="connsiteY16" fmla="*/ 39329 h 133350"/>
                <a:gd name="connsiteX17" fmla="*/ 104984 w 133350"/>
                <a:gd name="connsiteY17" fmla="*/ 66142 h 133350"/>
                <a:gd name="connsiteX18" fmla="*/ 94240 w 133350"/>
                <a:gd name="connsiteY18" fmla="*/ 933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33350">
                  <a:moveTo>
                    <a:pt x="65693" y="0"/>
                  </a:moveTo>
                  <a:cubicBezTo>
                    <a:pt x="47853" y="295"/>
                    <a:pt x="31203" y="7515"/>
                    <a:pt x="18802" y="20336"/>
                  </a:cubicBezTo>
                  <a:cubicBezTo>
                    <a:pt x="6391" y="33157"/>
                    <a:pt x="-277" y="50025"/>
                    <a:pt x="9" y="67856"/>
                  </a:cubicBezTo>
                  <a:cubicBezTo>
                    <a:pt x="609" y="104299"/>
                    <a:pt x="30451" y="133541"/>
                    <a:pt x="66770" y="133541"/>
                  </a:cubicBezTo>
                  <a:cubicBezTo>
                    <a:pt x="67141" y="133541"/>
                    <a:pt x="67512" y="133531"/>
                    <a:pt x="67874" y="133531"/>
                  </a:cubicBezTo>
                  <a:cubicBezTo>
                    <a:pt x="85715" y="133236"/>
                    <a:pt x="102364" y="126016"/>
                    <a:pt x="114766" y="113205"/>
                  </a:cubicBezTo>
                  <a:cubicBezTo>
                    <a:pt x="127168" y="100384"/>
                    <a:pt x="133835" y="83506"/>
                    <a:pt x="133549" y="65675"/>
                  </a:cubicBezTo>
                  <a:cubicBezTo>
                    <a:pt x="133254" y="47844"/>
                    <a:pt x="126034" y="31185"/>
                    <a:pt x="113213" y="18783"/>
                  </a:cubicBezTo>
                  <a:cubicBezTo>
                    <a:pt x="100393" y="6382"/>
                    <a:pt x="83524" y="95"/>
                    <a:pt x="65693" y="0"/>
                  </a:cubicBezTo>
                  <a:close/>
                  <a:moveTo>
                    <a:pt x="94240" y="93326"/>
                  </a:moveTo>
                  <a:cubicBezTo>
                    <a:pt x="87144" y="100660"/>
                    <a:pt x="77619" y="104784"/>
                    <a:pt x="67417" y="104956"/>
                  </a:cubicBezTo>
                  <a:cubicBezTo>
                    <a:pt x="67208" y="104966"/>
                    <a:pt x="66998" y="104966"/>
                    <a:pt x="66779" y="104966"/>
                  </a:cubicBezTo>
                  <a:cubicBezTo>
                    <a:pt x="46005" y="104966"/>
                    <a:pt x="28927" y="88240"/>
                    <a:pt x="28584" y="67399"/>
                  </a:cubicBezTo>
                  <a:cubicBezTo>
                    <a:pt x="28412" y="57198"/>
                    <a:pt x="32232" y="47549"/>
                    <a:pt x="39328" y="40215"/>
                  </a:cubicBezTo>
                  <a:cubicBezTo>
                    <a:pt x="46424" y="32880"/>
                    <a:pt x="55959" y="28756"/>
                    <a:pt x="66160" y="28584"/>
                  </a:cubicBezTo>
                  <a:cubicBezTo>
                    <a:pt x="66369" y="28575"/>
                    <a:pt x="66589" y="28575"/>
                    <a:pt x="66798" y="28575"/>
                  </a:cubicBezTo>
                  <a:cubicBezTo>
                    <a:pt x="76761" y="28575"/>
                    <a:pt x="86172" y="32375"/>
                    <a:pt x="93354" y="39329"/>
                  </a:cubicBezTo>
                  <a:cubicBezTo>
                    <a:pt x="100688" y="46425"/>
                    <a:pt x="104822" y="55940"/>
                    <a:pt x="104984" y="66142"/>
                  </a:cubicBezTo>
                  <a:cubicBezTo>
                    <a:pt x="105155" y="76343"/>
                    <a:pt x="101336" y="86001"/>
                    <a:pt x="94240" y="93326"/>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grpSp>
      <p:grpSp>
        <p:nvGrpSpPr>
          <p:cNvPr id="327685" name="Группа 26"/>
          <p:cNvGrpSpPr>
            <a:grpSpLocks/>
          </p:cNvGrpSpPr>
          <p:nvPr/>
        </p:nvGrpSpPr>
        <p:grpSpPr bwMode="auto">
          <a:xfrm>
            <a:off x="3532623" y="972999"/>
            <a:ext cx="264569" cy="263309"/>
            <a:chOff x="4385199" y="4539147"/>
            <a:chExt cx="839332" cy="839332"/>
          </a:xfrm>
        </p:grpSpPr>
        <p:sp>
          <p:nvSpPr>
            <p:cNvPr id="51241" name="Полилиния 20"/>
            <p:cNvSpPr>
              <a:spLocks/>
            </p:cNvSpPr>
            <p:nvPr/>
          </p:nvSpPr>
          <p:spPr bwMode="auto">
            <a:xfrm>
              <a:off x="4385199" y="4539147"/>
              <a:ext cx="839332" cy="839332"/>
            </a:xfrm>
            <a:custGeom>
              <a:avLst/>
              <a:gdLst>
                <a:gd name="T0" fmla="*/ 419676 w 839331"/>
                <a:gd name="T1" fmla="*/ 0 h 839331"/>
                <a:gd name="T2" fmla="*/ 0 w 839331"/>
                <a:gd name="T3" fmla="*/ 419676 h 839331"/>
                <a:gd name="T4" fmla="*/ 419676 w 839331"/>
                <a:gd name="T5" fmla="*/ 839342 h 839331"/>
                <a:gd name="T6" fmla="*/ 839342 w 839331"/>
                <a:gd name="T7" fmla="*/ 419676 h 839331"/>
                <a:gd name="T8" fmla="*/ 419676 w 839331"/>
                <a:gd name="T9" fmla="*/ 0 h 839331"/>
                <a:gd name="T10" fmla="*/ 419676 w 839331"/>
                <a:gd name="T11" fmla="*/ 811050 h 839331"/>
                <a:gd name="T12" fmla="*/ 28292 w 839331"/>
                <a:gd name="T13" fmla="*/ 419676 h 839331"/>
                <a:gd name="T14" fmla="*/ 419676 w 839331"/>
                <a:gd name="T15" fmla="*/ 28292 h 839331"/>
                <a:gd name="T16" fmla="*/ 811050 w 839331"/>
                <a:gd name="T17" fmla="*/ 419676 h 839331"/>
                <a:gd name="T18" fmla="*/ 419676 w 839331"/>
                <a:gd name="T19" fmla="*/ 811050 h 8393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9331" h="839331">
                  <a:moveTo>
                    <a:pt x="419666" y="0"/>
                  </a:moveTo>
                  <a:cubicBezTo>
                    <a:pt x="187891" y="0"/>
                    <a:pt x="0" y="187891"/>
                    <a:pt x="0" y="419666"/>
                  </a:cubicBezTo>
                  <a:cubicBezTo>
                    <a:pt x="0" y="651441"/>
                    <a:pt x="187891" y="839332"/>
                    <a:pt x="419666" y="839332"/>
                  </a:cubicBezTo>
                  <a:cubicBezTo>
                    <a:pt x="651441" y="839332"/>
                    <a:pt x="839332" y="651441"/>
                    <a:pt x="839332" y="419666"/>
                  </a:cubicBezTo>
                  <a:cubicBezTo>
                    <a:pt x="839072" y="187999"/>
                    <a:pt x="651333" y="260"/>
                    <a:pt x="419666" y="0"/>
                  </a:cubicBezTo>
                  <a:close/>
                  <a:moveTo>
                    <a:pt x="419666" y="811040"/>
                  </a:moveTo>
                  <a:cubicBezTo>
                    <a:pt x="203516" y="811040"/>
                    <a:pt x="28292" y="635816"/>
                    <a:pt x="28292" y="419666"/>
                  </a:cubicBezTo>
                  <a:cubicBezTo>
                    <a:pt x="28292" y="203516"/>
                    <a:pt x="203516" y="28292"/>
                    <a:pt x="419666" y="28292"/>
                  </a:cubicBezTo>
                  <a:cubicBezTo>
                    <a:pt x="635816" y="28292"/>
                    <a:pt x="811040" y="203516"/>
                    <a:pt x="811040" y="419666"/>
                  </a:cubicBezTo>
                  <a:cubicBezTo>
                    <a:pt x="810780" y="635708"/>
                    <a:pt x="635708" y="810780"/>
                    <a:pt x="419666" y="811040"/>
                  </a:cubicBezTo>
                  <a:close/>
                </a:path>
              </a:pathLst>
            </a:custGeom>
            <a:solidFill>
              <a:schemeClr val="accent1"/>
            </a:solidFill>
            <a:ln w="9431"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22" name="Полилиния 21"/>
            <p:cNvSpPr/>
            <p:nvPr/>
          </p:nvSpPr>
          <p:spPr>
            <a:xfrm>
              <a:off x="4792875" y="4595370"/>
              <a:ext cx="23981" cy="84336"/>
            </a:xfrm>
            <a:custGeom>
              <a:avLst/>
              <a:gdLst>
                <a:gd name="connsiteX0" fmla="*/ 14146 w 28292"/>
                <a:gd name="connsiteY0" fmla="*/ 0 h 84876"/>
                <a:gd name="connsiteX1" fmla="*/ 0 w 28292"/>
                <a:gd name="connsiteY1" fmla="*/ 14146 h 84876"/>
                <a:gd name="connsiteX2" fmla="*/ 0 w 28292"/>
                <a:gd name="connsiteY2" fmla="*/ 70730 h 84876"/>
                <a:gd name="connsiteX3" fmla="*/ 14146 w 28292"/>
                <a:gd name="connsiteY3" fmla="*/ 84876 h 84876"/>
                <a:gd name="connsiteX4" fmla="*/ 28292 w 28292"/>
                <a:gd name="connsiteY4" fmla="*/ 70730 h 84876"/>
                <a:gd name="connsiteX5" fmla="*/ 28292 w 28292"/>
                <a:gd name="connsiteY5" fmla="*/ 14146 h 84876"/>
                <a:gd name="connsiteX6" fmla="*/ 14146 w 28292"/>
                <a:gd name="connsiteY6" fmla="*/ 0 h 8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92" h="84876">
                  <a:moveTo>
                    <a:pt x="14146" y="0"/>
                  </a:moveTo>
                  <a:cubicBezTo>
                    <a:pt x="6333" y="0"/>
                    <a:pt x="0" y="6333"/>
                    <a:pt x="0" y="14146"/>
                  </a:cubicBezTo>
                  <a:lnTo>
                    <a:pt x="0" y="70730"/>
                  </a:lnTo>
                  <a:cubicBezTo>
                    <a:pt x="0" y="78543"/>
                    <a:pt x="6333" y="84876"/>
                    <a:pt x="14146" y="84876"/>
                  </a:cubicBezTo>
                  <a:cubicBezTo>
                    <a:pt x="21959" y="84876"/>
                    <a:pt x="28292" y="78543"/>
                    <a:pt x="28292" y="70730"/>
                  </a:cubicBezTo>
                  <a:lnTo>
                    <a:pt x="28292" y="14146"/>
                  </a:lnTo>
                  <a:cubicBezTo>
                    <a:pt x="28292" y="6333"/>
                    <a:pt x="21959" y="0"/>
                    <a:pt x="14146" y="0"/>
                  </a:cubicBezTo>
                  <a:close/>
                </a:path>
              </a:pathLst>
            </a:custGeom>
            <a:solidFill>
              <a:schemeClr val="accent5"/>
            </a:solidFill>
            <a:ln w="9431"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23" name="Полилиния 22"/>
            <p:cNvSpPr/>
            <p:nvPr/>
          </p:nvSpPr>
          <p:spPr>
            <a:xfrm>
              <a:off x="4792875" y="5237920"/>
              <a:ext cx="23981" cy="84336"/>
            </a:xfrm>
            <a:custGeom>
              <a:avLst/>
              <a:gdLst>
                <a:gd name="connsiteX0" fmla="*/ 14146 w 28292"/>
                <a:gd name="connsiteY0" fmla="*/ 0 h 84876"/>
                <a:gd name="connsiteX1" fmla="*/ 0 w 28292"/>
                <a:gd name="connsiteY1" fmla="*/ 14146 h 84876"/>
                <a:gd name="connsiteX2" fmla="*/ 0 w 28292"/>
                <a:gd name="connsiteY2" fmla="*/ 70730 h 84876"/>
                <a:gd name="connsiteX3" fmla="*/ 14146 w 28292"/>
                <a:gd name="connsiteY3" fmla="*/ 84876 h 84876"/>
                <a:gd name="connsiteX4" fmla="*/ 28292 w 28292"/>
                <a:gd name="connsiteY4" fmla="*/ 70730 h 84876"/>
                <a:gd name="connsiteX5" fmla="*/ 28292 w 28292"/>
                <a:gd name="connsiteY5" fmla="*/ 14146 h 84876"/>
                <a:gd name="connsiteX6" fmla="*/ 14146 w 28292"/>
                <a:gd name="connsiteY6" fmla="*/ 0 h 8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92" h="84876">
                  <a:moveTo>
                    <a:pt x="14146" y="0"/>
                  </a:moveTo>
                  <a:cubicBezTo>
                    <a:pt x="6333" y="0"/>
                    <a:pt x="0" y="6333"/>
                    <a:pt x="0" y="14146"/>
                  </a:cubicBezTo>
                  <a:lnTo>
                    <a:pt x="0" y="70730"/>
                  </a:lnTo>
                  <a:cubicBezTo>
                    <a:pt x="0" y="78543"/>
                    <a:pt x="6333" y="84876"/>
                    <a:pt x="14146" y="84876"/>
                  </a:cubicBezTo>
                  <a:cubicBezTo>
                    <a:pt x="21959" y="84876"/>
                    <a:pt x="28292" y="78543"/>
                    <a:pt x="28292" y="70730"/>
                  </a:cubicBezTo>
                  <a:lnTo>
                    <a:pt x="28292" y="14146"/>
                  </a:lnTo>
                  <a:cubicBezTo>
                    <a:pt x="28292" y="6333"/>
                    <a:pt x="21959" y="0"/>
                    <a:pt x="14146" y="0"/>
                  </a:cubicBezTo>
                  <a:close/>
                </a:path>
              </a:pathLst>
            </a:custGeom>
            <a:solidFill>
              <a:schemeClr val="accent5"/>
            </a:solidFill>
            <a:ln w="9431"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24" name="Полилиния 23"/>
            <p:cNvSpPr/>
            <p:nvPr/>
          </p:nvSpPr>
          <p:spPr>
            <a:xfrm>
              <a:off x="5084644" y="4944758"/>
              <a:ext cx="83932" cy="28110"/>
            </a:xfrm>
            <a:custGeom>
              <a:avLst/>
              <a:gdLst>
                <a:gd name="connsiteX0" fmla="*/ 70730 w 84876"/>
                <a:gd name="connsiteY0" fmla="*/ 0 h 28292"/>
                <a:gd name="connsiteX1" fmla="*/ 14146 w 84876"/>
                <a:gd name="connsiteY1" fmla="*/ 0 h 28292"/>
                <a:gd name="connsiteX2" fmla="*/ 0 w 84876"/>
                <a:gd name="connsiteY2" fmla="*/ 14146 h 28292"/>
                <a:gd name="connsiteX3" fmla="*/ 14146 w 84876"/>
                <a:gd name="connsiteY3" fmla="*/ 28292 h 28292"/>
                <a:gd name="connsiteX4" fmla="*/ 70730 w 84876"/>
                <a:gd name="connsiteY4" fmla="*/ 28292 h 28292"/>
                <a:gd name="connsiteX5" fmla="*/ 84876 w 84876"/>
                <a:gd name="connsiteY5" fmla="*/ 14146 h 28292"/>
                <a:gd name="connsiteX6" fmla="*/ 70730 w 84876"/>
                <a:gd name="connsiteY6" fmla="*/ 0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76" h="28292">
                  <a:moveTo>
                    <a:pt x="70730" y="0"/>
                  </a:moveTo>
                  <a:lnTo>
                    <a:pt x="14146" y="0"/>
                  </a:lnTo>
                  <a:cubicBezTo>
                    <a:pt x="6333" y="0"/>
                    <a:pt x="0" y="6333"/>
                    <a:pt x="0" y="14146"/>
                  </a:cubicBezTo>
                  <a:cubicBezTo>
                    <a:pt x="0" y="21959"/>
                    <a:pt x="6333" y="28292"/>
                    <a:pt x="14146" y="28292"/>
                  </a:cubicBezTo>
                  <a:lnTo>
                    <a:pt x="70730" y="28292"/>
                  </a:lnTo>
                  <a:cubicBezTo>
                    <a:pt x="78543" y="28292"/>
                    <a:pt x="84876" y="21959"/>
                    <a:pt x="84876" y="14146"/>
                  </a:cubicBezTo>
                  <a:cubicBezTo>
                    <a:pt x="84876" y="6333"/>
                    <a:pt x="78543" y="0"/>
                    <a:pt x="70730" y="0"/>
                  </a:cubicBezTo>
                  <a:close/>
                </a:path>
              </a:pathLst>
            </a:custGeom>
            <a:solidFill>
              <a:schemeClr val="accent5"/>
            </a:solidFill>
            <a:ln w="9431"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25" name="Полилиния 24"/>
            <p:cNvSpPr/>
            <p:nvPr/>
          </p:nvSpPr>
          <p:spPr>
            <a:xfrm>
              <a:off x="4441154" y="4944758"/>
              <a:ext cx="83934" cy="28110"/>
            </a:xfrm>
            <a:custGeom>
              <a:avLst/>
              <a:gdLst>
                <a:gd name="connsiteX0" fmla="*/ 70730 w 84876"/>
                <a:gd name="connsiteY0" fmla="*/ 0 h 28292"/>
                <a:gd name="connsiteX1" fmla="*/ 14146 w 84876"/>
                <a:gd name="connsiteY1" fmla="*/ 0 h 28292"/>
                <a:gd name="connsiteX2" fmla="*/ 0 w 84876"/>
                <a:gd name="connsiteY2" fmla="*/ 14146 h 28292"/>
                <a:gd name="connsiteX3" fmla="*/ 14146 w 84876"/>
                <a:gd name="connsiteY3" fmla="*/ 28292 h 28292"/>
                <a:gd name="connsiteX4" fmla="*/ 70730 w 84876"/>
                <a:gd name="connsiteY4" fmla="*/ 28292 h 28292"/>
                <a:gd name="connsiteX5" fmla="*/ 84876 w 84876"/>
                <a:gd name="connsiteY5" fmla="*/ 14146 h 28292"/>
                <a:gd name="connsiteX6" fmla="*/ 70730 w 84876"/>
                <a:gd name="connsiteY6" fmla="*/ 0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76" h="28292">
                  <a:moveTo>
                    <a:pt x="70730" y="0"/>
                  </a:moveTo>
                  <a:lnTo>
                    <a:pt x="14146" y="0"/>
                  </a:lnTo>
                  <a:cubicBezTo>
                    <a:pt x="6333" y="0"/>
                    <a:pt x="0" y="6333"/>
                    <a:pt x="0" y="14146"/>
                  </a:cubicBezTo>
                  <a:cubicBezTo>
                    <a:pt x="0" y="21959"/>
                    <a:pt x="6333" y="28292"/>
                    <a:pt x="14146" y="28292"/>
                  </a:cubicBezTo>
                  <a:lnTo>
                    <a:pt x="70730" y="28292"/>
                  </a:lnTo>
                  <a:cubicBezTo>
                    <a:pt x="78543" y="28292"/>
                    <a:pt x="84876" y="21959"/>
                    <a:pt x="84876" y="14146"/>
                  </a:cubicBezTo>
                  <a:cubicBezTo>
                    <a:pt x="84876" y="6333"/>
                    <a:pt x="78543" y="0"/>
                    <a:pt x="70730" y="0"/>
                  </a:cubicBezTo>
                  <a:close/>
                </a:path>
              </a:pathLst>
            </a:custGeom>
            <a:solidFill>
              <a:schemeClr val="accent5"/>
            </a:solidFill>
            <a:ln w="9431"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26" name="Полилиния 25"/>
            <p:cNvSpPr/>
            <p:nvPr/>
          </p:nvSpPr>
          <p:spPr>
            <a:xfrm>
              <a:off x="4792875" y="4735929"/>
              <a:ext cx="23981" cy="248988"/>
            </a:xfrm>
            <a:custGeom>
              <a:avLst/>
              <a:gdLst>
                <a:gd name="connsiteX0" fmla="*/ 14146 w 28292"/>
                <a:gd name="connsiteY0" fmla="*/ 0 h 245198"/>
                <a:gd name="connsiteX1" fmla="*/ 0 w 28292"/>
                <a:gd name="connsiteY1" fmla="*/ 14146 h 245198"/>
                <a:gd name="connsiteX2" fmla="*/ 0 w 28292"/>
                <a:gd name="connsiteY2" fmla="*/ 231052 h 245198"/>
                <a:gd name="connsiteX3" fmla="*/ 14146 w 28292"/>
                <a:gd name="connsiteY3" fmla="*/ 245198 h 245198"/>
                <a:gd name="connsiteX4" fmla="*/ 28292 w 28292"/>
                <a:gd name="connsiteY4" fmla="*/ 231052 h 245198"/>
                <a:gd name="connsiteX5" fmla="*/ 28292 w 28292"/>
                <a:gd name="connsiteY5" fmla="*/ 14146 h 245198"/>
                <a:gd name="connsiteX6" fmla="*/ 14146 w 28292"/>
                <a:gd name="connsiteY6" fmla="*/ 0 h 2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92" h="245198">
                  <a:moveTo>
                    <a:pt x="14146" y="0"/>
                  </a:moveTo>
                  <a:cubicBezTo>
                    <a:pt x="6333" y="0"/>
                    <a:pt x="0" y="6333"/>
                    <a:pt x="0" y="14146"/>
                  </a:cubicBezTo>
                  <a:lnTo>
                    <a:pt x="0" y="231052"/>
                  </a:lnTo>
                  <a:cubicBezTo>
                    <a:pt x="0" y="238865"/>
                    <a:pt x="6333" y="245198"/>
                    <a:pt x="14146" y="245198"/>
                  </a:cubicBezTo>
                  <a:cubicBezTo>
                    <a:pt x="21959" y="245198"/>
                    <a:pt x="28292" y="238865"/>
                    <a:pt x="28292" y="231052"/>
                  </a:cubicBezTo>
                  <a:lnTo>
                    <a:pt x="28292" y="14146"/>
                  </a:lnTo>
                  <a:cubicBezTo>
                    <a:pt x="28292" y="6333"/>
                    <a:pt x="21959" y="0"/>
                    <a:pt x="14146" y="0"/>
                  </a:cubicBezTo>
                  <a:close/>
                </a:path>
              </a:pathLst>
            </a:custGeom>
            <a:solidFill>
              <a:schemeClr val="accent5"/>
            </a:solidFill>
            <a:ln w="9431"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grpSp>
      <p:sp>
        <p:nvSpPr>
          <p:cNvPr id="6" name="Прямоугольник 5"/>
          <p:cNvSpPr>
            <a:spLocks noChangeArrowheads="1"/>
          </p:cNvSpPr>
          <p:nvPr/>
        </p:nvSpPr>
        <p:spPr bwMode="auto">
          <a:xfrm>
            <a:off x="2047301" y="3465485"/>
            <a:ext cx="2399295" cy="1178117"/>
          </a:xfrm>
          <a:prstGeom prst="rect">
            <a:avLst/>
          </a:prstGeom>
          <a:noFill/>
          <a:ln w="9525">
            <a:noFill/>
            <a:miter lim="800000"/>
            <a:headEnd/>
            <a:tailEnd/>
          </a:ln>
        </p:spPr>
        <p:txBody>
          <a:bodyPr wrap="square" lIns="0" tIns="34277" rIns="68555" bIns="34277">
            <a:spAutoFit/>
          </a:bodyPr>
          <a:lstStyle/>
          <a:p>
            <a:pPr defTabSz="341417">
              <a:spcAft>
                <a:spcPts val="278"/>
              </a:spcAft>
            </a:pPr>
            <a:r>
              <a:rPr lang="ru-RU" sz="1428" dirty="0">
                <a:latin typeface="Arial" panose="020B0604020202020204" pitchFamily="34" charset="0"/>
              </a:rPr>
              <a:t>Неконтролирующая доля участия</a:t>
            </a:r>
            <a:endParaRPr lang="ru-RU" sz="794" dirty="0">
              <a:latin typeface="Arial" panose="020B0604020202020204" pitchFamily="34" charset="0"/>
            </a:endParaRP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выделение в отчетности доли финансового результата </a:t>
            </a:r>
            <a:endParaRPr lang="en-US" sz="1000" b="0" dirty="0">
              <a:latin typeface="Arial" panose="020B0604020202020204" pitchFamily="34" charset="0"/>
            </a:endParaRP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и уставного капитала, относящегося к </a:t>
            </a:r>
            <a:r>
              <a:rPr lang="en-US" sz="1000" b="0" dirty="0">
                <a:latin typeface="Arial" panose="020B0604020202020204" pitchFamily="34" charset="0"/>
              </a:rPr>
              <a:t>NCI</a:t>
            </a:r>
            <a:endParaRPr lang="ru-RU" sz="1000" b="0" dirty="0">
              <a:latin typeface="Arial" panose="020B0604020202020204" pitchFamily="34" charset="0"/>
            </a:endParaRPr>
          </a:p>
        </p:txBody>
      </p:sp>
      <p:sp>
        <p:nvSpPr>
          <p:cNvPr id="7" name="Прямоугольник 6"/>
          <p:cNvSpPr>
            <a:spLocks noChangeArrowheads="1"/>
          </p:cNvSpPr>
          <p:nvPr/>
        </p:nvSpPr>
        <p:spPr bwMode="auto">
          <a:xfrm>
            <a:off x="6646980" y="2570490"/>
            <a:ext cx="2216075" cy="2091124"/>
          </a:xfrm>
          <a:prstGeom prst="rect">
            <a:avLst/>
          </a:prstGeom>
          <a:noFill/>
          <a:ln w="9525">
            <a:noFill/>
            <a:miter lim="800000"/>
            <a:headEnd/>
            <a:tailEnd/>
          </a:ln>
        </p:spPr>
        <p:txBody>
          <a:bodyPr wrap="square" lIns="0" tIns="34277" rIns="68555" bIns="34277">
            <a:spAutoFit/>
          </a:bodyPr>
          <a:lstStyle/>
          <a:p>
            <a:pPr defTabSz="341417">
              <a:spcAft>
                <a:spcPts val="278"/>
              </a:spcAft>
            </a:pPr>
            <a:r>
              <a:rPr lang="ru-RU" sz="1428" dirty="0">
                <a:latin typeface="Arial" panose="020B0604020202020204" pitchFamily="34" charset="0"/>
              </a:rPr>
              <a:t>Варианты периметров</a:t>
            </a:r>
            <a:endParaRPr lang="ru-RU" sz="794" dirty="0">
              <a:latin typeface="Arial" panose="020B0604020202020204" pitchFamily="34" charset="0"/>
            </a:endParaRP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компания с ЦФО (компания состоит из ЦФО)</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холдинг (состоит из материнской и дочерних компаний)</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холдинг с субхолдингами</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несколько периметров для разных потребителей ОДНОВРЕМЕННО</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комбинация выше перечисленных</a:t>
            </a:r>
          </a:p>
          <a:p>
            <a:pPr defTabSz="341417">
              <a:spcAft>
                <a:spcPts val="278"/>
              </a:spcAft>
              <a:buFont typeface="Arial" charset="0"/>
              <a:buChar char="•"/>
            </a:pPr>
            <a:endParaRPr lang="ru-RU" sz="794" dirty="0">
              <a:latin typeface="Arial" panose="020B0604020202020204" pitchFamily="34" charset="0"/>
            </a:endParaRPr>
          </a:p>
        </p:txBody>
      </p:sp>
      <p:sp>
        <p:nvSpPr>
          <p:cNvPr id="8" name="Прямоугольник 7"/>
          <p:cNvSpPr>
            <a:spLocks noChangeArrowheads="1"/>
          </p:cNvSpPr>
          <p:nvPr/>
        </p:nvSpPr>
        <p:spPr bwMode="auto">
          <a:xfrm>
            <a:off x="5152162" y="1342311"/>
            <a:ext cx="2637666" cy="630083"/>
          </a:xfrm>
          <a:prstGeom prst="rect">
            <a:avLst/>
          </a:prstGeom>
          <a:noFill/>
          <a:ln w="9525">
            <a:noFill/>
            <a:miter lim="800000"/>
            <a:headEnd/>
            <a:tailEnd/>
          </a:ln>
        </p:spPr>
        <p:txBody>
          <a:bodyPr wrap="square" lIns="0" tIns="34277" rIns="68555" bIns="34277">
            <a:spAutoFit/>
          </a:bodyPr>
          <a:lstStyle/>
          <a:p>
            <a:pPr defTabSz="341417">
              <a:spcAft>
                <a:spcPts val="278"/>
              </a:spcAft>
            </a:pPr>
            <a:r>
              <a:rPr lang="ru-RU" sz="1428" dirty="0">
                <a:latin typeface="Arial" panose="020B0604020202020204" pitchFamily="34" charset="0"/>
              </a:rPr>
              <a:t>Гудвилл</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консолидация Капитала </a:t>
            </a:r>
            <a:r>
              <a:rPr lang="ru-RU" sz="1000" b="0" dirty="0" err="1">
                <a:latin typeface="Arial" panose="020B0604020202020204" pitchFamily="34" charset="0"/>
              </a:rPr>
              <a:t>vs</a:t>
            </a:r>
            <a:r>
              <a:rPr lang="ru-RU" sz="1000" b="0" dirty="0">
                <a:latin typeface="Arial" panose="020B0604020202020204" pitchFamily="34" charset="0"/>
              </a:rPr>
              <a:t> Инвестиций с расчетом величины Гудвилл</a:t>
            </a:r>
          </a:p>
        </p:txBody>
      </p:sp>
      <p:sp>
        <p:nvSpPr>
          <p:cNvPr id="9" name="Прямоугольник 8"/>
          <p:cNvSpPr>
            <a:spLocks noChangeArrowheads="1"/>
          </p:cNvSpPr>
          <p:nvPr/>
        </p:nvSpPr>
        <p:spPr bwMode="auto">
          <a:xfrm>
            <a:off x="2743237" y="1287411"/>
            <a:ext cx="2216076" cy="1931272"/>
          </a:xfrm>
          <a:prstGeom prst="rect">
            <a:avLst/>
          </a:prstGeom>
          <a:noFill/>
          <a:ln w="9525">
            <a:noFill/>
            <a:miter lim="800000"/>
            <a:headEnd/>
            <a:tailEnd/>
          </a:ln>
        </p:spPr>
        <p:txBody>
          <a:bodyPr wrap="square" lIns="0" tIns="34277" rIns="68555" bIns="34277">
            <a:spAutoFit/>
          </a:bodyPr>
          <a:lstStyle/>
          <a:p>
            <a:pPr defTabSz="341417">
              <a:spcAft>
                <a:spcPts val="278"/>
              </a:spcAft>
            </a:pPr>
            <a:r>
              <a:rPr lang="ru-RU" sz="1428" dirty="0">
                <a:latin typeface="Arial" panose="020B0604020202020204" pitchFamily="34" charset="0"/>
              </a:rPr>
              <a:t>Варианты ведения периметра</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без указания долей участия (100% владения)</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с указанием долей участия и степени контроля</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с расчетом эффективных долей участия по документам поступления/выбытия инвестиций</a:t>
            </a:r>
          </a:p>
          <a:p>
            <a:pPr defTabSz="341417">
              <a:spcAft>
                <a:spcPts val="278"/>
              </a:spcAft>
            </a:pPr>
            <a:endParaRPr lang="ru-RU" sz="794" dirty="0">
              <a:latin typeface="Arial" panose="020B0604020202020204" pitchFamily="34" charset="0"/>
            </a:endParaRPr>
          </a:p>
        </p:txBody>
      </p:sp>
      <p:cxnSp>
        <p:nvCxnSpPr>
          <p:cNvPr id="11" name="Прямая соединительная линия 10"/>
          <p:cNvCxnSpPr>
            <a:cxnSpLocks/>
          </p:cNvCxnSpPr>
          <p:nvPr/>
        </p:nvCxnSpPr>
        <p:spPr>
          <a:xfrm>
            <a:off x="2654507" y="1070008"/>
            <a:ext cx="10116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7"/>
          <p:cNvCxnSpPr>
            <a:cxnSpLocks/>
          </p:cNvCxnSpPr>
          <p:nvPr/>
        </p:nvCxnSpPr>
        <p:spPr>
          <a:xfrm>
            <a:off x="4054202" y="1078827"/>
            <a:ext cx="10104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7"/>
          <p:cNvCxnSpPr>
            <a:cxnSpLocks/>
          </p:cNvCxnSpPr>
          <p:nvPr/>
        </p:nvCxnSpPr>
        <p:spPr>
          <a:xfrm>
            <a:off x="2706161" y="2770807"/>
            <a:ext cx="10116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7"/>
          <p:cNvCxnSpPr>
            <a:cxnSpLocks/>
          </p:cNvCxnSpPr>
          <p:nvPr/>
        </p:nvCxnSpPr>
        <p:spPr>
          <a:xfrm>
            <a:off x="4240660" y="2770807"/>
            <a:ext cx="10116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27700" name="Группа 34"/>
          <p:cNvGrpSpPr>
            <a:grpSpLocks/>
          </p:cNvGrpSpPr>
          <p:nvPr/>
        </p:nvGrpSpPr>
        <p:grpSpPr bwMode="auto">
          <a:xfrm>
            <a:off x="5167910" y="973000"/>
            <a:ext cx="303625" cy="230553"/>
            <a:chOff x="3911356" y="5050391"/>
            <a:chExt cx="781050" cy="590207"/>
          </a:xfrm>
        </p:grpSpPr>
        <p:sp>
          <p:nvSpPr>
            <p:cNvPr id="51237" name="Полилиния 30"/>
            <p:cNvSpPr>
              <a:spLocks/>
            </p:cNvSpPr>
            <p:nvPr/>
          </p:nvSpPr>
          <p:spPr bwMode="auto">
            <a:xfrm>
              <a:off x="4248406" y="5527716"/>
              <a:ext cx="113431" cy="112882"/>
            </a:xfrm>
            <a:custGeom>
              <a:avLst/>
              <a:gdLst>
                <a:gd name="T0" fmla="*/ 119034 w 114300"/>
                <a:gd name="T1" fmla="*/ 59484 h 114300"/>
                <a:gd name="T2" fmla="*/ 59474 w 114300"/>
                <a:gd name="T3" fmla="*/ 118958 h 114300"/>
                <a:gd name="T4" fmla="*/ 0 w 114300"/>
                <a:gd name="T5" fmla="*/ 59484 h 114300"/>
                <a:gd name="T6" fmla="*/ 59474 w 114300"/>
                <a:gd name="T7" fmla="*/ 0 h 114300"/>
                <a:gd name="T8" fmla="*/ 119034 w 114300"/>
                <a:gd name="T9" fmla="*/ 59484 h 114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0" h="114300">
                  <a:moveTo>
                    <a:pt x="119034" y="59484"/>
                  </a:moveTo>
                  <a:cubicBezTo>
                    <a:pt x="119034" y="92373"/>
                    <a:pt x="92450" y="118958"/>
                    <a:pt x="59474" y="118958"/>
                  </a:cubicBezTo>
                  <a:cubicBezTo>
                    <a:pt x="26622" y="118958"/>
                    <a:pt x="0" y="92364"/>
                    <a:pt x="0" y="59484"/>
                  </a:cubicBezTo>
                  <a:cubicBezTo>
                    <a:pt x="0" y="26594"/>
                    <a:pt x="26632" y="0"/>
                    <a:pt x="59474" y="0"/>
                  </a:cubicBezTo>
                  <a:cubicBezTo>
                    <a:pt x="92450" y="0"/>
                    <a:pt x="119034" y="26594"/>
                    <a:pt x="119034" y="59484"/>
                  </a:cubicBezTo>
                  <a:close/>
                </a:path>
              </a:pathLst>
            </a:custGeom>
            <a:noFill/>
            <a:ln w="15875" cap="rnd">
              <a:solidFill>
                <a:schemeClr val="tx1"/>
              </a:solidFill>
              <a:prstDash val="solid"/>
              <a:round/>
              <a:headEnd/>
              <a:tailEnd/>
            </a:ln>
          </p:spPr>
          <p:txBody>
            <a:bodyPr anchor="ctr"/>
            <a:lstStyle/>
            <a:p>
              <a:pPr eaLnBrk="0" hangingPunct="0">
                <a:defRPr/>
              </a:pPr>
              <a:endParaRPr lang="ru-RU" sz="1348">
                <a:latin typeface="Arial" panose="020B0604020202020204" pitchFamily="34" charset="0"/>
              </a:endParaRPr>
            </a:p>
          </p:txBody>
        </p:sp>
        <p:sp>
          <p:nvSpPr>
            <p:cNvPr id="51238" name="Полилиния 31"/>
            <p:cNvSpPr>
              <a:spLocks/>
            </p:cNvSpPr>
            <p:nvPr/>
          </p:nvSpPr>
          <p:spPr bwMode="auto">
            <a:xfrm>
              <a:off x="4122013" y="5343882"/>
              <a:ext cx="362977" cy="83854"/>
            </a:xfrm>
            <a:custGeom>
              <a:avLst/>
              <a:gdLst>
                <a:gd name="T0" fmla="*/ 0 w 361950"/>
                <a:gd name="T1" fmla="*/ 93536 h 85725"/>
                <a:gd name="T2" fmla="*/ 184966 w 361950"/>
                <a:gd name="T3" fmla="*/ 0 h 85725"/>
                <a:gd name="T4" fmla="*/ 364760 w 361950"/>
                <a:gd name="T5" fmla="*/ 86773 h 85725"/>
                <a:gd name="T6" fmla="*/ 0 60000 65536"/>
                <a:gd name="T7" fmla="*/ 0 60000 65536"/>
                <a:gd name="T8" fmla="*/ 0 60000 65536"/>
              </a:gdLst>
              <a:ahLst/>
              <a:cxnLst>
                <a:cxn ang="T6">
                  <a:pos x="T0" y="T1"/>
                </a:cxn>
                <a:cxn ang="T7">
                  <a:pos x="T2" y="T3"/>
                </a:cxn>
                <a:cxn ang="T8">
                  <a:pos x="T4" y="T5"/>
                </a:cxn>
              </a:cxnLst>
              <a:rect l="0" t="0" r="r" b="b"/>
              <a:pathLst>
                <a:path w="361950" h="85725">
                  <a:moveTo>
                    <a:pt x="0" y="93536"/>
                  </a:moveTo>
                  <a:cubicBezTo>
                    <a:pt x="41872" y="36814"/>
                    <a:pt x="109090" y="0"/>
                    <a:pt x="184966" y="0"/>
                  </a:cubicBezTo>
                  <a:cubicBezTo>
                    <a:pt x="257899" y="0"/>
                    <a:pt x="322736" y="33976"/>
                    <a:pt x="364760" y="86773"/>
                  </a:cubicBezTo>
                </a:path>
              </a:pathLst>
            </a:custGeom>
            <a:noFill/>
            <a:ln w="15875" cap="rnd">
              <a:solidFill>
                <a:schemeClr val="tx1"/>
              </a:solidFill>
              <a:prstDash val="solid"/>
              <a:round/>
              <a:headEnd/>
              <a:tailEnd/>
            </a:ln>
          </p:spPr>
          <p:txBody>
            <a:bodyPr anchor="ctr"/>
            <a:lstStyle/>
            <a:p>
              <a:pPr eaLnBrk="0" hangingPunct="0">
                <a:defRPr/>
              </a:pPr>
              <a:endParaRPr lang="ru-RU" sz="1348">
                <a:latin typeface="Arial" panose="020B0604020202020204" pitchFamily="34" charset="0"/>
              </a:endParaRPr>
            </a:p>
          </p:txBody>
        </p:sp>
        <p:sp>
          <p:nvSpPr>
            <p:cNvPr id="51239" name="Полилиния 32"/>
            <p:cNvSpPr>
              <a:spLocks/>
            </p:cNvSpPr>
            <p:nvPr/>
          </p:nvSpPr>
          <p:spPr bwMode="auto">
            <a:xfrm>
              <a:off x="4008582" y="5189074"/>
              <a:ext cx="583356" cy="135457"/>
            </a:xfrm>
            <a:custGeom>
              <a:avLst/>
              <a:gdLst>
                <a:gd name="T0" fmla="*/ 0 w 581025"/>
                <a:gd name="T1" fmla="*/ 140303 h 133350"/>
                <a:gd name="T2" fmla="*/ 297618 w 581025"/>
                <a:gd name="T3" fmla="*/ 0 h 133350"/>
                <a:gd name="T4" fmla="*/ 589026 w 581025"/>
                <a:gd name="T5" fmla="*/ 132998 h 133350"/>
                <a:gd name="T6" fmla="*/ 0 60000 65536"/>
                <a:gd name="T7" fmla="*/ 0 60000 65536"/>
                <a:gd name="T8" fmla="*/ 0 60000 65536"/>
              </a:gdLst>
              <a:ahLst/>
              <a:cxnLst>
                <a:cxn ang="T6">
                  <a:pos x="T0" y="T1"/>
                </a:cxn>
                <a:cxn ang="T7">
                  <a:pos x="T2" y="T3"/>
                </a:cxn>
                <a:cxn ang="T8">
                  <a:pos x="T4" y="T5"/>
                </a:cxn>
              </a:cxnLst>
              <a:rect l="0" t="0" r="r" b="b"/>
              <a:pathLst>
                <a:path w="581025" h="133350">
                  <a:moveTo>
                    <a:pt x="0" y="140303"/>
                  </a:moveTo>
                  <a:cubicBezTo>
                    <a:pt x="70828" y="54664"/>
                    <a:pt x="177851" y="0"/>
                    <a:pt x="297618" y="0"/>
                  </a:cubicBezTo>
                  <a:cubicBezTo>
                    <a:pt x="414128" y="0"/>
                    <a:pt x="518351" y="51511"/>
                    <a:pt x="589026" y="132998"/>
                  </a:cubicBezTo>
                </a:path>
              </a:pathLst>
            </a:custGeom>
            <a:noFill/>
            <a:ln w="15875" cap="rnd">
              <a:solidFill>
                <a:schemeClr val="tx1"/>
              </a:solidFill>
              <a:prstDash val="solid"/>
              <a:round/>
              <a:headEnd/>
              <a:tailEnd/>
            </a:ln>
          </p:spPr>
          <p:txBody>
            <a:bodyPr anchor="ctr"/>
            <a:lstStyle/>
            <a:p>
              <a:pPr eaLnBrk="0" hangingPunct="0">
                <a:defRPr/>
              </a:pPr>
              <a:endParaRPr lang="ru-RU" sz="1348">
                <a:latin typeface="Arial" panose="020B0604020202020204" pitchFamily="34" charset="0"/>
              </a:endParaRPr>
            </a:p>
          </p:txBody>
        </p:sp>
        <p:sp>
          <p:nvSpPr>
            <p:cNvPr id="51240" name="Полилиния 33"/>
            <p:cNvSpPr>
              <a:spLocks/>
            </p:cNvSpPr>
            <p:nvPr/>
          </p:nvSpPr>
          <p:spPr bwMode="auto">
            <a:xfrm>
              <a:off x="3911356" y="5050391"/>
              <a:ext cx="781050" cy="170935"/>
            </a:xfrm>
            <a:custGeom>
              <a:avLst/>
              <a:gdLst>
                <a:gd name="T0" fmla="*/ 0 w 781050"/>
                <a:gd name="T1" fmla="*/ 180461 h 171450"/>
                <a:gd name="T2" fmla="*/ 395554 w 781050"/>
                <a:gd name="T3" fmla="*/ 0 h 171450"/>
                <a:gd name="T4" fmla="*/ 785813 w 781050"/>
                <a:gd name="T5" fmla="*/ 174279 h 171450"/>
                <a:gd name="T6" fmla="*/ 0 60000 65536"/>
                <a:gd name="T7" fmla="*/ 0 60000 65536"/>
                <a:gd name="T8" fmla="*/ 0 60000 65536"/>
              </a:gdLst>
              <a:ahLst/>
              <a:cxnLst>
                <a:cxn ang="T6">
                  <a:pos x="T0" y="T1"/>
                </a:cxn>
                <a:cxn ang="T7">
                  <a:pos x="T2" y="T3"/>
                </a:cxn>
                <a:cxn ang="T8">
                  <a:pos x="T4" y="T5"/>
                </a:cxn>
              </a:cxnLst>
              <a:rect l="0" t="0" r="r" b="b"/>
              <a:pathLst>
                <a:path w="781050" h="171450">
                  <a:moveTo>
                    <a:pt x="0" y="180461"/>
                  </a:moveTo>
                  <a:cubicBezTo>
                    <a:pt x="96022" y="69866"/>
                    <a:pt x="237563" y="0"/>
                    <a:pt x="395554" y="0"/>
                  </a:cubicBezTo>
                  <a:cubicBezTo>
                    <a:pt x="550621" y="0"/>
                    <a:pt x="689877" y="67332"/>
                    <a:pt x="785813" y="174279"/>
                  </a:cubicBezTo>
                </a:path>
              </a:pathLst>
            </a:custGeom>
            <a:noFill/>
            <a:ln w="15875" cap="rnd">
              <a:solidFill>
                <a:schemeClr val="tx1"/>
              </a:solidFill>
              <a:prstDash val="solid"/>
              <a:round/>
              <a:headEnd/>
              <a:tailEnd/>
            </a:ln>
          </p:spPr>
          <p:txBody>
            <a:bodyPr anchor="ctr"/>
            <a:lstStyle/>
            <a:p>
              <a:pPr eaLnBrk="0" hangingPunct="0">
                <a:defRPr/>
              </a:pPr>
              <a:endParaRPr lang="ru-RU" sz="1348">
                <a:latin typeface="Arial" panose="020B0604020202020204" pitchFamily="34" charset="0"/>
              </a:endParaRPr>
            </a:p>
          </p:txBody>
        </p:sp>
      </p:grpSp>
      <p:grpSp>
        <p:nvGrpSpPr>
          <p:cNvPr id="327705" name="Группа 53"/>
          <p:cNvGrpSpPr>
            <a:grpSpLocks/>
          </p:cNvGrpSpPr>
          <p:nvPr/>
        </p:nvGrpSpPr>
        <p:grpSpPr bwMode="auto">
          <a:xfrm>
            <a:off x="5259632" y="3102668"/>
            <a:ext cx="303624" cy="311184"/>
            <a:chOff x="3260725" y="4992430"/>
            <a:chExt cx="809625" cy="828675"/>
          </a:xfrm>
        </p:grpSpPr>
        <p:sp>
          <p:nvSpPr>
            <p:cNvPr id="51228" name="Полилиния 44"/>
            <p:cNvSpPr>
              <a:spLocks/>
            </p:cNvSpPr>
            <p:nvPr/>
          </p:nvSpPr>
          <p:spPr bwMode="auto">
            <a:xfrm>
              <a:off x="3411899" y="4992430"/>
              <a:ext cx="507277" cy="828675"/>
            </a:xfrm>
            <a:custGeom>
              <a:avLst/>
              <a:gdLst>
                <a:gd name="T0" fmla="*/ 513194 w 504825"/>
                <a:gd name="T1" fmla="*/ 413044 h 828675"/>
                <a:gd name="T2" fmla="*/ 500050 w 504825"/>
                <a:gd name="T3" fmla="*/ 404281 h 828675"/>
                <a:gd name="T4" fmla="*/ 335553 w 504825"/>
                <a:gd name="T5" fmla="*/ 404281 h 828675"/>
                <a:gd name="T6" fmla="*/ 430803 w 504825"/>
                <a:gd name="T7" fmla="*/ 17375 h 828675"/>
                <a:gd name="T8" fmla="*/ 419941 w 504825"/>
                <a:gd name="T9" fmla="*/ 338 h 828675"/>
                <a:gd name="T10" fmla="*/ 406705 w 504825"/>
                <a:gd name="T11" fmla="*/ 4231 h 828675"/>
                <a:gd name="T12" fmla="*/ 4178 w 504825"/>
                <a:gd name="T13" fmla="*/ 408472 h 828675"/>
                <a:gd name="T14" fmla="*/ 4191 w 504825"/>
                <a:gd name="T15" fmla="*/ 428677 h 828675"/>
                <a:gd name="T16" fmla="*/ 14275 w 504825"/>
                <a:gd name="T17" fmla="*/ 432856 h 828675"/>
                <a:gd name="T18" fmla="*/ 178772 w 504825"/>
                <a:gd name="T19" fmla="*/ 432856 h 828675"/>
                <a:gd name="T20" fmla="*/ 83522 w 504825"/>
                <a:gd name="T21" fmla="*/ 819761 h 828675"/>
                <a:gd name="T22" fmla="*/ 94384 w 504825"/>
                <a:gd name="T23" fmla="*/ 836799 h 828675"/>
                <a:gd name="T24" fmla="*/ 107620 w 504825"/>
                <a:gd name="T25" fmla="*/ 832906 h 828675"/>
                <a:gd name="T26" fmla="*/ 510146 w 504825"/>
                <a:gd name="T27" fmla="*/ 428665 h 828675"/>
                <a:gd name="T28" fmla="*/ 513194 w 504825"/>
                <a:gd name="T29" fmla="*/ 413044 h 828675"/>
                <a:gd name="T30" fmla="*/ 123812 w 504825"/>
                <a:gd name="T31" fmla="*/ 776613 h 828675"/>
                <a:gd name="T32" fmla="*/ 211061 w 504825"/>
                <a:gd name="T33" fmla="*/ 421997 h 828675"/>
                <a:gd name="T34" fmla="*/ 200621 w 504825"/>
                <a:gd name="T35" fmla="*/ 404698 h 828675"/>
                <a:gd name="T36" fmla="*/ 197060 w 504825"/>
                <a:gd name="T37" fmla="*/ 404281 h 828675"/>
                <a:gd name="T38" fmla="*/ 48660 w 504825"/>
                <a:gd name="T39" fmla="*/ 404281 h 828675"/>
                <a:gd name="T40" fmla="*/ 390512 w 504825"/>
                <a:gd name="T41" fmla="*/ 60523 h 828675"/>
                <a:gd name="T42" fmla="*/ 303454 w 504825"/>
                <a:gd name="T43" fmla="*/ 415139 h 828675"/>
                <a:gd name="T44" fmla="*/ 313895 w 504825"/>
                <a:gd name="T45" fmla="*/ 432438 h 828675"/>
                <a:gd name="T46" fmla="*/ 317265 w 504825"/>
                <a:gd name="T47" fmla="*/ 432856 h 828675"/>
                <a:gd name="T48" fmla="*/ 465665 w 504825"/>
                <a:gd name="T49" fmla="*/ 432856 h 8286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4825" h="828675">
                  <a:moveTo>
                    <a:pt x="513194" y="413044"/>
                  </a:moveTo>
                  <a:cubicBezTo>
                    <a:pt x="510973" y="407746"/>
                    <a:pt x="505795" y="404294"/>
                    <a:pt x="500050" y="404281"/>
                  </a:cubicBezTo>
                  <a:lnTo>
                    <a:pt x="335553" y="404281"/>
                  </a:lnTo>
                  <a:lnTo>
                    <a:pt x="430803" y="17375"/>
                  </a:lnTo>
                  <a:cubicBezTo>
                    <a:pt x="432508" y="9671"/>
                    <a:pt x="427645" y="2043"/>
                    <a:pt x="419941" y="338"/>
                  </a:cubicBezTo>
                  <a:cubicBezTo>
                    <a:pt x="415153" y="-722"/>
                    <a:pt x="410157" y="748"/>
                    <a:pt x="406705" y="4231"/>
                  </a:cubicBezTo>
                  <a:lnTo>
                    <a:pt x="4178" y="408472"/>
                  </a:lnTo>
                  <a:cubicBezTo>
                    <a:pt x="-1398" y="414055"/>
                    <a:pt x="-1392" y="423101"/>
                    <a:pt x="4191" y="428677"/>
                  </a:cubicBezTo>
                  <a:cubicBezTo>
                    <a:pt x="6867" y="431350"/>
                    <a:pt x="10493" y="432852"/>
                    <a:pt x="14275" y="432856"/>
                  </a:cubicBezTo>
                  <a:lnTo>
                    <a:pt x="178772" y="432856"/>
                  </a:lnTo>
                  <a:lnTo>
                    <a:pt x="83522" y="819761"/>
                  </a:lnTo>
                  <a:cubicBezTo>
                    <a:pt x="81817" y="827466"/>
                    <a:pt x="86680" y="835093"/>
                    <a:pt x="94384" y="836799"/>
                  </a:cubicBezTo>
                  <a:cubicBezTo>
                    <a:pt x="99172" y="837858"/>
                    <a:pt x="104168" y="836389"/>
                    <a:pt x="107620" y="832906"/>
                  </a:cubicBezTo>
                  <a:lnTo>
                    <a:pt x="510146" y="428665"/>
                  </a:lnTo>
                  <a:cubicBezTo>
                    <a:pt x="514237" y="424558"/>
                    <a:pt x="515441" y="418387"/>
                    <a:pt x="513194" y="413044"/>
                  </a:cubicBezTo>
                  <a:close/>
                  <a:moveTo>
                    <a:pt x="123812" y="776613"/>
                  </a:moveTo>
                  <a:lnTo>
                    <a:pt x="211061" y="421997"/>
                  </a:lnTo>
                  <a:cubicBezTo>
                    <a:pt x="212956" y="414337"/>
                    <a:pt x="208281" y="406592"/>
                    <a:pt x="200621" y="404698"/>
                  </a:cubicBezTo>
                  <a:cubicBezTo>
                    <a:pt x="199456" y="404410"/>
                    <a:pt x="198260" y="404270"/>
                    <a:pt x="197060" y="404281"/>
                  </a:cubicBezTo>
                  <a:lnTo>
                    <a:pt x="48660" y="404281"/>
                  </a:lnTo>
                  <a:lnTo>
                    <a:pt x="390512" y="60523"/>
                  </a:lnTo>
                  <a:lnTo>
                    <a:pt x="303454" y="415139"/>
                  </a:lnTo>
                  <a:cubicBezTo>
                    <a:pt x="301560" y="422799"/>
                    <a:pt x="306235" y="430544"/>
                    <a:pt x="313895" y="432438"/>
                  </a:cubicBezTo>
                  <a:cubicBezTo>
                    <a:pt x="314998" y="432711"/>
                    <a:pt x="316129" y="432851"/>
                    <a:pt x="317265" y="432856"/>
                  </a:cubicBezTo>
                  <a:lnTo>
                    <a:pt x="465665" y="432856"/>
                  </a:lnTo>
                  <a:lnTo>
                    <a:pt x="123812" y="776613"/>
                  </a:lnTo>
                  <a:close/>
                </a:path>
              </a:pathLst>
            </a:custGeom>
            <a:solidFill>
              <a:schemeClr val="accent1"/>
            </a:solidFill>
            <a:ln w="9525"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46" name="Полилиния 45"/>
            <p:cNvSpPr/>
            <p:nvPr/>
          </p:nvSpPr>
          <p:spPr>
            <a:xfrm>
              <a:off x="3845268" y="5582902"/>
              <a:ext cx="137736" cy="130844"/>
            </a:xfrm>
            <a:custGeom>
              <a:avLst/>
              <a:gdLst>
                <a:gd name="connsiteX0" fmla="*/ 24028 w 133350"/>
                <a:gd name="connsiteY0" fmla="*/ 3835 h 133350"/>
                <a:gd name="connsiteX1" fmla="*/ 3835 w 133350"/>
                <a:gd name="connsiteY1" fmla="*/ 4547 h 133350"/>
                <a:gd name="connsiteX2" fmla="*/ 3835 w 133350"/>
                <a:gd name="connsiteY2" fmla="*/ 24028 h 133350"/>
                <a:gd name="connsiteX3" fmla="*/ 118135 w 133350"/>
                <a:gd name="connsiteY3" fmla="*/ 138328 h 133350"/>
                <a:gd name="connsiteX4" fmla="*/ 138328 w 133350"/>
                <a:gd name="connsiteY4" fmla="*/ 137615 h 133350"/>
                <a:gd name="connsiteX5" fmla="*/ 138328 w 133350"/>
                <a:gd name="connsiteY5" fmla="*/ 11813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24028" y="3835"/>
                  </a:moveTo>
                  <a:cubicBezTo>
                    <a:pt x="18255" y="-1545"/>
                    <a:pt x="9214" y="-1226"/>
                    <a:pt x="3835" y="4547"/>
                  </a:cubicBezTo>
                  <a:cubicBezTo>
                    <a:pt x="-1278" y="10034"/>
                    <a:pt x="-1278" y="18541"/>
                    <a:pt x="3835" y="24028"/>
                  </a:cubicBezTo>
                  <a:lnTo>
                    <a:pt x="118135" y="138328"/>
                  </a:lnTo>
                  <a:cubicBezTo>
                    <a:pt x="123908" y="143707"/>
                    <a:pt x="132948" y="143388"/>
                    <a:pt x="138328" y="137615"/>
                  </a:cubicBezTo>
                  <a:cubicBezTo>
                    <a:pt x="143441" y="132128"/>
                    <a:pt x="143441" y="123622"/>
                    <a:pt x="138328" y="118135"/>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47" name="Полилиния 46"/>
            <p:cNvSpPr/>
            <p:nvPr/>
          </p:nvSpPr>
          <p:spPr>
            <a:xfrm>
              <a:off x="3331272" y="5076305"/>
              <a:ext cx="134378" cy="137552"/>
            </a:xfrm>
            <a:custGeom>
              <a:avLst/>
              <a:gdLst>
                <a:gd name="connsiteX0" fmla="*/ 128231 w 133350"/>
                <a:gd name="connsiteY0" fmla="*/ 142519 h 133350"/>
                <a:gd name="connsiteX1" fmla="*/ 142506 w 133350"/>
                <a:gd name="connsiteY1" fmla="*/ 128219 h 133350"/>
                <a:gd name="connsiteX2" fmla="*/ 138328 w 133350"/>
                <a:gd name="connsiteY2" fmla="*/ 118135 h 133350"/>
                <a:gd name="connsiteX3" fmla="*/ 24028 w 133350"/>
                <a:gd name="connsiteY3" fmla="*/ 3835 h 133350"/>
                <a:gd name="connsiteX4" fmla="*/ 3835 w 133350"/>
                <a:gd name="connsiteY4" fmla="*/ 4547 h 133350"/>
                <a:gd name="connsiteX5" fmla="*/ 3835 w 133350"/>
                <a:gd name="connsiteY5" fmla="*/ 24028 h 133350"/>
                <a:gd name="connsiteX6" fmla="*/ 118135 w 133350"/>
                <a:gd name="connsiteY6" fmla="*/ 138328 h 133350"/>
                <a:gd name="connsiteX7" fmla="*/ 128231 w 133350"/>
                <a:gd name="connsiteY7" fmla="*/ 14251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33350">
                  <a:moveTo>
                    <a:pt x="128231" y="142519"/>
                  </a:moveTo>
                  <a:cubicBezTo>
                    <a:pt x="136122" y="142512"/>
                    <a:pt x="142513" y="136109"/>
                    <a:pt x="142506" y="128219"/>
                  </a:cubicBezTo>
                  <a:cubicBezTo>
                    <a:pt x="142503" y="124437"/>
                    <a:pt x="141000" y="120811"/>
                    <a:pt x="138328" y="118135"/>
                  </a:cubicBezTo>
                  <a:lnTo>
                    <a:pt x="24028" y="3835"/>
                  </a:lnTo>
                  <a:cubicBezTo>
                    <a:pt x="18255" y="-1545"/>
                    <a:pt x="9214" y="-1226"/>
                    <a:pt x="3835" y="4547"/>
                  </a:cubicBezTo>
                  <a:cubicBezTo>
                    <a:pt x="-1278" y="10034"/>
                    <a:pt x="-1278" y="18541"/>
                    <a:pt x="3835" y="24028"/>
                  </a:cubicBezTo>
                  <a:lnTo>
                    <a:pt x="118135" y="138328"/>
                  </a:lnTo>
                  <a:cubicBezTo>
                    <a:pt x="120811" y="141008"/>
                    <a:pt x="124443" y="142515"/>
                    <a:pt x="128231" y="142519"/>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48" name="Полилиния 47"/>
            <p:cNvSpPr/>
            <p:nvPr/>
          </p:nvSpPr>
          <p:spPr>
            <a:xfrm>
              <a:off x="3841908" y="5072949"/>
              <a:ext cx="134378" cy="134198"/>
            </a:xfrm>
            <a:custGeom>
              <a:avLst/>
              <a:gdLst>
                <a:gd name="connsiteX0" fmla="*/ 4178 w 133350"/>
                <a:gd name="connsiteY0" fmla="*/ 138328 h 133350"/>
                <a:gd name="connsiteX1" fmla="*/ 24371 w 133350"/>
                <a:gd name="connsiteY1" fmla="*/ 138328 h 133350"/>
                <a:gd name="connsiteX2" fmla="*/ 138671 w 133350"/>
                <a:gd name="connsiteY2" fmla="*/ 24028 h 133350"/>
                <a:gd name="connsiteX3" fmla="*/ 137959 w 133350"/>
                <a:gd name="connsiteY3" fmla="*/ 3835 h 133350"/>
                <a:gd name="connsiteX4" fmla="*/ 118478 w 133350"/>
                <a:gd name="connsiteY4" fmla="*/ 3835 h 133350"/>
                <a:gd name="connsiteX5" fmla="*/ 4178 w 133350"/>
                <a:gd name="connsiteY5" fmla="*/ 118135 h 133350"/>
                <a:gd name="connsiteX6" fmla="*/ 4178 w 133350"/>
                <a:gd name="connsiteY6" fmla="*/ 13832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133350">
                  <a:moveTo>
                    <a:pt x="4178" y="138328"/>
                  </a:moveTo>
                  <a:cubicBezTo>
                    <a:pt x="9757" y="143899"/>
                    <a:pt x="18793" y="143899"/>
                    <a:pt x="24371" y="138328"/>
                  </a:cubicBezTo>
                  <a:lnTo>
                    <a:pt x="138671" y="24028"/>
                  </a:lnTo>
                  <a:cubicBezTo>
                    <a:pt x="144051" y="18255"/>
                    <a:pt x="143732" y="9214"/>
                    <a:pt x="137959" y="3835"/>
                  </a:cubicBezTo>
                  <a:cubicBezTo>
                    <a:pt x="132472" y="-1278"/>
                    <a:pt x="123965" y="-1278"/>
                    <a:pt x="118478" y="3835"/>
                  </a:cubicBezTo>
                  <a:lnTo>
                    <a:pt x="4178" y="118135"/>
                  </a:lnTo>
                  <a:cubicBezTo>
                    <a:pt x="-1393" y="123713"/>
                    <a:pt x="-1393" y="132749"/>
                    <a:pt x="4178" y="138328"/>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49" name="Полилиния 48"/>
            <p:cNvSpPr/>
            <p:nvPr/>
          </p:nvSpPr>
          <p:spPr>
            <a:xfrm>
              <a:off x="3337991" y="5589612"/>
              <a:ext cx="144457" cy="144264"/>
            </a:xfrm>
            <a:custGeom>
              <a:avLst/>
              <a:gdLst>
                <a:gd name="connsiteX0" fmla="*/ 118847 w 142875"/>
                <a:gd name="connsiteY0" fmla="*/ 3835 h 142875"/>
                <a:gd name="connsiteX1" fmla="*/ 4547 w 142875"/>
                <a:gd name="connsiteY1" fmla="*/ 118135 h 142875"/>
                <a:gd name="connsiteX2" fmla="*/ 3835 w 142875"/>
                <a:gd name="connsiteY2" fmla="*/ 138328 h 142875"/>
                <a:gd name="connsiteX3" fmla="*/ 24028 w 142875"/>
                <a:gd name="connsiteY3" fmla="*/ 139041 h 142875"/>
                <a:gd name="connsiteX4" fmla="*/ 24740 w 142875"/>
                <a:gd name="connsiteY4" fmla="*/ 138328 h 142875"/>
                <a:gd name="connsiteX5" fmla="*/ 139040 w 142875"/>
                <a:gd name="connsiteY5" fmla="*/ 24028 h 142875"/>
                <a:gd name="connsiteX6" fmla="*/ 138328 w 142875"/>
                <a:gd name="connsiteY6" fmla="*/ 3835 h 142875"/>
                <a:gd name="connsiteX7" fmla="*/ 118847 w 142875"/>
                <a:gd name="connsiteY7" fmla="*/ 383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142875">
                  <a:moveTo>
                    <a:pt x="118847" y="3835"/>
                  </a:moveTo>
                  <a:lnTo>
                    <a:pt x="4547" y="118135"/>
                  </a:lnTo>
                  <a:cubicBezTo>
                    <a:pt x="-1226" y="123514"/>
                    <a:pt x="-1545" y="132555"/>
                    <a:pt x="3835" y="138328"/>
                  </a:cubicBezTo>
                  <a:cubicBezTo>
                    <a:pt x="9214" y="144101"/>
                    <a:pt x="18255" y="144420"/>
                    <a:pt x="24028" y="139041"/>
                  </a:cubicBezTo>
                  <a:cubicBezTo>
                    <a:pt x="24274" y="138811"/>
                    <a:pt x="24511" y="138574"/>
                    <a:pt x="24740" y="138328"/>
                  </a:cubicBezTo>
                  <a:lnTo>
                    <a:pt x="139040" y="24028"/>
                  </a:lnTo>
                  <a:cubicBezTo>
                    <a:pt x="144420" y="18255"/>
                    <a:pt x="144101" y="9214"/>
                    <a:pt x="138328" y="3835"/>
                  </a:cubicBezTo>
                  <a:cubicBezTo>
                    <a:pt x="132841" y="-1278"/>
                    <a:pt x="124334" y="-1278"/>
                    <a:pt x="118847" y="3835"/>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50" name="Полилиния 49"/>
            <p:cNvSpPr/>
            <p:nvPr/>
          </p:nvSpPr>
          <p:spPr>
            <a:xfrm>
              <a:off x="3344710" y="5499029"/>
              <a:ext cx="47032" cy="50323"/>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51234" name="Полилиния 50"/>
            <p:cNvSpPr>
              <a:spLocks/>
            </p:cNvSpPr>
            <p:nvPr/>
          </p:nvSpPr>
          <p:spPr bwMode="auto">
            <a:xfrm>
              <a:off x="3260725" y="5435284"/>
              <a:ext cx="47032" cy="46969"/>
            </a:xfrm>
            <a:custGeom>
              <a:avLst/>
              <a:gdLst>
                <a:gd name="T0" fmla="*/ 47625 w 47625"/>
                <a:gd name="T1" fmla="*/ 23813 h 47625"/>
                <a:gd name="T2" fmla="*/ 23813 w 47625"/>
                <a:gd name="T3" fmla="*/ 47625 h 47625"/>
                <a:gd name="T4" fmla="*/ 0 w 47625"/>
                <a:gd name="T5" fmla="*/ 23813 h 47625"/>
                <a:gd name="T6" fmla="*/ 23813 w 47625"/>
                <a:gd name="T7" fmla="*/ 0 h 47625"/>
                <a:gd name="T8" fmla="*/ 47625 w 47625"/>
                <a:gd name="T9" fmla="*/ 23813 h 47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1"/>
            </a:solidFill>
            <a:ln w="9525"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51235" name="Полилиния 51"/>
            <p:cNvSpPr>
              <a:spLocks/>
            </p:cNvSpPr>
            <p:nvPr/>
          </p:nvSpPr>
          <p:spPr bwMode="auto">
            <a:xfrm>
              <a:off x="4023318" y="5311152"/>
              <a:ext cx="47032" cy="50323"/>
            </a:xfrm>
            <a:custGeom>
              <a:avLst/>
              <a:gdLst>
                <a:gd name="T0" fmla="*/ 47625 w 47625"/>
                <a:gd name="T1" fmla="*/ 23813 h 47625"/>
                <a:gd name="T2" fmla="*/ 23813 w 47625"/>
                <a:gd name="T3" fmla="*/ 47625 h 47625"/>
                <a:gd name="T4" fmla="*/ 0 w 47625"/>
                <a:gd name="T5" fmla="*/ 23813 h 47625"/>
                <a:gd name="T6" fmla="*/ 23813 w 47625"/>
                <a:gd name="T7" fmla="*/ 0 h 47625"/>
                <a:gd name="T8" fmla="*/ 47625 w 47625"/>
                <a:gd name="T9" fmla="*/ 23813 h 47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1"/>
            </a:solidFill>
            <a:ln w="9525"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53" name="Полилиния 52"/>
            <p:cNvSpPr/>
            <p:nvPr/>
          </p:nvSpPr>
          <p:spPr>
            <a:xfrm>
              <a:off x="3469011" y="5072949"/>
              <a:ext cx="50391" cy="46969"/>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grpSp>
      <p:sp>
        <p:nvSpPr>
          <p:cNvPr id="51215" name="Заголовок 3"/>
          <p:cNvSpPr txBox="1">
            <a:spLocks noChangeArrowheads="1"/>
          </p:cNvSpPr>
          <p:nvPr/>
        </p:nvSpPr>
        <p:spPr bwMode="auto">
          <a:xfrm>
            <a:off x="1692274" y="180863"/>
            <a:ext cx="7110238" cy="66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Консолидация капитала</a:t>
            </a:r>
          </a:p>
        </p:txBody>
      </p:sp>
      <p:sp>
        <p:nvSpPr>
          <p:cNvPr id="38" name="Прямоугольник 37"/>
          <p:cNvSpPr>
            <a:spLocks noChangeArrowheads="1"/>
          </p:cNvSpPr>
          <p:nvPr/>
        </p:nvSpPr>
        <p:spPr bwMode="auto">
          <a:xfrm>
            <a:off x="4724498" y="3465485"/>
            <a:ext cx="1991616" cy="1464477"/>
          </a:xfrm>
          <a:prstGeom prst="rect">
            <a:avLst/>
          </a:prstGeom>
          <a:noFill/>
          <a:ln w="9525">
            <a:noFill/>
            <a:miter lim="800000"/>
            <a:headEnd/>
            <a:tailEnd/>
          </a:ln>
        </p:spPr>
        <p:txBody>
          <a:bodyPr wrap="square" lIns="0" tIns="34277" rIns="68555" bIns="34277">
            <a:spAutoFit/>
          </a:bodyPr>
          <a:lstStyle/>
          <a:p>
            <a:pPr defTabSz="341417">
              <a:spcAft>
                <a:spcPts val="278"/>
              </a:spcAft>
            </a:pPr>
            <a:r>
              <a:rPr lang="ru-RU" sz="1428" dirty="0">
                <a:latin typeface="Arial" panose="020B0604020202020204" pitchFamily="34" charset="0"/>
              </a:rPr>
              <a:t>Валюта представления</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пересчет в валюту представления осуществляется по IAS 21</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выделение трансляционного резерва</a:t>
            </a:r>
          </a:p>
          <a:p>
            <a:pPr defTabSz="341417">
              <a:spcAft>
                <a:spcPts val="278"/>
              </a:spcAft>
            </a:pPr>
            <a:endParaRPr lang="ru-RU" sz="794" dirty="0">
              <a:latin typeface="Arial" panose="020B0604020202020204" pitchFamily="34" charset="0"/>
            </a:endParaRPr>
          </a:p>
        </p:txBody>
      </p:sp>
      <p:cxnSp>
        <p:nvCxnSpPr>
          <p:cNvPr id="39" name="Прямая соединительная линия 17"/>
          <p:cNvCxnSpPr>
            <a:cxnSpLocks/>
          </p:cNvCxnSpPr>
          <p:nvPr/>
        </p:nvCxnSpPr>
        <p:spPr>
          <a:xfrm>
            <a:off x="5434999" y="2042613"/>
            <a:ext cx="144882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27718" name="Группа 53"/>
          <p:cNvGrpSpPr>
            <a:grpSpLocks/>
          </p:cNvGrpSpPr>
          <p:nvPr/>
        </p:nvGrpSpPr>
        <p:grpSpPr bwMode="auto">
          <a:xfrm>
            <a:off x="7524328" y="2200377"/>
            <a:ext cx="302364" cy="311184"/>
            <a:chOff x="3260725" y="4992430"/>
            <a:chExt cx="809625" cy="828675"/>
          </a:xfrm>
        </p:grpSpPr>
        <p:sp>
          <p:nvSpPr>
            <p:cNvPr id="51219" name="Полилиния 44"/>
            <p:cNvSpPr>
              <a:spLocks/>
            </p:cNvSpPr>
            <p:nvPr/>
          </p:nvSpPr>
          <p:spPr bwMode="auto">
            <a:xfrm>
              <a:off x="3412531" y="4992430"/>
              <a:ext cx="506016" cy="828675"/>
            </a:xfrm>
            <a:custGeom>
              <a:avLst/>
              <a:gdLst>
                <a:gd name="T0" fmla="*/ 513194 w 504825"/>
                <a:gd name="T1" fmla="*/ 413044 h 828675"/>
                <a:gd name="T2" fmla="*/ 500050 w 504825"/>
                <a:gd name="T3" fmla="*/ 404281 h 828675"/>
                <a:gd name="T4" fmla="*/ 335553 w 504825"/>
                <a:gd name="T5" fmla="*/ 404281 h 828675"/>
                <a:gd name="T6" fmla="*/ 430803 w 504825"/>
                <a:gd name="T7" fmla="*/ 17375 h 828675"/>
                <a:gd name="T8" fmla="*/ 419941 w 504825"/>
                <a:gd name="T9" fmla="*/ 338 h 828675"/>
                <a:gd name="T10" fmla="*/ 406705 w 504825"/>
                <a:gd name="T11" fmla="*/ 4231 h 828675"/>
                <a:gd name="T12" fmla="*/ 4178 w 504825"/>
                <a:gd name="T13" fmla="*/ 408472 h 828675"/>
                <a:gd name="T14" fmla="*/ 4191 w 504825"/>
                <a:gd name="T15" fmla="*/ 428677 h 828675"/>
                <a:gd name="T16" fmla="*/ 14275 w 504825"/>
                <a:gd name="T17" fmla="*/ 432856 h 828675"/>
                <a:gd name="T18" fmla="*/ 178772 w 504825"/>
                <a:gd name="T19" fmla="*/ 432856 h 828675"/>
                <a:gd name="T20" fmla="*/ 83522 w 504825"/>
                <a:gd name="T21" fmla="*/ 819761 h 828675"/>
                <a:gd name="T22" fmla="*/ 94384 w 504825"/>
                <a:gd name="T23" fmla="*/ 836799 h 828675"/>
                <a:gd name="T24" fmla="*/ 107620 w 504825"/>
                <a:gd name="T25" fmla="*/ 832906 h 828675"/>
                <a:gd name="T26" fmla="*/ 510146 w 504825"/>
                <a:gd name="T27" fmla="*/ 428665 h 828675"/>
                <a:gd name="T28" fmla="*/ 513194 w 504825"/>
                <a:gd name="T29" fmla="*/ 413044 h 828675"/>
                <a:gd name="T30" fmla="*/ 123812 w 504825"/>
                <a:gd name="T31" fmla="*/ 776613 h 828675"/>
                <a:gd name="T32" fmla="*/ 211061 w 504825"/>
                <a:gd name="T33" fmla="*/ 421997 h 828675"/>
                <a:gd name="T34" fmla="*/ 200621 w 504825"/>
                <a:gd name="T35" fmla="*/ 404698 h 828675"/>
                <a:gd name="T36" fmla="*/ 197060 w 504825"/>
                <a:gd name="T37" fmla="*/ 404281 h 828675"/>
                <a:gd name="T38" fmla="*/ 48660 w 504825"/>
                <a:gd name="T39" fmla="*/ 404281 h 828675"/>
                <a:gd name="T40" fmla="*/ 390512 w 504825"/>
                <a:gd name="T41" fmla="*/ 60523 h 828675"/>
                <a:gd name="T42" fmla="*/ 303454 w 504825"/>
                <a:gd name="T43" fmla="*/ 415139 h 828675"/>
                <a:gd name="T44" fmla="*/ 313895 w 504825"/>
                <a:gd name="T45" fmla="*/ 432438 h 828675"/>
                <a:gd name="T46" fmla="*/ 317265 w 504825"/>
                <a:gd name="T47" fmla="*/ 432856 h 828675"/>
                <a:gd name="T48" fmla="*/ 465665 w 504825"/>
                <a:gd name="T49" fmla="*/ 432856 h 8286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4825" h="828675">
                  <a:moveTo>
                    <a:pt x="513194" y="413044"/>
                  </a:moveTo>
                  <a:cubicBezTo>
                    <a:pt x="510973" y="407746"/>
                    <a:pt x="505795" y="404294"/>
                    <a:pt x="500050" y="404281"/>
                  </a:cubicBezTo>
                  <a:lnTo>
                    <a:pt x="335553" y="404281"/>
                  </a:lnTo>
                  <a:lnTo>
                    <a:pt x="430803" y="17375"/>
                  </a:lnTo>
                  <a:cubicBezTo>
                    <a:pt x="432508" y="9671"/>
                    <a:pt x="427645" y="2043"/>
                    <a:pt x="419941" y="338"/>
                  </a:cubicBezTo>
                  <a:cubicBezTo>
                    <a:pt x="415153" y="-722"/>
                    <a:pt x="410157" y="748"/>
                    <a:pt x="406705" y="4231"/>
                  </a:cubicBezTo>
                  <a:lnTo>
                    <a:pt x="4178" y="408472"/>
                  </a:lnTo>
                  <a:cubicBezTo>
                    <a:pt x="-1398" y="414055"/>
                    <a:pt x="-1392" y="423101"/>
                    <a:pt x="4191" y="428677"/>
                  </a:cubicBezTo>
                  <a:cubicBezTo>
                    <a:pt x="6867" y="431350"/>
                    <a:pt x="10493" y="432852"/>
                    <a:pt x="14275" y="432856"/>
                  </a:cubicBezTo>
                  <a:lnTo>
                    <a:pt x="178772" y="432856"/>
                  </a:lnTo>
                  <a:lnTo>
                    <a:pt x="83522" y="819761"/>
                  </a:lnTo>
                  <a:cubicBezTo>
                    <a:pt x="81817" y="827466"/>
                    <a:pt x="86680" y="835093"/>
                    <a:pt x="94384" y="836799"/>
                  </a:cubicBezTo>
                  <a:cubicBezTo>
                    <a:pt x="99172" y="837858"/>
                    <a:pt x="104168" y="836389"/>
                    <a:pt x="107620" y="832906"/>
                  </a:cubicBezTo>
                  <a:lnTo>
                    <a:pt x="510146" y="428665"/>
                  </a:lnTo>
                  <a:cubicBezTo>
                    <a:pt x="514237" y="424558"/>
                    <a:pt x="515441" y="418387"/>
                    <a:pt x="513194" y="413044"/>
                  </a:cubicBezTo>
                  <a:close/>
                  <a:moveTo>
                    <a:pt x="123812" y="776613"/>
                  </a:moveTo>
                  <a:lnTo>
                    <a:pt x="211061" y="421997"/>
                  </a:lnTo>
                  <a:cubicBezTo>
                    <a:pt x="212956" y="414337"/>
                    <a:pt x="208281" y="406592"/>
                    <a:pt x="200621" y="404698"/>
                  </a:cubicBezTo>
                  <a:cubicBezTo>
                    <a:pt x="199456" y="404410"/>
                    <a:pt x="198260" y="404270"/>
                    <a:pt x="197060" y="404281"/>
                  </a:cubicBezTo>
                  <a:lnTo>
                    <a:pt x="48660" y="404281"/>
                  </a:lnTo>
                  <a:lnTo>
                    <a:pt x="390512" y="60523"/>
                  </a:lnTo>
                  <a:lnTo>
                    <a:pt x="303454" y="415139"/>
                  </a:lnTo>
                  <a:cubicBezTo>
                    <a:pt x="301560" y="422799"/>
                    <a:pt x="306235" y="430544"/>
                    <a:pt x="313895" y="432438"/>
                  </a:cubicBezTo>
                  <a:cubicBezTo>
                    <a:pt x="314998" y="432711"/>
                    <a:pt x="316129" y="432851"/>
                    <a:pt x="317265" y="432856"/>
                  </a:cubicBezTo>
                  <a:lnTo>
                    <a:pt x="465665" y="432856"/>
                  </a:lnTo>
                  <a:lnTo>
                    <a:pt x="123812" y="776613"/>
                  </a:lnTo>
                  <a:close/>
                </a:path>
              </a:pathLst>
            </a:custGeom>
            <a:solidFill>
              <a:schemeClr val="accent1"/>
            </a:solidFill>
            <a:ln w="9525"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43" name="Полилиния 42"/>
            <p:cNvSpPr/>
            <p:nvPr/>
          </p:nvSpPr>
          <p:spPr>
            <a:xfrm>
              <a:off x="3844331" y="5582902"/>
              <a:ext cx="134938" cy="130844"/>
            </a:xfrm>
            <a:custGeom>
              <a:avLst/>
              <a:gdLst>
                <a:gd name="connsiteX0" fmla="*/ 24028 w 133350"/>
                <a:gd name="connsiteY0" fmla="*/ 3835 h 133350"/>
                <a:gd name="connsiteX1" fmla="*/ 3835 w 133350"/>
                <a:gd name="connsiteY1" fmla="*/ 4547 h 133350"/>
                <a:gd name="connsiteX2" fmla="*/ 3835 w 133350"/>
                <a:gd name="connsiteY2" fmla="*/ 24028 h 133350"/>
                <a:gd name="connsiteX3" fmla="*/ 118135 w 133350"/>
                <a:gd name="connsiteY3" fmla="*/ 138328 h 133350"/>
                <a:gd name="connsiteX4" fmla="*/ 138328 w 133350"/>
                <a:gd name="connsiteY4" fmla="*/ 137615 h 133350"/>
                <a:gd name="connsiteX5" fmla="*/ 138328 w 133350"/>
                <a:gd name="connsiteY5" fmla="*/ 11813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24028" y="3835"/>
                  </a:moveTo>
                  <a:cubicBezTo>
                    <a:pt x="18255" y="-1545"/>
                    <a:pt x="9214" y="-1226"/>
                    <a:pt x="3835" y="4547"/>
                  </a:cubicBezTo>
                  <a:cubicBezTo>
                    <a:pt x="-1278" y="10034"/>
                    <a:pt x="-1278" y="18541"/>
                    <a:pt x="3835" y="24028"/>
                  </a:cubicBezTo>
                  <a:lnTo>
                    <a:pt x="118135" y="138328"/>
                  </a:lnTo>
                  <a:cubicBezTo>
                    <a:pt x="123908" y="143707"/>
                    <a:pt x="132948" y="143388"/>
                    <a:pt x="138328" y="137615"/>
                  </a:cubicBezTo>
                  <a:cubicBezTo>
                    <a:pt x="143441" y="132128"/>
                    <a:pt x="143441" y="123622"/>
                    <a:pt x="138328" y="118135"/>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44" name="Полилиния 43"/>
            <p:cNvSpPr/>
            <p:nvPr/>
          </p:nvSpPr>
          <p:spPr>
            <a:xfrm>
              <a:off x="3331568" y="5076305"/>
              <a:ext cx="134938" cy="137552"/>
            </a:xfrm>
            <a:custGeom>
              <a:avLst/>
              <a:gdLst>
                <a:gd name="connsiteX0" fmla="*/ 128231 w 133350"/>
                <a:gd name="connsiteY0" fmla="*/ 142519 h 133350"/>
                <a:gd name="connsiteX1" fmla="*/ 142506 w 133350"/>
                <a:gd name="connsiteY1" fmla="*/ 128219 h 133350"/>
                <a:gd name="connsiteX2" fmla="*/ 138328 w 133350"/>
                <a:gd name="connsiteY2" fmla="*/ 118135 h 133350"/>
                <a:gd name="connsiteX3" fmla="*/ 24028 w 133350"/>
                <a:gd name="connsiteY3" fmla="*/ 3835 h 133350"/>
                <a:gd name="connsiteX4" fmla="*/ 3835 w 133350"/>
                <a:gd name="connsiteY4" fmla="*/ 4547 h 133350"/>
                <a:gd name="connsiteX5" fmla="*/ 3835 w 133350"/>
                <a:gd name="connsiteY5" fmla="*/ 24028 h 133350"/>
                <a:gd name="connsiteX6" fmla="*/ 118135 w 133350"/>
                <a:gd name="connsiteY6" fmla="*/ 138328 h 133350"/>
                <a:gd name="connsiteX7" fmla="*/ 128231 w 133350"/>
                <a:gd name="connsiteY7" fmla="*/ 14251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33350">
                  <a:moveTo>
                    <a:pt x="128231" y="142519"/>
                  </a:moveTo>
                  <a:cubicBezTo>
                    <a:pt x="136122" y="142512"/>
                    <a:pt x="142513" y="136109"/>
                    <a:pt x="142506" y="128219"/>
                  </a:cubicBezTo>
                  <a:cubicBezTo>
                    <a:pt x="142503" y="124437"/>
                    <a:pt x="141000" y="120811"/>
                    <a:pt x="138328" y="118135"/>
                  </a:cubicBezTo>
                  <a:lnTo>
                    <a:pt x="24028" y="3835"/>
                  </a:lnTo>
                  <a:cubicBezTo>
                    <a:pt x="18255" y="-1545"/>
                    <a:pt x="9214" y="-1226"/>
                    <a:pt x="3835" y="4547"/>
                  </a:cubicBezTo>
                  <a:cubicBezTo>
                    <a:pt x="-1278" y="10034"/>
                    <a:pt x="-1278" y="18541"/>
                    <a:pt x="3835" y="24028"/>
                  </a:cubicBezTo>
                  <a:lnTo>
                    <a:pt x="118135" y="138328"/>
                  </a:lnTo>
                  <a:cubicBezTo>
                    <a:pt x="120811" y="141008"/>
                    <a:pt x="124443" y="142515"/>
                    <a:pt x="128231" y="142519"/>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45" name="Полилиния 44"/>
            <p:cNvSpPr/>
            <p:nvPr/>
          </p:nvSpPr>
          <p:spPr>
            <a:xfrm>
              <a:off x="3840956" y="5072949"/>
              <a:ext cx="134938" cy="134198"/>
            </a:xfrm>
            <a:custGeom>
              <a:avLst/>
              <a:gdLst>
                <a:gd name="connsiteX0" fmla="*/ 4178 w 133350"/>
                <a:gd name="connsiteY0" fmla="*/ 138328 h 133350"/>
                <a:gd name="connsiteX1" fmla="*/ 24371 w 133350"/>
                <a:gd name="connsiteY1" fmla="*/ 138328 h 133350"/>
                <a:gd name="connsiteX2" fmla="*/ 138671 w 133350"/>
                <a:gd name="connsiteY2" fmla="*/ 24028 h 133350"/>
                <a:gd name="connsiteX3" fmla="*/ 137959 w 133350"/>
                <a:gd name="connsiteY3" fmla="*/ 3835 h 133350"/>
                <a:gd name="connsiteX4" fmla="*/ 118478 w 133350"/>
                <a:gd name="connsiteY4" fmla="*/ 3835 h 133350"/>
                <a:gd name="connsiteX5" fmla="*/ 4178 w 133350"/>
                <a:gd name="connsiteY5" fmla="*/ 118135 h 133350"/>
                <a:gd name="connsiteX6" fmla="*/ 4178 w 133350"/>
                <a:gd name="connsiteY6" fmla="*/ 13832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133350">
                  <a:moveTo>
                    <a:pt x="4178" y="138328"/>
                  </a:moveTo>
                  <a:cubicBezTo>
                    <a:pt x="9757" y="143899"/>
                    <a:pt x="18793" y="143899"/>
                    <a:pt x="24371" y="138328"/>
                  </a:cubicBezTo>
                  <a:lnTo>
                    <a:pt x="138671" y="24028"/>
                  </a:lnTo>
                  <a:cubicBezTo>
                    <a:pt x="144051" y="18255"/>
                    <a:pt x="143732" y="9214"/>
                    <a:pt x="137959" y="3835"/>
                  </a:cubicBezTo>
                  <a:cubicBezTo>
                    <a:pt x="132472" y="-1278"/>
                    <a:pt x="123965" y="-1278"/>
                    <a:pt x="118478" y="3835"/>
                  </a:cubicBezTo>
                  <a:lnTo>
                    <a:pt x="4178" y="118135"/>
                  </a:lnTo>
                  <a:cubicBezTo>
                    <a:pt x="-1393" y="123713"/>
                    <a:pt x="-1393" y="132749"/>
                    <a:pt x="4178" y="138328"/>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51" name="Полилиния 50"/>
            <p:cNvSpPr/>
            <p:nvPr/>
          </p:nvSpPr>
          <p:spPr>
            <a:xfrm>
              <a:off x="3338315" y="5589612"/>
              <a:ext cx="145057" cy="144264"/>
            </a:xfrm>
            <a:custGeom>
              <a:avLst/>
              <a:gdLst>
                <a:gd name="connsiteX0" fmla="*/ 118847 w 142875"/>
                <a:gd name="connsiteY0" fmla="*/ 3835 h 142875"/>
                <a:gd name="connsiteX1" fmla="*/ 4547 w 142875"/>
                <a:gd name="connsiteY1" fmla="*/ 118135 h 142875"/>
                <a:gd name="connsiteX2" fmla="*/ 3835 w 142875"/>
                <a:gd name="connsiteY2" fmla="*/ 138328 h 142875"/>
                <a:gd name="connsiteX3" fmla="*/ 24028 w 142875"/>
                <a:gd name="connsiteY3" fmla="*/ 139041 h 142875"/>
                <a:gd name="connsiteX4" fmla="*/ 24740 w 142875"/>
                <a:gd name="connsiteY4" fmla="*/ 138328 h 142875"/>
                <a:gd name="connsiteX5" fmla="*/ 139040 w 142875"/>
                <a:gd name="connsiteY5" fmla="*/ 24028 h 142875"/>
                <a:gd name="connsiteX6" fmla="*/ 138328 w 142875"/>
                <a:gd name="connsiteY6" fmla="*/ 3835 h 142875"/>
                <a:gd name="connsiteX7" fmla="*/ 118847 w 142875"/>
                <a:gd name="connsiteY7" fmla="*/ 383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142875">
                  <a:moveTo>
                    <a:pt x="118847" y="3835"/>
                  </a:moveTo>
                  <a:lnTo>
                    <a:pt x="4547" y="118135"/>
                  </a:lnTo>
                  <a:cubicBezTo>
                    <a:pt x="-1226" y="123514"/>
                    <a:pt x="-1545" y="132555"/>
                    <a:pt x="3835" y="138328"/>
                  </a:cubicBezTo>
                  <a:cubicBezTo>
                    <a:pt x="9214" y="144101"/>
                    <a:pt x="18255" y="144420"/>
                    <a:pt x="24028" y="139041"/>
                  </a:cubicBezTo>
                  <a:cubicBezTo>
                    <a:pt x="24274" y="138811"/>
                    <a:pt x="24511" y="138574"/>
                    <a:pt x="24740" y="138328"/>
                  </a:cubicBezTo>
                  <a:lnTo>
                    <a:pt x="139040" y="24028"/>
                  </a:lnTo>
                  <a:cubicBezTo>
                    <a:pt x="144420" y="18255"/>
                    <a:pt x="144101" y="9214"/>
                    <a:pt x="138328" y="3835"/>
                  </a:cubicBezTo>
                  <a:cubicBezTo>
                    <a:pt x="132841" y="-1278"/>
                    <a:pt x="124334" y="-1278"/>
                    <a:pt x="118847" y="3835"/>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52" name="Полилиния 51"/>
            <p:cNvSpPr/>
            <p:nvPr/>
          </p:nvSpPr>
          <p:spPr>
            <a:xfrm>
              <a:off x="3345062" y="5499029"/>
              <a:ext cx="47228" cy="50323"/>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sp>
          <p:nvSpPr>
            <p:cNvPr id="51225" name="Полилиния 50"/>
            <p:cNvSpPr>
              <a:spLocks/>
            </p:cNvSpPr>
            <p:nvPr/>
          </p:nvSpPr>
          <p:spPr bwMode="auto">
            <a:xfrm>
              <a:off x="3260725" y="5435284"/>
              <a:ext cx="47228" cy="46969"/>
            </a:xfrm>
            <a:custGeom>
              <a:avLst/>
              <a:gdLst>
                <a:gd name="T0" fmla="*/ 47625 w 47625"/>
                <a:gd name="T1" fmla="*/ 23813 h 47625"/>
                <a:gd name="T2" fmla="*/ 23813 w 47625"/>
                <a:gd name="T3" fmla="*/ 47625 h 47625"/>
                <a:gd name="T4" fmla="*/ 0 w 47625"/>
                <a:gd name="T5" fmla="*/ 23813 h 47625"/>
                <a:gd name="T6" fmla="*/ 23813 w 47625"/>
                <a:gd name="T7" fmla="*/ 0 h 47625"/>
                <a:gd name="T8" fmla="*/ 47625 w 47625"/>
                <a:gd name="T9" fmla="*/ 23813 h 47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1"/>
            </a:solidFill>
            <a:ln w="9525"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51226" name="Полилиния 51"/>
            <p:cNvSpPr>
              <a:spLocks/>
            </p:cNvSpPr>
            <p:nvPr/>
          </p:nvSpPr>
          <p:spPr bwMode="auto">
            <a:xfrm>
              <a:off x="4023122" y="5311152"/>
              <a:ext cx="47228" cy="50323"/>
            </a:xfrm>
            <a:custGeom>
              <a:avLst/>
              <a:gdLst>
                <a:gd name="T0" fmla="*/ 47625 w 47625"/>
                <a:gd name="T1" fmla="*/ 23813 h 47625"/>
                <a:gd name="T2" fmla="*/ 23813 w 47625"/>
                <a:gd name="T3" fmla="*/ 47625 h 47625"/>
                <a:gd name="T4" fmla="*/ 0 w 47625"/>
                <a:gd name="T5" fmla="*/ 23813 h 47625"/>
                <a:gd name="T6" fmla="*/ 23813 w 47625"/>
                <a:gd name="T7" fmla="*/ 0 h 47625"/>
                <a:gd name="T8" fmla="*/ 47625 w 47625"/>
                <a:gd name="T9" fmla="*/ 23813 h 47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1"/>
            </a:solidFill>
            <a:ln w="9525" cap="flat">
              <a:solidFill>
                <a:schemeClr val="tx1"/>
              </a:solidFill>
              <a:prstDash val="solid"/>
              <a:miter lim="800000"/>
              <a:headEnd/>
              <a:tailEnd/>
            </a:ln>
          </p:spPr>
          <p:txBody>
            <a:bodyPr anchor="ctr"/>
            <a:lstStyle/>
            <a:p>
              <a:pPr eaLnBrk="0" hangingPunct="0">
                <a:defRPr/>
              </a:pPr>
              <a:endParaRPr lang="ru-RU" sz="1348">
                <a:latin typeface="Arial" panose="020B0604020202020204" pitchFamily="34" charset="0"/>
              </a:endParaRPr>
            </a:p>
          </p:txBody>
        </p:sp>
        <p:sp>
          <p:nvSpPr>
            <p:cNvPr id="56" name="Полилиния 55"/>
            <p:cNvSpPr/>
            <p:nvPr/>
          </p:nvSpPr>
          <p:spPr>
            <a:xfrm>
              <a:off x="3469878" y="5072949"/>
              <a:ext cx="50603" cy="46969"/>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chemeClr val="accent5"/>
            </a:solidFill>
            <a:ln w="9525" cap="flat">
              <a:solidFill>
                <a:schemeClr val="tx1"/>
              </a:solidFill>
              <a:prstDash val="solid"/>
              <a:miter/>
            </a:ln>
          </p:spPr>
          <p:txBody>
            <a:bodyPr anchor="ctr"/>
            <a:lstStyle/>
            <a:p>
              <a:pPr eaLnBrk="0" hangingPunct="0">
                <a:defRPr/>
              </a:pPr>
              <a:endParaRPr lang="ru-RU" sz="1348">
                <a:latin typeface="Arial" panose="020B0604020202020204" pitchFamily="34" charset="0"/>
              </a:endParaRPr>
            </a:p>
          </p:txBody>
        </p:sp>
      </p:grpSp>
      <p:sp>
        <p:nvSpPr>
          <p:cNvPr id="54" name="Прямоугольник 53"/>
          <p:cNvSpPr>
            <a:spLocks noChangeArrowheads="1"/>
          </p:cNvSpPr>
          <p:nvPr/>
        </p:nvSpPr>
        <p:spPr bwMode="auto">
          <a:xfrm>
            <a:off x="261717" y="1236308"/>
            <a:ext cx="2575136" cy="1715315"/>
          </a:xfrm>
          <a:prstGeom prst="rect">
            <a:avLst/>
          </a:prstGeom>
          <a:noFill/>
          <a:ln w="9525">
            <a:noFill/>
            <a:miter lim="800000"/>
            <a:headEnd/>
            <a:tailEnd/>
          </a:ln>
        </p:spPr>
        <p:txBody>
          <a:bodyPr lIns="0" tIns="34277" rIns="68555" bIns="34277">
            <a:spAutoFit/>
          </a:bodyPr>
          <a:lstStyle/>
          <a:p>
            <a:pPr defTabSz="341417">
              <a:spcAft>
                <a:spcPts val="278"/>
              </a:spcAft>
            </a:pPr>
            <a:r>
              <a:rPr lang="ru-RU" sz="1984" dirty="0">
                <a:latin typeface="Arial" panose="020B0604020202020204" pitchFamily="34" charset="0"/>
              </a:rPr>
              <a:t>Поддерживаемые методы консолидации</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полная консолидация</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по методу долевого участия</a:t>
            </a:r>
          </a:p>
          <a:p>
            <a:pPr marL="180975" lvl="1" indent="-180975" defTabSz="914644" eaLnBrk="1" hangingPunct="1">
              <a:lnSpc>
                <a:spcPct val="90000"/>
              </a:lnSpc>
              <a:spcBef>
                <a:spcPts val="200"/>
              </a:spcBef>
              <a:spcAft>
                <a:spcPts val="200"/>
              </a:spcAft>
              <a:buClr>
                <a:srgbClr val="D20000"/>
              </a:buClr>
              <a:buSzPct val="60000"/>
              <a:buFont typeface="Arial" panose="020B0604020202020204" pitchFamily="34" charset="0"/>
              <a:buChar char="•"/>
              <a:defRPr/>
            </a:pPr>
            <a:r>
              <a:rPr lang="ru-RU" sz="1000" b="0" dirty="0">
                <a:latin typeface="Arial" panose="020B0604020202020204" pitchFamily="34" charset="0"/>
              </a:rPr>
              <a:t>пропорциональная консолидация</a:t>
            </a:r>
          </a:p>
          <a:p>
            <a:pPr defTabSz="341417">
              <a:spcAft>
                <a:spcPts val="278"/>
              </a:spcAft>
            </a:pPr>
            <a:endParaRPr lang="ru-RU" sz="794" dirty="0">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4"/>
          <p:cNvSpPr txBox="1">
            <a:spLocks noChangeArrowheads="1"/>
          </p:cNvSpPr>
          <p:nvPr/>
        </p:nvSpPr>
        <p:spPr bwMode="auto">
          <a:xfrm>
            <a:off x="1268047" y="123478"/>
            <a:ext cx="7903306" cy="63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Сокращение сроков подготовки корпоративной отчетности</a:t>
            </a:r>
          </a:p>
        </p:txBody>
      </p:sp>
      <p:grpSp>
        <p:nvGrpSpPr>
          <p:cNvPr id="100354" name="Группа 5"/>
          <p:cNvGrpSpPr>
            <a:grpSpLocks/>
          </p:cNvGrpSpPr>
          <p:nvPr/>
        </p:nvGrpSpPr>
        <p:grpSpPr bwMode="auto">
          <a:xfrm>
            <a:off x="99201" y="879340"/>
            <a:ext cx="6948454" cy="4117696"/>
            <a:chOff x="1247318" y="999967"/>
            <a:chExt cx="9098741" cy="5490984"/>
          </a:xfrm>
          <a:solidFill>
            <a:schemeClr val="bg1">
              <a:lumMod val="95000"/>
            </a:schemeClr>
          </a:solidFill>
        </p:grpSpPr>
        <p:sp>
          <p:nvSpPr>
            <p:cNvPr id="8" name="Прямоугольник 7"/>
            <p:cNvSpPr/>
            <p:nvPr/>
          </p:nvSpPr>
          <p:spPr>
            <a:xfrm>
              <a:off x="1247318" y="999967"/>
              <a:ext cx="9098741" cy="549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348">
                <a:solidFill>
                  <a:srgbClr val="FFFFFF"/>
                </a:solidFill>
                <a:latin typeface="Arial" charset="0"/>
                <a:cs typeface="Arial" charset="0"/>
              </a:endParaRPr>
            </a:p>
          </p:txBody>
        </p:sp>
        <p:grpSp>
          <p:nvGrpSpPr>
            <p:cNvPr id="100361" name="Группа 8"/>
            <p:cNvGrpSpPr>
              <a:grpSpLocks/>
            </p:cNvGrpSpPr>
            <p:nvPr/>
          </p:nvGrpSpPr>
          <p:grpSpPr bwMode="auto">
            <a:xfrm>
              <a:off x="1417067" y="1124228"/>
              <a:ext cx="8640431" cy="5185370"/>
              <a:chOff x="1776412" y="1412945"/>
              <a:chExt cx="7921732" cy="4607983"/>
            </a:xfrm>
            <a:grpFill/>
          </p:grpSpPr>
          <p:sp>
            <p:nvSpPr>
              <p:cNvPr id="100362" name="Прямоугольник 4"/>
              <p:cNvSpPr>
                <a:spLocks noChangeArrowheads="1"/>
              </p:cNvSpPr>
              <p:nvPr/>
            </p:nvSpPr>
            <p:spPr bwMode="auto">
              <a:xfrm>
                <a:off x="1776412" y="1493839"/>
                <a:ext cx="865188" cy="287337"/>
              </a:xfrm>
              <a:prstGeom prst="rect">
                <a:avLst/>
              </a:prstGeom>
              <a:grpFill/>
              <a:ln w="25400">
                <a:solidFill>
                  <a:srgbClr val="7ABC32"/>
                </a:solidFill>
                <a:round/>
                <a:headEnd/>
                <a:tailEnd/>
              </a:ln>
            </p:spPr>
            <p:txBody>
              <a:bodyPr wrap="none" anchor="ctr"/>
              <a:lstStyle/>
              <a:p>
                <a:pPr algn="ctr"/>
                <a:endParaRPr lang="ru-RU" altLang="ru-RU" sz="1110">
                  <a:solidFill>
                    <a:srgbClr val="FFFFFF"/>
                  </a:solidFill>
                </a:endParaRPr>
              </a:p>
            </p:txBody>
          </p:sp>
          <p:sp>
            <p:nvSpPr>
              <p:cNvPr id="100363" name="Прямоугольник 5"/>
              <p:cNvSpPr>
                <a:spLocks noChangeArrowheads="1"/>
              </p:cNvSpPr>
              <p:nvPr/>
            </p:nvSpPr>
            <p:spPr bwMode="auto">
              <a:xfrm>
                <a:off x="2646362" y="2278064"/>
                <a:ext cx="46038" cy="288925"/>
              </a:xfrm>
              <a:prstGeom prst="rect">
                <a:avLst/>
              </a:prstGeom>
              <a:grpFill/>
              <a:ln w="25400">
                <a:solidFill>
                  <a:srgbClr val="7ABC32"/>
                </a:solidFill>
                <a:round/>
                <a:headEnd/>
                <a:tailEnd/>
              </a:ln>
            </p:spPr>
            <p:txBody>
              <a:bodyPr wrap="none" anchor="ctr"/>
              <a:lstStyle/>
              <a:p>
                <a:pPr algn="ctr"/>
                <a:endParaRPr lang="ru-RU" altLang="ru-RU" sz="1110">
                  <a:solidFill>
                    <a:srgbClr val="FFFFFF"/>
                  </a:solidFill>
                </a:endParaRPr>
              </a:p>
            </p:txBody>
          </p:sp>
          <p:sp>
            <p:nvSpPr>
              <p:cNvPr id="100364" name="Прямоугольник 6"/>
              <p:cNvSpPr>
                <a:spLocks noChangeArrowheads="1"/>
              </p:cNvSpPr>
              <p:nvPr/>
            </p:nvSpPr>
            <p:spPr bwMode="auto">
              <a:xfrm>
                <a:off x="2695575" y="3062289"/>
                <a:ext cx="1530350" cy="288925"/>
              </a:xfrm>
              <a:prstGeom prst="rect">
                <a:avLst/>
              </a:prstGeom>
              <a:grpFill/>
              <a:ln w="25400">
                <a:solidFill>
                  <a:srgbClr val="7ABC32"/>
                </a:solidFill>
                <a:round/>
                <a:headEnd/>
                <a:tailEnd/>
              </a:ln>
            </p:spPr>
            <p:txBody>
              <a:bodyPr wrap="none" anchor="ctr"/>
              <a:lstStyle/>
              <a:p>
                <a:pPr algn="ctr"/>
                <a:endParaRPr lang="ru-RU" altLang="ru-RU" sz="1110">
                  <a:solidFill>
                    <a:srgbClr val="FFFFFF"/>
                  </a:solidFill>
                </a:endParaRPr>
              </a:p>
            </p:txBody>
          </p:sp>
          <p:sp>
            <p:nvSpPr>
              <p:cNvPr id="100365" name="Прямоугольник 7"/>
              <p:cNvSpPr>
                <a:spLocks noChangeArrowheads="1"/>
              </p:cNvSpPr>
              <p:nvPr/>
            </p:nvSpPr>
            <p:spPr bwMode="auto">
              <a:xfrm>
                <a:off x="4225926" y="3859214"/>
                <a:ext cx="358775" cy="288925"/>
              </a:xfrm>
              <a:prstGeom prst="rect">
                <a:avLst/>
              </a:prstGeom>
              <a:grpFill/>
              <a:ln w="25400">
                <a:solidFill>
                  <a:srgbClr val="7ABC32"/>
                </a:solidFill>
                <a:round/>
                <a:headEnd/>
                <a:tailEnd/>
              </a:ln>
            </p:spPr>
            <p:txBody>
              <a:bodyPr wrap="none" anchor="ctr"/>
              <a:lstStyle/>
              <a:p>
                <a:pPr algn="ctr"/>
                <a:endParaRPr lang="ru-RU" altLang="ru-RU" sz="1110">
                  <a:solidFill>
                    <a:srgbClr val="FFFFFF"/>
                  </a:solidFill>
                </a:endParaRPr>
              </a:p>
            </p:txBody>
          </p:sp>
          <p:sp>
            <p:nvSpPr>
              <p:cNvPr id="100366" name="Прямоугольник 8"/>
              <p:cNvSpPr>
                <a:spLocks noChangeArrowheads="1"/>
              </p:cNvSpPr>
              <p:nvPr/>
            </p:nvSpPr>
            <p:spPr bwMode="auto">
              <a:xfrm>
                <a:off x="4584701" y="4679950"/>
                <a:ext cx="593725" cy="287338"/>
              </a:xfrm>
              <a:prstGeom prst="rect">
                <a:avLst/>
              </a:prstGeom>
              <a:grpFill/>
              <a:ln w="25400">
                <a:solidFill>
                  <a:srgbClr val="7ABC32"/>
                </a:solidFill>
                <a:round/>
                <a:headEnd/>
                <a:tailEnd/>
              </a:ln>
            </p:spPr>
            <p:txBody>
              <a:bodyPr wrap="none" anchor="ctr"/>
              <a:lstStyle/>
              <a:p>
                <a:pPr algn="ctr"/>
                <a:endParaRPr lang="ru-RU" altLang="ru-RU" sz="1110">
                  <a:solidFill>
                    <a:srgbClr val="FFFFFF"/>
                  </a:solidFill>
                </a:endParaRPr>
              </a:p>
            </p:txBody>
          </p:sp>
          <p:sp>
            <p:nvSpPr>
              <p:cNvPr id="100367" name="Rectangle 3"/>
              <p:cNvSpPr txBox="1">
                <a:spLocks noChangeArrowheads="1"/>
              </p:cNvSpPr>
              <p:nvPr/>
            </p:nvSpPr>
            <p:spPr bwMode="auto">
              <a:xfrm>
                <a:off x="5277743" y="4639129"/>
                <a:ext cx="3455895" cy="462589"/>
              </a:xfrm>
              <a:prstGeom prst="rect">
                <a:avLst/>
              </a:prstGeom>
              <a:grpFill/>
              <a:ln w="9525">
                <a:noFill/>
                <a:miter lim="800000"/>
                <a:headEnd/>
                <a:tailEnd/>
              </a:ln>
            </p:spPr>
            <p:txBody>
              <a:bodyPr/>
              <a:lstStyle/>
              <a:p>
                <a:pPr>
                  <a:spcBef>
                    <a:spcPct val="20000"/>
                  </a:spcBef>
                  <a:buClr>
                    <a:srgbClr val="D71920"/>
                  </a:buClr>
                </a:pPr>
                <a:r>
                  <a:rPr lang="ru-RU" altLang="ru-RU" sz="1507">
                    <a:solidFill>
                      <a:srgbClr val="3E5057"/>
                    </a:solidFill>
                  </a:rPr>
                  <a:t>Выпуск отчетности и </a:t>
                </a:r>
                <a:r>
                  <a:rPr lang="en-US" altLang="ru-RU" sz="1507">
                    <a:solidFill>
                      <a:srgbClr val="3E5057"/>
                    </a:solidFill>
                  </a:rPr>
                  <a:t>MD&amp;A</a:t>
                </a:r>
                <a:endParaRPr lang="ru-RU" altLang="ru-RU" sz="1507">
                  <a:solidFill>
                    <a:srgbClr val="3E5057"/>
                  </a:solidFill>
                </a:endParaRPr>
              </a:p>
            </p:txBody>
          </p:sp>
          <p:sp>
            <p:nvSpPr>
              <p:cNvPr id="100368" name="Rectangle 3"/>
              <p:cNvSpPr txBox="1">
                <a:spLocks noChangeArrowheads="1"/>
              </p:cNvSpPr>
              <p:nvPr/>
            </p:nvSpPr>
            <p:spPr bwMode="auto">
              <a:xfrm>
                <a:off x="2210371" y="3809454"/>
                <a:ext cx="1953200" cy="481988"/>
              </a:xfrm>
              <a:prstGeom prst="rect">
                <a:avLst/>
              </a:prstGeom>
              <a:grpFill/>
              <a:ln w="9525">
                <a:noFill/>
                <a:miter lim="800000"/>
                <a:headEnd/>
                <a:tailEnd/>
              </a:ln>
            </p:spPr>
            <p:txBody>
              <a:bodyPr/>
              <a:lstStyle/>
              <a:p>
                <a:pPr>
                  <a:spcBef>
                    <a:spcPct val="20000"/>
                  </a:spcBef>
                  <a:buClr>
                    <a:srgbClr val="D71920"/>
                  </a:buClr>
                </a:pPr>
                <a:r>
                  <a:rPr lang="ru-RU" altLang="ru-RU" sz="1507">
                    <a:solidFill>
                      <a:srgbClr val="3E5057"/>
                    </a:solidFill>
                  </a:rPr>
                  <a:t>Консолидация</a:t>
                </a:r>
              </a:p>
            </p:txBody>
          </p:sp>
          <p:sp>
            <p:nvSpPr>
              <p:cNvPr id="100369" name="Rectangle 3"/>
              <p:cNvSpPr txBox="1">
                <a:spLocks noChangeArrowheads="1"/>
              </p:cNvSpPr>
              <p:nvPr/>
            </p:nvSpPr>
            <p:spPr bwMode="auto">
              <a:xfrm>
                <a:off x="4316260" y="3026037"/>
                <a:ext cx="5322923" cy="496910"/>
              </a:xfrm>
              <a:prstGeom prst="rect">
                <a:avLst/>
              </a:prstGeom>
              <a:grpFill/>
              <a:ln w="9525">
                <a:noFill/>
                <a:miter lim="800000"/>
                <a:headEnd/>
                <a:tailEnd/>
              </a:ln>
            </p:spPr>
            <p:txBody>
              <a:bodyPr/>
              <a:lstStyle/>
              <a:p>
                <a:pPr>
                  <a:spcBef>
                    <a:spcPct val="20000"/>
                  </a:spcBef>
                  <a:buClr>
                    <a:srgbClr val="D71920"/>
                  </a:buClr>
                </a:pPr>
                <a:r>
                  <a:rPr lang="ru-RU" altLang="ru-RU" sz="1507" dirty="0">
                    <a:solidFill>
                      <a:srgbClr val="3E5057"/>
                    </a:solidFill>
                  </a:rPr>
                  <a:t>Учет и закрытие УУ и М</a:t>
                </a:r>
                <a:r>
                  <a:rPr lang="en-US" altLang="ru-RU" sz="1507" dirty="0">
                    <a:solidFill>
                      <a:srgbClr val="3E5057"/>
                    </a:solidFill>
                  </a:rPr>
                  <a:t>C</a:t>
                </a:r>
                <a:r>
                  <a:rPr lang="ru-RU" altLang="ru-RU" sz="1507" dirty="0">
                    <a:solidFill>
                      <a:srgbClr val="3E5057"/>
                    </a:solidFill>
                  </a:rPr>
                  <a:t>ФО на уровне БЕ</a:t>
                </a:r>
              </a:p>
            </p:txBody>
          </p:sp>
          <p:sp>
            <p:nvSpPr>
              <p:cNvPr id="100370" name="Rectangle 3"/>
              <p:cNvSpPr txBox="1">
                <a:spLocks noChangeArrowheads="1"/>
              </p:cNvSpPr>
              <p:nvPr/>
            </p:nvSpPr>
            <p:spPr bwMode="auto">
              <a:xfrm>
                <a:off x="2784842" y="2227698"/>
                <a:ext cx="2071118" cy="564060"/>
              </a:xfrm>
              <a:prstGeom prst="rect">
                <a:avLst/>
              </a:prstGeom>
              <a:grpFill/>
              <a:ln w="9525">
                <a:noFill/>
                <a:miter lim="800000"/>
                <a:headEnd/>
                <a:tailEnd/>
              </a:ln>
            </p:spPr>
            <p:txBody>
              <a:bodyPr/>
              <a:lstStyle/>
              <a:p>
                <a:pPr>
                  <a:spcBef>
                    <a:spcPct val="20000"/>
                  </a:spcBef>
                  <a:buClr>
                    <a:srgbClr val="D71920"/>
                  </a:buClr>
                </a:pPr>
                <a:r>
                  <a:rPr lang="ru-RU" altLang="ru-RU" sz="1507" dirty="0">
                    <a:solidFill>
                      <a:srgbClr val="3E5057"/>
                    </a:solidFill>
                  </a:rPr>
                  <a:t>Закрытие РСБУ</a:t>
                </a:r>
              </a:p>
            </p:txBody>
          </p:sp>
          <p:sp>
            <p:nvSpPr>
              <p:cNvPr id="100371" name="Rectangle 3"/>
              <p:cNvSpPr txBox="1">
                <a:spLocks noChangeArrowheads="1"/>
              </p:cNvSpPr>
              <p:nvPr/>
            </p:nvSpPr>
            <p:spPr bwMode="auto">
              <a:xfrm>
                <a:off x="2713789" y="1412945"/>
                <a:ext cx="1637241" cy="450651"/>
              </a:xfrm>
              <a:prstGeom prst="rect">
                <a:avLst/>
              </a:prstGeom>
              <a:grpFill/>
              <a:ln w="9525">
                <a:noFill/>
                <a:miter lim="800000"/>
                <a:headEnd/>
                <a:tailEnd/>
              </a:ln>
            </p:spPr>
            <p:txBody>
              <a:bodyPr/>
              <a:lstStyle/>
              <a:p>
                <a:pPr>
                  <a:spcBef>
                    <a:spcPct val="20000"/>
                  </a:spcBef>
                  <a:buClr>
                    <a:srgbClr val="D71920"/>
                  </a:buClr>
                </a:pPr>
                <a:r>
                  <a:rPr lang="ru-RU" altLang="ru-RU" sz="1507">
                    <a:solidFill>
                      <a:srgbClr val="3E5057"/>
                    </a:solidFill>
                  </a:rPr>
                  <a:t>Сверка ВГО</a:t>
                </a:r>
              </a:p>
            </p:txBody>
          </p:sp>
          <p:cxnSp>
            <p:nvCxnSpPr>
              <p:cNvPr id="100372" name="Прямая соединительная линия 16"/>
              <p:cNvCxnSpPr>
                <a:cxnSpLocks noChangeShapeType="1"/>
              </p:cNvCxnSpPr>
              <p:nvPr/>
            </p:nvCxnSpPr>
            <p:spPr bwMode="auto">
              <a:xfrm>
                <a:off x="2646362" y="1493838"/>
                <a:ext cx="0" cy="1073150"/>
              </a:xfrm>
              <a:prstGeom prst="line">
                <a:avLst/>
              </a:prstGeom>
              <a:grpFill/>
              <a:ln w="25400">
                <a:solidFill>
                  <a:srgbClr val="7ABC32"/>
                </a:solidFill>
                <a:round/>
                <a:headEnd/>
                <a:tailEnd/>
              </a:ln>
            </p:spPr>
          </p:cxnSp>
          <p:cxnSp>
            <p:nvCxnSpPr>
              <p:cNvPr id="100373" name="Прямая соединительная линия 19"/>
              <p:cNvCxnSpPr>
                <a:cxnSpLocks noChangeShapeType="1"/>
              </p:cNvCxnSpPr>
              <p:nvPr/>
            </p:nvCxnSpPr>
            <p:spPr bwMode="auto">
              <a:xfrm>
                <a:off x="2684463" y="2270125"/>
                <a:ext cx="9525" cy="1093788"/>
              </a:xfrm>
              <a:prstGeom prst="line">
                <a:avLst/>
              </a:prstGeom>
              <a:grpFill/>
              <a:ln w="25400">
                <a:solidFill>
                  <a:srgbClr val="7ABC32"/>
                </a:solidFill>
                <a:round/>
                <a:headEnd/>
                <a:tailEnd/>
              </a:ln>
            </p:spPr>
          </p:cxnSp>
          <p:cxnSp>
            <p:nvCxnSpPr>
              <p:cNvPr id="100374" name="Прямая соединительная линия 20"/>
              <p:cNvCxnSpPr>
                <a:cxnSpLocks noChangeShapeType="1"/>
              </p:cNvCxnSpPr>
              <p:nvPr/>
            </p:nvCxnSpPr>
            <p:spPr bwMode="auto">
              <a:xfrm>
                <a:off x="4227512" y="3062289"/>
                <a:ext cx="0" cy="928687"/>
              </a:xfrm>
              <a:prstGeom prst="line">
                <a:avLst/>
              </a:prstGeom>
              <a:grpFill/>
              <a:ln w="25400">
                <a:solidFill>
                  <a:srgbClr val="7ABC32"/>
                </a:solidFill>
                <a:round/>
                <a:headEnd/>
                <a:tailEnd/>
              </a:ln>
            </p:spPr>
          </p:cxnSp>
          <p:cxnSp>
            <p:nvCxnSpPr>
              <p:cNvPr id="100375" name="Прямая соединительная линия 21"/>
              <p:cNvCxnSpPr>
                <a:cxnSpLocks noChangeShapeType="1"/>
              </p:cNvCxnSpPr>
              <p:nvPr/>
            </p:nvCxnSpPr>
            <p:spPr bwMode="auto">
              <a:xfrm>
                <a:off x="4584700" y="3895725"/>
                <a:ext cx="0" cy="928688"/>
              </a:xfrm>
              <a:prstGeom prst="line">
                <a:avLst/>
              </a:prstGeom>
              <a:grpFill/>
              <a:ln w="25400">
                <a:solidFill>
                  <a:srgbClr val="7ABC32"/>
                </a:solidFill>
                <a:round/>
                <a:headEnd/>
                <a:tailEnd/>
              </a:ln>
            </p:spPr>
          </p:cxnSp>
          <p:cxnSp>
            <p:nvCxnSpPr>
              <p:cNvPr id="24" name="Прямая со стрелкой 23"/>
              <p:cNvCxnSpPr/>
              <p:nvPr/>
            </p:nvCxnSpPr>
            <p:spPr>
              <a:xfrm>
                <a:off x="1776495" y="5331521"/>
                <a:ext cx="7921649" cy="0"/>
              </a:xfrm>
              <a:prstGeom prst="straightConnector1">
                <a:avLst/>
              </a:prstGeom>
              <a:grpFill/>
              <a:ln w="76200">
                <a:solidFill>
                  <a:srgbClr val="808080"/>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1776495" y="1506955"/>
                <a:ext cx="0" cy="3670867"/>
              </a:xfrm>
              <a:prstGeom prst="line">
                <a:avLst/>
              </a:prstGeom>
              <a:grpFill/>
              <a:ln w="28575">
                <a:solidFill>
                  <a:srgbClr val="808080"/>
                </a:solidFill>
                <a:prstDash val="lgDash"/>
              </a:ln>
            </p:spPr>
            <p:style>
              <a:lnRef idx="1">
                <a:schemeClr val="accent1"/>
              </a:lnRef>
              <a:fillRef idx="0">
                <a:schemeClr val="accent1"/>
              </a:fillRef>
              <a:effectRef idx="0">
                <a:schemeClr val="accent1"/>
              </a:effectRef>
              <a:fontRef idx="minor">
                <a:schemeClr val="tx1"/>
              </a:fontRef>
            </p:style>
          </p:cxnSp>
          <p:grpSp>
            <p:nvGrpSpPr>
              <p:cNvPr id="100378" name="Группа 26"/>
              <p:cNvGrpSpPr>
                <a:grpSpLocks/>
              </p:cNvGrpSpPr>
              <p:nvPr/>
            </p:nvGrpSpPr>
            <p:grpSpPr bwMode="auto">
              <a:xfrm>
                <a:off x="8588151" y="4755391"/>
                <a:ext cx="521917" cy="1114370"/>
                <a:chOff x="7061866" y="5166530"/>
                <a:chExt cx="522329" cy="1114072"/>
              </a:xfrm>
              <a:grpFill/>
            </p:grpSpPr>
            <p:sp>
              <p:nvSpPr>
                <p:cNvPr id="62491" name="TextBox 28"/>
                <p:cNvSpPr txBox="1">
                  <a:spLocks noChangeArrowheads="1"/>
                </p:cNvSpPr>
                <p:nvPr/>
              </p:nvSpPr>
              <p:spPr bwMode="auto">
                <a:xfrm>
                  <a:off x="7061866" y="5824288"/>
                  <a:ext cx="522329" cy="456314"/>
                </a:xfrm>
                <a:prstGeom prst="rect">
                  <a:avLst/>
                </a:prstGeom>
                <a:grpFill/>
                <a:ln>
                  <a:noFill/>
                </a:ln>
              </p:spPr>
              <p:txBody>
                <a:bodyPr wrap="none">
                  <a:spAutoFit/>
                </a:bodyPr>
                <a:lstStyle>
                  <a:lvl1pPr>
                    <a:spcBef>
                      <a:spcPct val="20000"/>
                    </a:spcBef>
                    <a:buClr>
                      <a:srgbClr val="CC0000"/>
                    </a:buClr>
                    <a:buChar char="•"/>
                    <a:defRPr sz="2100">
                      <a:solidFill>
                        <a:schemeClr val="tx1"/>
                      </a:solidFill>
                      <a:latin typeface="Futura PT Demi" panose="020B0702020204020303" pitchFamily="34" charset="-52"/>
                    </a:defRPr>
                  </a:lvl1pPr>
                  <a:lvl2pPr marL="742950" indent="-285750">
                    <a:spcBef>
                      <a:spcPct val="20000"/>
                    </a:spcBef>
                    <a:buClr>
                      <a:srgbClr val="CC0000"/>
                    </a:buClr>
                    <a:buChar char="•"/>
                    <a:defRPr sz="1600">
                      <a:solidFill>
                        <a:schemeClr val="tx1"/>
                      </a:solidFill>
                      <a:latin typeface="Futura PT Demi" panose="020B0702020204020303" pitchFamily="34" charset="-52"/>
                    </a:defRPr>
                  </a:lvl2pPr>
                  <a:lvl3pPr marL="1143000" indent="-228600">
                    <a:spcBef>
                      <a:spcPct val="20000"/>
                    </a:spcBef>
                    <a:buClr>
                      <a:srgbClr val="CC0000"/>
                    </a:buClr>
                    <a:buChar char="•"/>
                    <a:defRPr sz="1600">
                      <a:solidFill>
                        <a:schemeClr val="tx1"/>
                      </a:solidFill>
                      <a:latin typeface="Futura PT Demi" panose="020B0702020204020303" pitchFamily="34" charset="-52"/>
                    </a:defRPr>
                  </a:lvl3pPr>
                  <a:lvl4pPr marL="1600200" indent="-228600">
                    <a:spcBef>
                      <a:spcPct val="20000"/>
                    </a:spcBef>
                    <a:buClr>
                      <a:srgbClr val="CC0000"/>
                    </a:buClr>
                    <a:buChar char="•"/>
                    <a:defRPr sz="1400">
                      <a:solidFill>
                        <a:schemeClr val="tx1"/>
                      </a:solidFill>
                      <a:latin typeface="Futura PT Demi" panose="020B0702020204020303" pitchFamily="34" charset="-52"/>
                    </a:defRPr>
                  </a:lvl4pPr>
                  <a:lvl5pPr marL="2057400" indent="-228600">
                    <a:spcBef>
                      <a:spcPct val="20000"/>
                    </a:spcBef>
                    <a:buClr>
                      <a:srgbClr val="CC0000"/>
                    </a:buClr>
                    <a:buChar char="•"/>
                    <a:defRPr sz="1300">
                      <a:solidFill>
                        <a:schemeClr val="tx1"/>
                      </a:solidFill>
                      <a:latin typeface="Futura PT Demi" panose="020B0702020204020303" pitchFamily="34" charset="-52"/>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9pPr>
                </a:lstStyle>
                <a:p>
                  <a:pPr fontAlgn="auto">
                    <a:spcBef>
                      <a:spcPct val="0"/>
                    </a:spcBef>
                    <a:spcAft>
                      <a:spcPts val="0"/>
                    </a:spcAft>
                    <a:buClrTx/>
                    <a:buNone/>
                    <a:defRPr/>
                  </a:pPr>
                  <a:r>
                    <a:rPr lang="en-US" altLang="ru-RU" sz="1903" dirty="0">
                      <a:solidFill>
                        <a:srgbClr val="FC6E51"/>
                      </a:solidFill>
                      <a:latin typeface="Arial" panose="020B0604020202020204" pitchFamily="34" charset="0"/>
                    </a:rPr>
                    <a:t>T</a:t>
                  </a:r>
                  <a:r>
                    <a:rPr lang="ru-RU" altLang="ru-RU" sz="1586" dirty="0">
                      <a:solidFill>
                        <a:srgbClr val="FC6E51"/>
                      </a:solidFill>
                      <a:latin typeface="Arial" panose="020B0604020202020204" pitchFamily="34" charset="0"/>
                    </a:rPr>
                    <a:t>з</a:t>
                  </a:r>
                </a:p>
              </p:txBody>
            </p:sp>
            <p:cxnSp>
              <p:nvCxnSpPr>
                <p:cNvPr id="100384" name="Прямая соединительная линия 29"/>
                <p:cNvCxnSpPr>
                  <a:cxnSpLocks noChangeShapeType="1"/>
                </p:cNvCxnSpPr>
                <p:nvPr/>
              </p:nvCxnSpPr>
              <p:spPr bwMode="auto">
                <a:xfrm flipH="1">
                  <a:off x="7267576" y="5166530"/>
                  <a:ext cx="4762" cy="471488"/>
                </a:xfrm>
                <a:prstGeom prst="line">
                  <a:avLst/>
                </a:prstGeom>
                <a:grpFill/>
                <a:ln w="76200">
                  <a:solidFill>
                    <a:srgbClr val="E9573F"/>
                  </a:solidFill>
                  <a:round/>
                  <a:headEnd/>
                  <a:tailEnd/>
                </a:ln>
              </p:spPr>
            </p:cxnSp>
            <p:sp>
              <p:nvSpPr>
                <p:cNvPr id="62493" name="Овал 30"/>
                <p:cNvSpPr>
                  <a:spLocks noChangeArrowheads="1"/>
                </p:cNvSpPr>
                <p:nvPr/>
              </p:nvSpPr>
              <p:spPr bwMode="auto">
                <a:xfrm>
                  <a:off x="7187804" y="5618685"/>
                  <a:ext cx="170965" cy="171559"/>
                </a:xfrm>
                <a:prstGeom prst="ellipse">
                  <a:avLst/>
                </a:prstGeom>
                <a:grpFill/>
                <a:ln w="76200">
                  <a:solidFill>
                    <a:srgbClr val="E9573F"/>
                  </a:solidFill>
                  <a:round/>
                  <a:headEnd/>
                  <a:tailEnd/>
                </a:ln>
              </p:spPr>
              <p:txBody>
                <a:bodyPr anchor="ctr"/>
                <a:lstStyle>
                  <a:lvl1pPr>
                    <a:spcBef>
                      <a:spcPct val="20000"/>
                    </a:spcBef>
                    <a:buClr>
                      <a:srgbClr val="CC0000"/>
                    </a:buClr>
                    <a:buChar char="•"/>
                    <a:defRPr sz="2100">
                      <a:solidFill>
                        <a:schemeClr val="tx1"/>
                      </a:solidFill>
                      <a:latin typeface="Futura PT Demi" panose="020B0702020204020303" pitchFamily="34" charset="-52"/>
                    </a:defRPr>
                  </a:lvl1pPr>
                  <a:lvl2pPr marL="742950" indent="-285750">
                    <a:spcBef>
                      <a:spcPct val="20000"/>
                    </a:spcBef>
                    <a:buClr>
                      <a:srgbClr val="CC0000"/>
                    </a:buClr>
                    <a:buChar char="•"/>
                    <a:defRPr sz="1600">
                      <a:solidFill>
                        <a:schemeClr val="tx1"/>
                      </a:solidFill>
                      <a:latin typeface="Futura PT Demi" panose="020B0702020204020303" pitchFamily="34" charset="-52"/>
                    </a:defRPr>
                  </a:lvl2pPr>
                  <a:lvl3pPr marL="1143000" indent="-228600">
                    <a:spcBef>
                      <a:spcPct val="20000"/>
                    </a:spcBef>
                    <a:buClr>
                      <a:srgbClr val="CC0000"/>
                    </a:buClr>
                    <a:buChar char="•"/>
                    <a:defRPr sz="1600">
                      <a:solidFill>
                        <a:schemeClr val="tx1"/>
                      </a:solidFill>
                      <a:latin typeface="Futura PT Demi" panose="020B0702020204020303" pitchFamily="34" charset="-52"/>
                    </a:defRPr>
                  </a:lvl3pPr>
                  <a:lvl4pPr marL="1600200" indent="-228600">
                    <a:spcBef>
                      <a:spcPct val="20000"/>
                    </a:spcBef>
                    <a:buClr>
                      <a:srgbClr val="CC0000"/>
                    </a:buClr>
                    <a:buChar char="•"/>
                    <a:defRPr sz="1400">
                      <a:solidFill>
                        <a:schemeClr val="tx1"/>
                      </a:solidFill>
                      <a:latin typeface="Futura PT Demi" panose="020B0702020204020303" pitchFamily="34" charset="-52"/>
                    </a:defRPr>
                  </a:lvl4pPr>
                  <a:lvl5pPr marL="2057400" indent="-228600">
                    <a:spcBef>
                      <a:spcPct val="20000"/>
                    </a:spcBef>
                    <a:buClr>
                      <a:srgbClr val="CC0000"/>
                    </a:buClr>
                    <a:buChar char="•"/>
                    <a:defRPr sz="1300">
                      <a:solidFill>
                        <a:schemeClr val="tx1"/>
                      </a:solidFill>
                      <a:latin typeface="Futura PT Demi" panose="020B0702020204020303" pitchFamily="34" charset="-52"/>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9pPr>
                </a:lstStyle>
                <a:p>
                  <a:pPr algn="ctr" fontAlgn="auto">
                    <a:spcBef>
                      <a:spcPct val="0"/>
                    </a:spcBef>
                    <a:spcAft>
                      <a:spcPts val="0"/>
                    </a:spcAft>
                    <a:buClrTx/>
                    <a:buNone/>
                    <a:defRPr/>
                  </a:pPr>
                  <a:endParaRPr lang="ru-RU" altLang="ru-RU" sz="1665">
                    <a:solidFill>
                      <a:srgbClr val="000000"/>
                    </a:solidFill>
                    <a:latin typeface="Arial" panose="020B0604020202020204" pitchFamily="34" charset="0"/>
                  </a:endParaRPr>
                </a:p>
              </p:txBody>
            </p:sp>
          </p:grpSp>
          <p:sp>
            <p:nvSpPr>
              <p:cNvPr id="62487" name="TextBox 33"/>
              <p:cNvSpPr txBox="1">
                <a:spLocks noChangeArrowheads="1"/>
              </p:cNvSpPr>
              <p:nvPr/>
            </p:nvSpPr>
            <p:spPr bwMode="auto">
              <a:xfrm>
                <a:off x="4798156" y="5394924"/>
                <a:ext cx="521917" cy="456436"/>
              </a:xfrm>
              <a:prstGeom prst="rect">
                <a:avLst/>
              </a:prstGeom>
              <a:grpFill/>
              <a:ln>
                <a:noFill/>
              </a:ln>
            </p:spPr>
            <p:txBody>
              <a:bodyPr wrap="none">
                <a:spAutoFit/>
              </a:bodyPr>
              <a:lstStyle>
                <a:lvl1pPr>
                  <a:spcBef>
                    <a:spcPct val="20000"/>
                  </a:spcBef>
                  <a:buClr>
                    <a:srgbClr val="CC0000"/>
                  </a:buClr>
                  <a:buChar char="•"/>
                  <a:defRPr sz="2100">
                    <a:solidFill>
                      <a:schemeClr val="tx1"/>
                    </a:solidFill>
                    <a:latin typeface="Futura PT Demi" panose="020B0702020204020303" pitchFamily="34" charset="-52"/>
                  </a:defRPr>
                </a:lvl1pPr>
                <a:lvl2pPr marL="742950" indent="-285750">
                  <a:spcBef>
                    <a:spcPct val="20000"/>
                  </a:spcBef>
                  <a:buClr>
                    <a:srgbClr val="CC0000"/>
                  </a:buClr>
                  <a:buChar char="•"/>
                  <a:defRPr sz="1600">
                    <a:solidFill>
                      <a:schemeClr val="tx1"/>
                    </a:solidFill>
                    <a:latin typeface="Futura PT Demi" panose="020B0702020204020303" pitchFamily="34" charset="-52"/>
                  </a:defRPr>
                </a:lvl2pPr>
                <a:lvl3pPr marL="1143000" indent="-228600">
                  <a:spcBef>
                    <a:spcPct val="20000"/>
                  </a:spcBef>
                  <a:buClr>
                    <a:srgbClr val="CC0000"/>
                  </a:buClr>
                  <a:buChar char="•"/>
                  <a:defRPr sz="1600">
                    <a:solidFill>
                      <a:schemeClr val="tx1"/>
                    </a:solidFill>
                    <a:latin typeface="Futura PT Demi" panose="020B0702020204020303" pitchFamily="34" charset="-52"/>
                  </a:defRPr>
                </a:lvl3pPr>
                <a:lvl4pPr marL="1600200" indent="-228600">
                  <a:spcBef>
                    <a:spcPct val="20000"/>
                  </a:spcBef>
                  <a:buClr>
                    <a:srgbClr val="CC0000"/>
                  </a:buClr>
                  <a:buChar char="•"/>
                  <a:defRPr sz="1400">
                    <a:solidFill>
                      <a:schemeClr val="tx1"/>
                    </a:solidFill>
                    <a:latin typeface="Futura PT Demi" panose="020B0702020204020303" pitchFamily="34" charset="-52"/>
                  </a:defRPr>
                </a:lvl4pPr>
                <a:lvl5pPr marL="2057400" indent="-228600">
                  <a:spcBef>
                    <a:spcPct val="20000"/>
                  </a:spcBef>
                  <a:buClr>
                    <a:srgbClr val="CC0000"/>
                  </a:buClr>
                  <a:buChar char="•"/>
                  <a:defRPr sz="1300">
                    <a:solidFill>
                      <a:schemeClr val="tx1"/>
                    </a:solidFill>
                    <a:latin typeface="Futura PT Demi" panose="020B0702020204020303" pitchFamily="34" charset="-52"/>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9pPr>
              </a:lstStyle>
              <a:p>
                <a:pPr fontAlgn="auto">
                  <a:spcBef>
                    <a:spcPct val="0"/>
                  </a:spcBef>
                  <a:spcAft>
                    <a:spcPts val="0"/>
                  </a:spcAft>
                  <a:buClrTx/>
                  <a:buNone/>
                  <a:defRPr/>
                </a:pPr>
                <a:r>
                  <a:rPr lang="en-US" altLang="ru-RU" sz="1903" dirty="0">
                    <a:solidFill>
                      <a:srgbClr val="7ABC32"/>
                    </a:solidFill>
                    <a:latin typeface="Arial" panose="020B0604020202020204" pitchFamily="34" charset="0"/>
                  </a:rPr>
                  <a:t>T</a:t>
                </a:r>
                <a:r>
                  <a:rPr lang="ru-RU" altLang="ru-RU" sz="1586" dirty="0">
                    <a:solidFill>
                      <a:srgbClr val="7ABC32"/>
                    </a:solidFill>
                    <a:latin typeface="Arial" panose="020B0604020202020204" pitchFamily="34" charset="0"/>
                  </a:rPr>
                  <a:t>з</a:t>
                </a:r>
              </a:p>
            </p:txBody>
          </p:sp>
          <p:cxnSp>
            <p:nvCxnSpPr>
              <p:cNvPr id="100380" name="Прямая соединительная линия 34"/>
              <p:cNvCxnSpPr>
                <a:cxnSpLocks noChangeShapeType="1"/>
              </p:cNvCxnSpPr>
              <p:nvPr/>
            </p:nvCxnSpPr>
            <p:spPr bwMode="auto">
              <a:xfrm>
                <a:off x="5157788" y="4662489"/>
                <a:ext cx="4763" cy="484187"/>
              </a:xfrm>
              <a:prstGeom prst="line">
                <a:avLst/>
              </a:prstGeom>
              <a:grpFill/>
              <a:ln w="76200">
                <a:solidFill>
                  <a:srgbClr val="7ABC32"/>
                </a:solidFill>
                <a:round/>
                <a:headEnd/>
                <a:tailEnd/>
              </a:ln>
            </p:spPr>
          </p:cxnSp>
          <p:sp>
            <p:nvSpPr>
              <p:cNvPr id="100381" name="Овал 35"/>
              <p:cNvSpPr>
                <a:spLocks noChangeArrowheads="1"/>
              </p:cNvSpPr>
              <p:nvPr/>
            </p:nvSpPr>
            <p:spPr bwMode="auto">
              <a:xfrm>
                <a:off x="5081587" y="5108576"/>
                <a:ext cx="171450" cy="169863"/>
              </a:xfrm>
              <a:prstGeom prst="ellipse">
                <a:avLst/>
              </a:prstGeom>
              <a:grpFill/>
              <a:ln w="76200">
                <a:solidFill>
                  <a:srgbClr val="7ABC32"/>
                </a:solidFill>
                <a:round/>
                <a:headEnd/>
                <a:tailEnd/>
              </a:ln>
            </p:spPr>
            <p:txBody>
              <a:bodyPr wrap="none" anchor="ctr"/>
              <a:lstStyle/>
              <a:p>
                <a:pPr algn="ctr"/>
                <a:endParaRPr lang="ru-RU" altLang="ru-RU" sz="1110">
                  <a:solidFill>
                    <a:srgbClr val="FFFFFF"/>
                  </a:solidFill>
                </a:endParaRPr>
              </a:p>
            </p:txBody>
          </p:sp>
          <p:sp>
            <p:nvSpPr>
              <p:cNvPr id="62490" name="Стрелка вправо с вырезом 6"/>
              <p:cNvSpPr>
                <a:spLocks noChangeArrowheads="1"/>
              </p:cNvSpPr>
              <p:nvPr/>
            </p:nvSpPr>
            <p:spPr bwMode="auto">
              <a:xfrm flipH="1">
                <a:off x="5831049" y="5309138"/>
                <a:ext cx="2426382" cy="711790"/>
              </a:xfrm>
              <a:prstGeom prst="notchedRightArrow">
                <a:avLst>
                  <a:gd name="adj1" fmla="val 50000"/>
                  <a:gd name="adj2" fmla="val 50025"/>
                </a:avLst>
              </a:prstGeom>
              <a:solidFill>
                <a:srgbClr val="92D050"/>
              </a:solidFill>
              <a:ln w="25400">
                <a:solidFill>
                  <a:srgbClr val="7ABC32"/>
                </a:solidFill>
                <a:round/>
                <a:headEnd/>
                <a:tailEnd/>
              </a:ln>
            </p:spPr>
            <p:txBody>
              <a:bodyPr wrap="none" anchor="ctr"/>
              <a:lstStyle>
                <a:lvl1pPr>
                  <a:spcBef>
                    <a:spcPct val="20000"/>
                  </a:spcBef>
                  <a:buClr>
                    <a:srgbClr val="CC0000"/>
                  </a:buClr>
                  <a:buChar char="•"/>
                  <a:defRPr sz="2100">
                    <a:solidFill>
                      <a:schemeClr val="tx1"/>
                    </a:solidFill>
                    <a:latin typeface="Futura PT Demi" panose="020B0702020204020303" pitchFamily="34" charset="-52"/>
                  </a:defRPr>
                </a:lvl1pPr>
                <a:lvl2pPr marL="742950" indent="-285750">
                  <a:spcBef>
                    <a:spcPct val="20000"/>
                  </a:spcBef>
                  <a:buClr>
                    <a:srgbClr val="CC0000"/>
                  </a:buClr>
                  <a:buChar char="•"/>
                  <a:defRPr sz="1600">
                    <a:solidFill>
                      <a:schemeClr val="tx1"/>
                    </a:solidFill>
                    <a:latin typeface="Futura PT Demi" panose="020B0702020204020303" pitchFamily="34" charset="-52"/>
                  </a:defRPr>
                </a:lvl2pPr>
                <a:lvl3pPr marL="1143000" indent="-228600">
                  <a:spcBef>
                    <a:spcPct val="20000"/>
                  </a:spcBef>
                  <a:buClr>
                    <a:srgbClr val="CC0000"/>
                  </a:buClr>
                  <a:buChar char="•"/>
                  <a:defRPr sz="1600">
                    <a:solidFill>
                      <a:schemeClr val="tx1"/>
                    </a:solidFill>
                    <a:latin typeface="Futura PT Demi" panose="020B0702020204020303" pitchFamily="34" charset="-52"/>
                  </a:defRPr>
                </a:lvl3pPr>
                <a:lvl4pPr marL="1600200" indent="-228600">
                  <a:spcBef>
                    <a:spcPct val="20000"/>
                  </a:spcBef>
                  <a:buClr>
                    <a:srgbClr val="CC0000"/>
                  </a:buClr>
                  <a:buChar char="•"/>
                  <a:defRPr sz="1400">
                    <a:solidFill>
                      <a:schemeClr val="tx1"/>
                    </a:solidFill>
                    <a:latin typeface="Futura PT Demi" panose="020B0702020204020303" pitchFamily="34" charset="-52"/>
                  </a:defRPr>
                </a:lvl4pPr>
                <a:lvl5pPr marL="2057400" indent="-228600">
                  <a:spcBef>
                    <a:spcPct val="20000"/>
                  </a:spcBef>
                  <a:buClr>
                    <a:srgbClr val="CC0000"/>
                  </a:buClr>
                  <a:buChar char="•"/>
                  <a:defRPr sz="1300">
                    <a:solidFill>
                      <a:schemeClr val="tx1"/>
                    </a:solidFill>
                    <a:latin typeface="Futura PT Demi" panose="020B0702020204020303" pitchFamily="34" charset="-52"/>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52"/>
                  </a:defRPr>
                </a:lvl9pPr>
              </a:lstStyle>
              <a:p>
                <a:pPr algn="ctr" fontAlgn="auto">
                  <a:spcBef>
                    <a:spcPct val="0"/>
                  </a:spcBef>
                  <a:spcAft>
                    <a:spcPts val="0"/>
                  </a:spcAft>
                  <a:buClrTx/>
                  <a:buNone/>
                  <a:defRPr/>
                </a:pPr>
                <a:r>
                  <a:rPr lang="ru-RU" altLang="ru-RU" sz="1665" dirty="0">
                    <a:solidFill>
                      <a:srgbClr val="FFFFFF"/>
                    </a:solidFill>
                    <a:latin typeface="Arial" panose="020B0604020202020204" pitchFamily="34" charset="0"/>
                  </a:rPr>
                  <a:t>1,5…6раз</a:t>
                </a:r>
              </a:p>
            </p:txBody>
          </p:sp>
        </p:grpSp>
      </p:grpSp>
      <p:pic>
        <p:nvPicPr>
          <p:cNvPr id="100356" name="Picture 31" descr="fgd656df54gf5"/>
          <p:cNvPicPr>
            <a:picLocks noChangeAspect="1" noChangeArrowheads="1"/>
          </p:cNvPicPr>
          <p:nvPr/>
        </p:nvPicPr>
        <p:blipFill>
          <a:blip r:embed="rId3"/>
          <a:srcRect/>
          <a:stretch>
            <a:fillRect/>
          </a:stretch>
        </p:blipFill>
        <p:spPr bwMode="auto">
          <a:xfrm>
            <a:off x="7473276" y="2399236"/>
            <a:ext cx="725319" cy="595617"/>
          </a:xfrm>
          <a:prstGeom prst="rect">
            <a:avLst/>
          </a:prstGeom>
          <a:noFill/>
          <a:ln w="9525">
            <a:noFill/>
            <a:miter lim="800000"/>
            <a:headEnd/>
            <a:tailEnd/>
          </a:ln>
        </p:spPr>
      </p:pic>
      <p:sp>
        <p:nvSpPr>
          <p:cNvPr id="100357" name="TextBox 29"/>
          <p:cNvSpPr txBox="1">
            <a:spLocks noChangeArrowheads="1"/>
          </p:cNvSpPr>
          <p:nvPr/>
        </p:nvSpPr>
        <p:spPr bwMode="auto">
          <a:xfrm>
            <a:off x="6778178" y="3051519"/>
            <a:ext cx="2271659" cy="461665"/>
          </a:xfrm>
          <a:prstGeom prst="rect">
            <a:avLst/>
          </a:prstGeom>
          <a:noFill/>
          <a:ln w="9525">
            <a:noFill/>
            <a:miter lim="800000"/>
            <a:headEnd/>
            <a:tailEnd/>
          </a:ln>
        </p:spPr>
        <p:txBody>
          <a:bodyPr>
            <a:spAutoFit/>
          </a:bodyPr>
          <a:lstStyle/>
          <a:p>
            <a:pPr algn="ctr">
              <a:spcBef>
                <a:spcPts val="238"/>
              </a:spcBef>
              <a:spcAft>
                <a:spcPts val="238"/>
              </a:spcAft>
            </a:pPr>
            <a:r>
              <a:rPr lang="ru-RU" altLang="ru-RU" sz="1200" dirty="0">
                <a:solidFill>
                  <a:srgbClr val="C00000"/>
                </a:solidFill>
                <a:latin typeface="Arial" panose="020B0604020202020204" pitchFamily="34" charset="0"/>
              </a:rPr>
              <a:t>75% </a:t>
            </a:r>
            <a:r>
              <a:rPr lang="ru-RU" altLang="ru-RU" sz="1200" dirty="0">
                <a:solidFill>
                  <a:srgbClr val="4B731F"/>
                </a:solidFill>
                <a:latin typeface="Arial" panose="020B0604020202020204" pitchFamily="34" charset="0"/>
              </a:rPr>
              <a:t>- сокращение сроков получения отчетности</a:t>
            </a:r>
          </a:p>
        </p:txBody>
      </p:sp>
      <p:sp>
        <p:nvSpPr>
          <p:cNvPr id="100358" name="TextBox 29"/>
          <p:cNvSpPr txBox="1">
            <a:spLocks noChangeArrowheads="1"/>
          </p:cNvSpPr>
          <p:nvPr/>
        </p:nvSpPr>
        <p:spPr bwMode="auto">
          <a:xfrm>
            <a:off x="6687513" y="1725545"/>
            <a:ext cx="2452989" cy="646331"/>
          </a:xfrm>
          <a:prstGeom prst="rect">
            <a:avLst/>
          </a:prstGeom>
          <a:noFill/>
          <a:ln w="9525">
            <a:noFill/>
            <a:miter lim="800000"/>
            <a:headEnd/>
            <a:tailEnd/>
          </a:ln>
        </p:spPr>
        <p:txBody>
          <a:bodyPr>
            <a:spAutoFit/>
          </a:bodyPr>
          <a:lstStyle/>
          <a:p>
            <a:pPr algn="ctr">
              <a:spcBef>
                <a:spcPts val="238"/>
              </a:spcBef>
              <a:spcAft>
                <a:spcPts val="238"/>
              </a:spcAft>
            </a:pPr>
            <a:r>
              <a:rPr lang="ru-RU" altLang="ru-RU" sz="1200" b="0" dirty="0">
                <a:solidFill>
                  <a:srgbClr val="4B731F"/>
                </a:solidFill>
                <a:latin typeface="Arial" panose="020B0604020202020204" pitchFamily="34" charset="0"/>
              </a:rPr>
              <a:t>Навоийский горно-металлургический комбинат (Узбекистан)</a:t>
            </a:r>
          </a:p>
        </p:txBody>
      </p:sp>
      <p:sp>
        <p:nvSpPr>
          <p:cNvPr id="100359" name="TextBox 29"/>
          <p:cNvSpPr txBox="1">
            <a:spLocks noChangeArrowheads="1"/>
          </p:cNvSpPr>
          <p:nvPr/>
        </p:nvSpPr>
        <p:spPr bwMode="auto">
          <a:xfrm>
            <a:off x="6717735" y="1264665"/>
            <a:ext cx="2236400" cy="447815"/>
          </a:xfrm>
          <a:prstGeom prst="rect">
            <a:avLst/>
          </a:prstGeom>
          <a:noFill/>
          <a:ln w="9525">
            <a:noFill/>
            <a:miter lim="800000"/>
            <a:headEnd/>
            <a:tailEnd/>
          </a:ln>
        </p:spPr>
        <p:txBody>
          <a:bodyPr>
            <a:spAutoFit/>
          </a:bodyPr>
          <a:lstStyle/>
          <a:p>
            <a:pPr algn="ctr">
              <a:spcBef>
                <a:spcPts val="238"/>
              </a:spcBef>
              <a:spcAft>
                <a:spcPts val="238"/>
              </a:spcAft>
            </a:pPr>
            <a:r>
              <a:rPr lang="ru-RU" altLang="ru-RU" sz="1110" dirty="0">
                <a:solidFill>
                  <a:srgbClr val="4B731F"/>
                </a:solidFill>
              </a:rPr>
              <a:t>Результат </a:t>
            </a:r>
            <a:r>
              <a:rPr lang="ru-RU" altLang="ru-RU" sz="1200" dirty="0">
                <a:solidFill>
                  <a:srgbClr val="4B731F"/>
                </a:solidFill>
                <a:latin typeface="Arial" panose="020B0604020202020204" pitchFamily="34" charset="0"/>
              </a:rPr>
              <a:t>внедрения</a:t>
            </a:r>
            <a:r>
              <a:rPr lang="ru-RU" altLang="ru-RU" sz="1110" dirty="0">
                <a:solidFill>
                  <a:srgbClr val="4B731F"/>
                </a:solidFill>
              </a:rPr>
              <a:t> 1С:</a:t>
            </a:r>
            <a:r>
              <a:rPr lang="en-US" altLang="ru-RU" sz="1110" dirty="0">
                <a:solidFill>
                  <a:srgbClr val="4B731F"/>
                </a:solidFill>
              </a:rPr>
              <a:t>ERP</a:t>
            </a:r>
            <a:r>
              <a:rPr lang="ru-RU" altLang="ru-RU" sz="1110" dirty="0">
                <a:solidFill>
                  <a:srgbClr val="4B731F"/>
                </a:solidFill>
              </a:rPr>
              <a:t>.УХ</a:t>
            </a: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a:extLst>
              <a:ext uri="{FF2B5EF4-FFF2-40B4-BE49-F238E27FC236}">
                <a16:creationId xmlns="" xmlns:a16="http://schemas.microsoft.com/office/drawing/2014/main" id="{DD059E4E-A90D-4926-9A40-388A19EE6150}"/>
              </a:ext>
            </a:extLst>
          </p:cNvPr>
          <p:cNvSpPr>
            <a:spLocks noGrp="1" noChangeArrowheads="1"/>
          </p:cNvSpPr>
          <p:nvPr>
            <p:ph type="title"/>
          </p:nvPr>
        </p:nvSpPr>
        <p:spPr>
          <a:xfrm>
            <a:off x="1701194" y="191166"/>
            <a:ext cx="7057686" cy="5282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kern="1200" dirty="0">
                <a:solidFill>
                  <a:schemeClr val="tx1"/>
                </a:solidFill>
              </a:rPr>
              <a:t>Корпоративные налоги</a:t>
            </a:r>
          </a:p>
        </p:txBody>
      </p:sp>
      <p:grpSp>
        <p:nvGrpSpPr>
          <p:cNvPr id="3" name="Группа 2">
            <a:extLst>
              <a:ext uri="{FF2B5EF4-FFF2-40B4-BE49-F238E27FC236}">
                <a16:creationId xmlns="" xmlns:a16="http://schemas.microsoft.com/office/drawing/2014/main" id="{447A4FD6-102D-4AD9-808D-4BD863C936D3}"/>
              </a:ext>
            </a:extLst>
          </p:cNvPr>
          <p:cNvGrpSpPr/>
          <p:nvPr/>
        </p:nvGrpSpPr>
        <p:grpSpPr>
          <a:xfrm>
            <a:off x="575873" y="1541648"/>
            <a:ext cx="8053497" cy="3377203"/>
            <a:chOff x="368300" y="1671420"/>
            <a:chExt cx="10793413" cy="4526176"/>
          </a:xfrm>
        </p:grpSpPr>
        <p:grpSp>
          <p:nvGrpSpPr>
            <p:cNvPr id="72707" name="Группа 13">
              <a:extLst>
                <a:ext uri="{FF2B5EF4-FFF2-40B4-BE49-F238E27FC236}">
                  <a16:creationId xmlns="" xmlns:a16="http://schemas.microsoft.com/office/drawing/2014/main" id="{4442A674-4AE4-4FE6-879B-9B2523E846FC}"/>
                </a:ext>
              </a:extLst>
            </p:cNvPr>
            <p:cNvGrpSpPr>
              <a:grpSpLocks/>
            </p:cNvGrpSpPr>
            <p:nvPr/>
          </p:nvGrpSpPr>
          <p:grpSpPr bwMode="auto">
            <a:xfrm>
              <a:off x="368300" y="5580063"/>
              <a:ext cx="5392738" cy="539750"/>
              <a:chOff x="368743" y="5423891"/>
              <a:chExt cx="5392294" cy="540000"/>
            </a:xfrm>
          </p:grpSpPr>
          <p:sp>
            <p:nvSpPr>
              <p:cNvPr id="2" name="Прямоугольник: скругленные углы 1">
                <a:extLst>
                  <a:ext uri="{FF2B5EF4-FFF2-40B4-BE49-F238E27FC236}">
                    <a16:creationId xmlns="" xmlns:a16="http://schemas.microsoft.com/office/drawing/2014/main" id="{AE6C572D-2AEE-4083-B5B9-A44C324E1866}"/>
                  </a:ext>
                </a:extLst>
              </p:cNvPr>
              <p:cNvSpPr/>
              <p:nvPr/>
            </p:nvSpPr>
            <p:spPr bwMode="auto">
              <a:xfrm>
                <a:off x="368743" y="5423891"/>
                <a:ext cx="1620000" cy="540000"/>
              </a:xfrm>
              <a:prstGeom prst="roundRect">
                <a:avLst>
                  <a:gd name="adj" fmla="val 0"/>
                </a:avLst>
              </a:prstGeom>
              <a:solidFill>
                <a:srgbClr val="D71920"/>
              </a:solidFill>
              <a:ln>
                <a:noFill/>
              </a:ln>
              <a:effectLst/>
              <a:scene3d>
                <a:camera prst="orthographicFront">
                  <a:rot lat="0" lon="0" rev="0"/>
                </a:camera>
                <a:lightRig rig="contrasting" dir="t">
                  <a:rot lat="0" lon="0" rev="0"/>
                </a:lightRig>
              </a:scene3d>
              <a:sp3d prstMaterial="metal">
                <a:bevelT w="0" h="0"/>
              </a:sp3d>
            </p:spPr>
            <p:txBody>
              <a:bodyPr lIns="71425" tIns="37141" rIns="71425" bIns="37141" anchor="ctr"/>
              <a:lstStyle/>
              <a:p>
                <a:pPr algn="ctr" eaLnBrk="1" hangingPunct="1">
                  <a:lnSpc>
                    <a:spcPct val="85000"/>
                  </a:lnSpc>
                  <a:spcBef>
                    <a:spcPct val="50000"/>
                  </a:spcBef>
                  <a:buSzPct val="120000"/>
                  <a:defRPr/>
                </a:pPr>
                <a:r>
                  <a:rPr lang="ru-RU" sz="1270" dirty="0">
                    <a:solidFill>
                      <a:schemeClr val="bg1"/>
                    </a:solidFill>
                  </a:rPr>
                  <a:t>Налоговый мониторинг</a:t>
                </a:r>
              </a:p>
            </p:txBody>
          </p:sp>
          <p:sp>
            <p:nvSpPr>
              <p:cNvPr id="21" name="Прямоугольник: скругленные углы 20">
                <a:extLst>
                  <a:ext uri="{FF2B5EF4-FFF2-40B4-BE49-F238E27FC236}">
                    <a16:creationId xmlns="" xmlns:a16="http://schemas.microsoft.com/office/drawing/2014/main" id="{4D88F818-05F1-4C77-ABC3-82CB7614142B}"/>
                  </a:ext>
                </a:extLst>
              </p:cNvPr>
              <p:cNvSpPr/>
              <p:nvPr/>
            </p:nvSpPr>
            <p:spPr bwMode="auto">
              <a:xfrm>
                <a:off x="4141037" y="5423891"/>
                <a:ext cx="1620000" cy="540000"/>
              </a:xfrm>
              <a:prstGeom prst="roundRect">
                <a:avLst>
                  <a:gd name="adj" fmla="val 0"/>
                </a:avLst>
              </a:prstGeom>
              <a:solidFill>
                <a:srgbClr val="D71920"/>
              </a:solidFill>
              <a:ln>
                <a:noFill/>
              </a:ln>
              <a:effectLst/>
              <a:scene3d>
                <a:camera prst="orthographicFront">
                  <a:rot lat="0" lon="0" rev="0"/>
                </a:camera>
                <a:lightRig rig="contrasting" dir="t">
                  <a:rot lat="0" lon="0" rev="0"/>
                </a:lightRig>
              </a:scene3d>
              <a:sp3d prstMaterial="metal">
                <a:bevelT w="0" h="0"/>
              </a:sp3d>
            </p:spPr>
            <p:txBody>
              <a:bodyPr lIns="71425" tIns="37141" rIns="71425" bIns="37141" anchor="ctr"/>
              <a:lstStyle/>
              <a:p>
                <a:pPr algn="ctr" eaLnBrk="1" hangingPunct="1">
                  <a:lnSpc>
                    <a:spcPct val="85000"/>
                  </a:lnSpc>
                  <a:spcBef>
                    <a:spcPct val="50000"/>
                  </a:spcBef>
                  <a:buSzPct val="120000"/>
                  <a:defRPr/>
                </a:pPr>
                <a:r>
                  <a:rPr lang="ru-RU" sz="1270" dirty="0">
                    <a:solidFill>
                      <a:schemeClr val="bg1"/>
                    </a:solidFill>
                  </a:rPr>
                  <a:t>КИК</a:t>
                </a:r>
                <a:endParaRPr lang="ru-RU" sz="1270" dirty="0">
                  <a:solidFill>
                    <a:srgbClr val="FA6906"/>
                  </a:solidFill>
                </a:endParaRPr>
              </a:p>
            </p:txBody>
          </p:sp>
          <p:sp>
            <p:nvSpPr>
              <p:cNvPr id="25" name="Прямоугольник: скругленные углы 24">
                <a:extLst>
                  <a:ext uri="{FF2B5EF4-FFF2-40B4-BE49-F238E27FC236}">
                    <a16:creationId xmlns="" xmlns:a16="http://schemas.microsoft.com/office/drawing/2014/main" id="{BF30FCA5-E3F7-4A08-8BDE-0663C7490664}"/>
                  </a:ext>
                </a:extLst>
              </p:cNvPr>
              <p:cNvSpPr/>
              <p:nvPr/>
            </p:nvSpPr>
            <p:spPr bwMode="auto">
              <a:xfrm>
                <a:off x="2254890" y="5423891"/>
                <a:ext cx="1620000" cy="540000"/>
              </a:xfrm>
              <a:prstGeom prst="roundRect">
                <a:avLst>
                  <a:gd name="adj" fmla="val 0"/>
                </a:avLst>
              </a:prstGeom>
              <a:solidFill>
                <a:srgbClr val="D71920"/>
              </a:solidFill>
              <a:ln>
                <a:noFill/>
              </a:ln>
              <a:effectLst/>
              <a:scene3d>
                <a:camera prst="orthographicFront">
                  <a:rot lat="0" lon="0" rev="0"/>
                </a:camera>
                <a:lightRig rig="contrasting" dir="t">
                  <a:rot lat="0" lon="0" rev="0"/>
                </a:lightRig>
              </a:scene3d>
              <a:sp3d prstMaterial="metal">
                <a:bevelT w="0" h="0"/>
              </a:sp3d>
            </p:spPr>
            <p:txBody>
              <a:bodyPr lIns="71425" tIns="37141" rIns="71425" bIns="37141" anchor="ctr"/>
              <a:lstStyle/>
              <a:p>
                <a:pPr algn="ctr" eaLnBrk="1" hangingPunct="1">
                  <a:lnSpc>
                    <a:spcPct val="85000"/>
                  </a:lnSpc>
                  <a:spcBef>
                    <a:spcPct val="50000"/>
                  </a:spcBef>
                  <a:buSzPct val="120000"/>
                  <a:defRPr/>
                </a:pPr>
                <a:r>
                  <a:rPr lang="ru-RU" sz="1270" dirty="0">
                    <a:solidFill>
                      <a:schemeClr val="bg1"/>
                    </a:solidFill>
                  </a:rPr>
                  <a:t>Страновой отчет</a:t>
                </a:r>
              </a:p>
            </p:txBody>
          </p:sp>
        </p:grpSp>
        <p:cxnSp>
          <p:nvCxnSpPr>
            <p:cNvPr id="8" name="Прямая соединительная линия 7">
              <a:extLst>
                <a:ext uri="{FF2B5EF4-FFF2-40B4-BE49-F238E27FC236}">
                  <a16:creationId xmlns="" xmlns:a16="http://schemas.microsoft.com/office/drawing/2014/main" id="{B818211F-4541-4C5E-B769-6D3502DF4540}"/>
                </a:ext>
              </a:extLst>
            </p:cNvPr>
            <p:cNvCxnSpPr>
              <a:cxnSpLocks/>
            </p:cNvCxnSpPr>
            <p:nvPr/>
          </p:nvCxnSpPr>
          <p:spPr bwMode="auto">
            <a:xfrm flipV="1">
              <a:off x="6481763" y="4464050"/>
              <a:ext cx="4679950" cy="11113"/>
            </a:xfrm>
            <a:prstGeom prst="line">
              <a:avLst/>
            </a:prstGeom>
            <a:ln w="25400" cap="flat" cmpd="sng" algn="ctr">
              <a:solidFill>
                <a:srgbClr val="D71920"/>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72728" name="Рисунок 9">
              <a:extLst>
                <a:ext uri="{FF2B5EF4-FFF2-40B4-BE49-F238E27FC236}">
                  <a16:creationId xmlns="" xmlns:a16="http://schemas.microsoft.com/office/drawing/2014/main" id="{D3C5D251-6EA4-4A81-AC87-3C981DE85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944" y="5380256"/>
              <a:ext cx="1225359" cy="81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4" descr="https://www.futureschool.online/wp-content/uploads/2020/08/education_themes.png">
              <a:extLst>
                <a:ext uri="{FF2B5EF4-FFF2-40B4-BE49-F238E27FC236}">
                  <a16:creationId xmlns="" xmlns:a16="http://schemas.microsoft.com/office/drawing/2014/main" id="{55C5B3CA-20C5-4CAA-A0D8-80F5A952D6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0038" y="3316288"/>
              <a:ext cx="298926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32" descr="https://bumper-stickers.ru/42500-thickbox_default/gorod.jpg">
              <a:extLst>
                <a:ext uri="{FF2B5EF4-FFF2-40B4-BE49-F238E27FC236}">
                  <a16:creationId xmlns="" xmlns:a16="http://schemas.microsoft.com/office/drawing/2014/main" id="{4AD0107E-76D7-43D9-AE20-50383DBE95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525" y="1671420"/>
              <a:ext cx="1782762"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Стрелка: вправо 27">
              <a:extLst>
                <a:ext uri="{FF2B5EF4-FFF2-40B4-BE49-F238E27FC236}">
                  <a16:creationId xmlns="" xmlns:a16="http://schemas.microsoft.com/office/drawing/2014/main" id="{90BFC537-BAA3-4699-A16D-D40A165CAACA}"/>
                </a:ext>
              </a:extLst>
            </p:cNvPr>
            <p:cNvSpPr/>
            <p:nvPr/>
          </p:nvSpPr>
          <p:spPr bwMode="auto">
            <a:xfrm>
              <a:off x="6784616" y="2199394"/>
              <a:ext cx="929029" cy="757389"/>
            </a:xfrm>
            <a:prstGeom prst="rightArrow">
              <a:avLst/>
            </a:prstGeom>
            <a:solidFill>
              <a:srgbClr val="D71920"/>
            </a:solidFill>
            <a:ln>
              <a:noFill/>
            </a:ln>
            <a:effectLst/>
            <a:scene3d>
              <a:camera prst="orthographicFront">
                <a:rot lat="0" lon="0" rev="0"/>
              </a:camera>
              <a:lightRig rig="contrasting" dir="t">
                <a:rot lat="0" lon="0" rev="0"/>
              </a:lightRig>
            </a:scene3d>
            <a:sp3d prstMaterial="metal">
              <a:bevelT w="0" h="0"/>
            </a:sp3d>
          </p:spPr>
          <p:txBody>
            <a:bodyPr lIns="71425" tIns="37141" rIns="71425" bIns="37141">
              <a:spAutoFit/>
            </a:bodyPr>
            <a:lstStyle/>
            <a:p>
              <a:pPr algn="ctr" eaLnBrk="1" hangingPunct="1">
                <a:lnSpc>
                  <a:spcPct val="85000"/>
                </a:lnSpc>
                <a:spcBef>
                  <a:spcPct val="50000"/>
                </a:spcBef>
                <a:buSzPct val="120000"/>
                <a:defRPr/>
              </a:pPr>
              <a:endParaRPr lang="ru-RU" sz="1587">
                <a:solidFill>
                  <a:schemeClr val="bg1"/>
                </a:solidFill>
              </a:endParaRPr>
            </a:p>
          </p:txBody>
        </p:sp>
        <p:sp>
          <p:nvSpPr>
            <p:cNvPr id="30" name="Стрелка: вправо 29">
              <a:extLst>
                <a:ext uri="{FF2B5EF4-FFF2-40B4-BE49-F238E27FC236}">
                  <a16:creationId xmlns="" xmlns:a16="http://schemas.microsoft.com/office/drawing/2014/main" id="{4DBDDCC2-0463-4A06-B431-ADDD8803AC03}"/>
                </a:ext>
              </a:extLst>
            </p:cNvPr>
            <p:cNvSpPr/>
            <p:nvPr/>
          </p:nvSpPr>
          <p:spPr bwMode="auto">
            <a:xfrm>
              <a:off x="3317073" y="2199394"/>
              <a:ext cx="929029" cy="757389"/>
            </a:xfrm>
            <a:prstGeom prst="rightArrow">
              <a:avLst/>
            </a:prstGeom>
            <a:solidFill>
              <a:srgbClr val="D71920"/>
            </a:solidFill>
            <a:ln>
              <a:noFill/>
            </a:ln>
            <a:effectLst/>
            <a:scene3d>
              <a:camera prst="orthographicFront">
                <a:rot lat="0" lon="0" rev="0"/>
              </a:camera>
              <a:lightRig rig="contrasting" dir="t">
                <a:rot lat="0" lon="0" rev="0"/>
              </a:lightRig>
            </a:scene3d>
            <a:sp3d prstMaterial="metal">
              <a:bevelT w="0" h="0"/>
            </a:sp3d>
          </p:spPr>
          <p:txBody>
            <a:bodyPr lIns="71425" tIns="37141" rIns="71425" bIns="37141">
              <a:spAutoFit/>
            </a:bodyPr>
            <a:lstStyle/>
            <a:p>
              <a:pPr algn="ctr" eaLnBrk="1" hangingPunct="1">
                <a:lnSpc>
                  <a:spcPct val="85000"/>
                </a:lnSpc>
                <a:spcBef>
                  <a:spcPct val="50000"/>
                </a:spcBef>
                <a:buSzPct val="120000"/>
                <a:defRPr/>
              </a:pPr>
              <a:endParaRPr lang="ru-RU" sz="1587">
                <a:solidFill>
                  <a:schemeClr val="bg1"/>
                </a:solidFill>
              </a:endParaRPr>
            </a:p>
          </p:txBody>
        </p:sp>
        <p:sp>
          <p:nvSpPr>
            <p:cNvPr id="38" name="Прямоугольник: скругленные углы 37">
              <a:extLst>
                <a:ext uri="{FF2B5EF4-FFF2-40B4-BE49-F238E27FC236}">
                  <a16:creationId xmlns="" xmlns:a16="http://schemas.microsoft.com/office/drawing/2014/main" id="{8D443997-637F-4B47-B88E-C0C4298D77E3}"/>
                </a:ext>
              </a:extLst>
            </p:cNvPr>
            <p:cNvSpPr/>
            <p:nvPr/>
          </p:nvSpPr>
          <p:spPr bwMode="auto">
            <a:xfrm>
              <a:off x="8067236" y="3600167"/>
              <a:ext cx="1800000" cy="360000"/>
            </a:xfrm>
            <a:prstGeom prst="roundRect">
              <a:avLst>
                <a:gd name="adj" fmla="val 0"/>
              </a:avLst>
            </a:prstGeom>
            <a:solidFill>
              <a:srgbClr val="D71920"/>
            </a:solidFill>
            <a:ln>
              <a:noFill/>
            </a:ln>
            <a:effectLst/>
            <a:scene3d>
              <a:camera prst="orthographicFront">
                <a:rot lat="0" lon="0" rev="0"/>
              </a:camera>
              <a:lightRig rig="contrasting" dir="t">
                <a:rot lat="0" lon="0" rev="0"/>
              </a:lightRig>
            </a:scene3d>
            <a:sp3d prstMaterial="metal">
              <a:bevelT w="0" h="0"/>
            </a:sp3d>
          </p:spPr>
          <p:txBody>
            <a:bodyPr lIns="71425" tIns="37141" rIns="71425" bIns="37141" anchor="ctr"/>
            <a:lstStyle/>
            <a:p>
              <a:pPr algn="ctr" eaLnBrk="1" hangingPunct="1">
                <a:lnSpc>
                  <a:spcPct val="85000"/>
                </a:lnSpc>
                <a:spcBef>
                  <a:spcPct val="50000"/>
                </a:spcBef>
                <a:buSzPct val="120000"/>
                <a:defRPr/>
              </a:pPr>
              <a:r>
                <a:rPr lang="ru-RU" sz="1270" dirty="0">
                  <a:solidFill>
                    <a:schemeClr val="bg1"/>
                  </a:solidFill>
                </a:rPr>
                <a:t>КОНТРОЛЬ</a:t>
              </a:r>
            </a:p>
          </p:txBody>
        </p:sp>
        <p:pic>
          <p:nvPicPr>
            <p:cNvPr id="72723" name="Рисунок 12">
              <a:extLst>
                <a:ext uri="{FF2B5EF4-FFF2-40B4-BE49-F238E27FC236}">
                  <a16:creationId xmlns="" xmlns:a16="http://schemas.microsoft.com/office/drawing/2014/main" id="{A0BA7F26-E5DA-49BE-A2A0-CD87EFC710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1662" y="3146207"/>
              <a:ext cx="8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Рисунок 22">
            <a:extLst>
              <a:ext uri="{FF2B5EF4-FFF2-40B4-BE49-F238E27FC236}">
                <a16:creationId xmlns="" xmlns:a16="http://schemas.microsoft.com/office/drawing/2014/main" id="{90982966-5F9D-4D78-80AC-2F73495FC3C9}"/>
              </a:ext>
            </a:extLst>
          </p:cNvPr>
          <p:cNvPicPr>
            <a:picLocks noChangeAspect="1"/>
          </p:cNvPicPr>
          <p:nvPr/>
        </p:nvPicPr>
        <p:blipFill>
          <a:blip r:embed="rId7"/>
          <a:stretch>
            <a:fillRect/>
          </a:stretch>
        </p:blipFill>
        <p:spPr>
          <a:xfrm>
            <a:off x="3615724" y="1417293"/>
            <a:ext cx="1573959" cy="1573959"/>
          </a:xfrm>
          <a:prstGeom prst="rect">
            <a:avLst/>
          </a:prstGeom>
        </p:spPr>
      </p:pic>
      <p:pic>
        <p:nvPicPr>
          <p:cNvPr id="6154" name="Picture 10">
            <a:extLst>
              <a:ext uri="{FF2B5EF4-FFF2-40B4-BE49-F238E27FC236}">
                <a16:creationId xmlns="" xmlns:a16="http://schemas.microsoft.com/office/drawing/2014/main" id="{1D42D01D-79D7-40BC-9C15-9769B9196A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2836" y="1159373"/>
            <a:ext cx="3239503" cy="215966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 xmlns:a16="http://schemas.microsoft.com/office/drawing/2014/main" id="{E1C4D7AD-1D74-4B57-A6F3-AB4B69F604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0940" y="3731647"/>
            <a:ext cx="1208861" cy="386164"/>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a:extLst>
              <a:ext uri="{FF2B5EF4-FFF2-40B4-BE49-F238E27FC236}">
                <a16:creationId xmlns="" xmlns:a16="http://schemas.microsoft.com/office/drawing/2014/main" id="{A186D062-75C7-49A9-9974-627E9FD1EE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9429" y="4133302"/>
            <a:ext cx="720378" cy="720378"/>
          </a:xfrm>
          <a:prstGeom prst="rect">
            <a:avLst/>
          </a:prstGeom>
          <a:noFill/>
          <a:extLst>
            <a:ext uri="{909E8E84-426E-40DD-AFC4-6F175D3DCCD1}">
              <a14:hiddenFill xmlns:a14="http://schemas.microsoft.com/office/drawing/2010/main">
                <a:solidFill>
                  <a:srgbClr val="FFFFFF"/>
                </a:solidFill>
              </a14:hiddenFill>
            </a:ext>
          </a:extLst>
        </p:spPr>
      </p:pic>
      <p:pic>
        <p:nvPicPr>
          <p:cNvPr id="6180" name="Picture 36">
            <a:extLst>
              <a:ext uri="{FF2B5EF4-FFF2-40B4-BE49-F238E27FC236}">
                <a16:creationId xmlns="" xmlns:a16="http://schemas.microsoft.com/office/drawing/2014/main" id="{847D7570-8BF7-4CDD-BF3C-00F2D198537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0723" r="54545" b="29499"/>
          <a:stretch/>
        </p:blipFill>
        <p:spPr bwMode="auto">
          <a:xfrm>
            <a:off x="7075734" y="3704710"/>
            <a:ext cx="1471071" cy="402735"/>
          </a:xfrm>
          <a:prstGeom prst="rect">
            <a:avLst/>
          </a:prstGeom>
          <a:noFill/>
          <a:extLst>
            <a:ext uri="{909E8E84-426E-40DD-AFC4-6F175D3DCCD1}">
              <a14:hiddenFill xmlns:a14="http://schemas.microsoft.com/office/drawing/2010/main">
                <a:solidFill>
                  <a:srgbClr val="FFFFFF"/>
                </a:solidFill>
              </a14:hiddenFill>
            </a:ext>
          </a:extLst>
        </p:spPr>
      </p:pic>
      <p:pic>
        <p:nvPicPr>
          <p:cNvPr id="6190" name="Picture 46">
            <a:extLst>
              <a:ext uri="{FF2B5EF4-FFF2-40B4-BE49-F238E27FC236}">
                <a16:creationId xmlns="" xmlns:a16="http://schemas.microsoft.com/office/drawing/2014/main" id="{77768F8C-BE42-4EBF-B6FE-781E82E426B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9801" y="3899330"/>
            <a:ext cx="1283811" cy="128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461170"/>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a:extLst>
              <a:ext uri="{FF2B5EF4-FFF2-40B4-BE49-F238E27FC236}">
                <a16:creationId xmlns="" xmlns:a16="http://schemas.microsoft.com/office/drawing/2014/main" id="{3736ED5B-6F81-30EE-CD7B-71786EE20517}"/>
              </a:ext>
            </a:extLst>
          </p:cNvPr>
          <p:cNvSpPr>
            <a:spLocks noGrp="1" noChangeArrowheads="1"/>
          </p:cNvSpPr>
          <p:nvPr>
            <p:ph type="title"/>
          </p:nvPr>
        </p:nvSpPr>
        <p:spPr>
          <a:xfrm>
            <a:off x="1619250" y="196587"/>
            <a:ext cx="7200900" cy="81134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kern="1200" dirty="0">
                <a:solidFill>
                  <a:schemeClr val="tx1"/>
                </a:solidFill>
              </a:rPr>
              <a:t>Налоговый мониторинг</a:t>
            </a:r>
          </a:p>
        </p:txBody>
      </p:sp>
      <p:sp>
        <p:nvSpPr>
          <p:cNvPr id="20483" name="Шестиугольник 4">
            <a:extLst>
              <a:ext uri="{FF2B5EF4-FFF2-40B4-BE49-F238E27FC236}">
                <a16:creationId xmlns="" xmlns:a16="http://schemas.microsoft.com/office/drawing/2014/main" id="{149F5069-42FE-BCA5-CFB5-4B28DFBF63DE}"/>
              </a:ext>
            </a:extLst>
          </p:cNvPr>
          <p:cNvSpPr>
            <a:spLocks noChangeArrowheads="1"/>
          </p:cNvSpPr>
          <p:nvPr/>
        </p:nvSpPr>
        <p:spPr bwMode="auto">
          <a:xfrm>
            <a:off x="1800147" y="2582300"/>
            <a:ext cx="1301426" cy="744273"/>
          </a:xfrm>
          <a:prstGeom prst="hexagon">
            <a:avLst>
              <a:gd name="adj" fmla="val 24986"/>
              <a:gd name="vf" fmla="val 115470"/>
            </a:avLst>
          </a:prstGeom>
          <a:solidFill>
            <a:srgbClr val="E4D700"/>
          </a:solidFill>
          <a:ln>
            <a:solidFill>
              <a:srgbClr val="DDD212"/>
            </a:solidFill>
          </a:ln>
        </p:spPr>
        <p:txBody>
          <a:bodyPr lIns="71425" tIns="37141" rIns="71425" bIns="37141">
            <a:no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02362" indent="-302362" defTabSz="725668" eaLnBrk="1" hangingPunct="1">
              <a:lnSpc>
                <a:spcPct val="85000"/>
              </a:lnSpc>
              <a:spcBef>
                <a:spcPct val="50000"/>
              </a:spcBef>
              <a:buSzPct val="120000"/>
              <a:buBlip>
                <a:blip r:embed="rId3"/>
              </a:buBlip>
              <a:defRPr/>
            </a:pPr>
            <a:endParaRPr lang="ru-RU" altLang="ru-RU" sz="1667" b="0">
              <a:cs typeface="+mn-cs"/>
            </a:endParaRPr>
          </a:p>
        </p:txBody>
      </p:sp>
      <p:sp>
        <p:nvSpPr>
          <p:cNvPr id="20484" name="Шестиугольник 5">
            <a:extLst>
              <a:ext uri="{FF2B5EF4-FFF2-40B4-BE49-F238E27FC236}">
                <a16:creationId xmlns="" xmlns:a16="http://schemas.microsoft.com/office/drawing/2014/main" id="{081E5B9D-2BC6-7BF7-CE0C-06690E739F35}"/>
              </a:ext>
            </a:extLst>
          </p:cNvPr>
          <p:cNvSpPr>
            <a:spLocks noChangeArrowheads="1"/>
          </p:cNvSpPr>
          <p:nvPr/>
        </p:nvSpPr>
        <p:spPr bwMode="auto">
          <a:xfrm>
            <a:off x="1800147" y="1491630"/>
            <a:ext cx="1301426" cy="782173"/>
          </a:xfrm>
          <a:prstGeom prst="hexagon">
            <a:avLst>
              <a:gd name="adj" fmla="val 25014"/>
              <a:gd name="vf" fmla="val 115470"/>
            </a:avLst>
          </a:prstGeom>
          <a:solidFill>
            <a:srgbClr val="FCF27A"/>
          </a:solidFill>
          <a:ln>
            <a:noFill/>
          </a:ln>
        </p:spPr>
        <p:txBody>
          <a:bodyPr lIns="71425" tIns="37141" rIns="71425" bIns="37141">
            <a:no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02362" indent="-302362" defTabSz="725668" eaLnBrk="1" hangingPunct="1">
              <a:lnSpc>
                <a:spcPct val="85000"/>
              </a:lnSpc>
              <a:spcBef>
                <a:spcPct val="50000"/>
              </a:spcBef>
              <a:buSzPct val="120000"/>
              <a:buBlip>
                <a:blip r:embed="rId3"/>
              </a:buBlip>
              <a:defRPr/>
            </a:pPr>
            <a:endParaRPr lang="ru-RU" altLang="ru-RU" sz="1667" b="0">
              <a:cs typeface="+mn-cs"/>
            </a:endParaRPr>
          </a:p>
        </p:txBody>
      </p:sp>
      <p:sp>
        <p:nvSpPr>
          <p:cNvPr id="20487" name="Шестиугольник 8">
            <a:extLst>
              <a:ext uri="{FF2B5EF4-FFF2-40B4-BE49-F238E27FC236}">
                <a16:creationId xmlns="" xmlns:a16="http://schemas.microsoft.com/office/drawing/2014/main" id="{3DCCA8C7-1F86-0CF9-8A1C-6AC822AA79C1}"/>
              </a:ext>
            </a:extLst>
          </p:cNvPr>
          <p:cNvSpPr>
            <a:spLocks noChangeArrowheads="1"/>
          </p:cNvSpPr>
          <p:nvPr/>
        </p:nvSpPr>
        <p:spPr bwMode="auto">
          <a:xfrm>
            <a:off x="1800147" y="3736324"/>
            <a:ext cx="1301426" cy="836761"/>
          </a:xfrm>
          <a:prstGeom prst="hexagon">
            <a:avLst>
              <a:gd name="adj" fmla="val 25014"/>
              <a:gd name="vf" fmla="val 115470"/>
            </a:avLst>
          </a:prstGeom>
          <a:solidFill>
            <a:srgbClr val="FCF27A"/>
          </a:solidFill>
          <a:ln>
            <a:noFill/>
          </a:ln>
        </p:spPr>
        <p:txBody>
          <a:bodyPr lIns="71425" tIns="37141" rIns="71425" bIns="37141">
            <a:no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02362" indent="-302362" defTabSz="725668" eaLnBrk="1" hangingPunct="1">
              <a:lnSpc>
                <a:spcPct val="85000"/>
              </a:lnSpc>
              <a:spcBef>
                <a:spcPct val="50000"/>
              </a:spcBef>
              <a:buSzPct val="120000"/>
              <a:buBlip>
                <a:blip r:embed="rId3"/>
              </a:buBlip>
              <a:defRPr/>
            </a:pPr>
            <a:endParaRPr lang="ru-RU" altLang="ru-RU" sz="1667" b="0">
              <a:cs typeface="+mn-cs"/>
            </a:endParaRPr>
          </a:p>
        </p:txBody>
      </p:sp>
      <p:sp>
        <p:nvSpPr>
          <p:cNvPr id="20493" name="TextBox 18">
            <a:extLst>
              <a:ext uri="{FF2B5EF4-FFF2-40B4-BE49-F238E27FC236}">
                <a16:creationId xmlns="" xmlns:a16="http://schemas.microsoft.com/office/drawing/2014/main" id="{9C6C9E7E-BBF2-9792-812B-B23CF18DD89D}"/>
              </a:ext>
            </a:extLst>
          </p:cNvPr>
          <p:cNvSpPr txBox="1">
            <a:spLocks noChangeArrowheads="1"/>
          </p:cNvSpPr>
          <p:nvPr/>
        </p:nvSpPr>
        <p:spPr bwMode="auto">
          <a:xfrm>
            <a:off x="1808556" y="1690035"/>
            <a:ext cx="1301426" cy="3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952" dirty="0">
                <a:solidFill>
                  <a:srgbClr val="000000"/>
                </a:solidFill>
                <a:cs typeface="+mn-cs"/>
              </a:rPr>
              <a:t>Публикация</a:t>
            </a:r>
            <a:br>
              <a:rPr lang="ru-RU" altLang="ru-RU" sz="952" dirty="0">
                <a:solidFill>
                  <a:srgbClr val="000000"/>
                </a:solidFill>
                <a:cs typeface="+mn-cs"/>
              </a:rPr>
            </a:br>
            <a:r>
              <a:rPr lang="ru-RU" altLang="ru-RU" sz="952" dirty="0">
                <a:solidFill>
                  <a:srgbClr val="000000"/>
                </a:solidFill>
                <a:cs typeface="+mn-cs"/>
              </a:rPr>
              <a:t>данных</a:t>
            </a:r>
          </a:p>
        </p:txBody>
      </p:sp>
      <p:grpSp>
        <p:nvGrpSpPr>
          <p:cNvPr id="7" name="Группа 6">
            <a:extLst>
              <a:ext uri="{FF2B5EF4-FFF2-40B4-BE49-F238E27FC236}">
                <a16:creationId xmlns="" xmlns:a16="http://schemas.microsoft.com/office/drawing/2014/main" id="{3CD46191-1AB2-C0ED-5EAE-E576592FDB38}"/>
              </a:ext>
            </a:extLst>
          </p:cNvPr>
          <p:cNvGrpSpPr/>
          <p:nvPr/>
        </p:nvGrpSpPr>
        <p:grpSpPr>
          <a:xfrm>
            <a:off x="747087" y="3173551"/>
            <a:ext cx="1310068" cy="873888"/>
            <a:chOff x="5795963" y="2535238"/>
            <a:chExt cx="1650777" cy="1101160"/>
          </a:xfrm>
        </p:grpSpPr>
        <p:sp>
          <p:nvSpPr>
            <p:cNvPr id="20488" name="Шестиугольник 9">
              <a:extLst>
                <a:ext uri="{FF2B5EF4-FFF2-40B4-BE49-F238E27FC236}">
                  <a16:creationId xmlns="" xmlns:a16="http://schemas.microsoft.com/office/drawing/2014/main" id="{C6E6DC9E-96FD-808C-E9AD-8B464EFD7D11}"/>
                </a:ext>
              </a:extLst>
            </p:cNvPr>
            <p:cNvSpPr>
              <a:spLocks noChangeArrowheads="1"/>
            </p:cNvSpPr>
            <p:nvPr/>
          </p:nvSpPr>
          <p:spPr bwMode="auto">
            <a:xfrm>
              <a:off x="5795963" y="2535238"/>
              <a:ext cx="1639887" cy="1093310"/>
            </a:xfrm>
            <a:prstGeom prst="hexagon">
              <a:avLst>
                <a:gd name="adj" fmla="val 25014"/>
                <a:gd name="vf" fmla="val 115470"/>
              </a:avLst>
            </a:prstGeom>
            <a:solidFill>
              <a:srgbClr val="FCF2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425" tIns="37141" rIns="71425" bIns="37141">
              <a:no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02362" indent="-302362" defTabSz="725668" eaLnBrk="1" hangingPunct="1">
                <a:lnSpc>
                  <a:spcPct val="85000"/>
                </a:lnSpc>
                <a:spcBef>
                  <a:spcPct val="50000"/>
                </a:spcBef>
                <a:buSzPct val="120000"/>
                <a:buBlip>
                  <a:blip r:embed="rId3"/>
                </a:buBlip>
                <a:defRPr/>
              </a:pPr>
              <a:endParaRPr lang="ru-RU" altLang="ru-RU" sz="1667" b="0">
                <a:cs typeface="+mn-cs"/>
              </a:endParaRPr>
            </a:p>
          </p:txBody>
        </p:sp>
        <p:sp>
          <p:nvSpPr>
            <p:cNvPr id="20495" name="TextBox 24">
              <a:extLst>
                <a:ext uri="{FF2B5EF4-FFF2-40B4-BE49-F238E27FC236}">
                  <a16:creationId xmlns="" xmlns:a16="http://schemas.microsoft.com/office/drawing/2014/main" id="{214E8547-CA99-20F6-DCA4-D4178CE2228B}"/>
                </a:ext>
              </a:extLst>
            </p:cNvPr>
            <p:cNvSpPr txBox="1">
              <a:spLocks noChangeArrowheads="1"/>
            </p:cNvSpPr>
            <p:nvPr/>
          </p:nvSpPr>
          <p:spPr bwMode="auto">
            <a:xfrm>
              <a:off x="5806853" y="2596959"/>
              <a:ext cx="1639887" cy="103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952" dirty="0">
                  <a:solidFill>
                    <a:srgbClr val="000000"/>
                  </a:solidFill>
                  <a:cs typeface="+mn-cs"/>
                </a:rPr>
                <a:t>Система</a:t>
              </a:r>
              <a:br>
                <a:rPr lang="ru-RU" altLang="ru-RU" sz="952" dirty="0">
                  <a:solidFill>
                    <a:srgbClr val="000000"/>
                  </a:solidFill>
                  <a:cs typeface="+mn-cs"/>
                </a:rPr>
              </a:br>
              <a:r>
                <a:rPr lang="ru-RU" altLang="ru-RU" sz="952" dirty="0">
                  <a:solidFill>
                    <a:srgbClr val="000000"/>
                  </a:solidFill>
                  <a:cs typeface="+mn-cs"/>
                </a:rPr>
                <a:t>внутреннего</a:t>
              </a:r>
              <a:br>
                <a:rPr lang="ru-RU" altLang="ru-RU" sz="952" dirty="0">
                  <a:solidFill>
                    <a:srgbClr val="000000"/>
                  </a:solidFill>
                  <a:cs typeface="+mn-cs"/>
                </a:rPr>
              </a:br>
              <a:r>
                <a:rPr lang="ru-RU" altLang="ru-RU" sz="952" dirty="0">
                  <a:solidFill>
                    <a:srgbClr val="000000"/>
                  </a:solidFill>
                  <a:cs typeface="+mn-cs"/>
                </a:rPr>
                <a:t>контроля и управления рисками</a:t>
              </a:r>
            </a:p>
          </p:txBody>
        </p:sp>
      </p:grpSp>
      <p:sp>
        <p:nvSpPr>
          <p:cNvPr id="20496" name="TextBox 26">
            <a:extLst>
              <a:ext uri="{FF2B5EF4-FFF2-40B4-BE49-F238E27FC236}">
                <a16:creationId xmlns="" xmlns:a16="http://schemas.microsoft.com/office/drawing/2014/main" id="{40EEDD9D-91B9-0F0F-097C-18CE31D3BDE3}"/>
              </a:ext>
            </a:extLst>
          </p:cNvPr>
          <p:cNvSpPr txBox="1">
            <a:spLocks noChangeArrowheads="1"/>
          </p:cNvSpPr>
          <p:nvPr/>
        </p:nvSpPr>
        <p:spPr bwMode="auto">
          <a:xfrm>
            <a:off x="1800147" y="2793778"/>
            <a:ext cx="1301426" cy="53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952" dirty="0">
                <a:solidFill>
                  <a:srgbClr val="000000"/>
                </a:solidFill>
                <a:cs typeface="+mn-cs"/>
              </a:rPr>
              <a:t>Учетное ядро 1С:</a:t>
            </a:r>
            <a:r>
              <a:rPr lang="en-US" altLang="ru-RU" sz="952" dirty="0">
                <a:solidFill>
                  <a:srgbClr val="000000"/>
                </a:solidFill>
                <a:cs typeface="+mn-cs"/>
              </a:rPr>
              <a:t>ERP</a:t>
            </a:r>
            <a:r>
              <a:rPr lang="ru-RU" altLang="ru-RU" sz="952" dirty="0">
                <a:solidFill>
                  <a:srgbClr val="000000"/>
                </a:solidFill>
                <a:cs typeface="+mn-cs"/>
              </a:rPr>
              <a:t/>
            </a:r>
            <a:br>
              <a:rPr lang="ru-RU" altLang="ru-RU" sz="952" dirty="0">
                <a:solidFill>
                  <a:srgbClr val="000000"/>
                </a:solidFill>
                <a:cs typeface="+mn-cs"/>
              </a:rPr>
            </a:br>
            <a:endParaRPr lang="ru-RU" altLang="ru-RU" sz="952" dirty="0">
              <a:solidFill>
                <a:srgbClr val="000000"/>
              </a:solidFill>
              <a:cs typeface="+mn-cs"/>
            </a:endParaRPr>
          </a:p>
        </p:txBody>
      </p:sp>
      <p:sp>
        <p:nvSpPr>
          <p:cNvPr id="20497" name="TextBox 27">
            <a:extLst>
              <a:ext uri="{FF2B5EF4-FFF2-40B4-BE49-F238E27FC236}">
                <a16:creationId xmlns="" xmlns:a16="http://schemas.microsoft.com/office/drawing/2014/main" id="{AED2B8F5-C5B2-CDC6-940C-B31F73C3F378}"/>
              </a:ext>
            </a:extLst>
          </p:cNvPr>
          <p:cNvSpPr txBox="1">
            <a:spLocks noChangeArrowheads="1"/>
          </p:cNvSpPr>
          <p:nvPr/>
        </p:nvSpPr>
        <p:spPr bwMode="auto">
          <a:xfrm>
            <a:off x="1776583" y="3888765"/>
            <a:ext cx="1301426" cy="53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952" dirty="0">
                <a:solidFill>
                  <a:srgbClr val="000000"/>
                </a:solidFill>
                <a:cs typeface="+mn-cs"/>
              </a:rPr>
              <a:t>Раскрытие налоговых показателей</a:t>
            </a:r>
          </a:p>
        </p:txBody>
      </p:sp>
      <p:grpSp>
        <p:nvGrpSpPr>
          <p:cNvPr id="12" name="Группа 11">
            <a:extLst>
              <a:ext uri="{FF2B5EF4-FFF2-40B4-BE49-F238E27FC236}">
                <a16:creationId xmlns="" xmlns:a16="http://schemas.microsoft.com/office/drawing/2014/main" id="{F0000D33-5F2E-06C3-2AF6-65DBE880130A}"/>
              </a:ext>
            </a:extLst>
          </p:cNvPr>
          <p:cNvGrpSpPr/>
          <p:nvPr/>
        </p:nvGrpSpPr>
        <p:grpSpPr>
          <a:xfrm>
            <a:off x="2843808" y="3159943"/>
            <a:ext cx="1390654" cy="805520"/>
            <a:chOff x="3572286" y="2174900"/>
            <a:chExt cx="1648773" cy="1015011"/>
          </a:xfrm>
          <a:solidFill>
            <a:srgbClr val="FCF27A"/>
          </a:solidFill>
        </p:grpSpPr>
        <p:sp>
          <p:nvSpPr>
            <p:cNvPr id="20485" name="Шестиугольник 6">
              <a:extLst>
                <a:ext uri="{FF2B5EF4-FFF2-40B4-BE49-F238E27FC236}">
                  <a16:creationId xmlns="" xmlns:a16="http://schemas.microsoft.com/office/drawing/2014/main" id="{25A43278-8880-CB06-7746-B157908EF1A9}"/>
                </a:ext>
              </a:extLst>
            </p:cNvPr>
            <p:cNvSpPr>
              <a:spLocks noChangeArrowheads="1"/>
            </p:cNvSpPr>
            <p:nvPr/>
          </p:nvSpPr>
          <p:spPr bwMode="auto">
            <a:xfrm>
              <a:off x="3581170" y="2174900"/>
              <a:ext cx="1639889" cy="1015011"/>
            </a:xfrm>
            <a:prstGeom prst="hexagon">
              <a:avLst>
                <a:gd name="adj" fmla="val 25014"/>
                <a:gd name="vf" fmla="val 11547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71425" tIns="37141" rIns="71425" bIns="37141">
              <a:no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02362" indent="-302362" defTabSz="725668" eaLnBrk="1" hangingPunct="1">
                <a:lnSpc>
                  <a:spcPct val="85000"/>
                </a:lnSpc>
                <a:spcBef>
                  <a:spcPct val="50000"/>
                </a:spcBef>
                <a:buSzPct val="120000"/>
                <a:buBlip>
                  <a:blip r:embed="rId3"/>
                </a:buBlip>
                <a:defRPr/>
              </a:pPr>
              <a:endParaRPr lang="ru-RU" altLang="ru-RU" sz="1667" b="0">
                <a:cs typeface="+mn-cs"/>
              </a:endParaRPr>
            </a:p>
          </p:txBody>
        </p:sp>
        <p:sp>
          <p:nvSpPr>
            <p:cNvPr id="20498" name="TextBox 28">
              <a:extLst>
                <a:ext uri="{FF2B5EF4-FFF2-40B4-BE49-F238E27FC236}">
                  <a16:creationId xmlns="" xmlns:a16="http://schemas.microsoft.com/office/drawing/2014/main" id="{6AA7A701-E18B-60F4-DC66-4EBE6E77772A}"/>
                </a:ext>
              </a:extLst>
            </p:cNvPr>
            <p:cNvSpPr txBox="1">
              <a:spLocks noChangeArrowheads="1"/>
            </p:cNvSpPr>
            <p:nvPr/>
          </p:nvSpPr>
          <p:spPr bwMode="auto">
            <a:xfrm>
              <a:off x="3572286" y="2416841"/>
              <a:ext cx="1639889" cy="67020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952" dirty="0">
                  <a:solidFill>
                    <a:srgbClr val="000000"/>
                  </a:solidFill>
                  <a:cs typeface="+mn-cs"/>
                </a:rPr>
                <a:t>Взаимодействие</a:t>
              </a:r>
              <a:br>
                <a:rPr lang="ru-RU" altLang="ru-RU" sz="952" dirty="0">
                  <a:solidFill>
                    <a:srgbClr val="000000"/>
                  </a:solidFill>
                  <a:cs typeface="+mn-cs"/>
                </a:rPr>
              </a:br>
              <a:r>
                <a:rPr lang="ru-RU" altLang="ru-RU" sz="952" dirty="0">
                  <a:solidFill>
                    <a:srgbClr val="000000"/>
                  </a:solidFill>
                  <a:cs typeface="+mn-cs"/>
                </a:rPr>
                <a:t>с налоговым органом</a:t>
              </a:r>
            </a:p>
          </p:txBody>
        </p:sp>
      </p:grpSp>
      <p:grpSp>
        <p:nvGrpSpPr>
          <p:cNvPr id="13" name="Группа 12">
            <a:extLst>
              <a:ext uri="{FF2B5EF4-FFF2-40B4-BE49-F238E27FC236}">
                <a16:creationId xmlns="" xmlns:a16="http://schemas.microsoft.com/office/drawing/2014/main" id="{3F4358E9-8158-C300-65D2-5F650FFDDC41}"/>
              </a:ext>
            </a:extLst>
          </p:cNvPr>
          <p:cNvGrpSpPr/>
          <p:nvPr/>
        </p:nvGrpSpPr>
        <p:grpSpPr>
          <a:xfrm>
            <a:off x="683568" y="2008402"/>
            <a:ext cx="1321458" cy="827900"/>
            <a:chOff x="927030" y="2169298"/>
            <a:chExt cx="1665129" cy="1043211"/>
          </a:xfrm>
        </p:grpSpPr>
        <p:sp>
          <p:nvSpPr>
            <p:cNvPr id="20486" name="Шестиугольник 7">
              <a:extLst>
                <a:ext uri="{FF2B5EF4-FFF2-40B4-BE49-F238E27FC236}">
                  <a16:creationId xmlns="" xmlns:a16="http://schemas.microsoft.com/office/drawing/2014/main" id="{09601384-FC9F-46AC-D5E9-606DBC708488}"/>
                </a:ext>
              </a:extLst>
            </p:cNvPr>
            <p:cNvSpPr>
              <a:spLocks noChangeArrowheads="1"/>
            </p:cNvSpPr>
            <p:nvPr/>
          </p:nvSpPr>
          <p:spPr bwMode="auto">
            <a:xfrm>
              <a:off x="952270" y="2169298"/>
              <a:ext cx="1639889" cy="1043211"/>
            </a:xfrm>
            <a:prstGeom prst="hexagon">
              <a:avLst>
                <a:gd name="adj" fmla="val 25014"/>
                <a:gd name="vf" fmla="val 115470"/>
              </a:avLst>
            </a:prstGeom>
            <a:solidFill>
              <a:srgbClr val="FCF2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425" tIns="37141" rIns="71425" bIns="37141">
              <a:no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02362" indent="-302362" defTabSz="725668" eaLnBrk="1" hangingPunct="1">
                <a:lnSpc>
                  <a:spcPct val="85000"/>
                </a:lnSpc>
                <a:spcBef>
                  <a:spcPct val="50000"/>
                </a:spcBef>
                <a:buSzPct val="120000"/>
                <a:buBlip>
                  <a:blip r:embed="rId3"/>
                </a:buBlip>
                <a:defRPr/>
              </a:pPr>
              <a:endParaRPr lang="ru-RU" altLang="ru-RU" sz="1667" b="0">
                <a:cs typeface="+mn-cs"/>
              </a:endParaRPr>
            </a:p>
          </p:txBody>
        </p:sp>
        <p:sp>
          <p:nvSpPr>
            <p:cNvPr id="20499" name="TextBox 29">
              <a:extLst>
                <a:ext uri="{FF2B5EF4-FFF2-40B4-BE49-F238E27FC236}">
                  <a16:creationId xmlns="" xmlns:a16="http://schemas.microsoft.com/office/drawing/2014/main" id="{9D7AE0D9-8975-345F-6254-0291B6E8657F}"/>
                </a:ext>
              </a:extLst>
            </p:cNvPr>
            <p:cNvSpPr txBox="1">
              <a:spLocks noChangeArrowheads="1"/>
            </p:cNvSpPr>
            <p:nvPr/>
          </p:nvSpPr>
          <p:spPr bwMode="auto">
            <a:xfrm>
              <a:off x="927030" y="2400930"/>
              <a:ext cx="1639889" cy="67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952" dirty="0">
                  <a:solidFill>
                    <a:srgbClr val="000000"/>
                  </a:solidFill>
                  <a:cs typeface="+mn-cs"/>
                </a:rPr>
                <a:t>Пакет из 23 налоговых уведомлений</a:t>
              </a:r>
            </a:p>
          </p:txBody>
        </p:sp>
      </p:grpSp>
      <p:sp>
        <p:nvSpPr>
          <p:cNvPr id="15" name="Облако 14">
            <a:extLst>
              <a:ext uri="{FF2B5EF4-FFF2-40B4-BE49-F238E27FC236}">
                <a16:creationId xmlns="" xmlns:a16="http://schemas.microsoft.com/office/drawing/2014/main" id="{D906ABCA-CE03-4914-9AEC-F6F61AE38B7D}"/>
              </a:ext>
            </a:extLst>
          </p:cNvPr>
          <p:cNvSpPr/>
          <p:nvPr/>
        </p:nvSpPr>
        <p:spPr bwMode="auto">
          <a:xfrm rot="484975">
            <a:off x="5657775" y="2294633"/>
            <a:ext cx="2220771" cy="446140"/>
          </a:xfrm>
          <a:prstGeom prst="cloud">
            <a:avLst/>
          </a:prstGeom>
          <a:solidFill>
            <a:srgbClr val="FFABAB"/>
          </a:solidFill>
          <a:ln>
            <a:noFill/>
          </a:ln>
          <a:effectLst/>
        </p:spPr>
        <p:txBody>
          <a:bodyPr lIns="71425" tIns="37141" rIns="71425" bIns="37141">
            <a:spAutoFit/>
          </a:bodyPr>
          <a:lstStyle/>
          <a:p>
            <a:pPr marL="302362" indent="-302362" defTabSz="725668" eaLnBrk="1" hangingPunct="1">
              <a:lnSpc>
                <a:spcPct val="85000"/>
              </a:lnSpc>
              <a:spcBef>
                <a:spcPct val="50000"/>
              </a:spcBef>
              <a:buSzPct val="120000"/>
              <a:buBlip>
                <a:blip r:embed="rId3"/>
              </a:buBlip>
              <a:defRPr/>
            </a:pPr>
            <a:endParaRPr lang="ru-RU" sz="1667" b="0">
              <a:solidFill>
                <a:srgbClr val="006600"/>
              </a:solidFill>
              <a:latin typeface="Arial" panose="020B0604020202020204" pitchFamily="34" charset="0"/>
              <a:cs typeface="+mn-cs"/>
            </a:endParaRPr>
          </a:p>
        </p:txBody>
      </p:sp>
      <p:sp>
        <p:nvSpPr>
          <p:cNvPr id="20501" name="TextBox 15">
            <a:extLst>
              <a:ext uri="{FF2B5EF4-FFF2-40B4-BE49-F238E27FC236}">
                <a16:creationId xmlns="" xmlns:a16="http://schemas.microsoft.com/office/drawing/2014/main" id="{4B5A8B4B-4A36-CEEE-DC20-6A802EB99F15}"/>
              </a:ext>
            </a:extLst>
          </p:cNvPr>
          <p:cNvSpPr txBox="1">
            <a:spLocks noChangeArrowheads="1"/>
          </p:cNvSpPr>
          <p:nvPr/>
        </p:nvSpPr>
        <p:spPr bwMode="auto">
          <a:xfrm>
            <a:off x="5658521" y="2374661"/>
            <a:ext cx="2220771" cy="28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1270" dirty="0">
                <a:solidFill>
                  <a:srgbClr val="000000"/>
                </a:solidFill>
                <a:cs typeface="+mn-cs"/>
              </a:rPr>
              <a:t>АИС «Налог-3»</a:t>
            </a:r>
          </a:p>
        </p:txBody>
      </p:sp>
      <p:grpSp>
        <p:nvGrpSpPr>
          <p:cNvPr id="20" name="Группа 19">
            <a:extLst>
              <a:ext uri="{FF2B5EF4-FFF2-40B4-BE49-F238E27FC236}">
                <a16:creationId xmlns="" xmlns:a16="http://schemas.microsoft.com/office/drawing/2014/main" id="{8257DA70-2790-7DD6-383B-117DA7F55563}"/>
              </a:ext>
            </a:extLst>
          </p:cNvPr>
          <p:cNvGrpSpPr/>
          <p:nvPr/>
        </p:nvGrpSpPr>
        <p:grpSpPr>
          <a:xfrm>
            <a:off x="2915816" y="2024279"/>
            <a:ext cx="1318646" cy="835503"/>
            <a:chOff x="3591092" y="2159714"/>
            <a:chExt cx="1661586" cy="1052791"/>
          </a:xfrm>
          <a:solidFill>
            <a:srgbClr val="FFABAB"/>
          </a:solidFill>
        </p:grpSpPr>
        <p:sp>
          <p:nvSpPr>
            <p:cNvPr id="20491" name="Шестиугольник 10">
              <a:extLst>
                <a:ext uri="{FF2B5EF4-FFF2-40B4-BE49-F238E27FC236}">
                  <a16:creationId xmlns="" xmlns:a16="http://schemas.microsoft.com/office/drawing/2014/main" id="{6A2EA1F4-B515-B446-E893-3D7E304D8BCB}"/>
                </a:ext>
              </a:extLst>
            </p:cNvPr>
            <p:cNvSpPr>
              <a:spLocks noChangeArrowheads="1"/>
            </p:cNvSpPr>
            <p:nvPr/>
          </p:nvSpPr>
          <p:spPr bwMode="auto">
            <a:xfrm>
              <a:off x="3591092" y="2159714"/>
              <a:ext cx="1638300" cy="1052791"/>
            </a:xfrm>
            <a:prstGeom prst="hexagon">
              <a:avLst>
                <a:gd name="adj" fmla="val 24989"/>
                <a:gd name="vf" fmla="val 115470"/>
              </a:avLst>
            </a:prstGeom>
            <a:grpFill/>
            <a:ln>
              <a:noFill/>
            </a:ln>
          </p:spPr>
          <p:txBody>
            <a:bodyPr lIns="71425" tIns="37141" rIns="71425" bIns="37141">
              <a:no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02362" indent="-302362" defTabSz="725668" eaLnBrk="1" hangingPunct="1">
                <a:lnSpc>
                  <a:spcPct val="85000"/>
                </a:lnSpc>
                <a:spcBef>
                  <a:spcPct val="50000"/>
                </a:spcBef>
                <a:buSzPct val="120000"/>
                <a:buBlip>
                  <a:blip r:embed="rId3"/>
                </a:buBlip>
                <a:defRPr/>
              </a:pPr>
              <a:endParaRPr lang="ru-RU" altLang="ru-RU" sz="1667" b="0">
                <a:cs typeface="+mn-cs"/>
              </a:endParaRPr>
            </a:p>
          </p:txBody>
        </p:sp>
        <p:sp>
          <p:nvSpPr>
            <p:cNvPr id="20492" name="TextBox 17">
              <a:extLst>
                <a:ext uri="{FF2B5EF4-FFF2-40B4-BE49-F238E27FC236}">
                  <a16:creationId xmlns="" xmlns:a16="http://schemas.microsoft.com/office/drawing/2014/main" id="{0900E61E-C39F-8A54-5010-27E86F0B50CD}"/>
                </a:ext>
              </a:extLst>
            </p:cNvPr>
            <p:cNvSpPr txBox="1">
              <a:spLocks noChangeArrowheads="1"/>
            </p:cNvSpPr>
            <p:nvPr/>
          </p:nvSpPr>
          <p:spPr bwMode="auto">
            <a:xfrm>
              <a:off x="3614378" y="2401716"/>
              <a:ext cx="1638300" cy="670203"/>
            </a:xfrm>
            <a:prstGeom prst="rect">
              <a:avLst/>
            </a:prstGeom>
            <a:noFill/>
            <a:ln>
              <a:noFill/>
            </a:ln>
          </p:spPr>
          <p:txBody>
            <a:bodyPr>
              <a:no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defTabSz="725668">
                <a:defRPr/>
              </a:pPr>
              <a:r>
                <a:rPr lang="ru-RU" altLang="ru-RU" sz="952" dirty="0">
                  <a:solidFill>
                    <a:srgbClr val="000000"/>
                  </a:solidFill>
                  <a:cs typeface="+mn-cs"/>
                </a:rPr>
                <a:t>ГНИВЦ</a:t>
              </a:r>
              <a:br>
                <a:rPr lang="ru-RU" altLang="ru-RU" sz="952" dirty="0">
                  <a:solidFill>
                    <a:srgbClr val="000000"/>
                  </a:solidFill>
                  <a:cs typeface="+mn-cs"/>
                </a:rPr>
              </a:br>
              <a:r>
                <a:rPr lang="ru-RU" altLang="ru-RU" sz="952" dirty="0">
                  <a:solidFill>
                    <a:srgbClr val="000000"/>
                  </a:solidFill>
                  <a:cs typeface="+mn-cs"/>
                </a:rPr>
                <a:t>Налоговый</a:t>
              </a:r>
              <a:br>
                <a:rPr lang="ru-RU" altLang="ru-RU" sz="952" dirty="0">
                  <a:solidFill>
                    <a:srgbClr val="000000"/>
                  </a:solidFill>
                  <a:cs typeface="+mn-cs"/>
                </a:rPr>
              </a:br>
              <a:r>
                <a:rPr lang="ru-RU" altLang="ru-RU" sz="952" dirty="0">
                  <a:solidFill>
                    <a:srgbClr val="000000"/>
                  </a:solidFill>
                  <a:cs typeface="+mn-cs"/>
                </a:rPr>
                <a:t>мониторинг</a:t>
              </a:r>
            </a:p>
          </p:txBody>
        </p:sp>
      </p:grpSp>
      <p:grpSp>
        <p:nvGrpSpPr>
          <p:cNvPr id="24" name="Группа 23">
            <a:extLst>
              <a:ext uri="{FF2B5EF4-FFF2-40B4-BE49-F238E27FC236}">
                <a16:creationId xmlns="" xmlns:a16="http://schemas.microsoft.com/office/drawing/2014/main" id="{DAEAF3F8-A469-36F6-F175-C33ADD05C5BA}"/>
              </a:ext>
            </a:extLst>
          </p:cNvPr>
          <p:cNvGrpSpPr/>
          <p:nvPr/>
        </p:nvGrpSpPr>
        <p:grpSpPr>
          <a:xfrm>
            <a:off x="4519817" y="2458166"/>
            <a:ext cx="846052" cy="166957"/>
            <a:chOff x="5695283" y="2758945"/>
            <a:chExt cx="1066084" cy="210377"/>
          </a:xfrm>
        </p:grpSpPr>
        <p:cxnSp>
          <p:nvCxnSpPr>
            <p:cNvPr id="10" name="Прямая со стрелкой 9">
              <a:extLst>
                <a:ext uri="{FF2B5EF4-FFF2-40B4-BE49-F238E27FC236}">
                  <a16:creationId xmlns="" xmlns:a16="http://schemas.microsoft.com/office/drawing/2014/main" id="{34546643-B5A8-8E4D-F706-EC7C6DB8A118}"/>
                </a:ext>
              </a:extLst>
            </p:cNvPr>
            <p:cNvCxnSpPr>
              <a:cxnSpLocks/>
            </p:cNvCxnSpPr>
            <p:nvPr/>
          </p:nvCxnSpPr>
          <p:spPr bwMode="auto">
            <a:xfrm>
              <a:off x="5695283" y="2758945"/>
              <a:ext cx="1066084" cy="0"/>
            </a:xfrm>
            <a:prstGeom prst="straightConnector1">
              <a:avLst/>
            </a:prstGeom>
            <a:ln w="38100">
              <a:solidFill>
                <a:srgbClr val="FF5050"/>
              </a:solidFill>
              <a:tailEnd type="stealth" w="lg" len="lg"/>
            </a:ln>
          </p:spPr>
          <p:style>
            <a:lnRef idx="1">
              <a:schemeClr val="dk1"/>
            </a:lnRef>
            <a:fillRef idx="0">
              <a:schemeClr val="dk1"/>
            </a:fillRef>
            <a:effectRef idx="0">
              <a:schemeClr val="dk1"/>
            </a:effectRef>
            <a:fontRef idx="minor">
              <a:schemeClr val="tx1"/>
            </a:fontRef>
          </p:style>
        </p:cxnSp>
        <p:cxnSp>
          <p:nvCxnSpPr>
            <p:cNvPr id="11" name="Прямая со стрелкой 10">
              <a:extLst>
                <a:ext uri="{FF2B5EF4-FFF2-40B4-BE49-F238E27FC236}">
                  <a16:creationId xmlns="" xmlns:a16="http://schemas.microsoft.com/office/drawing/2014/main" id="{09427AD4-A68B-5683-D218-050D7B1890D0}"/>
                </a:ext>
              </a:extLst>
            </p:cNvPr>
            <p:cNvCxnSpPr>
              <a:cxnSpLocks/>
            </p:cNvCxnSpPr>
            <p:nvPr/>
          </p:nvCxnSpPr>
          <p:spPr bwMode="auto">
            <a:xfrm flipH="1">
              <a:off x="5695283" y="2969322"/>
              <a:ext cx="1066084" cy="0"/>
            </a:xfrm>
            <a:prstGeom prst="straightConnector1">
              <a:avLst/>
            </a:prstGeom>
            <a:ln w="38100">
              <a:solidFill>
                <a:srgbClr val="FF5050"/>
              </a:solidFill>
              <a:tailEnd type="stealth" w="lg" len="lg"/>
            </a:ln>
          </p:spPr>
          <p:style>
            <a:lnRef idx="1">
              <a:schemeClr val="dk1"/>
            </a:lnRef>
            <a:fillRef idx="0">
              <a:schemeClr val="dk1"/>
            </a:fillRef>
            <a:effectRef idx="0">
              <a:schemeClr val="dk1"/>
            </a:effectRef>
            <a:fontRef idx="minor">
              <a:schemeClr val="tx1"/>
            </a:fontRef>
          </p:style>
        </p:cxnSp>
      </p:grpSp>
      <p:pic>
        <p:nvPicPr>
          <p:cNvPr id="33" name="Picture 36">
            <a:extLst>
              <a:ext uri="{FF2B5EF4-FFF2-40B4-BE49-F238E27FC236}">
                <a16:creationId xmlns="" xmlns:a16="http://schemas.microsoft.com/office/drawing/2014/main" id="{8CF6BAC3-86CA-49CC-B648-3E09B709CC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723" r="54545" b="29499"/>
          <a:stretch/>
        </p:blipFill>
        <p:spPr bwMode="auto">
          <a:xfrm>
            <a:off x="7192167" y="4703753"/>
            <a:ext cx="952453" cy="2607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a:extLst>
              <a:ext uri="{FF2B5EF4-FFF2-40B4-BE49-F238E27FC236}">
                <a16:creationId xmlns="" xmlns:a16="http://schemas.microsoft.com/office/drawing/2014/main" id="{572003CC-EB33-4D02-B575-0D03C49B0A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2966" y="4676920"/>
            <a:ext cx="984263" cy="31441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 xmlns:a16="http://schemas.microsoft.com/office/drawing/2014/main" id="{AD721B31-E3B6-409A-95E1-E1013EBC7C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9557" y="4542035"/>
            <a:ext cx="580593" cy="45339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 xmlns:a16="http://schemas.microsoft.com/office/drawing/2014/main" id="{26858BA1-AA00-458F-AF06-38D36CC0AF2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544" t="37565" r="10661" b="39016"/>
          <a:stretch/>
        </p:blipFill>
        <p:spPr bwMode="auto">
          <a:xfrm>
            <a:off x="4761019" y="4635743"/>
            <a:ext cx="1257009" cy="388394"/>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a:extLst>
              <a:ext uri="{FF2B5EF4-FFF2-40B4-BE49-F238E27FC236}">
                <a16:creationId xmlns="" xmlns:a16="http://schemas.microsoft.com/office/drawing/2014/main" id="{2969C18E-0AAA-40D4-BD05-5BB8B2E2EF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7920" y="4750633"/>
            <a:ext cx="731796" cy="224815"/>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a:extLst>
              <a:ext uri="{FF2B5EF4-FFF2-40B4-BE49-F238E27FC236}">
                <a16:creationId xmlns="" xmlns:a16="http://schemas.microsoft.com/office/drawing/2014/main" id="{5923A097-5612-4A26-BF80-E81B16DDE5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4654" y="4750633"/>
            <a:ext cx="1301427" cy="23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9494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a:extLst>
              <a:ext uri="{FF2B5EF4-FFF2-40B4-BE49-F238E27FC236}">
                <a16:creationId xmlns="" xmlns:a16="http://schemas.microsoft.com/office/drawing/2014/main" id="{3D873A8E-431E-2BAA-87CE-4F4539E66D71}"/>
              </a:ext>
            </a:extLst>
          </p:cNvPr>
          <p:cNvSpPr txBox="1">
            <a:spLocks noChangeArrowheads="1"/>
          </p:cNvSpPr>
          <p:nvPr/>
        </p:nvSpPr>
        <p:spPr bwMode="auto">
          <a:xfrm>
            <a:off x="994072" y="2571750"/>
            <a:ext cx="782607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Для технических директоров, директоров по производству, главных инженеров</a:t>
            </a:r>
          </a:p>
        </p:txBody>
      </p:sp>
    </p:spTree>
  </p:cSld>
  <p:clrMapOvr>
    <a:masterClrMapping/>
  </p:clrMapOvr>
  <p:transition advTm="6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a:extLst>
              <a:ext uri="{FF2B5EF4-FFF2-40B4-BE49-F238E27FC236}">
                <a16:creationId xmlns="" xmlns:a16="http://schemas.microsoft.com/office/drawing/2014/main" id="{4E4336F6-EE59-514F-96ED-8EECDA8DE58C}"/>
              </a:ext>
            </a:extLst>
          </p:cNvPr>
          <p:cNvSpPr/>
          <p:nvPr/>
        </p:nvSpPr>
        <p:spPr>
          <a:xfrm>
            <a:off x="6648540" y="1952300"/>
            <a:ext cx="2315948" cy="3067721"/>
          </a:xfrm>
          <a:prstGeom prst="round2DiagRect">
            <a:avLst>
              <a:gd name="adj1" fmla="val 4737"/>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4102" name="Text Box 6">
            <a:extLst>
              <a:ext uri="{FF2B5EF4-FFF2-40B4-BE49-F238E27FC236}">
                <a16:creationId xmlns="" xmlns:a16="http://schemas.microsoft.com/office/drawing/2014/main" id="{4E05144D-046D-8B59-A6D0-B0027D1C6999}"/>
              </a:ext>
            </a:extLst>
          </p:cNvPr>
          <p:cNvSpPr txBox="1">
            <a:spLocks noChangeArrowheads="1"/>
          </p:cNvSpPr>
          <p:nvPr/>
        </p:nvSpPr>
        <p:spPr bwMode="auto">
          <a:xfrm>
            <a:off x="4578350" y="1371600"/>
            <a:ext cx="184150" cy="9715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91139" name="Заголовок 1">
            <a:extLst>
              <a:ext uri="{FF2B5EF4-FFF2-40B4-BE49-F238E27FC236}">
                <a16:creationId xmlns="" xmlns:a16="http://schemas.microsoft.com/office/drawing/2014/main" id="{35B30B6E-2E89-4024-3BF2-ADCCB741C689}"/>
              </a:ext>
            </a:extLst>
          </p:cNvPr>
          <p:cNvSpPr>
            <a:spLocks noGrp="1"/>
          </p:cNvSpPr>
          <p:nvPr>
            <p:ph type="title" idx="4294967295"/>
          </p:nvPr>
        </p:nvSpPr>
        <p:spPr>
          <a:xfrm>
            <a:off x="1719263" y="195486"/>
            <a:ext cx="7200900" cy="646331"/>
          </a:xfrm>
        </p:spPr>
        <p:txBody>
          <a:bodyPr wrap="square">
            <a:spAutoFit/>
          </a:bodyPr>
          <a:lstStyle/>
          <a:p>
            <a:pPr algn="ctr" eaLnBrk="1" hangingPunct="1"/>
            <a:r>
              <a:rPr lang="ru-RU" altLang="ru-RU" sz="1800" b="1" dirty="0">
                <a:latin typeface="Arial" panose="020B0604020202020204" pitchFamily="34" charset="0"/>
                <a:cs typeface="Arial" panose="020B0604020202020204" pitchFamily="34" charset="0"/>
              </a:rPr>
              <a:t>Техническому директору, директору </a:t>
            </a:r>
            <a:br>
              <a:rPr lang="ru-RU" altLang="ru-RU" sz="1800" b="1" dirty="0">
                <a:latin typeface="Arial" panose="020B0604020202020204" pitchFamily="34" charset="0"/>
                <a:cs typeface="Arial" panose="020B0604020202020204" pitchFamily="34" charset="0"/>
              </a:rPr>
            </a:br>
            <a:r>
              <a:rPr lang="ru-RU" altLang="ru-RU" sz="1800" b="1" dirty="0">
                <a:latin typeface="Arial" panose="020B0604020202020204" pitchFamily="34" charset="0"/>
                <a:cs typeface="Arial" panose="020B0604020202020204" pitchFamily="34" charset="0"/>
              </a:rPr>
              <a:t>по производству, главному инженеру</a:t>
            </a:r>
          </a:p>
        </p:txBody>
      </p:sp>
      <p:sp>
        <p:nvSpPr>
          <p:cNvPr id="3" name="Объект 2">
            <a:extLst>
              <a:ext uri="{FF2B5EF4-FFF2-40B4-BE49-F238E27FC236}">
                <a16:creationId xmlns="" xmlns:a16="http://schemas.microsoft.com/office/drawing/2014/main" id="{4A01D2E6-D5B8-EFDC-3E09-F3912A428EAE}"/>
              </a:ext>
            </a:extLst>
          </p:cNvPr>
          <p:cNvSpPr>
            <a:spLocks noGrp="1"/>
          </p:cNvSpPr>
          <p:nvPr>
            <p:ph idx="4294967295"/>
          </p:nvPr>
        </p:nvSpPr>
        <p:spPr>
          <a:xfrm>
            <a:off x="223837" y="1059582"/>
            <a:ext cx="8893175" cy="1152128"/>
          </a:xfrm>
        </p:spPr>
        <p:txBody>
          <a:bodyPr lIns="0" tIns="0" rIns="0" bIns="0">
            <a:noAutofit/>
          </a:bodyPr>
          <a:lstStyle/>
          <a:p>
            <a:pPr marL="0" indent="0">
              <a:spcBef>
                <a:spcPts val="400"/>
              </a:spcBef>
              <a:spcAft>
                <a:spcPts val="400"/>
              </a:spcAft>
              <a:buNone/>
              <a:tabLst>
                <a:tab pos="85725" algn="l"/>
              </a:tabLst>
              <a:defRPr/>
            </a:pPr>
            <a:r>
              <a:rPr lang="ru-RU" sz="1200" dirty="0">
                <a:solidFill>
                  <a:srgbClr val="D45448"/>
                </a:solidFill>
                <a:latin typeface="Arial" panose="020B0604020202020204" pitchFamily="34" charset="0"/>
                <a:cs typeface="Arial" panose="020B0604020202020204" pitchFamily="34" charset="0"/>
              </a:rPr>
              <a:t>Получение гибкой системы оперативного управления за счет</a:t>
            </a:r>
            <a:r>
              <a:rPr lang="ru-RU" sz="1200" dirty="0">
                <a:latin typeface="Arial" panose="020B0604020202020204" pitchFamily="34" charset="0"/>
                <a:cs typeface="Arial" panose="020B0604020202020204" pitchFamily="34" charset="0"/>
              </a:rPr>
              <a:t>:</a:t>
            </a:r>
          </a:p>
          <a:p>
            <a:pPr marL="180975" lvl="2" indent="-180975">
              <a:spcBef>
                <a:spcPts val="400"/>
              </a:spcBef>
              <a:spcAft>
                <a:spcPts val="400"/>
              </a:spcAft>
              <a:buClr>
                <a:srgbClr val="C00000"/>
              </a:buClr>
              <a:tabLst>
                <a:tab pos="85725" algn="l"/>
              </a:tabLst>
              <a:defRPr/>
            </a:pPr>
            <a:r>
              <a:rPr lang="ru-RU" sz="1200" dirty="0">
                <a:latin typeface="Arial" panose="020B0604020202020204" pitchFamily="34" charset="0"/>
                <a:cs typeface="Arial" panose="020B0604020202020204" pitchFamily="34" charset="0"/>
              </a:rPr>
              <a:t>Формирования согласованного по доступным мощностям и ресурсам графика производства</a:t>
            </a:r>
          </a:p>
          <a:p>
            <a:pPr marL="180975" lvl="2" indent="-180975">
              <a:spcBef>
                <a:spcPts val="400"/>
              </a:spcBef>
              <a:spcAft>
                <a:spcPts val="400"/>
              </a:spcAft>
              <a:buClr>
                <a:srgbClr val="C00000"/>
              </a:buClr>
              <a:tabLst>
                <a:tab pos="85725" algn="l"/>
              </a:tabLst>
              <a:defRPr/>
            </a:pPr>
            <a:r>
              <a:rPr lang="ru-RU" sz="1200" dirty="0">
                <a:latin typeface="Arial" panose="020B0604020202020204" pitchFamily="34" charset="0"/>
                <a:cs typeface="Arial" panose="020B0604020202020204" pitchFamily="34" charset="0"/>
              </a:rPr>
              <a:t>Оперативной реакции на отклонения в выполнении графика и изменение заказов, включая перепланирование</a:t>
            </a:r>
          </a:p>
          <a:p>
            <a:pPr marL="180975" lvl="2" indent="-180975">
              <a:spcBef>
                <a:spcPts val="400"/>
              </a:spcBef>
              <a:spcAft>
                <a:spcPts val="400"/>
              </a:spcAft>
              <a:buClr>
                <a:srgbClr val="C00000"/>
              </a:buClr>
              <a:tabLst>
                <a:tab pos="85725" algn="l"/>
              </a:tabLst>
              <a:defRPr/>
            </a:pPr>
            <a:r>
              <a:rPr lang="ru-RU" sz="1200" dirty="0">
                <a:latin typeface="Arial" panose="020B0604020202020204" pitchFamily="34" charset="0"/>
                <a:cs typeface="Arial" panose="020B0604020202020204" pitchFamily="34" charset="0"/>
              </a:rPr>
              <a:t>Управления приоритетами выполнения заказов</a:t>
            </a:r>
          </a:p>
        </p:txBody>
      </p:sp>
      <p:pic>
        <p:nvPicPr>
          <p:cNvPr id="91140" name="Picture 17" descr="39">
            <a:extLst>
              <a:ext uri="{FF2B5EF4-FFF2-40B4-BE49-F238E27FC236}">
                <a16:creationId xmlns="" xmlns:a16="http://schemas.microsoft.com/office/drawing/2014/main" id="{3235A7BF-FD84-2DFE-D8BB-A8C3A30DE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2067694"/>
            <a:ext cx="2160239" cy="2877264"/>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7" name="Объект 2">
            <a:extLst>
              <a:ext uri="{FF2B5EF4-FFF2-40B4-BE49-F238E27FC236}">
                <a16:creationId xmlns="" xmlns:a16="http://schemas.microsoft.com/office/drawing/2014/main" id="{4A01D2E6-D5B8-EFDC-3E09-F3912A428EAE}"/>
              </a:ext>
            </a:extLst>
          </p:cNvPr>
          <p:cNvSpPr txBox="1">
            <a:spLocks/>
          </p:cNvSpPr>
          <p:nvPr/>
        </p:nvSpPr>
        <p:spPr bwMode="auto">
          <a:xfrm>
            <a:off x="242316" y="2335535"/>
            <a:ext cx="5905352" cy="25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0" indent="0">
              <a:spcBef>
                <a:spcPts val="400"/>
              </a:spcBef>
              <a:spcAft>
                <a:spcPts val="400"/>
              </a:spcAft>
              <a:buFontTx/>
              <a:buNone/>
              <a:tabLst>
                <a:tab pos="85725" algn="l"/>
              </a:tabLst>
              <a:defRPr/>
            </a:pPr>
            <a:r>
              <a:rPr lang="ru-RU" sz="1200" b="0" kern="0" dirty="0">
                <a:solidFill>
                  <a:srgbClr val="D45448"/>
                </a:solidFill>
                <a:latin typeface="Arial" panose="020B0604020202020204" pitchFamily="34" charset="0"/>
                <a:cs typeface="Arial" panose="020B0604020202020204" pitchFamily="34" charset="0"/>
              </a:rPr>
              <a:t>Повышение эффективности использования производственных ресурсов и снижение себестоимости за счет:</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Исключения работ, невостребованных внешнем и внутренним спросом</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Контроля выполнения нормативов и использования замен, аналогов мотивации персонала</a:t>
            </a:r>
          </a:p>
          <a:p>
            <a:pPr marL="0" indent="0">
              <a:spcBef>
                <a:spcPts val="400"/>
              </a:spcBef>
              <a:spcAft>
                <a:spcPts val="400"/>
              </a:spcAft>
              <a:buFontTx/>
              <a:buNone/>
              <a:tabLst>
                <a:tab pos="85725" algn="l"/>
              </a:tabLst>
              <a:defRPr/>
            </a:pPr>
            <a:r>
              <a:rPr lang="ru-RU" sz="1200" b="0" kern="0" dirty="0">
                <a:solidFill>
                  <a:srgbClr val="D45448"/>
                </a:solidFill>
                <a:latin typeface="Arial" panose="020B0604020202020204" pitchFamily="34" charset="0"/>
                <a:cs typeface="Arial" panose="020B0604020202020204" pitchFamily="34" charset="0"/>
              </a:rPr>
              <a:t>Оптимизация результатов планирования, сроков выпуска продукции</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Повышение эффективности ремонтной деятельности</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Снижение затрат на поддержание работоспособности оборудования</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Учет выработки оборудования</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Планирование регламентных ремонтных работ</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 xmlns:a16="http://schemas.microsoft.com/office/drawing/2014/main" id="{2CD9D1DE-ABA7-405A-AED1-950A4C4993DD}"/>
              </a:ext>
            </a:extLst>
          </p:cNvPr>
          <p:cNvSpPr txBox="1">
            <a:spLocks noChangeArrowheads="1"/>
          </p:cNvSpPr>
          <p:nvPr/>
        </p:nvSpPr>
        <p:spPr bwMode="auto">
          <a:xfrm>
            <a:off x="1691680" y="163248"/>
            <a:ext cx="7148265" cy="68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Для крупных предприятиях</a:t>
            </a:r>
          </a:p>
        </p:txBody>
      </p:sp>
      <p:graphicFrame>
        <p:nvGraphicFramePr>
          <p:cNvPr id="9" name="Схема 8">
            <a:extLst>
              <a:ext uri="{FF2B5EF4-FFF2-40B4-BE49-F238E27FC236}">
                <a16:creationId xmlns="" xmlns:a16="http://schemas.microsoft.com/office/drawing/2014/main" id="{6A936EE5-F5AE-488F-B796-3581EF9065F9}"/>
              </a:ext>
            </a:extLst>
          </p:cNvPr>
          <p:cNvGraphicFramePr/>
          <p:nvPr>
            <p:extLst>
              <p:ext uri="{D42A27DB-BD31-4B8C-83A1-F6EECF244321}">
                <p14:modId xmlns:p14="http://schemas.microsoft.com/office/powerpoint/2010/main" val="3978931497"/>
              </p:ext>
            </p:extLst>
          </p:nvPr>
        </p:nvGraphicFramePr>
        <p:xfrm>
          <a:off x="404537" y="1275606"/>
          <a:ext cx="8334926"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Прямоугольник 1">
            <a:extLst>
              <a:ext uri="{FF2B5EF4-FFF2-40B4-BE49-F238E27FC236}">
                <a16:creationId xmlns="" xmlns:a16="http://schemas.microsoft.com/office/drawing/2014/main" id="{B714F9EE-8145-465F-8F13-19753994FB1E}"/>
              </a:ext>
            </a:extLst>
          </p:cNvPr>
          <p:cNvSpPr>
            <a:spLocks noChangeArrowheads="1"/>
          </p:cNvSpPr>
          <p:nvPr/>
        </p:nvSpPr>
        <p:spPr bwMode="auto">
          <a:xfrm>
            <a:off x="331744" y="3282590"/>
            <a:ext cx="4167666" cy="307777"/>
          </a:xfrm>
          <a:prstGeom prst="rect">
            <a:avLst/>
          </a:prstGeom>
          <a:noFill/>
          <a:ln>
            <a:noFill/>
          </a:ln>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defRPr/>
            </a:pPr>
            <a:r>
              <a:rPr lang="ru-RU" altLang="ru-RU" sz="1400" b="0" dirty="0">
                <a:solidFill>
                  <a:srgbClr val="4D4D4D"/>
                </a:solidFill>
                <a:latin typeface="Arial" panose="020B0604020202020204" pitchFamily="34" charset="0"/>
              </a:rPr>
              <a:t>Учет по РСБУ и МСФО, бюджетирование</a:t>
            </a:r>
          </a:p>
        </p:txBody>
      </p:sp>
      <p:sp>
        <p:nvSpPr>
          <p:cNvPr id="11" name="Прямоугольник 10">
            <a:extLst>
              <a:ext uri="{FF2B5EF4-FFF2-40B4-BE49-F238E27FC236}">
                <a16:creationId xmlns="" xmlns:a16="http://schemas.microsoft.com/office/drawing/2014/main" id="{4DE8FE43-980C-4570-B3AC-D6E785CFD6DD}"/>
              </a:ext>
            </a:extLst>
          </p:cNvPr>
          <p:cNvSpPr/>
          <p:nvPr/>
        </p:nvSpPr>
        <p:spPr>
          <a:xfrm>
            <a:off x="395416" y="1443006"/>
            <a:ext cx="4167667" cy="954107"/>
          </a:xfrm>
          <a:prstGeom prst="rect">
            <a:avLst/>
          </a:prstGeom>
        </p:spPr>
        <p:txBody>
          <a:bodyPr wrap="square">
            <a:spAutoFit/>
          </a:bodyPr>
          <a:lstStyle/>
          <a:p>
            <a:pPr algn="ctr" eaLnBrk="1" hangingPunct="1">
              <a:spcBef>
                <a:spcPts val="600"/>
              </a:spcBef>
              <a:buSzPct val="120000"/>
              <a:defRPr/>
            </a:pPr>
            <a:r>
              <a:rPr lang="ru-RU" altLang="ru-RU" sz="1400" b="0" kern="600" dirty="0">
                <a:solidFill>
                  <a:schemeClr val="bg1"/>
                </a:solidFill>
                <a:latin typeface="Arial" panose="020B0604020202020204" pitchFamily="34" charset="0"/>
              </a:rPr>
              <a:t>Управление производством и ремонтами, продажами и закупками, персоналом </a:t>
            </a:r>
            <a:r>
              <a:rPr lang="en-US" altLang="ru-RU" sz="1400" b="0" kern="600" dirty="0">
                <a:solidFill>
                  <a:schemeClr val="bg1"/>
                </a:solidFill>
                <a:latin typeface="Arial" panose="020B0604020202020204" pitchFamily="34" charset="0"/>
              </a:rPr>
              <a:t/>
            </a:r>
            <a:br>
              <a:rPr lang="en-US" altLang="ru-RU" sz="1400" b="0" kern="600" dirty="0">
                <a:solidFill>
                  <a:schemeClr val="bg1"/>
                </a:solidFill>
                <a:latin typeface="Arial" panose="020B0604020202020204" pitchFamily="34" charset="0"/>
              </a:rPr>
            </a:br>
            <a:r>
              <a:rPr lang="ru-RU" altLang="ru-RU" sz="1400" b="0" kern="600" dirty="0">
                <a:solidFill>
                  <a:schemeClr val="bg1"/>
                </a:solidFill>
                <a:latin typeface="Arial" panose="020B0604020202020204" pitchFamily="34" charset="0"/>
              </a:rPr>
              <a:t>и взаимоотношениями с клиентами, </a:t>
            </a:r>
            <a:r>
              <a:rPr lang="en-US" altLang="ru-RU" sz="1400" b="0" kern="600" dirty="0">
                <a:solidFill>
                  <a:schemeClr val="bg1"/>
                </a:solidFill>
                <a:latin typeface="Arial" panose="020B0604020202020204" pitchFamily="34" charset="0"/>
              </a:rPr>
              <a:t/>
            </a:r>
            <a:br>
              <a:rPr lang="en-US" altLang="ru-RU" sz="1400" b="0" kern="600" dirty="0">
                <a:solidFill>
                  <a:schemeClr val="bg1"/>
                </a:solidFill>
                <a:latin typeface="Arial" panose="020B0604020202020204" pitchFamily="34" charset="0"/>
              </a:rPr>
            </a:br>
            <a:r>
              <a:rPr lang="ru-RU" altLang="ru-RU" sz="1400" b="0" kern="600" dirty="0">
                <a:solidFill>
                  <a:schemeClr val="bg1"/>
                </a:solidFill>
                <a:latin typeface="Arial" panose="020B0604020202020204" pitchFamily="34" charset="0"/>
              </a:rPr>
              <a:t>складом, запасами и доставкой</a:t>
            </a:r>
          </a:p>
        </p:txBody>
      </p:sp>
      <p:sp>
        <p:nvSpPr>
          <p:cNvPr id="12" name="Прямоугольник 4">
            <a:extLst>
              <a:ext uri="{FF2B5EF4-FFF2-40B4-BE49-F238E27FC236}">
                <a16:creationId xmlns="" xmlns:a16="http://schemas.microsoft.com/office/drawing/2014/main" id="{BBB4FF9E-3764-479A-B7E4-A22525F7FDD0}"/>
              </a:ext>
            </a:extLst>
          </p:cNvPr>
          <p:cNvSpPr>
            <a:spLocks noChangeArrowheads="1"/>
          </p:cNvSpPr>
          <p:nvPr/>
        </p:nvSpPr>
        <p:spPr bwMode="auto">
          <a:xfrm>
            <a:off x="4592730" y="1550727"/>
            <a:ext cx="4167667" cy="738664"/>
          </a:xfrm>
          <a:prstGeom prst="rect">
            <a:avLst/>
          </a:prstGeom>
          <a:noFill/>
          <a:ln>
            <a:noFill/>
          </a:ln>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buSzPct val="120000"/>
              <a:defRPr/>
            </a:pPr>
            <a:r>
              <a:rPr lang="ru-RU" altLang="ru-RU" sz="1400" b="0" dirty="0">
                <a:solidFill>
                  <a:srgbClr val="4D4D4D"/>
                </a:solidFill>
                <a:latin typeface="Arial" panose="020B0604020202020204" pitchFamily="34" charset="0"/>
              </a:rPr>
              <a:t>Управление договорами и инвестиционными проектами, затратами и ликвидностью, </a:t>
            </a:r>
            <a:r>
              <a:rPr lang="en-US" altLang="ru-RU" sz="1400" b="0" dirty="0">
                <a:solidFill>
                  <a:srgbClr val="4D4D4D"/>
                </a:solidFill>
                <a:latin typeface="Arial" panose="020B0604020202020204" pitchFamily="34" charset="0"/>
              </a:rPr>
              <a:t/>
            </a:r>
            <a:br>
              <a:rPr lang="en-US" altLang="ru-RU" sz="1400" b="0" dirty="0">
                <a:solidFill>
                  <a:srgbClr val="4D4D4D"/>
                </a:solidFill>
                <a:latin typeface="Arial" panose="020B0604020202020204" pitchFamily="34" charset="0"/>
              </a:rPr>
            </a:br>
            <a:r>
              <a:rPr lang="ru-RU" altLang="ru-RU" sz="1400" b="0" dirty="0">
                <a:solidFill>
                  <a:srgbClr val="4D4D4D"/>
                </a:solidFill>
                <a:latin typeface="Arial" panose="020B0604020202020204" pitchFamily="34" charset="0"/>
              </a:rPr>
              <a:t>расчет себестоимости и заработной платы</a:t>
            </a:r>
          </a:p>
        </p:txBody>
      </p:sp>
      <p:sp>
        <p:nvSpPr>
          <p:cNvPr id="13" name="Прямоугольник 6">
            <a:extLst>
              <a:ext uri="{FF2B5EF4-FFF2-40B4-BE49-F238E27FC236}">
                <a16:creationId xmlns="" xmlns:a16="http://schemas.microsoft.com/office/drawing/2014/main" id="{E992E19F-8049-4718-A6F0-4F0FE707B231}"/>
              </a:ext>
            </a:extLst>
          </p:cNvPr>
          <p:cNvSpPr>
            <a:spLocks noChangeArrowheads="1"/>
          </p:cNvSpPr>
          <p:nvPr/>
        </p:nvSpPr>
        <p:spPr bwMode="auto">
          <a:xfrm>
            <a:off x="4499410" y="3174868"/>
            <a:ext cx="4240052" cy="523220"/>
          </a:xfrm>
          <a:prstGeom prst="rect">
            <a:avLst/>
          </a:prstGeom>
          <a:noFill/>
          <a:ln>
            <a:noFill/>
          </a:ln>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buSzPct val="120000"/>
              <a:defRPr/>
            </a:pPr>
            <a:r>
              <a:rPr lang="ru-RU" altLang="ru-RU" sz="1400" b="0" dirty="0">
                <a:solidFill>
                  <a:srgbClr val="4D4D4D"/>
                </a:solidFill>
                <a:latin typeface="Arial" panose="020B0604020202020204" pitchFamily="34" charset="0"/>
              </a:rPr>
              <a:t>Сбалансированная система </a:t>
            </a:r>
            <a:r>
              <a:rPr lang="en-US" altLang="ru-RU" sz="1400" b="0" dirty="0">
                <a:solidFill>
                  <a:srgbClr val="4D4D4D"/>
                </a:solidFill>
                <a:latin typeface="Arial" panose="020B0604020202020204" pitchFamily="34" charset="0"/>
              </a:rPr>
              <a:t/>
            </a:r>
            <a:br>
              <a:rPr lang="en-US" altLang="ru-RU" sz="1400" b="0" dirty="0">
                <a:solidFill>
                  <a:srgbClr val="4D4D4D"/>
                </a:solidFill>
                <a:latin typeface="Arial" panose="020B0604020202020204" pitchFamily="34" charset="0"/>
              </a:rPr>
            </a:br>
            <a:r>
              <a:rPr lang="ru-RU" altLang="ru-RU" sz="1400" b="0" dirty="0">
                <a:solidFill>
                  <a:srgbClr val="4D4D4D"/>
                </a:solidFill>
                <a:latin typeface="Arial" panose="020B0604020202020204" pitchFamily="34" charset="0"/>
              </a:rPr>
              <a:t>показателей и бизнес-анализ</a:t>
            </a:r>
          </a:p>
        </p:txBody>
      </p:sp>
      <p:sp>
        <p:nvSpPr>
          <p:cNvPr id="14" name="Объект 2">
            <a:extLst>
              <a:ext uri="{FF2B5EF4-FFF2-40B4-BE49-F238E27FC236}">
                <a16:creationId xmlns="" xmlns:a16="http://schemas.microsoft.com/office/drawing/2014/main" id="{37098B96-3220-4B5C-A733-1DFB42881338}"/>
              </a:ext>
            </a:extLst>
          </p:cNvPr>
          <p:cNvSpPr>
            <a:spLocks noGrp="1" noChangeArrowheads="1"/>
          </p:cNvSpPr>
          <p:nvPr>
            <p:ph idx="1"/>
          </p:nvPr>
        </p:nvSpPr>
        <p:spPr>
          <a:xfrm>
            <a:off x="323528" y="4407215"/>
            <a:ext cx="8516417" cy="5222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ru-RU" altLang="ru-RU" sz="1000" i="1" dirty="0">
                <a:solidFill>
                  <a:schemeClr val="tx1">
                    <a:lumMod val="65000"/>
                    <a:lumOff val="35000"/>
                  </a:schemeClr>
                </a:solidFill>
                <a:cs typeface="Times New Roman" panose="02020603050405020304" pitchFamily="18" charset="0"/>
              </a:rPr>
              <a:t>* за счет широких и глубоко интегрированных функциональных возможностей, открытости платформы для интеграции </a:t>
            </a:r>
            <a:br>
              <a:rPr lang="ru-RU" altLang="ru-RU" sz="1000" i="1" dirty="0">
                <a:solidFill>
                  <a:schemeClr val="tx1">
                    <a:lumMod val="65000"/>
                    <a:lumOff val="35000"/>
                  </a:schemeClr>
                </a:solidFill>
                <a:cs typeface="Times New Roman" panose="02020603050405020304" pitchFamily="18" charset="0"/>
              </a:rPr>
            </a:br>
            <a:r>
              <a:rPr lang="ru-RU" altLang="ru-RU" sz="1000" i="1" dirty="0">
                <a:solidFill>
                  <a:schemeClr val="tx1">
                    <a:lumMod val="65000"/>
                    <a:lumOff val="35000"/>
                  </a:schemeClr>
                </a:solidFill>
                <a:cs typeface="Times New Roman" panose="02020603050405020304" pitchFamily="18" charset="0"/>
              </a:rPr>
              <a:t>  с цифровыми технологиями и сервисами</a:t>
            </a:r>
          </a:p>
        </p:txBody>
      </p:sp>
    </p:spTree>
    <p:extLst>
      <p:ext uri="{BB962C8B-B14F-4D97-AF65-F5344CB8AC3E}">
        <p14:creationId xmlns:p14="http://schemas.microsoft.com/office/powerpoint/2010/main" val="3922782889"/>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Заголовок 1">
            <a:extLst>
              <a:ext uri="{FF2B5EF4-FFF2-40B4-BE49-F238E27FC236}">
                <a16:creationId xmlns="" xmlns:a16="http://schemas.microsoft.com/office/drawing/2014/main" id="{79BF7997-B235-E707-BBC2-F69BF8FDCDB0}"/>
              </a:ext>
            </a:extLst>
          </p:cNvPr>
          <p:cNvSpPr>
            <a:spLocks noGrp="1"/>
          </p:cNvSpPr>
          <p:nvPr>
            <p:ph type="title" idx="4294967295"/>
          </p:nvPr>
        </p:nvSpPr>
        <p:spPr>
          <a:xfrm>
            <a:off x="1690564" y="182920"/>
            <a:ext cx="7200900" cy="6819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a:t>
            </a:r>
          </a:p>
        </p:txBody>
      </p:sp>
      <p:sp>
        <p:nvSpPr>
          <p:cNvPr id="93187" name="Объект 2">
            <a:extLst>
              <a:ext uri="{FF2B5EF4-FFF2-40B4-BE49-F238E27FC236}">
                <a16:creationId xmlns="" xmlns:a16="http://schemas.microsoft.com/office/drawing/2014/main" id="{014528C0-9CF1-A2FF-82C5-324050184DCD}"/>
              </a:ext>
            </a:extLst>
          </p:cNvPr>
          <p:cNvSpPr>
            <a:spLocks noGrp="1"/>
          </p:cNvSpPr>
          <p:nvPr>
            <p:ph idx="4294967295"/>
          </p:nvPr>
        </p:nvSpPr>
        <p:spPr>
          <a:xfrm>
            <a:off x="250825" y="987398"/>
            <a:ext cx="8640639" cy="733534"/>
          </a:xfrm>
        </p:spPr>
        <p:txBody>
          <a:bodyPr wrap="square" lIns="0" tIns="0" rIns="0" bIns="0">
            <a:spAutoFit/>
          </a:bodyPr>
          <a:lstStyle/>
          <a:p>
            <a:pPr marL="180000" indent="-180000">
              <a:spcBef>
                <a:spcPts val="400"/>
              </a:spcBef>
              <a:spcAft>
                <a:spcPts val="3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Визуализация структуры изделия</a:t>
            </a:r>
          </a:p>
          <a:p>
            <a:pPr marL="180000" indent="-180000">
              <a:spcBef>
                <a:spcPts val="400"/>
              </a:spcBef>
              <a:spcAft>
                <a:spcPts val="3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Описание производственных процессов изготовления изделий (ресурсные спецификации)</a:t>
            </a:r>
          </a:p>
          <a:p>
            <a:pPr marL="180000" indent="-180000">
              <a:spcBef>
                <a:spcPts val="400"/>
              </a:spcBef>
              <a:spcAft>
                <a:spcPts val="3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Предусмотрена возможность создания универсальных спецификаций на вид номенклатуры</a:t>
            </a:r>
          </a:p>
        </p:txBody>
      </p:sp>
      <p:grpSp>
        <p:nvGrpSpPr>
          <p:cNvPr id="3" name="Группа 2">
            <a:extLst>
              <a:ext uri="{FF2B5EF4-FFF2-40B4-BE49-F238E27FC236}">
                <a16:creationId xmlns="" xmlns:a16="http://schemas.microsoft.com/office/drawing/2014/main" id="{C9CC81C3-F3D7-C04A-964F-D2AF34A9D4C1}"/>
              </a:ext>
            </a:extLst>
          </p:cNvPr>
          <p:cNvGrpSpPr/>
          <p:nvPr/>
        </p:nvGrpSpPr>
        <p:grpSpPr>
          <a:xfrm>
            <a:off x="5724128" y="1995686"/>
            <a:ext cx="3312368" cy="3096344"/>
            <a:chOff x="5580112" y="1860270"/>
            <a:chExt cx="3456384" cy="3231760"/>
          </a:xfrm>
        </p:grpSpPr>
        <p:sp>
          <p:nvSpPr>
            <p:cNvPr id="2" name="Прямоугольник с двумя скругленными противолежащими углами 1">
              <a:extLst>
                <a:ext uri="{FF2B5EF4-FFF2-40B4-BE49-F238E27FC236}">
                  <a16:creationId xmlns="" xmlns:a16="http://schemas.microsoft.com/office/drawing/2014/main" id="{A1B270F3-1D84-654D-82F9-4B1E18B9816C}"/>
                </a:ext>
              </a:extLst>
            </p:cNvPr>
            <p:cNvSpPr/>
            <p:nvPr/>
          </p:nvSpPr>
          <p:spPr>
            <a:xfrm>
              <a:off x="5580112" y="1860270"/>
              <a:ext cx="3456384" cy="3231760"/>
            </a:xfrm>
            <a:prstGeom prst="round2DiagRect">
              <a:avLst>
                <a:gd name="adj1" fmla="val 5486"/>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72708" name="Picture 7">
              <a:extLst>
                <a:ext uri="{FF2B5EF4-FFF2-40B4-BE49-F238E27FC236}">
                  <a16:creationId xmlns="" xmlns:a16="http://schemas.microsoft.com/office/drawing/2014/main" id="{B93454B0-0B3F-F894-A876-B8DB8A54FD45}"/>
                </a:ext>
              </a:extLst>
            </p:cNvPr>
            <p:cNvPicPr>
              <a:picLocks noChangeAspect="1" noChangeArrowheads="1"/>
            </p:cNvPicPr>
            <p:nvPr/>
          </p:nvPicPr>
          <p:blipFill>
            <a:blip r:embed="rId2"/>
            <a:srcRect/>
            <a:stretch>
              <a:fillRect/>
            </a:stretch>
          </p:blipFill>
          <p:spPr bwMode="auto">
            <a:xfrm>
              <a:off x="5658127" y="1932278"/>
              <a:ext cx="3300353" cy="3024336"/>
            </a:xfrm>
            <a:prstGeom prst="rect">
              <a:avLst/>
            </a:prstGeom>
            <a:ln/>
          </p:spPr>
          <p:style>
            <a:lnRef idx="2">
              <a:schemeClr val="accent3"/>
            </a:lnRef>
            <a:fillRef idx="1">
              <a:schemeClr val="lt1"/>
            </a:fillRef>
            <a:effectRef idx="0">
              <a:schemeClr val="accent3"/>
            </a:effectRef>
            <a:fontRef idx="minor">
              <a:schemeClr val="dk1"/>
            </a:fontRef>
          </p:style>
        </p:pic>
      </p:grpSp>
      <p:sp>
        <p:nvSpPr>
          <p:cNvPr id="7" name="Объект 2">
            <a:extLst>
              <a:ext uri="{FF2B5EF4-FFF2-40B4-BE49-F238E27FC236}">
                <a16:creationId xmlns="" xmlns:a16="http://schemas.microsoft.com/office/drawing/2014/main" id="{014528C0-9CF1-A2FF-82C5-324050184DCD}"/>
              </a:ext>
            </a:extLst>
          </p:cNvPr>
          <p:cNvSpPr txBox="1">
            <a:spLocks/>
          </p:cNvSpPr>
          <p:nvPr/>
        </p:nvSpPr>
        <p:spPr bwMode="auto">
          <a:xfrm>
            <a:off x="245511" y="1843485"/>
            <a:ext cx="5478615" cy="31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Управление детализацией описания требуемых для производства ресурсов (маршрутные карты)</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Поддержка серийного учета материалов, полуфабрикатов, продукции</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Параметрическое обеспечение потребности в номенклатуре</a:t>
            </a:r>
          </a:p>
          <a:p>
            <a:pPr marL="180000" indent="-180000">
              <a:spcBef>
                <a:spcPts val="400"/>
              </a:spcBef>
              <a:spcAft>
                <a:spcPts val="300"/>
              </a:spcAft>
              <a:buFont typeface="Arial" panose="020B0604020202020204" pitchFamily="34" charset="0"/>
              <a:buChar char="•"/>
            </a:pPr>
            <a:r>
              <a:rPr lang="ru-RU" altLang="ru-RU" sz="1200" b="0" kern="0" dirty="0">
                <a:solidFill>
                  <a:srgbClr val="D20000"/>
                </a:solidFill>
                <a:latin typeface="Arial" panose="020B0604020202020204" pitchFamily="34" charset="0"/>
                <a:cs typeface="Arial" panose="020B0604020202020204" pitchFamily="34" charset="0"/>
              </a:rPr>
              <a:t>Управление процессом планирования</a:t>
            </a:r>
            <a:endParaRPr lang="ru-RU" altLang="ru-RU" sz="1200" b="0" kern="0" dirty="0">
              <a:latin typeface="Arial" panose="020B0604020202020204" pitchFamily="34" charset="0"/>
              <a:cs typeface="Arial" panose="020B0604020202020204" pitchFamily="34" charset="0"/>
            </a:endParaRPr>
          </a:p>
          <a:p>
            <a:pPr marL="180000" indent="-180000">
              <a:spcBef>
                <a:spcPts val="400"/>
              </a:spcBef>
              <a:spcAft>
                <a:spcPts val="300"/>
              </a:spcAft>
              <a:buFont typeface="Arial" panose="020B0604020202020204" pitchFamily="34" charset="0"/>
              <a:buChar char="•"/>
            </a:pPr>
            <a:r>
              <a:rPr lang="ru-RU" altLang="ru-RU" sz="1200" b="0" kern="0" dirty="0">
                <a:solidFill>
                  <a:srgbClr val="D20000"/>
                </a:solidFill>
                <a:latin typeface="Arial" panose="020B0604020202020204" pitchFamily="34" charset="0"/>
                <a:cs typeface="Arial" panose="020B0604020202020204" pitchFamily="34" charset="0"/>
              </a:rPr>
              <a:t>Три уровня планирования производством</a:t>
            </a:r>
            <a:r>
              <a:rPr lang="ru-RU" altLang="ru-RU" sz="1200" b="0" kern="0" dirty="0">
                <a:latin typeface="Arial" panose="020B0604020202020204" pitchFamily="34" charset="0"/>
                <a:cs typeface="Arial" panose="020B0604020202020204" pitchFamily="34" charset="0"/>
              </a:rPr>
              <a:t>, консолидация потребностей в продукции, главный и локальный диспетчер</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Возможность организации управления производством дискретного и процессного типа</a:t>
            </a:r>
          </a:p>
          <a:p>
            <a:pPr marL="180000" indent="-180000">
              <a:spcBef>
                <a:spcPts val="400"/>
              </a:spcBef>
              <a:spcAft>
                <a:spcPts val="300"/>
              </a:spcAft>
              <a:buFont typeface="Arial" panose="020B0604020202020204" pitchFamily="34" charset="0"/>
              <a:buChar char="•"/>
            </a:pPr>
            <a:r>
              <a:rPr lang="ru-RU" altLang="ru-RU" sz="1200" b="0" kern="0" dirty="0">
                <a:solidFill>
                  <a:srgbClr val="D20000"/>
                </a:solidFill>
                <a:latin typeface="Arial" panose="020B0604020202020204" pitchFamily="34" charset="0"/>
                <a:cs typeface="Arial" panose="020B0604020202020204" pitchFamily="34" charset="0"/>
              </a:rPr>
              <a:t>Поддержка ремонтного производства в рамках общих процессов управления производством и планирования</a:t>
            </a:r>
            <a:endParaRPr lang="ru-RU" altLang="ru-RU" sz="1200" b="0" kern="0" dirty="0">
              <a:latin typeface="Arial" panose="020B0604020202020204" pitchFamily="34" charset="0"/>
              <a:cs typeface="Arial" panose="020B0604020202020204" pitchFamily="34" charset="0"/>
            </a:endParaRP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Планирование по «узким» местам производства</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Пооперационное планирование </a:t>
            </a:r>
            <a:r>
              <a:rPr lang="en-US" altLang="ru-RU" sz="1200" b="0" kern="0" dirty="0">
                <a:solidFill>
                  <a:srgbClr val="D20000"/>
                </a:solidFill>
                <a:latin typeface="Arial" panose="020B0604020202020204" pitchFamily="34" charset="0"/>
                <a:cs typeface="Arial" panose="020B0604020202020204" pitchFamily="34" charset="0"/>
              </a:rPr>
              <a:t>MES/APS</a:t>
            </a:r>
            <a:endParaRPr lang="ru-RU" altLang="ru-RU" sz="1200" b="0" kern="0" dirty="0">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Заголовок 1">
            <a:extLst>
              <a:ext uri="{FF2B5EF4-FFF2-40B4-BE49-F238E27FC236}">
                <a16:creationId xmlns="" xmlns:a16="http://schemas.microsoft.com/office/drawing/2014/main" id="{BC2DAF1F-643E-E632-3384-1CE3E63B4A65}"/>
              </a:ext>
            </a:extLst>
          </p:cNvPr>
          <p:cNvSpPr>
            <a:spLocks noGrp="1"/>
          </p:cNvSpPr>
          <p:nvPr>
            <p:ph type="title" idx="4294967295"/>
          </p:nvPr>
        </p:nvSpPr>
        <p:spPr>
          <a:xfrm>
            <a:off x="1691680" y="195486"/>
            <a:ext cx="7182675" cy="69644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a:t>
            </a:r>
          </a:p>
        </p:txBody>
      </p:sp>
      <p:sp>
        <p:nvSpPr>
          <p:cNvPr id="2" name="Скругленный прямоугольник 1">
            <a:extLst>
              <a:ext uri="{FF2B5EF4-FFF2-40B4-BE49-F238E27FC236}">
                <a16:creationId xmlns="" xmlns:a16="http://schemas.microsoft.com/office/drawing/2014/main" id="{0647A903-7889-F44B-9D8A-F4EDF2B98F9D}"/>
              </a:ext>
            </a:extLst>
          </p:cNvPr>
          <p:cNvSpPr/>
          <p:nvPr/>
        </p:nvSpPr>
        <p:spPr>
          <a:xfrm>
            <a:off x="6228184" y="1419622"/>
            <a:ext cx="2843809" cy="3672408"/>
          </a:xfrm>
          <a:prstGeom prst="roundRect">
            <a:avLst>
              <a:gd name="adj" fmla="val 7154"/>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dirty="0"/>
          </a:p>
        </p:txBody>
      </p:sp>
      <p:pic>
        <p:nvPicPr>
          <p:cNvPr id="94211" name="Picture 17" descr="39">
            <a:extLst>
              <a:ext uri="{FF2B5EF4-FFF2-40B4-BE49-F238E27FC236}">
                <a16:creationId xmlns="" xmlns:a16="http://schemas.microsoft.com/office/drawing/2014/main" id="{48F7A391-DB55-B27D-BF5B-29AD4C64D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156" y="1527634"/>
            <a:ext cx="2532199" cy="3456384"/>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2470" name="Text Box 6">
            <a:extLst>
              <a:ext uri="{FF2B5EF4-FFF2-40B4-BE49-F238E27FC236}">
                <a16:creationId xmlns="" xmlns:a16="http://schemas.microsoft.com/office/drawing/2014/main" id="{0C267C6D-9959-35FF-1250-3AEDB7FAA55D}"/>
              </a:ext>
            </a:extLst>
          </p:cNvPr>
          <p:cNvSpPr txBox="1">
            <a:spLocks noChangeArrowheads="1"/>
          </p:cNvSpPr>
          <p:nvPr/>
        </p:nvSpPr>
        <p:spPr bwMode="auto">
          <a:xfrm>
            <a:off x="268734" y="995880"/>
            <a:ext cx="8406811" cy="184666"/>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20000"/>
                </a:solidFill>
                <a:latin typeface="Arial" panose="020B0604020202020204" pitchFamily="34" charset="0"/>
              </a:rPr>
              <a:t>Возможности для руководителей производства и специалистов </a:t>
            </a:r>
            <a:r>
              <a:rPr lang="en-US" altLang="ru-RU" sz="1200" b="0" dirty="0">
                <a:solidFill>
                  <a:srgbClr val="D20000"/>
                </a:solidFill>
                <a:latin typeface="Arial" panose="020B0604020202020204" pitchFamily="34" charset="0"/>
              </a:rPr>
              <a:t> </a:t>
            </a:r>
            <a:r>
              <a:rPr lang="ru-RU" altLang="ru-RU" sz="1200" b="0" dirty="0">
                <a:solidFill>
                  <a:srgbClr val="D20000"/>
                </a:solidFill>
                <a:latin typeface="Arial" panose="020B0604020202020204" pitchFamily="34" charset="0"/>
              </a:rPr>
              <a:t>по управлению производственными процессами: </a:t>
            </a:r>
            <a:endParaRPr lang="ru-RU" altLang="ru-RU" sz="1200" b="0" dirty="0">
              <a:latin typeface="Arial" panose="020B0604020202020204" pitchFamily="34" charset="0"/>
            </a:endParaRPr>
          </a:p>
        </p:txBody>
      </p:sp>
      <p:sp>
        <p:nvSpPr>
          <p:cNvPr id="61449" name="Text Box 9">
            <a:extLst>
              <a:ext uri="{FF2B5EF4-FFF2-40B4-BE49-F238E27FC236}">
                <a16:creationId xmlns="" xmlns:a16="http://schemas.microsoft.com/office/drawing/2014/main" id="{86179B8E-6C0D-02DB-FC33-867409AD0E78}"/>
              </a:ext>
            </a:extLst>
          </p:cNvPr>
          <p:cNvSpPr txBox="1">
            <a:spLocks noChangeArrowheads="1"/>
          </p:cNvSpPr>
          <p:nvPr/>
        </p:nvSpPr>
        <p:spPr bwMode="auto">
          <a:xfrm>
            <a:off x="270644" y="1400100"/>
            <a:ext cx="5977359" cy="3250121"/>
          </a:xfrm>
          <a:prstGeom prst="rect">
            <a:avLst/>
          </a:prstGeom>
          <a:noFill/>
          <a:ln>
            <a:noFill/>
          </a:ln>
          <a:effectLst>
            <a:prstShdw prst="shdw17" dist="17961" dir="2700000">
              <a:schemeClr val="accent1">
                <a:gamma/>
                <a:shade val="60000"/>
                <a:invGamma/>
              </a:schemeClr>
            </a:prstShdw>
          </a:effectLst>
        </p:spPr>
        <p:txBody>
          <a:bodyPr wrap="square" lIns="0" tIns="0" rIns="0" bIns="0" numCol="2">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Позволяет минимизировать зависимость качества планирования от точности нормативных данных </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Возможность организации управления производством дискретного, процессного типа и управления ремонтным производством</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Разделение ответственности, 3 уровня управления производством: </a:t>
            </a:r>
            <a:br>
              <a:rPr lang="ru-RU" altLang="ru-RU" sz="1200" b="0" dirty="0">
                <a:latin typeface="Arial" panose="020B0604020202020204" pitchFamily="34" charset="0"/>
              </a:rPr>
            </a:br>
            <a:r>
              <a:rPr lang="ru-RU" altLang="ru-RU" sz="1200" b="0" dirty="0">
                <a:latin typeface="Arial" panose="020B0604020202020204" pitchFamily="34" charset="0"/>
              </a:rPr>
              <a:t>уровень планирования и консолидации потребностей в продукции, уровень диспетчера-логиста предприятия и локальный (цеховой) уровень управления</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Точность в учете: уточнение пооперационного состава работ</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и расхода материалов на каждую партию запуска; </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Позволяет свести к минимуму потребности в перепланировании;</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Контроль хода производственного процесса по этапам (межцеховым переделам) реализован механизм диспетчеризации, разработана </a:t>
            </a:r>
            <a:br>
              <a:rPr lang="ru-RU" altLang="ru-RU" sz="1200" b="0" dirty="0">
                <a:latin typeface="Arial" panose="020B0604020202020204" pitchFamily="34" charset="0"/>
              </a:rPr>
            </a:br>
            <a:r>
              <a:rPr lang="ru-RU" altLang="ru-RU" sz="1200" b="0" dirty="0">
                <a:latin typeface="Arial" panose="020B0604020202020204" pitchFamily="34" charset="0"/>
              </a:rPr>
              <a:t>«семафорная система» оповещения;</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Руководитель производства может заранее спрогнозировать негативное</a:t>
            </a:r>
            <a:r>
              <a:rPr lang="en-US" altLang="ru-RU" sz="1200" b="0" dirty="0">
                <a:latin typeface="Arial" panose="020B0604020202020204" pitchFamily="34" charset="0"/>
              </a:rPr>
              <a:t> </a:t>
            </a:r>
            <a:r>
              <a:rPr lang="ru-RU" altLang="ru-RU" sz="1200" b="0" dirty="0">
                <a:latin typeface="Arial" panose="020B0604020202020204" pitchFamily="34" charset="0"/>
              </a:rPr>
              <a:t>развитие ситуации по ходу производственного процесса относительно плановых сроков.</a:t>
            </a:r>
          </a:p>
        </p:txBody>
      </p:sp>
    </p:spTree>
  </p:cSld>
  <p:clrMapOvr>
    <a:masterClrMapping/>
  </p:clrMapOvr>
  <p:transition advTm="6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Заголовок 1">
            <a:extLst>
              <a:ext uri="{FF2B5EF4-FFF2-40B4-BE49-F238E27FC236}">
                <a16:creationId xmlns="" xmlns:a16="http://schemas.microsoft.com/office/drawing/2014/main" id="{E9EE63D4-89C9-98FF-2E15-527A938D7926}"/>
              </a:ext>
            </a:extLst>
          </p:cNvPr>
          <p:cNvSpPr>
            <a:spLocks noGrp="1" noChangeArrowheads="1"/>
          </p:cNvSpPr>
          <p:nvPr>
            <p:ph type="title" idx="4294967295"/>
          </p:nvPr>
        </p:nvSpPr>
        <p:spPr>
          <a:xfrm>
            <a:off x="1673419" y="195486"/>
            <a:ext cx="7200900" cy="786434"/>
          </a:xfrm>
        </p:spPr>
        <p:txBody>
          <a:bodyPr wrap="square" anchor="ctr" anchorCtr="0">
            <a:noAutofit/>
          </a:bodyPr>
          <a:lstStyle/>
          <a:p>
            <a:pPr algn="ctr" eaLnBrk="1" hangingPunct="1">
              <a:defRPr/>
            </a:pPr>
            <a:r>
              <a:rPr lang="ru-RU" altLang="ru-RU" sz="1800" b="1" dirty="0">
                <a:solidFill>
                  <a:schemeClr val="tx1"/>
                </a:solidFill>
                <a:latin typeface="Arial" panose="020B0604020202020204" pitchFamily="34" charset="0"/>
                <a:cs typeface="Arial" panose="020B0604020202020204" pitchFamily="34" charset="0"/>
              </a:rPr>
              <a:t>Уровни производственного планирования</a:t>
            </a:r>
          </a:p>
        </p:txBody>
      </p:sp>
      <p:sp>
        <p:nvSpPr>
          <p:cNvPr id="2" name="Стрелка: шеврон 1">
            <a:extLst>
              <a:ext uri="{FF2B5EF4-FFF2-40B4-BE49-F238E27FC236}">
                <a16:creationId xmlns="" xmlns:a16="http://schemas.microsoft.com/office/drawing/2014/main" id="{D98FF439-0682-A32E-9CB9-BBF2912A397D}"/>
              </a:ext>
            </a:extLst>
          </p:cNvPr>
          <p:cNvSpPr/>
          <p:nvPr/>
        </p:nvSpPr>
        <p:spPr bwMode="auto">
          <a:xfrm>
            <a:off x="842963" y="1592263"/>
            <a:ext cx="2570162" cy="293687"/>
          </a:xfrm>
          <a:prstGeom prst="chevron">
            <a:avLst/>
          </a:prstGeom>
          <a:solidFill>
            <a:schemeClr val="accent1">
              <a:lumMod val="75000"/>
            </a:schemeClr>
          </a:solidFill>
          <a:ln>
            <a:noFill/>
          </a:ln>
          <a:effectLst/>
        </p:spPr>
        <p:txBody>
          <a:bodyPr lIns="71425" tIns="37141" rIns="71425" bIns="37141">
            <a:spAutoFit/>
          </a:bodyPr>
          <a:lstStyle/>
          <a:p>
            <a:pPr marL="302362" indent="-302362" defTabSz="725668" eaLnBrk="1" hangingPunct="1">
              <a:lnSpc>
                <a:spcPct val="85000"/>
              </a:lnSpc>
              <a:spcBef>
                <a:spcPct val="50000"/>
              </a:spcBef>
              <a:buSzPct val="120000"/>
              <a:buFontTx/>
              <a:buBlip>
                <a:blip r:embed="rId3"/>
              </a:buBlip>
              <a:defRPr/>
            </a:pPr>
            <a:endParaRPr lang="ru-RU" sz="1667" b="0" dirty="0">
              <a:solidFill>
                <a:srgbClr val="006600"/>
              </a:solidFill>
              <a:latin typeface="Arial" panose="020B0604020202020204" pitchFamily="34" charset="0"/>
            </a:endParaRPr>
          </a:p>
        </p:txBody>
      </p:sp>
      <p:sp>
        <p:nvSpPr>
          <p:cNvPr id="6" name="Стрелка: шеврон 5">
            <a:extLst>
              <a:ext uri="{FF2B5EF4-FFF2-40B4-BE49-F238E27FC236}">
                <a16:creationId xmlns="" xmlns:a16="http://schemas.microsoft.com/office/drawing/2014/main" id="{D4C08994-61A1-C309-EC24-0D3C7A0ACB6F}"/>
              </a:ext>
            </a:extLst>
          </p:cNvPr>
          <p:cNvSpPr/>
          <p:nvPr/>
        </p:nvSpPr>
        <p:spPr bwMode="auto">
          <a:xfrm>
            <a:off x="3186113" y="1592263"/>
            <a:ext cx="2686050" cy="293687"/>
          </a:xfrm>
          <a:prstGeom prst="chevron">
            <a:avLst/>
          </a:prstGeom>
          <a:solidFill>
            <a:srgbClr val="D45448"/>
          </a:solidFill>
          <a:ln>
            <a:noFill/>
          </a:ln>
          <a:effectLst/>
        </p:spPr>
        <p:txBody>
          <a:bodyPr lIns="71425" tIns="37141" rIns="71425" bIns="37141">
            <a:spAutoFit/>
          </a:bodyPr>
          <a:lstStyle/>
          <a:p>
            <a:pPr marL="302362" indent="-302362" defTabSz="725668" eaLnBrk="1" hangingPunct="1">
              <a:lnSpc>
                <a:spcPct val="85000"/>
              </a:lnSpc>
              <a:spcBef>
                <a:spcPct val="50000"/>
              </a:spcBef>
              <a:buSzPct val="120000"/>
              <a:buFontTx/>
              <a:buBlip>
                <a:blip r:embed="rId3"/>
              </a:buBlip>
              <a:defRPr/>
            </a:pPr>
            <a:endParaRPr lang="ru-RU" sz="1667" b="0">
              <a:solidFill>
                <a:srgbClr val="006600"/>
              </a:solidFill>
              <a:latin typeface="Arial" panose="020B0604020202020204" pitchFamily="34" charset="0"/>
            </a:endParaRPr>
          </a:p>
        </p:txBody>
      </p:sp>
      <p:sp>
        <p:nvSpPr>
          <p:cNvPr id="7" name="Стрелка: шеврон 6">
            <a:extLst>
              <a:ext uri="{FF2B5EF4-FFF2-40B4-BE49-F238E27FC236}">
                <a16:creationId xmlns="" xmlns:a16="http://schemas.microsoft.com/office/drawing/2014/main" id="{33FFAD78-C62A-5903-4DE8-A0F760D73D02}"/>
              </a:ext>
            </a:extLst>
          </p:cNvPr>
          <p:cNvSpPr/>
          <p:nvPr/>
        </p:nvSpPr>
        <p:spPr bwMode="auto">
          <a:xfrm>
            <a:off x="5668963" y="1595438"/>
            <a:ext cx="2660650" cy="292100"/>
          </a:xfrm>
          <a:prstGeom prst="chevron">
            <a:avLst/>
          </a:prstGeom>
          <a:solidFill>
            <a:srgbClr val="333399"/>
          </a:solidFill>
          <a:ln>
            <a:noFill/>
          </a:ln>
          <a:effectLst/>
        </p:spPr>
        <p:txBody>
          <a:bodyPr lIns="71425" tIns="37141" rIns="71425" bIns="37141">
            <a:spAutoFit/>
          </a:bodyPr>
          <a:lstStyle/>
          <a:p>
            <a:pPr marL="302362" indent="-302362" defTabSz="725668" eaLnBrk="1" hangingPunct="1">
              <a:lnSpc>
                <a:spcPct val="85000"/>
              </a:lnSpc>
              <a:spcBef>
                <a:spcPct val="50000"/>
              </a:spcBef>
              <a:buSzPct val="120000"/>
              <a:buFontTx/>
              <a:buBlip>
                <a:blip r:embed="rId3"/>
              </a:buBlip>
              <a:defRPr/>
            </a:pPr>
            <a:endParaRPr lang="ru-RU" sz="1667" b="0">
              <a:solidFill>
                <a:srgbClr val="006600"/>
              </a:solidFill>
              <a:latin typeface="Arial" panose="020B0604020202020204" pitchFamily="34" charset="0"/>
            </a:endParaRPr>
          </a:p>
        </p:txBody>
      </p:sp>
      <p:sp>
        <p:nvSpPr>
          <p:cNvPr id="95238" name="TextBox 2">
            <a:extLst>
              <a:ext uri="{FF2B5EF4-FFF2-40B4-BE49-F238E27FC236}">
                <a16:creationId xmlns="" xmlns:a16="http://schemas.microsoft.com/office/drawing/2014/main" id="{C713A535-9ED5-569E-CE75-83FC40BEE8F7}"/>
              </a:ext>
            </a:extLst>
          </p:cNvPr>
          <p:cNvSpPr txBox="1">
            <a:spLocks noChangeArrowheads="1"/>
          </p:cNvSpPr>
          <p:nvPr/>
        </p:nvSpPr>
        <p:spPr bwMode="auto">
          <a:xfrm>
            <a:off x="1528763" y="170656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endParaRPr lang="ru-RU" altLang="ru-RU">
              <a:latin typeface="Arial" panose="020B0604020202020204" pitchFamily="34" charset="0"/>
            </a:endParaRPr>
          </a:p>
        </p:txBody>
      </p:sp>
      <p:sp>
        <p:nvSpPr>
          <p:cNvPr id="4" name="TextBox 3">
            <a:extLst>
              <a:ext uri="{FF2B5EF4-FFF2-40B4-BE49-F238E27FC236}">
                <a16:creationId xmlns="" xmlns:a16="http://schemas.microsoft.com/office/drawing/2014/main" id="{45F7F817-5A1C-3192-1E1F-26D8616E93C8}"/>
              </a:ext>
            </a:extLst>
          </p:cNvPr>
          <p:cNvSpPr txBox="1"/>
          <p:nvPr/>
        </p:nvSpPr>
        <p:spPr>
          <a:xfrm>
            <a:off x="1068388" y="1587500"/>
            <a:ext cx="2228850" cy="287338"/>
          </a:xfrm>
          <a:prstGeom prst="rect">
            <a:avLst/>
          </a:prstGeom>
          <a:noFill/>
        </p:spPr>
        <p:txBody>
          <a:bodyPr>
            <a:spAutoFit/>
          </a:bodyPr>
          <a:lstStyle/>
          <a:p>
            <a:pPr>
              <a:defRPr/>
            </a:pPr>
            <a:r>
              <a:rPr lang="ru-RU" sz="1270" dirty="0">
                <a:solidFill>
                  <a:schemeClr val="bg1"/>
                </a:solidFill>
                <a:latin typeface="Arial" panose="020B0604020202020204" pitchFamily="34" charset="0"/>
              </a:rPr>
              <a:t>1 – Уровень предприятия</a:t>
            </a:r>
          </a:p>
        </p:txBody>
      </p:sp>
      <p:sp>
        <p:nvSpPr>
          <p:cNvPr id="10" name="TextBox 9">
            <a:extLst>
              <a:ext uri="{FF2B5EF4-FFF2-40B4-BE49-F238E27FC236}">
                <a16:creationId xmlns="" xmlns:a16="http://schemas.microsoft.com/office/drawing/2014/main" id="{C669036F-B63B-2D60-7DF0-CCDE6A898308}"/>
              </a:ext>
            </a:extLst>
          </p:cNvPr>
          <p:cNvSpPr txBox="1"/>
          <p:nvPr/>
        </p:nvSpPr>
        <p:spPr>
          <a:xfrm>
            <a:off x="3576638" y="1598613"/>
            <a:ext cx="1862137" cy="287337"/>
          </a:xfrm>
          <a:prstGeom prst="rect">
            <a:avLst/>
          </a:prstGeom>
          <a:noFill/>
        </p:spPr>
        <p:txBody>
          <a:bodyPr>
            <a:spAutoFit/>
          </a:bodyPr>
          <a:lstStyle/>
          <a:p>
            <a:pPr>
              <a:defRPr/>
            </a:pPr>
            <a:r>
              <a:rPr lang="ru-RU" sz="1270" dirty="0">
                <a:solidFill>
                  <a:schemeClr val="bg1"/>
                </a:solidFill>
                <a:latin typeface="Arial" panose="020B0604020202020204" pitchFamily="34" charset="0"/>
              </a:rPr>
              <a:t>2 – Межцеховой</a:t>
            </a:r>
          </a:p>
        </p:txBody>
      </p:sp>
      <p:sp>
        <p:nvSpPr>
          <p:cNvPr id="11" name="TextBox 10">
            <a:extLst>
              <a:ext uri="{FF2B5EF4-FFF2-40B4-BE49-F238E27FC236}">
                <a16:creationId xmlns="" xmlns:a16="http://schemas.microsoft.com/office/drawing/2014/main" id="{87BDC708-D3E2-2763-3112-ED02C48AEFF7}"/>
              </a:ext>
            </a:extLst>
          </p:cNvPr>
          <p:cNvSpPr txBox="1"/>
          <p:nvPr/>
        </p:nvSpPr>
        <p:spPr>
          <a:xfrm>
            <a:off x="5986463" y="1587500"/>
            <a:ext cx="2228850" cy="287338"/>
          </a:xfrm>
          <a:prstGeom prst="rect">
            <a:avLst/>
          </a:prstGeom>
          <a:noFill/>
        </p:spPr>
        <p:txBody>
          <a:bodyPr>
            <a:spAutoFit/>
          </a:bodyPr>
          <a:lstStyle/>
          <a:p>
            <a:pPr>
              <a:defRPr/>
            </a:pPr>
            <a:r>
              <a:rPr lang="ru-RU" sz="1270" dirty="0">
                <a:solidFill>
                  <a:schemeClr val="bg1">
                    <a:lumMod val="95000"/>
                  </a:schemeClr>
                </a:solidFill>
                <a:latin typeface="Arial" panose="020B0604020202020204" pitchFamily="34" charset="0"/>
              </a:rPr>
              <a:t>3 – Внутрицеховой</a:t>
            </a:r>
          </a:p>
        </p:txBody>
      </p:sp>
      <p:pic>
        <p:nvPicPr>
          <p:cNvPr id="95242" name="Рисунок 4">
            <a:extLst>
              <a:ext uri="{FF2B5EF4-FFF2-40B4-BE49-F238E27FC236}">
                <a16:creationId xmlns="" xmlns:a16="http://schemas.microsoft.com/office/drawing/2014/main" id="{716A97ED-B39A-F8B6-C190-E6776D8ECD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220913"/>
            <a:ext cx="45878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A1CAE446-C68F-3282-8A49-D401DDE23BFB}"/>
              </a:ext>
            </a:extLst>
          </p:cNvPr>
          <p:cNvSpPr txBox="1"/>
          <p:nvPr/>
        </p:nvSpPr>
        <p:spPr>
          <a:xfrm>
            <a:off x="1393825" y="2232025"/>
            <a:ext cx="1963738" cy="702756"/>
          </a:xfrm>
          <a:prstGeom prst="rect">
            <a:avLst/>
          </a:prstGeom>
          <a:noFill/>
        </p:spPr>
        <p:txBody>
          <a:bodyPr>
            <a:spAutoFit/>
          </a:bodyPr>
          <a:lstStyle>
            <a:defPPr>
              <a:defRPr lang="en-US"/>
            </a:defPPr>
            <a:lvl1pPr>
              <a:spcBef>
                <a:spcPts val="200"/>
              </a:spcBef>
              <a:spcAft>
                <a:spcPts val="200"/>
              </a:spcAft>
              <a:defRPr sz="1500" b="0">
                <a:solidFill>
                  <a:schemeClr val="tx1"/>
                </a:solidFill>
              </a:defRPr>
            </a:lvl1pPr>
          </a:lstStyle>
          <a:p>
            <a:pPr>
              <a:defRPr/>
            </a:pPr>
            <a:r>
              <a:rPr lang="ru-RU" sz="1100" dirty="0">
                <a:latin typeface="Arial" panose="020B0604020202020204" pitchFamily="34" charset="0"/>
              </a:rPr>
              <a:t>Производство</a:t>
            </a:r>
          </a:p>
          <a:p>
            <a:pPr>
              <a:defRPr/>
            </a:pPr>
            <a:r>
              <a:rPr lang="ru-RU" sz="1100" dirty="0">
                <a:latin typeface="Arial" panose="020B0604020202020204" pitchFamily="34" charset="0"/>
              </a:rPr>
              <a:t>Планы производства,</a:t>
            </a:r>
          </a:p>
          <a:p>
            <a:pPr>
              <a:defRPr/>
            </a:pPr>
            <a:r>
              <a:rPr lang="ru-RU" sz="1100" dirty="0">
                <a:latin typeface="Arial" panose="020B0604020202020204" pitchFamily="34" charset="0"/>
              </a:rPr>
              <a:t>продаж закупок </a:t>
            </a:r>
          </a:p>
        </p:txBody>
      </p:sp>
      <p:sp>
        <p:nvSpPr>
          <p:cNvPr id="15" name="TextBox 14">
            <a:extLst>
              <a:ext uri="{FF2B5EF4-FFF2-40B4-BE49-F238E27FC236}">
                <a16:creationId xmlns="" xmlns:a16="http://schemas.microsoft.com/office/drawing/2014/main" id="{C6EBFE34-D255-BA23-50F6-5FA85C655C2A}"/>
              </a:ext>
            </a:extLst>
          </p:cNvPr>
          <p:cNvSpPr txBox="1"/>
          <p:nvPr/>
        </p:nvSpPr>
        <p:spPr>
          <a:xfrm>
            <a:off x="3714750" y="2151063"/>
            <a:ext cx="2355850" cy="923330"/>
          </a:xfrm>
          <a:prstGeom prst="rect">
            <a:avLst/>
          </a:prstGeom>
          <a:noFill/>
        </p:spPr>
        <p:txBody>
          <a:bodyPr>
            <a:spAutoFit/>
          </a:bodyPr>
          <a:lstStyle/>
          <a:p>
            <a:pPr>
              <a:spcBef>
                <a:spcPts val="159"/>
              </a:spcBef>
              <a:spcAft>
                <a:spcPts val="159"/>
              </a:spcAft>
              <a:defRPr/>
            </a:pPr>
            <a:r>
              <a:rPr lang="ru-RU" sz="1100" b="0" dirty="0">
                <a:latin typeface="Arial" panose="020B0604020202020204" pitchFamily="34" charset="0"/>
              </a:rPr>
              <a:t>Планово-диспетчерский отдел</a:t>
            </a:r>
          </a:p>
          <a:p>
            <a:pPr>
              <a:spcBef>
                <a:spcPts val="159"/>
              </a:spcBef>
              <a:spcAft>
                <a:spcPts val="159"/>
              </a:spcAft>
              <a:defRPr/>
            </a:pPr>
            <a:r>
              <a:rPr lang="ru-RU" sz="1100" b="0" dirty="0">
                <a:latin typeface="Arial" panose="020B0604020202020204" pitchFamily="34" charset="0"/>
              </a:rPr>
              <a:t>Главный диспетчер</a:t>
            </a:r>
          </a:p>
          <a:p>
            <a:pPr>
              <a:spcBef>
                <a:spcPts val="159"/>
              </a:spcBef>
              <a:spcAft>
                <a:spcPts val="159"/>
              </a:spcAft>
              <a:defRPr/>
            </a:pPr>
            <a:r>
              <a:rPr lang="ru-RU" sz="1100" b="0" dirty="0">
                <a:latin typeface="Arial" panose="020B0604020202020204" pitchFamily="34" charset="0"/>
              </a:rPr>
              <a:t>График производства</a:t>
            </a:r>
          </a:p>
          <a:p>
            <a:pPr>
              <a:spcBef>
                <a:spcPts val="159"/>
              </a:spcBef>
              <a:spcAft>
                <a:spcPts val="159"/>
              </a:spcAft>
              <a:defRPr/>
            </a:pPr>
            <a:r>
              <a:rPr lang="ru-RU" sz="1100" b="0" dirty="0">
                <a:latin typeface="Arial" panose="020B0604020202020204" pitchFamily="34" charset="0"/>
              </a:rPr>
              <a:t>Заказы на производство</a:t>
            </a:r>
          </a:p>
        </p:txBody>
      </p:sp>
      <p:sp>
        <p:nvSpPr>
          <p:cNvPr id="16" name="TextBox 15">
            <a:extLst>
              <a:ext uri="{FF2B5EF4-FFF2-40B4-BE49-F238E27FC236}">
                <a16:creationId xmlns="" xmlns:a16="http://schemas.microsoft.com/office/drawing/2014/main" id="{15D92380-28F0-7AE1-E598-8196145B3C58}"/>
              </a:ext>
            </a:extLst>
          </p:cNvPr>
          <p:cNvSpPr txBox="1"/>
          <p:nvPr/>
        </p:nvSpPr>
        <p:spPr>
          <a:xfrm>
            <a:off x="6580188" y="2274888"/>
            <a:ext cx="1600200" cy="651460"/>
          </a:xfrm>
          <a:prstGeom prst="rect">
            <a:avLst/>
          </a:prstGeom>
          <a:noFill/>
        </p:spPr>
        <p:txBody>
          <a:bodyPr>
            <a:spAutoFit/>
          </a:bodyPr>
          <a:lstStyle>
            <a:defPPr>
              <a:defRPr lang="en-US"/>
            </a:defPPr>
            <a:lvl1pPr>
              <a:spcBef>
                <a:spcPts val="200"/>
              </a:spcBef>
              <a:spcAft>
                <a:spcPts val="200"/>
              </a:spcAft>
              <a:defRPr sz="1500" b="0">
                <a:solidFill>
                  <a:schemeClr val="tx1"/>
                </a:solidFill>
              </a:defRPr>
            </a:lvl1pPr>
          </a:lstStyle>
          <a:p>
            <a:pPr>
              <a:defRPr/>
            </a:pPr>
            <a:r>
              <a:rPr lang="ru-RU" sz="1100" dirty="0">
                <a:latin typeface="Arial" panose="020B0604020202020204" pitchFamily="34" charset="0"/>
              </a:rPr>
              <a:t>Пооперационное планирование</a:t>
            </a:r>
          </a:p>
          <a:p>
            <a:pPr>
              <a:defRPr/>
            </a:pPr>
            <a:r>
              <a:rPr lang="en-US" sz="1100" dirty="0">
                <a:latin typeface="Arial" panose="020B0604020202020204" pitchFamily="34" charset="0"/>
              </a:rPr>
              <a:t>MES</a:t>
            </a:r>
            <a:endParaRPr lang="ru-RU" sz="1100" dirty="0">
              <a:latin typeface="Arial" panose="020B0604020202020204" pitchFamily="34" charset="0"/>
            </a:endParaRPr>
          </a:p>
        </p:txBody>
      </p:sp>
      <p:pic>
        <p:nvPicPr>
          <p:cNvPr id="95246" name="Рисунок 11">
            <a:extLst>
              <a:ext uri="{FF2B5EF4-FFF2-40B4-BE49-F238E27FC236}">
                <a16:creationId xmlns="" xmlns:a16="http://schemas.microsoft.com/office/drawing/2014/main" id="{8D94301C-7712-300E-F512-817EBEE55F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2271713"/>
            <a:ext cx="42386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Рисунок 12">
            <a:extLst>
              <a:ext uri="{FF2B5EF4-FFF2-40B4-BE49-F238E27FC236}">
                <a16:creationId xmlns="" xmlns:a16="http://schemas.microsoft.com/office/drawing/2014/main" id="{25C3050C-7F86-B7B4-C96D-CE5AC31743C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0125" y="2295525"/>
            <a:ext cx="514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a:extLst>
              <a:ext uri="{FF2B5EF4-FFF2-40B4-BE49-F238E27FC236}">
                <a16:creationId xmlns="" xmlns:a16="http://schemas.microsoft.com/office/drawing/2014/main" id="{20447649-887F-4BFD-7423-D24793FD19AD}"/>
              </a:ext>
            </a:extLst>
          </p:cNvPr>
          <p:cNvGraphicFramePr>
            <a:graphicFrameLocks noGrp="1"/>
          </p:cNvGraphicFramePr>
          <p:nvPr/>
        </p:nvGraphicFramePr>
        <p:xfrm>
          <a:off x="274985" y="3249613"/>
          <a:ext cx="8689503" cy="1558926"/>
        </p:xfrm>
        <a:graphic>
          <a:graphicData uri="http://schemas.openxmlformats.org/drawingml/2006/table">
            <a:tbl>
              <a:tblPr firstRow="1" bandRow="1">
                <a:tableStyleId>{2D5ABB26-0587-4C30-8999-92F81FD0307C}</a:tableStyleId>
              </a:tblPr>
              <a:tblGrid>
                <a:gridCol w="1417437">
                  <a:extLst>
                    <a:ext uri="{9D8B030D-6E8A-4147-A177-3AD203B41FA5}">
                      <a16:colId xmlns="" xmlns:a16="http://schemas.microsoft.com/office/drawing/2014/main" val="20000"/>
                    </a:ext>
                  </a:extLst>
                </a:gridCol>
                <a:gridCol w="2016549">
                  <a:extLst>
                    <a:ext uri="{9D8B030D-6E8A-4147-A177-3AD203B41FA5}">
                      <a16:colId xmlns="" xmlns:a16="http://schemas.microsoft.com/office/drawing/2014/main" val="20001"/>
                    </a:ext>
                  </a:extLst>
                </a:gridCol>
                <a:gridCol w="5255517">
                  <a:extLst>
                    <a:ext uri="{9D8B030D-6E8A-4147-A177-3AD203B41FA5}">
                      <a16:colId xmlns="" xmlns:a16="http://schemas.microsoft.com/office/drawing/2014/main" val="20002"/>
                    </a:ext>
                  </a:extLst>
                </a:gridCol>
              </a:tblGrid>
              <a:tr h="519642">
                <a:tc>
                  <a:txBody>
                    <a:bodyPr/>
                    <a:lstStyle/>
                    <a:p>
                      <a:r>
                        <a:rPr lang="ru-RU" sz="1100" dirty="0">
                          <a:latin typeface="Arial" panose="020B0604020202020204" pitchFamily="34" charset="0"/>
                          <a:cs typeface="Arial" panose="020B0604020202020204" pitchFamily="34" charset="0"/>
                        </a:rPr>
                        <a:t>1 - Предприятие</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ru-RU" sz="1100" b="1" dirty="0">
                          <a:solidFill>
                            <a:srgbClr val="C00000"/>
                          </a:solidFill>
                          <a:latin typeface="Arial" panose="020B0604020202020204" pitchFamily="34" charset="0"/>
                          <a:cs typeface="Arial" panose="020B0604020202020204" pitchFamily="34" charset="0"/>
                        </a:rPr>
                        <a:t>Задача:</a:t>
                      </a:r>
                      <a:r>
                        <a:rPr lang="ru-RU" sz="1100" dirty="0">
                          <a:solidFill>
                            <a:srgbClr val="D71920"/>
                          </a:solidFill>
                          <a:latin typeface="Arial" panose="020B0604020202020204" pitchFamily="34" charset="0"/>
                          <a:cs typeface="Arial" panose="020B0604020202020204" pitchFamily="34" charset="0"/>
                        </a:rPr>
                        <a:t> </a:t>
                      </a:r>
                      <a:r>
                        <a:rPr lang="ru-RU" sz="1100" dirty="0">
                          <a:latin typeface="Arial" panose="020B0604020202020204" pitchFamily="34" charset="0"/>
                          <a:cs typeface="Arial" panose="020B0604020202020204" pitchFamily="34" charset="0"/>
                        </a:rPr>
                        <a:t>согласовать продажи, производство и закупки</a:t>
                      </a:r>
                    </a:p>
                    <a:p>
                      <a:pPr>
                        <a:spcBef>
                          <a:spcPts val="200"/>
                        </a:spcBef>
                        <a:spcAft>
                          <a:spcPts val="200"/>
                        </a:spcAft>
                      </a:pPr>
                      <a:r>
                        <a:rPr lang="ru-RU" sz="1100" b="1" kern="1200" dirty="0">
                          <a:solidFill>
                            <a:srgbClr val="C00000"/>
                          </a:solidFill>
                          <a:latin typeface="Arial" panose="020B0604020202020204" pitchFamily="34" charset="0"/>
                          <a:ea typeface="+mn-ea"/>
                          <a:cs typeface="Arial" panose="020B0604020202020204" pitchFamily="34" charset="0"/>
                        </a:rPr>
                        <a:t>В системе: </a:t>
                      </a:r>
                      <a:r>
                        <a:rPr lang="ru-RU" sz="1100" dirty="0">
                          <a:latin typeface="Arial" panose="020B0604020202020204" pitchFamily="34" charset="0"/>
                          <a:cs typeface="Arial" panose="020B0604020202020204" pitchFamily="34" charset="0"/>
                        </a:rPr>
                        <a:t>планы продаж, производства, закупок</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19642">
                <a:tc>
                  <a:txBody>
                    <a:bodyPr/>
                    <a:lstStyle/>
                    <a:p>
                      <a:r>
                        <a:rPr lang="ru-RU" sz="1100" dirty="0">
                          <a:latin typeface="Arial" panose="020B0604020202020204" pitchFamily="34" charset="0"/>
                          <a:cs typeface="Arial" panose="020B0604020202020204" pitchFamily="34" charset="0"/>
                        </a:rPr>
                        <a:t>2 - Межцеховой</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ru-RU" sz="1100" b="1" dirty="0">
                          <a:solidFill>
                            <a:srgbClr val="C00000"/>
                          </a:solidFill>
                          <a:latin typeface="Arial" panose="020B0604020202020204" pitchFamily="34" charset="0"/>
                          <a:cs typeface="Arial" panose="020B0604020202020204" pitchFamily="34" charset="0"/>
                        </a:rPr>
                        <a:t>Задача:</a:t>
                      </a:r>
                      <a:r>
                        <a:rPr lang="ru-RU" sz="1100" dirty="0">
                          <a:solidFill>
                            <a:srgbClr val="C00000"/>
                          </a:solidFill>
                          <a:latin typeface="Arial" panose="020B0604020202020204" pitchFamily="34" charset="0"/>
                          <a:cs typeface="Arial" panose="020B0604020202020204" pitchFamily="34" charset="0"/>
                        </a:rPr>
                        <a:t> </a:t>
                      </a:r>
                      <a:r>
                        <a:rPr lang="ru-RU" sz="1100" dirty="0">
                          <a:latin typeface="Arial" panose="020B0604020202020204" pitchFamily="34" charset="0"/>
                          <a:cs typeface="Arial" panose="020B0604020202020204" pitchFamily="34" charset="0"/>
                        </a:rPr>
                        <a:t>согласовать деятельность цехов и смежных подразделений</a:t>
                      </a:r>
                    </a:p>
                    <a:p>
                      <a:pPr>
                        <a:spcBef>
                          <a:spcPts val="200"/>
                        </a:spcBef>
                        <a:spcAft>
                          <a:spcPts val="200"/>
                        </a:spcAft>
                      </a:pPr>
                      <a:r>
                        <a:rPr lang="ru-RU" sz="1100" b="1" kern="1200" dirty="0">
                          <a:solidFill>
                            <a:srgbClr val="D71920"/>
                          </a:solidFill>
                          <a:latin typeface="Arial" panose="020B0604020202020204" pitchFamily="34" charset="0"/>
                          <a:ea typeface="+mn-ea"/>
                          <a:cs typeface="Arial" panose="020B0604020202020204" pitchFamily="34" charset="0"/>
                        </a:rPr>
                        <a:t>В системе: </a:t>
                      </a:r>
                      <a:r>
                        <a:rPr lang="ru-RU" sz="1100" dirty="0">
                          <a:latin typeface="Arial" panose="020B0604020202020204" pitchFamily="34" charset="0"/>
                          <a:cs typeface="Arial" panose="020B0604020202020204" pitchFamily="34" charset="0"/>
                        </a:rPr>
                        <a:t>заказы, этапы, графики производства</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19642">
                <a:tc>
                  <a:txBody>
                    <a:bodyPr/>
                    <a:lstStyle/>
                    <a:p>
                      <a:r>
                        <a:rPr lang="ru-RU" sz="1100" dirty="0">
                          <a:latin typeface="Arial" panose="020B0604020202020204" pitchFamily="34" charset="0"/>
                          <a:cs typeface="Arial" panose="020B0604020202020204" pitchFamily="34" charset="0"/>
                        </a:rPr>
                        <a:t>3 - Цеховой</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ru-RU" sz="1100" b="1" dirty="0">
                          <a:solidFill>
                            <a:srgbClr val="D71920"/>
                          </a:solidFill>
                          <a:latin typeface="Arial" panose="020B0604020202020204" pitchFamily="34" charset="0"/>
                          <a:cs typeface="Arial" panose="020B0604020202020204" pitchFamily="34" charset="0"/>
                        </a:rPr>
                        <a:t>Задача:</a:t>
                      </a:r>
                      <a:r>
                        <a:rPr lang="ru-RU" sz="1100" dirty="0">
                          <a:solidFill>
                            <a:srgbClr val="D71920"/>
                          </a:solidFill>
                          <a:latin typeface="Arial" panose="020B0604020202020204" pitchFamily="34" charset="0"/>
                          <a:cs typeface="Arial" panose="020B0604020202020204" pitchFamily="34" charset="0"/>
                        </a:rPr>
                        <a:t> </a:t>
                      </a:r>
                      <a:r>
                        <a:rPr lang="ru-RU" sz="1100" dirty="0">
                          <a:latin typeface="Arial" panose="020B0604020202020204" pitchFamily="34" charset="0"/>
                          <a:cs typeface="Arial" panose="020B0604020202020204" pitchFamily="34" charset="0"/>
                        </a:rPr>
                        <a:t>оптимально выполнить производственные задания</a:t>
                      </a:r>
                    </a:p>
                    <a:p>
                      <a:pPr>
                        <a:spcBef>
                          <a:spcPts val="200"/>
                        </a:spcBef>
                        <a:spcAft>
                          <a:spcPts val="200"/>
                        </a:spcAft>
                      </a:pPr>
                      <a:r>
                        <a:rPr lang="ru-RU" sz="1100" b="1" kern="1200" dirty="0">
                          <a:solidFill>
                            <a:srgbClr val="D71920"/>
                          </a:solidFill>
                          <a:latin typeface="Arial" panose="020B0604020202020204" pitchFamily="34" charset="0"/>
                          <a:ea typeface="+mn-ea"/>
                          <a:cs typeface="Arial" panose="020B0604020202020204" pitchFamily="34" charset="0"/>
                        </a:rPr>
                        <a:t>В системе:</a:t>
                      </a:r>
                      <a:r>
                        <a:rPr lang="ru-RU" sz="1100" kern="1200" dirty="0">
                          <a:solidFill>
                            <a:schemeClr val="tx1"/>
                          </a:solidFill>
                          <a:latin typeface="Arial" panose="020B0604020202020204" pitchFamily="34" charset="0"/>
                          <a:ea typeface="+mn-ea"/>
                          <a:cs typeface="Arial" panose="020B0604020202020204" pitchFamily="34" charset="0"/>
                        </a:rPr>
                        <a:t> </a:t>
                      </a:r>
                      <a:r>
                        <a:rPr lang="ru-RU" sz="1100" dirty="0">
                          <a:latin typeface="Arial" panose="020B0604020202020204" pitchFamily="34" charset="0"/>
                          <a:cs typeface="Arial" panose="020B0604020202020204" pitchFamily="34" charset="0"/>
                        </a:rPr>
                        <a:t>операции, </a:t>
                      </a:r>
                      <a:r>
                        <a:rPr lang="ru-RU" sz="1100" kern="1200" dirty="0">
                          <a:solidFill>
                            <a:schemeClr val="tx1"/>
                          </a:solidFill>
                          <a:latin typeface="Arial" panose="020B0604020202020204" pitchFamily="34" charset="0"/>
                          <a:ea typeface="+mn-ea"/>
                          <a:cs typeface="Arial" panose="020B0604020202020204" pitchFamily="34" charset="0"/>
                        </a:rPr>
                        <a:t>сменные задания</a:t>
                      </a:r>
                      <a:r>
                        <a:rPr lang="ru-RU"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MES</a:t>
                      </a:r>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sp>
        <p:nvSpPr>
          <p:cNvPr id="3" name="Прямоугольник 2"/>
          <p:cNvSpPr/>
          <p:nvPr/>
        </p:nvSpPr>
        <p:spPr>
          <a:xfrm>
            <a:off x="2128044" y="3090863"/>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5" name="Прямоугольник 24"/>
          <p:cNvSpPr/>
          <p:nvPr/>
        </p:nvSpPr>
        <p:spPr>
          <a:xfrm>
            <a:off x="2128044" y="3621709"/>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6" name="Прямоугольник 25"/>
          <p:cNvSpPr/>
          <p:nvPr/>
        </p:nvSpPr>
        <p:spPr>
          <a:xfrm>
            <a:off x="2128044" y="4152555"/>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7" name="Прямоугольник 26"/>
          <p:cNvSpPr/>
          <p:nvPr/>
        </p:nvSpPr>
        <p:spPr>
          <a:xfrm>
            <a:off x="1367745" y="4152555"/>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8" name="Прямоугольник 27"/>
          <p:cNvSpPr/>
          <p:nvPr/>
        </p:nvSpPr>
        <p:spPr>
          <a:xfrm>
            <a:off x="2885728" y="4152555"/>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TextBox 4"/>
          <p:cNvSpPr txBox="1"/>
          <p:nvPr/>
        </p:nvSpPr>
        <p:spPr>
          <a:xfrm>
            <a:off x="2128044" y="3160591"/>
            <a:ext cx="690910" cy="338554"/>
          </a:xfrm>
          <a:prstGeom prst="rect">
            <a:avLst/>
          </a:prstGeom>
          <a:noFill/>
        </p:spPr>
        <p:txBody>
          <a:bodyPr wrap="square" rtlCol="0">
            <a:spAutoFit/>
          </a:bodyPr>
          <a:lstStyle/>
          <a:p>
            <a:pPr algn="ctr"/>
            <a:r>
              <a:rPr lang="ru-RU" sz="800" b="0" dirty="0" err="1">
                <a:latin typeface="Arial" panose="020B0604020202020204" pitchFamily="34" charset="0"/>
              </a:rPr>
              <a:t>Произ-водство</a:t>
            </a:r>
            <a:endParaRPr lang="ru-RU" sz="800" b="0" dirty="0">
              <a:latin typeface="Arial" panose="020B0604020202020204" pitchFamily="34" charset="0"/>
            </a:endParaRPr>
          </a:p>
        </p:txBody>
      </p:sp>
      <p:sp>
        <p:nvSpPr>
          <p:cNvPr id="8" name="TextBox 7"/>
          <p:cNvSpPr txBox="1"/>
          <p:nvPr/>
        </p:nvSpPr>
        <p:spPr>
          <a:xfrm>
            <a:off x="2047454" y="3611090"/>
            <a:ext cx="838274" cy="461665"/>
          </a:xfrm>
          <a:prstGeom prst="rect">
            <a:avLst/>
          </a:prstGeom>
          <a:noFill/>
        </p:spPr>
        <p:txBody>
          <a:bodyPr wrap="square" rtlCol="0">
            <a:spAutoFit/>
          </a:bodyPr>
          <a:lstStyle>
            <a:defPPr>
              <a:defRPr lang="ru-RU"/>
            </a:defPPr>
            <a:lvl1pPr algn="ctr">
              <a:defRPr sz="800" b="0"/>
            </a:lvl1pPr>
          </a:lstStyle>
          <a:p>
            <a:r>
              <a:rPr lang="ru-RU" dirty="0">
                <a:latin typeface="Arial" panose="020B0604020202020204" pitchFamily="34" charset="0"/>
              </a:rPr>
              <a:t>Планово-производственный отдел</a:t>
            </a:r>
          </a:p>
        </p:txBody>
      </p:sp>
      <p:sp>
        <p:nvSpPr>
          <p:cNvPr id="12" name="TextBox 11"/>
          <p:cNvSpPr txBox="1"/>
          <p:nvPr/>
        </p:nvSpPr>
        <p:spPr>
          <a:xfrm>
            <a:off x="1358900" y="4260755"/>
            <a:ext cx="629905" cy="261610"/>
          </a:xfrm>
          <a:prstGeom prst="rect">
            <a:avLst/>
          </a:prstGeom>
          <a:noFill/>
        </p:spPr>
        <p:txBody>
          <a:bodyPr wrap="square" rtlCol="0">
            <a:spAutoFit/>
          </a:bodyPr>
          <a:lstStyle/>
          <a:p>
            <a:pPr algn="ctr"/>
            <a:r>
              <a:rPr lang="ru-RU" sz="1100" b="0" dirty="0">
                <a:latin typeface="Arial" panose="020B0604020202020204" pitchFamily="34" charset="0"/>
              </a:rPr>
              <a:t>ЦЕХ</a:t>
            </a:r>
          </a:p>
        </p:txBody>
      </p:sp>
      <p:sp>
        <p:nvSpPr>
          <p:cNvPr id="30" name="TextBox 29"/>
          <p:cNvSpPr txBox="1"/>
          <p:nvPr/>
        </p:nvSpPr>
        <p:spPr>
          <a:xfrm>
            <a:off x="2118251" y="4249902"/>
            <a:ext cx="629905" cy="261610"/>
          </a:xfrm>
          <a:prstGeom prst="rect">
            <a:avLst/>
          </a:prstGeom>
          <a:noFill/>
        </p:spPr>
        <p:txBody>
          <a:bodyPr wrap="square" rtlCol="0">
            <a:spAutoFit/>
          </a:bodyPr>
          <a:lstStyle/>
          <a:p>
            <a:pPr algn="ctr"/>
            <a:r>
              <a:rPr lang="ru-RU" sz="1100" b="0" dirty="0">
                <a:latin typeface="Arial" panose="020B0604020202020204" pitchFamily="34" charset="0"/>
              </a:rPr>
              <a:t>ЦЕХ</a:t>
            </a:r>
          </a:p>
        </p:txBody>
      </p:sp>
      <p:sp>
        <p:nvSpPr>
          <p:cNvPr id="31" name="TextBox 30"/>
          <p:cNvSpPr txBox="1"/>
          <p:nvPr/>
        </p:nvSpPr>
        <p:spPr>
          <a:xfrm>
            <a:off x="2916230" y="4249902"/>
            <a:ext cx="629905" cy="261610"/>
          </a:xfrm>
          <a:prstGeom prst="rect">
            <a:avLst/>
          </a:prstGeom>
          <a:noFill/>
        </p:spPr>
        <p:txBody>
          <a:bodyPr wrap="square" rtlCol="0">
            <a:spAutoFit/>
          </a:bodyPr>
          <a:lstStyle/>
          <a:p>
            <a:pPr algn="ctr"/>
            <a:r>
              <a:rPr lang="ru-RU" sz="1100" b="0" dirty="0">
                <a:latin typeface="Arial" panose="020B0604020202020204" pitchFamily="34" charset="0"/>
              </a:rPr>
              <a:t>ЦЕХ</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с двумя скругленными противолежащими углами 1">
            <a:extLst>
              <a:ext uri="{FF2B5EF4-FFF2-40B4-BE49-F238E27FC236}">
                <a16:creationId xmlns="" xmlns:a16="http://schemas.microsoft.com/office/drawing/2014/main" id="{97B83A75-4453-45F9-9B09-6DB910B8654A}"/>
              </a:ext>
            </a:extLst>
          </p:cNvPr>
          <p:cNvSpPr/>
          <p:nvPr/>
        </p:nvSpPr>
        <p:spPr>
          <a:xfrm>
            <a:off x="4283968" y="2931790"/>
            <a:ext cx="4824536" cy="2088232"/>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2466" name="Заголовок 1">
            <a:extLst>
              <a:ext uri="{FF2B5EF4-FFF2-40B4-BE49-F238E27FC236}">
                <a16:creationId xmlns="" xmlns:a16="http://schemas.microsoft.com/office/drawing/2014/main" id="{BA646401-9F3F-2E0A-0BC9-0CD7D4EC8E55}"/>
              </a:ext>
            </a:extLst>
          </p:cNvPr>
          <p:cNvSpPr>
            <a:spLocks noGrp="1"/>
          </p:cNvSpPr>
          <p:nvPr>
            <p:ph type="title" idx="4294967295"/>
          </p:nvPr>
        </p:nvSpPr>
        <p:spPr>
          <a:xfrm>
            <a:off x="1693451" y="155328"/>
            <a:ext cx="7200900" cy="688230"/>
          </a:xfrm>
        </p:spPr>
        <p:txBody>
          <a:bodyPr wrap="square" lIns="0" tIns="0" rIns="0" bIns="0" anchor="ctr" anchorCtr="0">
            <a:noAutofit/>
          </a:bodyPr>
          <a:lstStyle/>
          <a:p>
            <a:pPr algn="ctr" eaLnBrk="1" hangingPunct="1">
              <a:defRPr/>
            </a:pPr>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a:t>
            </a:r>
            <a:r>
              <a:rPr lang="ru-RU" altLang="ru-RU" sz="1800" b="1" dirty="0">
                <a:solidFill>
                  <a:srgbClr val="D71920"/>
                </a:solidFill>
                <a:latin typeface="Arial" panose="020B0604020202020204" pitchFamily="34" charset="0"/>
                <a:cs typeface="Arial" panose="020B0604020202020204" pitchFamily="34" charset="0"/>
              </a:rPr>
              <a:t>межцеховой уровень</a:t>
            </a:r>
          </a:p>
        </p:txBody>
      </p:sp>
      <p:sp>
        <p:nvSpPr>
          <p:cNvPr id="60424" name="Text Box 8">
            <a:extLst>
              <a:ext uri="{FF2B5EF4-FFF2-40B4-BE49-F238E27FC236}">
                <a16:creationId xmlns="" xmlns:a16="http://schemas.microsoft.com/office/drawing/2014/main" id="{A19BC961-4798-B1BA-8453-BC81B99ED626}"/>
              </a:ext>
            </a:extLst>
          </p:cNvPr>
          <p:cNvSpPr txBox="1">
            <a:spLocks noChangeArrowheads="1"/>
          </p:cNvSpPr>
          <p:nvPr/>
        </p:nvSpPr>
        <p:spPr bwMode="auto">
          <a:xfrm>
            <a:off x="4479685" y="1325367"/>
            <a:ext cx="4340787" cy="1415772"/>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C00000"/>
                </a:solidFill>
                <a:latin typeface="Arial" panose="020B0604020202020204" pitchFamily="34" charset="0"/>
              </a:rPr>
              <a:t>Сменные задания: </a:t>
            </a:r>
          </a:p>
          <a:p>
            <a:pPr marL="355600"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поддерживают сменную организацию работы производственных подразделений;</a:t>
            </a:r>
          </a:p>
          <a:p>
            <a:pPr marL="355600"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позволяют создавать производственные операции;</a:t>
            </a:r>
          </a:p>
          <a:p>
            <a:pPr marL="355600"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повышают удобство работы с производственными операциями.</a:t>
            </a:r>
          </a:p>
        </p:txBody>
      </p:sp>
      <p:sp>
        <p:nvSpPr>
          <p:cNvPr id="60425" name="Text Box 9">
            <a:extLst>
              <a:ext uri="{FF2B5EF4-FFF2-40B4-BE49-F238E27FC236}">
                <a16:creationId xmlns="" xmlns:a16="http://schemas.microsoft.com/office/drawing/2014/main" id="{90FC949D-8335-CF38-F4D3-28B412378C30}"/>
              </a:ext>
            </a:extLst>
          </p:cNvPr>
          <p:cNvSpPr txBox="1">
            <a:spLocks noChangeArrowheads="1"/>
          </p:cNvSpPr>
          <p:nvPr/>
        </p:nvSpPr>
        <p:spPr bwMode="auto">
          <a:xfrm>
            <a:off x="195318" y="1294829"/>
            <a:ext cx="3926438" cy="2553841"/>
          </a:xfrm>
          <a:prstGeom prst="rect">
            <a:avLst/>
          </a:prstGeom>
          <a:noFill/>
          <a:ln>
            <a:noFill/>
          </a:ln>
          <a:effectLst>
            <a:prstShdw prst="shdw17" dist="17961" dir="2700000">
              <a:schemeClr val="accent1">
                <a:gamma/>
                <a:shade val="60000"/>
                <a:invGamma/>
              </a:schemeClr>
            </a:prstShdw>
          </a:effectLst>
        </p:spPr>
        <p:txBody>
          <a:bodyPr wrap="square" lIns="0" rIns="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Управление приоритетом заказов </a:t>
            </a:r>
            <a:br>
              <a:rPr lang="ru-RU" altLang="ru-RU" sz="1200" b="0" dirty="0">
                <a:latin typeface="Arial" panose="020B0604020202020204" pitchFamily="34" charset="0"/>
              </a:rPr>
            </a:br>
            <a:r>
              <a:rPr lang="ru-RU" altLang="ru-RU" sz="1200" b="0" dirty="0">
                <a:latin typeface="Arial" panose="020B0604020202020204" pitchFamily="34" charset="0"/>
              </a:rPr>
              <a:t>на производство (VIP заказы)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Оценка доступности оборудования </a:t>
            </a:r>
            <a:br>
              <a:rPr lang="ru-RU" altLang="ru-RU" sz="1200" b="0" dirty="0">
                <a:latin typeface="Arial" panose="020B0604020202020204" pitchFamily="34" charset="0"/>
              </a:rPr>
            </a:br>
            <a:r>
              <a:rPr lang="ru-RU" altLang="ru-RU" sz="1200" b="0" dirty="0">
                <a:latin typeface="Arial" panose="020B0604020202020204" pitchFamily="34" charset="0"/>
              </a:rPr>
              <a:t>и материальных ресурсов внутри интервала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Расширенный контроль обеспечения </a:t>
            </a:r>
            <a:br>
              <a:rPr lang="ru-RU" altLang="ru-RU" sz="1200" b="0" dirty="0">
                <a:latin typeface="Arial" panose="020B0604020202020204" pitchFamily="34" charset="0"/>
              </a:rPr>
            </a:br>
            <a:r>
              <a:rPr lang="ru-RU" altLang="ru-RU" sz="1200" b="0" dirty="0">
                <a:latin typeface="Arial" panose="020B0604020202020204" pitchFamily="34" charset="0"/>
              </a:rPr>
              <a:t>производства ресурсами.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Учет времени транспортировки </a:t>
            </a:r>
            <a:br>
              <a:rPr lang="ru-RU" altLang="ru-RU" sz="1200" b="0" dirty="0">
                <a:latin typeface="Arial" panose="020B0604020202020204" pitchFamily="34" charset="0"/>
              </a:rPr>
            </a:br>
            <a:r>
              <a:rPr lang="ru-RU" altLang="ru-RU" sz="1200" b="0" dirty="0">
                <a:latin typeface="Arial" panose="020B0604020202020204" pitchFamily="34" charset="0"/>
              </a:rPr>
              <a:t>и прослеживания ТМЦ</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Прогнозирование хода производственного процесса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Гибкое перепланирование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Регистрация трудозатрат по данным операционного времени</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Расширенный учет выработки сотрудников</a:t>
            </a:r>
          </a:p>
        </p:txBody>
      </p:sp>
      <p:grpSp>
        <p:nvGrpSpPr>
          <p:cNvPr id="97285" name="Группа 6">
            <a:extLst>
              <a:ext uri="{FF2B5EF4-FFF2-40B4-BE49-F238E27FC236}">
                <a16:creationId xmlns="" xmlns:a16="http://schemas.microsoft.com/office/drawing/2014/main" id="{D54C5E03-EF9D-4BF2-E53B-3A411C0EA016}"/>
              </a:ext>
            </a:extLst>
          </p:cNvPr>
          <p:cNvGrpSpPr>
            <a:grpSpLocks/>
          </p:cNvGrpSpPr>
          <p:nvPr/>
        </p:nvGrpSpPr>
        <p:grpSpPr bwMode="auto">
          <a:xfrm>
            <a:off x="4499992" y="3140031"/>
            <a:ext cx="4371068" cy="1735182"/>
            <a:chOff x="-2969" y="-43586"/>
            <a:chExt cx="5940425" cy="2357755"/>
          </a:xfrm>
        </p:grpSpPr>
        <p:pic>
          <p:nvPicPr>
            <p:cNvPr id="9" name="Рисунок 8">
              <a:extLst>
                <a:ext uri="{FF2B5EF4-FFF2-40B4-BE49-F238E27FC236}">
                  <a16:creationId xmlns="" xmlns:a16="http://schemas.microsoft.com/office/drawing/2014/main" id="{2B60C91B-89D8-FDC4-2AED-073CD6562432}"/>
                </a:ext>
              </a:extLst>
            </p:cNvPr>
            <p:cNvPicPr>
              <a:picLocks noChangeAspect="1"/>
            </p:cNvPicPr>
            <p:nvPr/>
          </p:nvPicPr>
          <p:blipFill>
            <a:blip r:embed="rId3"/>
            <a:stretch>
              <a:fillRect/>
            </a:stretch>
          </p:blipFill>
          <p:spPr>
            <a:xfrm>
              <a:off x="-2969" y="-43586"/>
              <a:ext cx="5940425" cy="2357755"/>
            </a:xfrm>
            <a:prstGeom prst="rect">
              <a:avLst/>
            </a:prstGeom>
            <a:ln>
              <a:solidFill>
                <a:schemeClr val="tx1">
                  <a:lumMod val="50000"/>
                  <a:lumOff val="50000"/>
                </a:schemeClr>
              </a:solidFill>
            </a:ln>
          </p:spPr>
        </p:pic>
        <p:sp>
          <p:nvSpPr>
            <p:cNvPr id="10" name="Прямоугольник 9">
              <a:extLst>
                <a:ext uri="{FF2B5EF4-FFF2-40B4-BE49-F238E27FC236}">
                  <a16:creationId xmlns="" xmlns:a16="http://schemas.microsoft.com/office/drawing/2014/main" id="{134C1FCC-1439-E315-5956-D8A09CA7F325}"/>
                </a:ext>
              </a:extLst>
            </p:cNvPr>
            <p:cNvSpPr/>
            <p:nvPr/>
          </p:nvSpPr>
          <p:spPr>
            <a:xfrm>
              <a:off x="47035" y="152394"/>
              <a:ext cx="562040" cy="1319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567" tIns="36284" rIns="72567" bIns="36284" anchor="ctr"/>
            <a:lstStyle/>
            <a:p>
              <a:pPr>
                <a:defRPr/>
              </a:pPr>
              <a:endParaRPr lang="ru-RU">
                <a:latin typeface="Arial" panose="020B0604020202020204" pitchFamily="34" charset="0"/>
                <a:cs typeface="Arial" panose="020B0604020202020204" pitchFamily="34" charset="0"/>
              </a:endParaRPr>
            </a:p>
          </p:txBody>
        </p:sp>
        <p:cxnSp>
          <p:nvCxnSpPr>
            <p:cNvPr id="11" name="Прямая со стрелкой 10">
              <a:extLst>
                <a:ext uri="{FF2B5EF4-FFF2-40B4-BE49-F238E27FC236}">
                  <a16:creationId xmlns="" xmlns:a16="http://schemas.microsoft.com/office/drawing/2014/main" id="{B5BFD181-29C7-1DE2-1E32-0837BEDBE1F6}"/>
                </a:ext>
              </a:extLst>
            </p:cNvPr>
            <p:cNvCxnSpPr/>
            <p:nvPr/>
          </p:nvCxnSpPr>
          <p:spPr>
            <a:xfrm flipV="1">
              <a:off x="623076" y="224386"/>
              <a:ext cx="2856204" cy="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 xmlns:a16="http://schemas.microsoft.com/office/drawing/2014/main" id="{7758A856-2661-ADCE-0A2B-B95B90D75483}"/>
                </a:ext>
              </a:extLst>
            </p:cNvPr>
            <p:cNvSpPr/>
            <p:nvPr/>
          </p:nvSpPr>
          <p:spPr>
            <a:xfrm>
              <a:off x="3479281" y="170392"/>
              <a:ext cx="564040" cy="1299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567" tIns="36284" rIns="72567" bIns="36284" anchor="ctr"/>
            <a:lstStyle/>
            <a:p>
              <a:pPr>
                <a:defRPr/>
              </a:pPr>
              <a:endParaRPr lang="ru-RU">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скругленными противолежащими углами 1">
            <a:extLst>
              <a:ext uri="{FF2B5EF4-FFF2-40B4-BE49-F238E27FC236}">
                <a16:creationId xmlns="" xmlns:a16="http://schemas.microsoft.com/office/drawing/2014/main" id="{79681A63-58CF-466A-BA4D-9E5AF1D67743}"/>
              </a:ext>
            </a:extLst>
          </p:cNvPr>
          <p:cNvSpPr/>
          <p:nvPr/>
        </p:nvSpPr>
        <p:spPr>
          <a:xfrm>
            <a:off x="4644008" y="2283718"/>
            <a:ext cx="4338495" cy="2736304"/>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3490" name="Заголовок 1">
            <a:extLst>
              <a:ext uri="{FF2B5EF4-FFF2-40B4-BE49-F238E27FC236}">
                <a16:creationId xmlns="" xmlns:a16="http://schemas.microsoft.com/office/drawing/2014/main" id="{4C4E6F85-84AE-FFEC-41DB-E3D5496E961B}"/>
              </a:ext>
            </a:extLst>
          </p:cNvPr>
          <p:cNvSpPr>
            <a:spLocks noGrp="1"/>
          </p:cNvSpPr>
          <p:nvPr>
            <p:ph type="title" idx="4294967295"/>
          </p:nvPr>
        </p:nvSpPr>
        <p:spPr>
          <a:xfrm>
            <a:off x="1710017" y="181546"/>
            <a:ext cx="7272486" cy="743834"/>
          </a:xfrm>
        </p:spPr>
        <p:txBody>
          <a:bodyPr anchor="ctr" anchorCtr="0">
            <a:noAutofit/>
          </a:bodyPr>
          <a:lstStyle/>
          <a:p>
            <a:pPr algn="ctr" eaLnBrk="1" hangingPunct="1">
              <a:defRPr/>
            </a:pPr>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a:t>
            </a:r>
            <a:r>
              <a:rPr lang="ru-RU" altLang="ru-RU" sz="1800" b="1" dirty="0">
                <a:solidFill>
                  <a:srgbClr val="D71920"/>
                </a:solidFill>
                <a:latin typeface="Arial" panose="020B0604020202020204" pitchFamily="34" charset="0"/>
                <a:cs typeface="Arial" panose="020B0604020202020204" pitchFamily="34" charset="0"/>
              </a:rPr>
              <a:t>уровень цеха</a:t>
            </a:r>
          </a:p>
        </p:txBody>
      </p:sp>
      <p:sp>
        <p:nvSpPr>
          <p:cNvPr id="61446" name="Text Box 6">
            <a:extLst>
              <a:ext uri="{FF2B5EF4-FFF2-40B4-BE49-F238E27FC236}">
                <a16:creationId xmlns="" xmlns:a16="http://schemas.microsoft.com/office/drawing/2014/main" id="{297089F5-02B5-9292-C997-A3C363437B6A}"/>
              </a:ext>
            </a:extLst>
          </p:cNvPr>
          <p:cNvSpPr txBox="1">
            <a:spLocks noChangeArrowheads="1"/>
          </p:cNvSpPr>
          <p:nvPr/>
        </p:nvSpPr>
        <p:spPr bwMode="auto">
          <a:xfrm>
            <a:off x="250825" y="1346731"/>
            <a:ext cx="8569325" cy="369332"/>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C00000"/>
                </a:solidFill>
                <a:latin typeface="Arial" panose="020B0604020202020204" pitchFamily="34" charset="0"/>
              </a:rPr>
              <a:t>Управление производственными процессами в подразделениях, использующих пооперационную методику планирования на MES-уровне, позволяет решать следующие задачи:</a:t>
            </a:r>
          </a:p>
        </p:txBody>
      </p:sp>
      <p:sp>
        <p:nvSpPr>
          <p:cNvPr id="2" name="Text Box 6">
            <a:extLst>
              <a:ext uri="{FF2B5EF4-FFF2-40B4-BE49-F238E27FC236}">
                <a16:creationId xmlns="" xmlns:a16="http://schemas.microsoft.com/office/drawing/2014/main" id="{666E03E5-5200-4866-FF5D-DDA9CC08D009}"/>
              </a:ext>
            </a:extLst>
          </p:cNvPr>
          <p:cNvSpPr txBox="1">
            <a:spLocks noChangeArrowheads="1"/>
          </p:cNvSpPr>
          <p:nvPr/>
        </p:nvSpPr>
        <p:spPr bwMode="auto">
          <a:xfrm>
            <a:off x="220762" y="1875475"/>
            <a:ext cx="5669831" cy="2072362"/>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Проектная интеграция технологий индустрии 4.0</a:t>
            </a:r>
            <a:r>
              <a:rPr lang="en-US" altLang="ru-RU" sz="1200" b="0" dirty="0">
                <a:latin typeface="Arial" panose="020B0604020202020204" pitchFamily="34" charset="0"/>
              </a:rPr>
              <a:t> </a:t>
            </a:r>
            <a:r>
              <a:rPr lang="ru-RU" altLang="ru-RU" sz="1200" b="0" dirty="0">
                <a:latin typeface="Arial" panose="020B0604020202020204" pitchFamily="34" charset="0"/>
              </a:rPr>
              <a:t>на уровне MES</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Сценарное моделирование при планировании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на цеховом уровне</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Многокритериальная оптимизация расписания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производства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Учет особенностей и ограничений технологии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производства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Получение оперативной информации о ходе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производственного процесса</a:t>
            </a:r>
          </a:p>
        </p:txBody>
      </p:sp>
      <p:pic>
        <p:nvPicPr>
          <p:cNvPr id="9" name="Рисунок 8">
            <a:extLst>
              <a:ext uri="{FF2B5EF4-FFF2-40B4-BE49-F238E27FC236}">
                <a16:creationId xmlns="" xmlns:a16="http://schemas.microsoft.com/office/drawing/2014/main" id="{4B3A92B3-D034-23EB-BA72-0D2983F715F8}"/>
              </a:ext>
            </a:extLst>
          </p:cNvPr>
          <p:cNvPicPr>
            <a:picLocks noChangeAspect="1"/>
          </p:cNvPicPr>
          <p:nvPr/>
        </p:nvPicPr>
        <p:blipFill>
          <a:blip r:embed="rId3"/>
          <a:stretch>
            <a:fillRect/>
          </a:stretch>
        </p:blipFill>
        <p:spPr>
          <a:xfrm>
            <a:off x="4815663" y="2432766"/>
            <a:ext cx="4000822" cy="2515248"/>
          </a:xfrm>
          <a:prstGeom prst="rect">
            <a:avLst/>
          </a:prstGeom>
          <a:ln>
            <a:solidFill>
              <a:schemeClr val="tx1">
                <a:lumMod val="50000"/>
                <a:lumOff val="50000"/>
              </a:schemeClr>
            </a:solidFill>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object 2">
            <a:extLst>
              <a:ext uri="{FF2B5EF4-FFF2-40B4-BE49-F238E27FC236}">
                <a16:creationId xmlns="" xmlns:a16="http://schemas.microsoft.com/office/drawing/2014/main" id="{87783731-FAF2-8C20-CE56-D2131932A0CE}"/>
              </a:ext>
            </a:extLst>
          </p:cNvPr>
          <p:cNvSpPr>
            <a:spLocks noGrp="1"/>
          </p:cNvSpPr>
          <p:nvPr>
            <p:ph type="title" idx="4294967295"/>
          </p:nvPr>
        </p:nvSpPr>
        <p:spPr>
          <a:xfrm>
            <a:off x="1691680" y="195486"/>
            <a:ext cx="7200900"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sz="1800" b="1" dirty="0">
                <a:solidFill>
                  <a:schemeClr val="tx1"/>
                </a:solidFill>
                <a:latin typeface="Arial" panose="020B0604020202020204" pitchFamily="34" charset="0"/>
                <a:cs typeface="Arial" panose="020B0604020202020204" pitchFamily="34" charset="0"/>
              </a:rPr>
              <a:t>Динамический план производства</a:t>
            </a:r>
          </a:p>
        </p:txBody>
      </p:sp>
      <p:sp>
        <p:nvSpPr>
          <p:cNvPr id="101379" name="object 3">
            <a:extLst>
              <a:ext uri="{FF2B5EF4-FFF2-40B4-BE49-F238E27FC236}">
                <a16:creationId xmlns="" xmlns:a16="http://schemas.microsoft.com/office/drawing/2014/main" id="{DE1B8FC3-86B4-23B3-C6DF-BF744DAE5275}"/>
              </a:ext>
            </a:extLst>
          </p:cNvPr>
          <p:cNvSpPr txBox="1">
            <a:spLocks noChangeArrowheads="1"/>
          </p:cNvSpPr>
          <p:nvPr/>
        </p:nvSpPr>
        <p:spPr bwMode="auto">
          <a:xfrm>
            <a:off x="353119" y="1082437"/>
            <a:ext cx="8497888" cy="19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2618" rIns="0" bIns="0">
            <a:spAutoFit/>
          </a:bodyPr>
          <a:lstStyle>
            <a:lvl1pPr marL="9525">
              <a:defRPr b="1">
                <a:solidFill>
                  <a:schemeClr val="tx1"/>
                </a:solidFill>
                <a:latin typeface="Calibri" panose="020F0502020204030204" pitchFamily="34" charset="0"/>
                <a:cs typeface="Arial" panose="020B0604020202020204" pitchFamily="34" charset="0"/>
              </a:defRPr>
            </a:lvl1pPr>
            <a:lvl2pPr marL="936625" indent="-201613">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spcBef>
                <a:spcPts val="600"/>
              </a:spcBef>
              <a:spcAft>
                <a:spcPts val="600"/>
              </a:spcAft>
            </a:pPr>
            <a:r>
              <a:rPr lang="ru-RU" altLang="ru-RU" sz="1200" b="0" dirty="0">
                <a:latin typeface="Arial" panose="020B0604020202020204" pitchFamily="34" charset="0"/>
              </a:rPr>
              <a:t>Цели</a:t>
            </a:r>
          </a:p>
          <a:p>
            <a:pPr marL="295275" indent="-285750">
              <a:spcBef>
                <a:spcPts val="600"/>
              </a:spcBef>
              <a:spcAft>
                <a:spcPts val="600"/>
              </a:spcAft>
              <a:buClr>
                <a:srgbClr val="CC0000"/>
              </a:buClr>
              <a:buFont typeface="Arial" panose="020B0604020202020204" pitchFamily="34" charset="0"/>
              <a:buChar char="•"/>
            </a:pPr>
            <a:r>
              <a:rPr lang="ru-RU" altLang="ru-RU" sz="1200" b="0" dirty="0">
                <a:latin typeface="Arial" panose="020B0604020202020204" pitchFamily="34" charset="0"/>
              </a:rPr>
              <a:t>Поддержать планирование и управление исполнением заказов для сложных изделий</a:t>
            </a:r>
          </a:p>
          <a:p>
            <a:pPr marL="1020762" lvl="1" indent="-285750">
              <a:spcBef>
                <a:spcPts val="600"/>
              </a:spcBef>
              <a:spcAft>
                <a:spcPts val="600"/>
              </a:spcAft>
              <a:buClr>
                <a:srgbClr val="CC0000"/>
              </a:buClr>
              <a:buSzPct val="95000"/>
              <a:buFont typeface="Courier New" panose="02070309020205020404" pitchFamily="49" charset="0"/>
              <a:buChar char="o"/>
            </a:pPr>
            <a:r>
              <a:rPr lang="ru-RU" altLang="ru-RU" sz="1200" b="0" dirty="0">
                <a:latin typeface="Arial" panose="020B0604020202020204" pitchFamily="34" charset="0"/>
              </a:rPr>
              <a:t>Пилотный пример, ~ 100 тыс. отдельных элементов в изделии</a:t>
            </a:r>
          </a:p>
          <a:p>
            <a:pPr marL="295275" indent="-285750">
              <a:spcBef>
                <a:spcPts val="600"/>
              </a:spcBef>
              <a:spcAft>
                <a:spcPts val="600"/>
              </a:spcAft>
              <a:buClr>
                <a:srgbClr val="CC0000"/>
              </a:buClr>
              <a:buFont typeface="Arial" panose="020B0604020202020204" pitchFamily="34" charset="0"/>
              <a:buChar char="•"/>
            </a:pPr>
            <a:r>
              <a:rPr lang="ru-RU" altLang="ru-RU" sz="1200" b="0" dirty="0">
                <a:latin typeface="Arial" panose="020B0604020202020204" pitchFamily="34" charset="0"/>
              </a:rPr>
              <a:t>Автоматизировать реакцию на оперативные изменения</a:t>
            </a:r>
          </a:p>
          <a:p>
            <a:pPr marL="1020762" lvl="1" indent="-285750">
              <a:spcBef>
                <a:spcPts val="600"/>
              </a:spcBef>
              <a:spcAft>
                <a:spcPts val="600"/>
              </a:spcAft>
              <a:buClr>
                <a:srgbClr val="CC0000"/>
              </a:buClr>
              <a:buSzPct val="95000"/>
              <a:buFont typeface="Courier New" panose="02070309020205020404" pitchFamily="49" charset="0"/>
              <a:buChar char="o"/>
            </a:pPr>
            <a:r>
              <a:rPr lang="ru-RU" altLang="ru-RU" sz="1200" b="0" dirty="0">
                <a:latin typeface="Arial" panose="020B0604020202020204" pitchFamily="34" charset="0"/>
              </a:rPr>
              <a:t>Изменения спецификаций, приоритетов заказов, остатков, брака, и др. отклонения</a:t>
            </a:r>
          </a:p>
          <a:p>
            <a:pPr marL="295275" indent="-285750">
              <a:spcBef>
                <a:spcPts val="600"/>
              </a:spcBef>
              <a:spcAft>
                <a:spcPts val="600"/>
              </a:spcAft>
              <a:buClr>
                <a:srgbClr val="CC0000"/>
              </a:buClr>
              <a:buFont typeface="Arial" panose="020B0604020202020204" pitchFamily="34" charset="0"/>
              <a:buChar char="•"/>
            </a:pPr>
            <a:r>
              <a:rPr lang="ru-RU" altLang="ru-RU" sz="1200" b="0" dirty="0">
                <a:latin typeface="Arial" panose="020B0604020202020204" pitchFamily="34" charset="0"/>
              </a:rPr>
              <a:t>Обеспечить высокую скорость планирования</a:t>
            </a:r>
          </a:p>
        </p:txBody>
      </p:sp>
      <p:pic>
        <p:nvPicPr>
          <p:cNvPr id="101380" name="object 4">
            <a:extLst>
              <a:ext uri="{FF2B5EF4-FFF2-40B4-BE49-F238E27FC236}">
                <a16:creationId xmlns="" xmlns:a16="http://schemas.microsoft.com/office/drawing/2014/main" id="{EA5399C2-9B47-1271-5751-4F233D786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952" y="2988299"/>
            <a:ext cx="4291055" cy="21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B86B8DBC-CE2C-E028-67CE-9E09CB8410AB}"/>
              </a:ext>
            </a:extLst>
          </p:cNvPr>
          <p:cNvSpPr txBox="1">
            <a:spLocks noGrp="1"/>
          </p:cNvSpPr>
          <p:nvPr>
            <p:ph type="title" idx="4294967295"/>
          </p:nvPr>
        </p:nvSpPr>
        <p:spPr>
          <a:xfrm>
            <a:off x="1678359" y="195486"/>
            <a:ext cx="7200901" cy="70881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sz="1800" b="1" dirty="0">
                <a:solidFill>
                  <a:schemeClr val="tx1"/>
                </a:solidFill>
                <a:latin typeface="Arial" panose="020B0604020202020204" pitchFamily="34" charset="0"/>
                <a:cs typeface="Arial" panose="020B0604020202020204" pitchFamily="34" charset="0"/>
              </a:rPr>
              <a:t>Методика испытаний</a:t>
            </a:r>
          </a:p>
        </p:txBody>
      </p:sp>
      <p:sp>
        <p:nvSpPr>
          <p:cNvPr id="3" name="TextBox 2">
            <a:extLst>
              <a:ext uri="{FF2B5EF4-FFF2-40B4-BE49-F238E27FC236}">
                <a16:creationId xmlns="" xmlns:a16="http://schemas.microsoft.com/office/drawing/2014/main" id="{964E4E6D-F77A-687E-3C5B-E8C006F5D923}"/>
              </a:ext>
            </a:extLst>
          </p:cNvPr>
          <p:cNvSpPr txBox="1"/>
          <p:nvPr/>
        </p:nvSpPr>
        <p:spPr>
          <a:xfrm>
            <a:off x="638702" y="2012973"/>
            <a:ext cx="2880320" cy="287771"/>
          </a:xfrm>
          <a:prstGeom prst="rect">
            <a:avLst/>
          </a:prstGeom>
          <a:noFill/>
        </p:spPr>
        <p:txBody>
          <a:bodyPr wrap="square">
            <a:spAutoFit/>
          </a:bodyPr>
          <a:lstStyle/>
          <a:p>
            <a:pPr>
              <a:defRPr/>
            </a:pPr>
            <a:r>
              <a:rPr lang="ru-RU" sz="1270" b="0" dirty="0">
                <a:latin typeface="Arial" panose="020B0604020202020204" pitchFamily="34" charset="0"/>
              </a:rPr>
              <a:t>Любимый вопрос – «Потянет?»</a:t>
            </a:r>
          </a:p>
        </p:txBody>
      </p:sp>
      <p:pic>
        <p:nvPicPr>
          <p:cNvPr id="111626" name="object 4">
            <a:extLst>
              <a:ext uri="{FF2B5EF4-FFF2-40B4-BE49-F238E27FC236}">
                <a16:creationId xmlns="" xmlns:a16="http://schemas.microsoft.com/office/drawing/2014/main" id="{FF6C3290-7C7E-597F-654A-412EF9745D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976374"/>
            <a:ext cx="1530149" cy="70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5">
            <a:extLst>
              <a:ext uri="{FF2B5EF4-FFF2-40B4-BE49-F238E27FC236}">
                <a16:creationId xmlns="" xmlns:a16="http://schemas.microsoft.com/office/drawing/2014/main" id="{818AD435-791A-9F49-8A0C-3116BA5F6388}"/>
              </a:ext>
            </a:extLst>
          </p:cNvPr>
          <p:cNvSpPr txBox="1">
            <a:spLocks/>
          </p:cNvSpPr>
          <p:nvPr/>
        </p:nvSpPr>
        <p:spPr bwMode="auto">
          <a:xfrm>
            <a:off x="7037997" y="2194327"/>
            <a:ext cx="1874837" cy="503237"/>
          </a:xfrm>
          <a:prstGeom prst="rect">
            <a:avLst/>
          </a:prstGeom>
          <a:noFill/>
          <a:ln>
            <a:noFill/>
          </a:ln>
        </p:spPr>
        <p:txBody>
          <a:bodyPr lIns="72560" tIns="9570" rIns="72560" bIns="36281" anchor="ctr"/>
          <a:lstStyle>
            <a:lvl1pPr algn="l" rtl="0" eaLnBrk="0" fontAlgn="base" hangingPunct="0">
              <a:spcBef>
                <a:spcPct val="0"/>
              </a:spcBef>
              <a:spcAft>
                <a:spcPct val="0"/>
              </a:spcAft>
              <a:defRPr sz="3598" b="0" i="0" kern="1200">
                <a:solidFill>
                  <a:schemeClr val="tx1"/>
                </a:solidFill>
                <a:latin typeface="Trebuchet MS"/>
                <a:ea typeface="+mj-ea"/>
                <a:cs typeface="Trebuchet MS"/>
              </a:defRPr>
            </a:lvl1pPr>
            <a:lvl2pPr algn="l" rtl="0" eaLnBrk="0" fontAlgn="base" hangingPunct="0">
              <a:spcBef>
                <a:spcPct val="0"/>
              </a:spcBef>
              <a:spcAft>
                <a:spcPct val="0"/>
              </a:spcAft>
              <a:defRPr sz="2800" b="1">
                <a:solidFill>
                  <a:schemeClr val="tx2"/>
                </a:solidFill>
                <a:latin typeface="Arial" pitchFamily="34" charset="0"/>
              </a:defRPr>
            </a:lvl2pPr>
            <a:lvl3pPr algn="l" rtl="0" eaLnBrk="0" fontAlgn="base" hangingPunct="0">
              <a:spcBef>
                <a:spcPct val="0"/>
              </a:spcBef>
              <a:spcAft>
                <a:spcPct val="0"/>
              </a:spcAft>
              <a:defRPr sz="2800" b="1">
                <a:solidFill>
                  <a:schemeClr val="tx2"/>
                </a:solidFill>
                <a:latin typeface="Arial" pitchFamily="34" charset="0"/>
              </a:defRPr>
            </a:lvl3pPr>
            <a:lvl4pPr algn="l" rtl="0" eaLnBrk="0" fontAlgn="base" hangingPunct="0">
              <a:spcBef>
                <a:spcPct val="0"/>
              </a:spcBef>
              <a:spcAft>
                <a:spcPct val="0"/>
              </a:spcAft>
              <a:defRPr sz="2800" b="1">
                <a:solidFill>
                  <a:schemeClr val="tx2"/>
                </a:solidFill>
                <a:latin typeface="Arial" pitchFamily="34" charset="0"/>
              </a:defRPr>
            </a:lvl4pPr>
            <a:lvl5pPr algn="l" rtl="0" eaLnBrk="0" fontAlgn="base" hangingPunct="0">
              <a:spcBef>
                <a:spcPct val="0"/>
              </a:spcBef>
              <a:spcAft>
                <a:spcPct val="0"/>
              </a:spcAft>
              <a:defRPr sz="2800" b="1">
                <a:solidFill>
                  <a:schemeClr val="tx2"/>
                </a:solidFill>
                <a:latin typeface="Arial"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pPr marL="10074" eaLnBrk="1" fontAlgn="auto" hangingPunct="1">
              <a:spcBef>
                <a:spcPts val="75"/>
              </a:spcBef>
              <a:spcAft>
                <a:spcPts val="0"/>
              </a:spcAft>
              <a:defRPr/>
            </a:pPr>
            <a:r>
              <a:rPr lang="ru-RU" sz="3173" spc="71" dirty="0">
                <a:latin typeface="Arial (Основной текст)"/>
                <a:cs typeface="Tahoma"/>
              </a:rPr>
              <a:t>140</a:t>
            </a:r>
            <a:r>
              <a:rPr lang="ru-RU" sz="3173" spc="-20" dirty="0">
                <a:latin typeface="Arial (Основной текст)"/>
                <a:cs typeface="Tahoma"/>
              </a:rPr>
              <a:t> </a:t>
            </a:r>
            <a:r>
              <a:rPr lang="ru-RU" sz="2221" spc="-40" dirty="0">
                <a:latin typeface="Arial (Основной текст)"/>
                <a:cs typeface="Tahoma"/>
              </a:rPr>
              <a:t>изделий</a:t>
            </a:r>
            <a:endParaRPr lang="ru-RU" sz="2221" dirty="0">
              <a:latin typeface="Arial (Основной текст)"/>
              <a:cs typeface="Tahoma"/>
            </a:endParaRPr>
          </a:p>
        </p:txBody>
      </p:sp>
      <p:sp>
        <p:nvSpPr>
          <p:cNvPr id="13" name="object 7">
            <a:extLst>
              <a:ext uri="{FF2B5EF4-FFF2-40B4-BE49-F238E27FC236}">
                <a16:creationId xmlns="" xmlns:a16="http://schemas.microsoft.com/office/drawing/2014/main" id="{2EADCBF4-2851-FA3F-D3CA-1A4BD528AC1D}"/>
              </a:ext>
            </a:extLst>
          </p:cNvPr>
          <p:cNvSpPr txBox="1"/>
          <p:nvPr/>
        </p:nvSpPr>
        <p:spPr>
          <a:xfrm>
            <a:off x="611560" y="3095861"/>
            <a:ext cx="8267700" cy="1636259"/>
          </a:xfrm>
          <a:prstGeom prst="rect">
            <a:avLst/>
          </a:prstGeom>
        </p:spPr>
        <p:txBody>
          <a:bodyPr lIns="0" tIns="10074" rIns="0" bIns="0">
            <a:spAutoFit/>
          </a:bodyPr>
          <a:lstStyle/>
          <a:p>
            <a:pPr marL="3833036" fontAlgn="auto">
              <a:lnSpc>
                <a:spcPts val="2245"/>
              </a:lnSpc>
              <a:spcBef>
                <a:spcPts val="79"/>
              </a:spcBef>
              <a:spcAft>
                <a:spcPts val="0"/>
              </a:spcAft>
              <a:defRPr/>
            </a:pPr>
            <a:r>
              <a:rPr sz="1400" b="0" spc="8" dirty="0">
                <a:latin typeface="Arial" panose="020B0604020202020204" pitchFamily="34" charset="0"/>
              </a:rPr>
              <a:t>Ка</a:t>
            </a:r>
            <a:r>
              <a:rPr sz="1400" b="0" spc="16" dirty="0">
                <a:latin typeface="Arial" panose="020B0604020202020204" pitchFamily="34" charset="0"/>
              </a:rPr>
              <a:t>ж</a:t>
            </a:r>
            <a:r>
              <a:rPr sz="1400" b="0" spc="-4" dirty="0">
                <a:latin typeface="Arial" panose="020B0604020202020204" pitchFamily="34" charset="0"/>
              </a:rPr>
              <a:t>д</a:t>
            </a:r>
            <a:r>
              <a:rPr sz="1400" b="0" dirty="0">
                <a:latin typeface="Arial" panose="020B0604020202020204" pitchFamily="34" charset="0"/>
              </a:rPr>
              <a:t>о</a:t>
            </a:r>
            <a:r>
              <a:rPr sz="1400" b="0" spc="-12" dirty="0">
                <a:latin typeface="Arial" panose="020B0604020202020204" pitchFamily="34" charset="0"/>
              </a:rPr>
              <a:t>е</a:t>
            </a:r>
            <a:r>
              <a:rPr sz="1400" b="0" spc="-162" dirty="0">
                <a:latin typeface="Arial" panose="020B0604020202020204" pitchFamily="34" charset="0"/>
              </a:rPr>
              <a:t> </a:t>
            </a:r>
            <a:r>
              <a:rPr sz="1400" b="0" spc="-56" dirty="0">
                <a:latin typeface="Arial" panose="020B0604020202020204" pitchFamily="34" charset="0"/>
              </a:rPr>
              <a:t>изделие:</a:t>
            </a:r>
            <a:endParaRPr sz="1400" b="0" dirty="0">
              <a:latin typeface="Arial" panose="020B0604020202020204" pitchFamily="34" charset="0"/>
            </a:endParaRPr>
          </a:p>
          <a:p>
            <a:pPr marL="3039733" fontAlgn="auto">
              <a:lnSpc>
                <a:spcPts val="3768"/>
              </a:lnSpc>
              <a:spcBef>
                <a:spcPts val="0"/>
              </a:spcBef>
              <a:spcAft>
                <a:spcPts val="0"/>
              </a:spcAft>
              <a:defRPr/>
            </a:pPr>
            <a:r>
              <a:rPr sz="2200" b="0" spc="75" dirty="0">
                <a:latin typeface="Arial" panose="020B0604020202020204" pitchFamily="34" charset="0"/>
              </a:rPr>
              <a:t>1</a:t>
            </a:r>
            <a:r>
              <a:rPr sz="2200" b="0" spc="67" dirty="0">
                <a:latin typeface="Arial" panose="020B0604020202020204" pitchFamily="34" charset="0"/>
              </a:rPr>
              <a:t>4</a:t>
            </a:r>
            <a:r>
              <a:rPr sz="3173" b="0" spc="262" dirty="0">
                <a:latin typeface="Arial" panose="020B0604020202020204" pitchFamily="34" charset="0"/>
              </a:rPr>
              <a:t> </a:t>
            </a:r>
            <a:r>
              <a:rPr sz="1400" b="0" spc="-12" dirty="0">
                <a:latin typeface="Arial" panose="020B0604020202020204" pitchFamily="34" charset="0"/>
              </a:rPr>
              <a:t>уровней</a:t>
            </a:r>
            <a:r>
              <a:rPr sz="1400" b="0" spc="-159" dirty="0">
                <a:latin typeface="Arial" panose="020B0604020202020204" pitchFamily="34" charset="0"/>
              </a:rPr>
              <a:t> </a:t>
            </a:r>
            <a:r>
              <a:rPr sz="1400" b="0" spc="67" dirty="0">
                <a:latin typeface="Arial" panose="020B0604020202020204" pitchFamily="34" charset="0"/>
              </a:rPr>
              <a:t>ра</a:t>
            </a:r>
            <a:r>
              <a:rPr sz="1400" b="0" dirty="0">
                <a:latin typeface="Arial" panose="020B0604020202020204" pitchFamily="34" charset="0"/>
              </a:rPr>
              <a:t>зу</a:t>
            </a:r>
            <a:r>
              <a:rPr sz="1400" b="0" spc="8" dirty="0">
                <a:latin typeface="Arial" panose="020B0604020202020204" pitchFamily="34" charset="0"/>
              </a:rPr>
              <a:t>з</a:t>
            </a:r>
            <a:r>
              <a:rPr sz="1400" b="0" spc="-123" dirty="0">
                <a:latin typeface="Arial" panose="020B0604020202020204" pitchFamily="34" charset="0"/>
              </a:rPr>
              <a:t>л</a:t>
            </a:r>
            <a:r>
              <a:rPr sz="1400" b="0" spc="-40" dirty="0">
                <a:latin typeface="Arial" panose="020B0604020202020204" pitchFamily="34" charset="0"/>
              </a:rPr>
              <a:t>ования</a:t>
            </a:r>
            <a:endParaRPr sz="1400" b="0" dirty="0">
              <a:latin typeface="Arial" panose="020B0604020202020204" pitchFamily="34" charset="0"/>
            </a:endParaRPr>
          </a:p>
          <a:p>
            <a:pPr marL="3039733" fontAlgn="auto">
              <a:spcBef>
                <a:spcPts val="0"/>
              </a:spcBef>
              <a:spcAft>
                <a:spcPts val="0"/>
              </a:spcAft>
              <a:defRPr/>
            </a:pPr>
            <a:r>
              <a:rPr sz="2200" b="0" spc="71" dirty="0">
                <a:latin typeface="Arial" panose="020B0604020202020204" pitchFamily="34" charset="0"/>
              </a:rPr>
              <a:t>10</a:t>
            </a:r>
            <a:r>
              <a:rPr sz="2200" b="0" spc="67" dirty="0">
                <a:latin typeface="Arial" panose="020B0604020202020204" pitchFamily="34" charset="0"/>
              </a:rPr>
              <a:t>0</a:t>
            </a:r>
            <a:r>
              <a:rPr sz="2200" b="0" spc="-250" dirty="0">
                <a:latin typeface="Arial" panose="020B0604020202020204" pitchFamily="34" charset="0"/>
              </a:rPr>
              <a:t> </a:t>
            </a:r>
            <a:r>
              <a:rPr sz="2200" b="0" spc="67" dirty="0">
                <a:latin typeface="Arial" panose="020B0604020202020204" pitchFamily="34" charset="0"/>
              </a:rPr>
              <a:t>0</a:t>
            </a:r>
            <a:r>
              <a:rPr sz="2200" b="0" spc="79" dirty="0">
                <a:latin typeface="Arial" panose="020B0604020202020204" pitchFamily="34" charset="0"/>
              </a:rPr>
              <a:t>0</a:t>
            </a:r>
            <a:r>
              <a:rPr sz="2200" b="0" spc="67" dirty="0">
                <a:latin typeface="Arial" panose="020B0604020202020204" pitchFamily="34" charset="0"/>
              </a:rPr>
              <a:t>0</a:t>
            </a:r>
            <a:r>
              <a:rPr sz="2200" b="0" spc="-246" dirty="0">
                <a:latin typeface="Arial" panose="020B0604020202020204" pitchFamily="34" charset="0"/>
              </a:rPr>
              <a:t> </a:t>
            </a:r>
            <a:r>
              <a:rPr sz="1400" b="0" spc="-63" dirty="0">
                <a:latin typeface="Arial" panose="020B0604020202020204" pitchFamily="34" charset="0"/>
              </a:rPr>
              <a:t>дета</a:t>
            </a:r>
            <a:r>
              <a:rPr sz="1400" b="0" spc="-60" dirty="0">
                <a:latin typeface="Arial" panose="020B0604020202020204" pitchFamily="34" charset="0"/>
              </a:rPr>
              <a:t>л</a:t>
            </a:r>
            <a:r>
              <a:rPr sz="1400" b="0" spc="-12" dirty="0">
                <a:latin typeface="Arial" panose="020B0604020202020204" pitchFamily="34" charset="0"/>
              </a:rPr>
              <a:t>ей</a:t>
            </a:r>
            <a:r>
              <a:rPr sz="1400" b="0" spc="-179" dirty="0">
                <a:latin typeface="Arial" panose="020B0604020202020204" pitchFamily="34" charset="0"/>
              </a:rPr>
              <a:t> </a:t>
            </a:r>
            <a:r>
              <a:rPr sz="1400" b="0" spc="258" dirty="0">
                <a:latin typeface="Arial" panose="020B0604020202020204" pitchFamily="34" charset="0"/>
              </a:rPr>
              <a:t>|</a:t>
            </a:r>
            <a:r>
              <a:rPr sz="1400" b="0" spc="-179" dirty="0">
                <a:latin typeface="Arial" panose="020B0604020202020204" pitchFamily="34" charset="0"/>
              </a:rPr>
              <a:t> </a:t>
            </a:r>
            <a:r>
              <a:rPr sz="1400" b="0" spc="-8" dirty="0">
                <a:latin typeface="Arial" panose="020B0604020202020204" pitchFamily="34" charset="0"/>
              </a:rPr>
              <a:t>сборочных</a:t>
            </a:r>
            <a:r>
              <a:rPr sz="1400" b="0" spc="-147" dirty="0">
                <a:latin typeface="Arial" panose="020B0604020202020204" pitchFamily="34" charset="0"/>
              </a:rPr>
              <a:t> </a:t>
            </a:r>
            <a:r>
              <a:rPr sz="1400" b="0" spc="-40" dirty="0">
                <a:latin typeface="Arial" panose="020B0604020202020204" pitchFamily="34" charset="0"/>
              </a:rPr>
              <a:t>единиц</a:t>
            </a:r>
            <a:endParaRPr sz="1400" b="0" dirty="0">
              <a:latin typeface="Arial" panose="020B0604020202020204" pitchFamily="34" charset="0"/>
            </a:endParaRPr>
          </a:p>
          <a:p>
            <a:pPr marL="10074" fontAlgn="auto">
              <a:spcBef>
                <a:spcPts val="1376"/>
              </a:spcBef>
              <a:spcAft>
                <a:spcPts val="0"/>
              </a:spcAft>
              <a:defRPr/>
            </a:pPr>
            <a:r>
              <a:rPr b="0" spc="-48" dirty="0">
                <a:latin typeface="Arial" panose="020B0604020202020204" pitchFamily="34" charset="0"/>
              </a:rPr>
              <a:t>В</a:t>
            </a:r>
            <a:r>
              <a:rPr b="0" spc="-202" dirty="0">
                <a:latin typeface="Arial" panose="020B0604020202020204" pitchFamily="34" charset="0"/>
              </a:rPr>
              <a:t> </a:t>
            </a:r>
            <a:r>
              <a:rPr b="0" spc="-67" dirty="0">
                <a:latin typeface="Arial" panose="020B0604020202020204" pitchFamily="34" charset="0"/>
              </a:rPr>
              <a:t>систему</a:t>
            </a:r>
            <a:r>
              <a:rPr b="0" spc="-214" dirty="0">
                <a:latin typeface="Arial" panose="020B0604020202020204" pitchFamily="34" charset="0"/>
              </a:rPr>
              <a:t> </a:t>
            </a:r>
            <a:r>
              <a:rPr b="0" spc="-20" dirty="0">
                <a:latin typeface="Arial" panose="020B0604020202020204" pitchFamily="34" charset="0"/>
              </a:rPr>
              <a:t>загружено</a:t>
            </a:r>
            <a:r>
              <a:rPr b="0" spc="-190" dirty="0">
                <a:latin typeface="Arial" panose="020B0604020202020204" pitchFamily="34" charset="0"/>
              </a:rPr>
              <a:t> </a:t>
            </a:r>
            <a:r>
              <a:rPr sz="2200" b="0" spc="67" dirty="0">
                <a:latin typeface="Arial" panose="020B0604020202020204" pitchFamily="34" charset="0"/>
              </a:rPr>
              <a:t>14</a:t>
            </a:r>
            <a:r>
              <a:rPr sz="2200" b="0" spc="-242" dirty="0">
                <a:latin typeface="Arial" panose="020B0604020202020204" pitchFamily="34" charset="0"/>
              </a:rPr>
              <a:t> </a:t>
            </a:r>
            <a:r>
              <a:rPr sz="2200" b="0" spc="67" dirty="0">
                <a:latin typeface="Arial" panose="020B0604020202020204" pitchFamily="34" charset="0"/>
              </a:rPr>
              <a:t>000</a:t>
            </a:r>
            <a:r>
              <a:rPr sz="2200" b="0" spc="-242" dirty="0">
                <a:latin typeface="Arial" panose="020B0604020202020204" pitchFamily="34" charset="0"/>
              </a:rPr>
              <a:t> </a:t>
            </a:r>
            <a:r>
              <a:rPr sz="2200" b="0" spc="67" dirty="0">
                <a:latin typeface="Arial" panose="020B0604020202020204" pitchFamily="34" charset="0"/>
              </a:rPr>
              <a:t>000</a:t>
            </a:r>
            <a:r>
              <a:rPr sz="2200" b="0" spc="-238" dirty="0">
                <a:latin typeface="Arial" panose="020B0604020202020204" pitchFamily="34" charset="0"/>
              </a:rPr>
              <a:t> </a:t>
            </a:r>
            <a:r>
              <a:rPr b="0" spc="-40" dirty="0">
                <a:latin typeface="Arial" panose="020B0604020202020204" pitchFamily="34" charset="0"/>
              </a:rPr>
              <a:t>спецификаций</a:t>
            </a:r>
            <a:endParaRPr b="0" dirty="0">
              <a:latin typeface="Arial" panose="020B0604020202020204" pitchFamily="34" charset="0"/>
            </a:endParaRPr>
          </a:p>
        </p:txBody>
      </p:sp>
      <p:pic>
        <p:nvPicPr>
          <p:cNvPr id="111624" name="object 6">
            <a:extLst>
              <a:ext uri="{FF2B5EF4-FFF2-40B4-BE49-F238E27FC236}">
                <a16:creationId xmlns="" xmlns:a16="http://schemas.microsoft.com/office/drawing/2014/main" id="{E443DCEA-3CF5-C5C4-76B7-9B82DBB62F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6427" y="2822500"/>
            <a:ext cx="1285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Zavod_215_1 layer">
            <a:extLst>
              <a:ext uri="{FF2B5EF4-FFF2-40B4-BE49-F238E27FC236}">
                <a16:creationId xmlns="" xmlns:a16="http://schemas.microsoft.com/office/drawing/2014/main" id="{7BA5091C-D092-42A4-B50F-0AD7A78480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812441"/>
            <a:ext cx="4008729" cy="139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a:extLst>
              <a:ext uri="{FF2B5EF4-FFF2-40B4-BE49-F238E27FC236}">
                <a16:creationId xmlns="" xmlns:a16="http://schemas.microsoft.com/office/drawing/2014/main" id="{63378DD3-B350-49E8-A9A0-B647A69B10C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1166" y="872574"/>
            <a:ext cx="3497585" cy="13990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object 2">
            <a:extLst>
              <a:ext uri="{FF2B5EF4-FFF2-40B4-BE49-F238E27FC236}">
                <a16:creationId xmlns="" xmlns:a16="http://schemas.microsoft.com/office/drawing/2014/main" id="{299D48FA-E245-3DE7-14D7-D74D91C33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214438"/>
            <a:ext cx="15652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 xmlns:a16="http://schemas.microsoft.com/office/drawing/2014/main" id="{EC824CD2-417E-7F06-630D-06E534A5856F}"/>
              </a:ext>
            </a:extLst>
          </p:cNvPr>
          <p:cNvSpPr txBox="1"/>
          <p:nvPr/>
        </p:nvSpPr>
        <p:spPr>
          <a:xfrm>
            <a:off x="2686050" y="1160248"/>
            <a:ext cx="6262688" cy="1610154"/>
          </a:xfrm>
          <a:prstGeom prst="rect">
            <a:avLst/>
          </a:prstGeom>
        </p:spPr>
        <p:txBody>
          <a:bodyPr lIns="0" tIns="3526" rIns="0" bIns="0">
            <a:spAutoFit/>
          </a:bodyPr>
          <a:lstStyle/>
          <a:p>
            <a:pPr marL="10074" algn="just">
              <a:lnSpc>
                <a:spcPct val="102000"/>
              </a:lnSpc>
              <a:spcBef>
                <a:spcPts val="30"/>
              </a:spcBef>
              <a:defRPr/>
            </a:pPr>
            <a:r>
              <a:rPr lang="ru-RU" sz="1200" b="0" dirty="0">
                <a:latin typeface="Arial" panose="020B0604020202020204" pitchFamily="34" charset="0"/>
              </a:rPr>
              <a:t>Загружено </a:t>
            </a:r>
            <a:r>
              <a:rPr lang="ru-RU" sz="2000" b="0" dirty="0">
                <a:latin typeface="Arial" panose="020B0604020202020204" pitchFamily="34" charset="0"/>
              </a:rPr>
              <a:t>6 000 000 </a:t>
            </a:r>
            <a:r>
              <a:rPr lang="ru-RU" sz="1200" b="0" dirty="0">
                <a:latin typeface="Arial" panose="020B0604020202020204" pitchFamily="34" charset="0"/>
              </a:rPr>
              <a:t>уникальных позиций  номенклатуры (материалы)</a:t>
            </a:r>
          </a:p>
          <a:p>
            <a:pPr marL="10074">
              <a:spcBef>
                <a:spcPts val="40"/>
              </a:spcBef>
              <a:defRPr/>
            </a:pPr>
            <a:endParaRPr lang="ru-RU" sz="1200" b="0" dirty="0">
              <a:latin typeface="Arial" panose="020B0604020202020204" pitchFamily="34" charset="0"/>
            </a:endParaRPr>
          </a:p>
          <a:p>
            <a:pPr marL="10074" algn="just">
              <a:defRPr/>
            </a:pPr>
            <a:r>
              <a:rPr lang="ru-RU" sz="1200" b="0" dirty="0">
                <a:latin typeface="Arial" panose="020B0604020202020204" pitchFamily="34" charset="0"/>
              </a:rPr>
              <a:t>Коды номенклатуры поделены на 15 диапазонов,  соответствующих уровням разузлования готового  изделия</a:t>
            </a:r>
          </a:p>
          <a:p>
            <a:pPr marL="10074" algn="just">
              <a:defRPr/>
            </a:pPr>
            <a:endParaRPr lang="ru-RU" sz="1200" b="0" dirty="0">
              <a:latin typeface="Arial" panose="020B0604020202020204" pitchFamily="34" charset="0"/>
            </a:endParaRPr>
          </a:p>
          <a:p>
            <a:pPr marL="10074" algn="just">
              <a:defRPr/>
            </a:pPr>
            <a:r>
              <a:rPr lang="ru-RU" sz="1200" b="0" dirty="0">
                <a:latin typeface="Arial" panose="020B0604020202020204" pitchFamily="34" charset="0"/>
              </a:rPr>
              <a:t>В качестве способа обеспечения указана закупка</a:t>
            </a:r>
          </a:p>
          <a:p>
            <a:pPr marL="10074" algn="just">
              <a:defRPr/>
            </a:pPr>
            <a:r>
              <a:rPr lang="ru-RU" sz="1200" b="0" dirty="0">
                <a:latin typeface="Arial" panose="020B0604020202020204" pitchFamily="34" charset="0"/>
              </a:rPr>
              <a:t>  </a:t>
            </a:r>
          </a:p>
          <a:p>
            <a:pPr marL="10074" algn="just">
              <a:defRPr/>
            </a:pPr>
            <a:r>
              <a:rPr lang="ru-RU" sz="1200" b="0" dirty="0">
                <a:latin typeface="Arial" panose="020B0604020202020204" pitchFamily="34" charset="0"/>
              </a:rPr>
              <a:t>Ресурсные спецификации на покупные изделия не создаются</a:t>
            </a:r>
          </a:p>
        </p:txBody>
      </p:sp>
      <p:pic>
        <p:nvPicPr>
          <p:cNvPr id="113668" name="object 4">
            <a:extLst>
              <a:ext uri="{FF2B5EF4-FFF2-40B4-BE49-F238E27FC236}">
                <a16:creationId xmlns="" xmlns:a16="http://schemas.microsoft.com/office/drawing/2014/main" id="{7AF3F509-55C5-ED49-2708-9896960AFB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5" y="1239958"/>
            <a:ext cx="3397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object 5">
            <a:extLst>
              <a:ext uri="{FF2B5EF4-FFF2-40B4-BE49-F238E27FC236}">
                <a16:creationId xmlns="" xmlns:a16="http://schemas.microsoft.com/office/drawing/2014/main" id="{9D88C4CD-2F9D-4593-59CB-6EA12B1797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1699" y="1655658"/>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object 6">
            <a:extLst>
              <a:ext uri="{FF2B5EF4-FFF2-40B4-BE49-F238E27FC236}">
                <a16:creationId xmlns="" xmlns:a16="http://schemas.microsoft.com/office/drawing/2014/main" id="{67665CF8-F89F-5449-BE3B-A6D6AE6BA2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5" y="2166865"/>
            <a:ext cx="341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object 6">
            <a:extLst>
              <a:ext uri="{FF2B5EF4-FFF2-40B4-BE49-F238E27FC236}">
                <a16:creationId xmlns="" xmlns:a16="http://schemas.microsoft.com/office/drawing/2014/main" id="{0FD4FB44-424F-39B9-0EAF-AE8817A8B1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6" y="2571750"/>
            <a:ext cx="341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2">
            <a:extLst>
              <a:ext uri="{FF2B5EF4-FFF2-40B4-BE49-F238E27FC236}">
                <a16:creationId xmlns="" xmlns:a16="http://schemas.microsoft.com/office/drawing/2014/main" id="{1E05F96E-F7CB-B324-9E32-CCD4345EF142}"/>
              </a:ext>
            </a:extLst>
          </p:cNvPr>
          <p:cNvSpPr txBox="1"/>
          <p:nvPr/>
        </p:nvSpPr>
        <p:spPr>
          <a:xfrm>
            <a:off x="2686050" y="3732213"/>
            <a:ext cx="6175375" cy="1118168"/>
          </a:xfrm>
          <a:prstGeom prst="rect">
            <a:avLst/>
          </a:prstGeom>
        </p:spPr>
        <p:txBody>
          <a:bodyPr lIns="0" tIns="10074" rIns="0" bIns="0">
            <a:spAutoFit/>
          </a:bodyPr>
          <a:lstStyle/>
          <a:p>
            <a:pPr marL="10074" algn="just">
              <a:defRPr/>
            </a:pPr>
            <a:r>
              <a:rPr lang="ru-RU" sz="1200" b="0" dirty="0">
                <a:latin typeface="Arial" panose="020B0604020202020204" pitchFamily="34" charset="0"/>
              </a:rPr>
              <a:t>Среда виртуализации на физических серверах: 2 x</a:t>
            </a:r>
          </a:p>
          <a:p>
            <a:pPr marL="10074" algn="just">
              <a:defRPr/>
            </a:pPr>
            <a:r>
              <a:rPr lang="ru-RU" sz="1200" b="0" dirty="0" err="1">
                <a:latin typeface="Arial" panose="020B0604020202020204" pitchFamily="34" charset="0"/>
              </a:rPr>
              <a:t>Intel</a:t>
            </a:r>
            <a:r>
              <a:rPr lang="ru-RU" sz="1200" b="0" dirty="0">
                <a:latin typeface="Arial" panose="020B0604020202020204" pitchFamily="34" charset="0"/>
              </a:rPr>
              <a:t>(R) </a:t>
            </a:r>
            <a:r>
              <a:rPr lang="ru-RU" sz="1200" b="0" dirty="0" err="1">
                <a:latin typeface="Arial" panose="020B0604020202020204" pitchFamily="34" charset="0"/>
              </a:rPr>
              <a:t>Xeon</a:t>
            </a:r>
            <a:r>
              <a:rPr lang="ru-RU" sz="1200" b="0" dirty="0">
                <a:latin typeface="Arial" panose="020B0604020202020204" pitchFamily="34" charset="0"/>
              </a:rPr>
              <a:t>(R) CPU E5-2670 v3; 2,3 (3,1) ГГц; 128 Гб</a:t>
            </a:r>
          </a:p>
          <a:p>
            <a:pPr marL="10074" algn="just">
              <a:defRPr/>
            </a:pPr>
            <a:endParaRPr lang="ru-RU" sz="1200" b="0" dirty="0">
              <a:latin typeface="Arial" panose="020B0604020202020204" pitchFamily="34" charset="0"/>
            </a:endParaRPr>
          </a:p>
          <a:p>
            <a:pPr marL="10074" algn="just">
              <a:defRPr/>
            </a:pPr>
            <a:r>
              <a:rPr lang="ru-RU" sz="1200" b="0" dirty="0">
                <a:latin typeface="Arial" panose="020B0604020202020204" pitchFamily="34" charset="0"/>
              </a:rPr>
              <a:t>Характеристики виртуальных машин тестового  контура: отдельно сервер приложений и сервер  СУБД, по 48 логических процессоров, ОЗУ по 128 Гб,  файлы баз данных на SSD</a:t>
            </a:r>
          </a:p>
        </p:txBody>
      </p:sp>
      <p:pic>
        <p:nvPicPr>
          <p:cNvPr id="113674" name="object 3">
            <a:extLst>
              <a:ext uri="{FF2B5EF4-FFF2-40B4-BE49-F238E27FC236}">
                <a16:creationId xmlns="" xmlns:a16="http://schemas.microsoft.com/office/drawing/2014/main" id="{E5A2060D-0FD0-F282-AB51-4D2A04BF23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1699" y="3733679"/>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5" name="object 4">
            <a:extLst>
              <a:ext uri="{FF2B5EF4-FFF2-40B4-BE49-F238E27FC236}">
                <a16:creationId xmlns="" xmlns:a16="http://schemas.microsoft.com/office/drawing/2014/main" id="{0B18C198-1C57-ED3A-6C6D-B7CBE75021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5" y="4310046"/>
            <a:ext cx="341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6" name="object 5">
            <a:extLst>
              <a:ext uri="{FF2B5EF4-FFF2-40B4-BE49-F238E27FC236}">
                <a16:creationId xmlns="" xmlns:a16="http://schemas.microsoft.com/office/drawing/2014/main" id="{EDE04290-D87A-1E63-2343-621BF3C01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3371850"/>
            <a:ext cx="11969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2">
            <a:extLst>
              <a:ext uri="{FF2B5EF4-FFF2-40B4-BE49-F238E27FC236}">
                <a16:creationId xmlns="" xmlns:a16="http://schemas.microsoft.com/office/drawing/2014/main" id="{53AE5692-58DC-41F1-807C-FB6CD9AA2E5A}"/>
              </a:ext>
            </a:extLst>
          </p:cNvPr>
          <p:cNvSpPr txBox="1">
            <a:spLocks/>
          </p:cNvSpPr>
          <p:nvPr/>
        </p:nvSpPr>
        <p:spPr bwMode="auto">
          <a:xfrm>
            <a:off x="1715415" y="195486"/>
            <a:ext cx="7146010" cy="6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dirty="0"/>
              <a:t>Методика испытаний</a:t>
            </a:r>
          </a:p>
        </p:txBody>
      </p:sp>
    </p:spTree>
  </p:cSld>
  <p:clrMapOvr>
    <a:masterClrMapping/>
  </p:clrMapOvr>
  <p:transition advTm="6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012680AE-D95C-EE47-D4C5-F5F1600515E0}"/>
              </a:ext>
            </a:extLst>
          </p:cNvPr>
          <p:cNvSpPr txBox="1">
            <a:spLocks noGrp="1"/>
          </p:cNvSpPr>
          <p:nvPr>
            <p:ph type="title" idx="4294967295"/>
          </p:nvPr>
        </p:nvSpPr>
        <p:spPr>
          <a:xfrm>
            <a:off x="1691680" y="195486"/>
            <a:ext cx="7201495" cy="709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sz="1800" b="1" kern="1200" dirty="0">
                <a:solidFill>
                  <a:schemeClr val="tx1"/>
                </a:solidFill>
                <a:latin typeface="Arial" panose="020B0604020202020204" pitchFamily="34" charset="0"/>
                <a:cs typeface="Arial" panose="020B0604020202020204" pitchFamily="34" charset="0"/>
              </a:rPr>
              <a:t>Результаты тестирования</a:t>
            </a:r>
          </a:p>
        </p:txBody>
      </p:sp>
      <p:sp>
        <p:nvSpPr>
          <p:cNvPr id="3" name="object 3">
            <a:extLst>
              <a:ext uri="{FF2B5EF4-FFF2-40B4-BE49-F238E27FC236}">
                <a16:creationId xmlns="" xmlns:a16="http://schemas.microsoft.com/office/drawing/2014/main" id="{C27E19A9-C65B-0230-E15F-1C799E603B55}"/>
              </a:ext>
            </a:extLst>
          </p:cNvPr>
          <p:cNvSpPr txBox="1">
            <a:spLocks noGrp="1"/>
          </p:cNvSpPr>
          <p:nvPr>
            <p:ph type="body" idx="4294967295"/>
          </p:nvPr>
        </p:nvSpPr>
        <p:spPr>
          <a:xfrm>
            <a:off x="166953" y="1096169"/>
            <a:ext cx="8677275" cy="2376487"/>
          </a:xfrm>
        </p:spPr>
        <p:txBody>
          <a:bodyPr lIns="72560" tIns="9570" rIns="72560" bIns="36281" rtlCol="0"/>
          <a:lstStyle/>
          <a:p>
            <a:pPr marL="0" indent="0" eaLnBrk="1" fontAlgn="auto" hangingPunct="1">
              <a:spcBef>
                <a:spcPts val="75"/>
              </a:spcBef>
              <a:spcAft>
                <a:spcPts val="0"/>
              </a:spcAft>
              <a:buNone/>
              <a:defRPr/>
            </a:pPr>
            <a:r>
              <a:rPr lang="ru-RU" sz="4762" b="1" spc="1416" dirty="0"/>
              <a:t>-</a:t>
            </a:r>
            <a:r>
              <a:rPr sz="4762" b="1" spc="1416" dirty="0"/>
              <a:t>2</a:t>
            </a:r>
            <a:r>
              <a:rPr spc="-16" dirty="0"/>
              <a:t>часа</a:t>
            </a:r>
            <a:r>
              <a:rPr spc="-369" dirty="0"/>
              <a:t> </a:t>
            </a:r>
            <a:r>
              <a:rPr sz="4762" b="1" spc="302" dirty="0"/>
              <a:t>3</a:t>
            </a:r>
            <a:r>
              <a:rPr sz="4762" b="1" spc="1416" dirty="0"/>
              <a:t>2</a:t>
            </a:r>
            <a:r>
              <a:rPr spc="-151" dirty="0"/>
              <a:t>мин.</a:t>
            </a:r>
            <a:r>
              <a:rPr spc="-381" dirty="0"/>
              <a:t> </a:t>
            </a:r>
            <a:r>
              <a:rPr lang="ru-RU" spc="-381" dirty="0"/>
              <a:t> </a:t>
            </a:r>
            <a:r>
              <a:rPr sz="4762" spc="1416" dirty="0"/>
              <a:t>3</a:t>
            </a:r>
            <a:r>
              <a:rPr spc="-364" dirty="0"/>
              <a:t> </a:t>
            </a:r>
            <a:r>
              <a:rPr spc="-115" dirty="0"/>
              <a:t>сек.</a:t>
            </a:r>
            <a:endParaRPr sz="13167" dirty="0"/>
          </a:p>
        </p:txBody>
      </p:sp>
      <p:pic>
        <p:nvPicPr>
          <p:cNvPr id="115716" name="object 5">
            <a:extLst>
              <a:ext uri="{FF2B5EF4-FFF2-40B4-BE49-F238E27FC236}">
                <a16:creationId xmlns="" xmlns:a16="http://schemas.microsoft.com/office/drawing/2014/main" id="{13273F7C-5D71-82F2-52CA-7F1AA95EE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399" y="1781543"/>
            <a:ext cx="20796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7">
            <a:extLst>
              <a:ext uri="{FF2B5EF4-FFF2-40B4-BE49-F238E27FC236}">
                <a16:creationId xmlns="" xmlns:a16="http://schemas.microsoft.com/office/drawing/2014/main" id="{824254C5-5225-992E-EAF5-3DA8ABD8970C}"/>
              </a:ext>
            </a:extLst>
          </p:cNvPr>
          <p:cNvSpPr txBox="1"/>
          <p:nvPr/>
        </p:nvSpPr>
        <p:spPr>
          <a:xfrm>
            <a:off x="4232275" y="1263650"/>
            <a:ext cx="3681413" cy="439738"/>
          </a:xfrm>
          <a:prstGeom prst="rect">
            <a:avLst/>
          </a:prstGeom>
        </p:spPr>
        <p:txBody>
          <a:bodyPr lIns="0" tIns="9570" rIns="0" bIns="0">
            <a:spAutoFit/>
          </a:bodyPr>
          <a:lstStyle/>
          <a:p>
            <a:pPr marL="10074" algn="ctr" fontAlgn="auto">
              <a:spcBef>
                <a:spcPts val="75"/>
              </a:spcBef>
              <a:spcAft>
                <a:spcPts val="0"/>
              </a:spcAft>
              <a:defRPr/>
            </a:pPr>
            <a:r>
              <a:rPr sz="1400" b="0" spc="-67" dirty="0">
                <a:solidFill>
                  <a:schemeClr val="accent2">
                    <a:lumMod val="75000"/>
                  </a:schemeClr>
                </a:solidFill>
                <a:latin typeface="Arial" panose="020B0604020202020204" pitchFamily="34" charset="0"/>
              </a:rPr>
              <a:t>Полный первичный расчет всей производственной программы</a:t>
            </a:r>
          </a:p>
        </p:txBody>
      </p:sp>
      <p:sp>
        <p:nvSpPr>
          <p:cNvPr id="10" name="object 2">
            <a:extLst>
              <a:ext uri="{FF2B5EF4-FFF2-40B4-BE49-F238E27FC236}">
                <a16:creationId xmlns="" xmlns:a16="http://schemas.microsoft.com/office/drawing/2014/main" id="{10F7BD56-FD5C-34D3-BEF8-2E2ABFEDA0A2}"/>
              </a:ext>
            </a:extLst>
          </p:cNvPr>
          <p:cNvSpPr txBox="1"/>
          <p:nvPr/>
        </p:nvSpPr>
        <p:spPr>
          <a:xfrm>
            <a:off x="4094163" y="2957513"/>
            <a:ext cx="4799012" cy="206375"/>
          </a:xfrm>
          <a:prstGeom prst="rect">
            <a:avLst/>
          </a:prstGeom>
        </p:spPr>
        <p:txBody>
          <a:bodyPr lIns="0" tIns="10577" rIns="0" bIns="0">
            <a:spAutoFit/>
          </a:bodyPr>
          <a:lstStyle/>
          <a:p>
            <a:pPr marL="10074">
              <a:spcBef>
                <a:spcPts val="79"/>
              </a:spcBef>
              <a:defRPr/>
            </a:pPr>
            <a:r>
              <a:rPr lang="ru-RU" sz="1270" b="0" dirty="0">
                <a:latin typeface="Arial" panose="020B0604020202020204" pitchFamily="34" charset="0"/>
              </a:rPr>
              <a:t>Добавляем 5 новых заказов на производство с 5  изделиями</a:t>
            </a:r>
          </a:p>
        </p:txBody>
      </p:sp>
      <p:sp>
        <p:nvSpPr>
          <p:cNvPr id="11" name="object 3">
            <a:extLst>
              <a:ext uri="{FF2B5EF4-FFF2-40B4-BE49-F238E27FC236}">
                <a16:creationId xmlns="" xmlns:a16="http://schemas.microsoft.com/office/drawing/2014/main" id="{CFBD8237-E9C0-E951-D814-BC1230481FD7}"/>
              </a:ext>
            </a:extLst>
          </p:cNvPr>
          <p:cNvSpPr txBox="1"/>
          <p:nvPr/>
        </p:nvSpPr>
        <p:spPr>
          <a:xfrm>
            <a:off x="4095750" y="3370263"/>
            <a:ext cx="4873625" cy="204787"/>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Отменяем проведение 5 имеющихся заказов на  производство</a:t>
            </a:r>
          </a:p>
        </p:txBody>
      </p:sp>
      <p:sp>
        <p:nvSpPr>
          <p:cNvPr id="12" name="object 4">
            <a:extLst>
              <a:ext uri="{FF2B5EF4-FFF2-40B4-BE49-F238E27FC236}">
                <a16:creationId xmlns="" xmlns:a16="http://schemas.microsoft.com/office/drawing/2014/main" id="{E05D29FF-3CAE-BE85-B933-B4558E99F2B2}"/>
              </a:ext>
            </a:extLst>
          </p:cNvPr>
          <p:cNvSpPr txBox="1"/>
          <p:nvPr/>
        </p:nvSpPr>
        <p:spPr>
          <a:xfrm>
            <a:off x="4094163" y="3781425"/>
            <a:ext cx="4478337" cy="401638"/>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sz="1270" dirty="0">
                <a:latin typeface="Arial" panose="020B0604020202020204" pitchFamily="34" charset="0"/>
                <a:cs typeface="Arial" panose="020B0604020202020204" pitchFamily="34" charset="0"/>
              </a:rPr>
              <a:t>В 5 заказах на производство поменять даты</a:t>
            </a:r>
            <a:r>
              <a:rPr lang="en-US" sz="1270" dirty="0">
                <a:latin typeface="Arial" panose="020B0604020202020204" pitchFamily="34" charset="0"/>
                <a:cs typeface="Arial" panose="020B0604020202020204" pitchFamily="34" charset="0"/>
              </a:rPr>
              <a:t> </a:t>
            </a:r>
            <a:r>
              <a:rPr sz="1270" dirty="0">
                <a:latin typeface="Arial" panose="020B0604020202020204" pitchFamily="34" charset="0"/>
                <a:cs typeface="Arial" panose="020B0604020202020204" pitchFamily="34" charset="0"/>
              </a:rPr>
              <a:t>потребности на месяц раньше</a:t>
            </a:r>
          </a:p>
        </p:txBody>
      </p:sp>
      <p:pic>
        <p:nvPicPr>
          <p:cNvPr id="115721" name="object 6">
            <a:extLst>
              <a:ext uri="{FF2B5EF4-FFF2-40B4-BE49-F238E27FC236}">
                <a16:creationId xmlns="" xmlns:a16="http://schemas.microsoft.com/office/drawing/2014/main" id="{C17F57D0-F30B-3455-0A35-9862BB36AB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425" y="2930525"/>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object 7">
            <a:extLst>
              <a:ext uri="{FF2B5EF4-FFF2-40B4-BE49-F238E27FC236}">
                <a16:creationId xmlns="" xmlns:a16="http://schemas.microsoft.com/office/drawing/2014/main" id="{CCAD60E7-2872-8D55-7459-11E432F890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0" y="3403600"/>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object 8">
            <a:extLst>
              <a:ext uri="{FF2B5EF4-FFF2-40B4-BE49-F238E27FC236}">
                <a16:creationId xmlns="" xmlns:a16="http://schemas.microsoft.com/office/drawing/2014/main" id="{D1D70EF5-007C-7004-2382-FF7D69D409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0" y="3852863"/>
            <a:ext cx="3397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object 9">
            <a:extLst>
              <a:ext uri="{FF2B5EF4-FFF2-40B4-BE49-F238E27FC236}">
                <a16:creationId xmlns="" xmlns:a16="http://schemas.microsoft.com/office/drawing/2014/main" id="{55EE03FE-BEAC-BFB0-438F-BFD9061F09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0" y="4400550"/>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10">
            <a:extLst>
              <a:ext uri="{FF2B5EF4-FFF2-40B4-BE49-F238E27FC236}">
                <a16:creationId xmlns="" xmlns:a16="http://schemas.microsoft.com/office/drawing/2014/main" id="{2603AA6C-F220-9022-D9B0-F84AD995F69E}"/>
              </a:ext>
            </a:extLst>
          </p:cNvPr>
          <p:cNvSpPr txBox="1"/>
          <p:nvPr/>
        </p:nvSpPr>
        <p:spPr>
          <a:xfrm>
            <a:off x="234212" y="2843212"/>
            <a:ext cx="3484563" cy="847725"/>
          </a:xfrm>
          <a:prstGeom prst="rect">
            <a:avLst/>
          </a:prstGeom>
        </p:spPr>
        <p:txBody>
          <a:bodyPr lIns="0" tIns="112827" rIns="0" bIns="0">
            <a:spAutoFit/>
          </a:bodyPr>
          <a:lstStyle/>
          <a:p>
            <a:pPr algn="ctr" fontAlgn="auto">
              <a:spcBef>
                <a:spcPts val="888"/>
              </a:spcBef>
              <a:spcAft>
                <a:spcPts val="0"/>
              </a:spcAft>
              <a:defRPr/>
            </a:pPr>
            <a:r>
              <a:rPr sz="4762" spc="1416" dirty="0">
                <a:latin typeface="Arial" panose="020B0604020202020204" pitchFamily="34" charset="0"/>
              </a:rPr>
              <a:t>1</a:t>
            </a:r>
            <a:r>
              <a:rPr b="0" spc="-16" dirty="0">
                <a:latin typeface="Arial" panose="020B0604020202020204" pitchFamily="34" charset="0"/>
              </a:rPr>
              <a:t>час</a:t>
            </a:r>
            <a:r>
              <a:rPr sz="4759" spc="-377" dirty="0">
                <a:latin typeface="Arial" panose="020B0604020202020204" pitchFamily="34" charset="0"/>
              </a:rPr>
              <a:t> </a:t>
            </a:r>
            <a:r>
              <a:rPr sz="4762" spc="1416" dirty="0">
                <a:latin typeface="Arial" panose="020B0604020202020204" pitchFamily="34" charset="0"/>
              </a:rPr>
              <a:t>1</a:t>
            </a:r>
            <a:r>
              <a:rPr b="0" spc="-16" dirty="0">
                <a:latin typeface="Arial" panose="020B0604020202020204" pitchFamily="34" charset="0"/>
              </a:rPr>
              <a:t>м</a:t>
            </a:r>
            <a:r>
              <a:rPr lang="ru-RU" b="0" spc="-16" dirty="0">
                <a:latin typeface="Arial" panose="020B0604020202020204" pitchFamily="34" charset="0"/>
              </a:rPr>
              <a:t>ин</a:t>
            </a:r>
            <a:r>
              <a:rPr spc="-16" dirty="0">
                <a:latin typeface="Arial" panose="020B0604020202020204" pitchFamily="34" charset="0"/>
              </a:rPr>
              <a:t>.</a:t>
            </a:r>
            <a:r>
              <a:rPr lang="ru-RU" spc="-16" dirty="0">
                <a:latin typeface="Arial" panose="020B0604020202020204" pitchFamily="34" charset="0"/>
              </a:rPr>
              <a:t> </a:t>
            </a:r>
            <a:r>
              <a:rPr sz="4762" b="0" spc="302" dirty="0">
                <a:latin typeface="Arial" panose="020B0604020202020204" pitchFamily="34" charset="0"/>
              </a:rPr>
              <a:t>20</a:t>
            </a:r>
            <a:r>
              <a:rPr b="0" spc="-16" dirty="0">
                <a:latin typeface="Arial" panose="020B0604020202020204" pitchFamily="34" charset="0"/>
              </a:rPr>
              <a:t>сек</a:t>
            </a:r>
            <a:r>
              <a:rPr spc="-16" dirty="0">
                <a:latin typeface="Arial" panose="020B0604020202020204" pitchFamily="34" charset="0"/>
              </a:rPr>
              <a:t>.</a:t>
            </a:r>
          </a:p>
        </p:txBody>
      </p:sp>
      <p:pic>
        <p:nvPicPr>
          <p:cNvPr id="115726" name="object 11">
            <a:extLst>
              <a:ext uri="{FF2B5EF4-FFF2-40B4-BE49-F238E27FC236}">
                <a16:creationId xmlns="" xmlns:a16="http://schemas.microsoft.com/office/drawing/2014/main" id="{E031C979-FA9E-B71B-823E-4EF0C3C18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49" y="3770312"/>
            <a:ext cx="2097088"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ject 12">
            <a:extLst>
              <a:ext uri="{FF2B5EF4-FFF2-40B4-BE49-F238E27FC236}">
                <a16:creationId xmlns="" xmlns:a16="http://schemas.microsoft.com/office/drawing/2014/main" id="{7D45BE37-1C90-5DC8-B5BA-5B5C57B8C502}"/>
              </a:ext>
            </a:extLst>
          </p:cNvPr>
          <p:cNvSpPr txBox="1"/>
          <p:nvPr/>
        </p:nvSpPr>
        <p:spPr>
          <a:xfrm>
            <a:off x="4097338" y="4400550"/>
            <a:ext cx="4492625" cy="400050"/>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В 5 заказах на производство поменять даты</a:t>
            </a:r>
            <a:r>
              <a:rPr lang="en-US" sz="1270" dirty="0">
                <a:latin typeface="Arial" panose="020B0604020202020204" pitchFamily="34" charset="0"/>
                <a:cs typeface="Arial" panose="020B0604020202020204" pitchFamily="34" charset="0"/>
              </a:rPr>
              <a:t> </a:t>
            </a:r>
            <a:r>
              <a:rPr lang="ru-RU" sz="1270" dirty="0">
                <a:latin typeface="Arial" panose="020B0604020202020204" pitchFamily="34" charset="0"/>
                <a:cs typeface="Arial" panose="020B0604020202020204" pitchFamily="34" charset="0"/>
              </a:rPr>
              <a:t>потребности на месяц позже</a:t>
            </a:r>
          </a:p>
        </p:txBody>
      </p:sp>
      <p:sp>
        <p:nvSpPr>
          <p:cNvPr id="20" name="object 5">
            <a:extLst>
              <a:ext uri="{FF2B5EF4-FFF2-40B4-BE49-F238E27FC236}">
                <a16:creationId xmlns="" xmlns:a16="http://schemas.microsoft.com/office/drawing/2014/main" id="{140A590B-B738-897A-592D-7BC588E3518D}"/>
              </a:ext>
            </a:extLst>
          </p:cNvPr>
          <p:cNvSpPr txBox="1"/>
          <p:nvPr/>
        </p:nvSpPr>
        <p:spPr>
          <a:xfrm>
            <a:off x="265963" y="2506663"/>
            <a:ext cx="3421063" cy="303212"/>
          </a:xfrm>
          <a:prstGeom prst="rect">
            <a:avLst/>
          </a:prstGeom>
        </p:spPr>
        <p:txBody>
          <a:bodyPr lIns="0" tIns="9570" rIns="0" bIns="0">
            <a:spAutoFit/>
          </a:bodyPr>
          <a:lstStyle>
            <a:defPPr>
              <a:defRPr lang="en-US"/>
            </a:defPPr>
            <a:lvl1pPr marL="12694" algn="ctr" fontAlgn="auto">
              <a:spcBef>
                <a:spcPts val="95"/>
              </a:spcBef>
              <a:spcAft>
                <a:spcPts val="0"/>
              </a:spcAft>
              <a:defRPr sz="2400" spc="-85">
                <a:solidFill>
                  <a:schemeClr val="accent2">
                    <a:lumMod val="75000"/>
                  </a:schemeClr>
                </a:solidFill>
                <a:latin typeface="+mn-lt"/>
                <a:cs typeface="Tahoma"/>
              </a:defRPr>
            </a:lvl1pPr>
          </a:lstStyle>
          <a:p>
            <a:pPr>
              <a:defRPr/>
            </a:pPr>
            <a:r>
              <a:rPr lang="ru-RU" sz="1905" dirty="0">
                <a:latin typeface="Arial" panose="020B0604020202020204" pitchFamily="34" charset="0"/>
                <a:cs typeface="Arial" panose="020B0604020202020204" pitchFamily="34" charset="0"/>
              </a:rPr>
              <a:t>Изменение графика выпуска</a:t>
            </a:r>
          </a:p>
        </p:txBody>
      </p:sp>
      <p:sp>
        <p:nvSpPr>
          <p:cNvPr id="4" name="Прямоугольник 3">
            <a:extLst>
              <a:ext uri="{FF2B5EF4-FFF2-40B4-BE49-F238E27FC236}">
                <a16:creationId xmlns="" xmlns:a16="http://schemas.microsoft.com/office/drawing/2014/main" id="{0290206A-0D40-047D-C178-ED28B193A7EE}"/>
              </a:ext>
            </a:extLst>
          </p:cNvPr>
          <p:cNvSpPr/>
          <p:nvPr/>
        </p:nvSpPr>
        <p:spPr>
          <a:xfrm>
            <a:off x="6185637" y="4656931"/>
            <a:ext cx="1928925" cy="287771"/>
          </a:xfrm>
          <a:prstGeom prst="rect">
            <a:avLst/>
          </a:prstGeom>
        </p:spPr>
        <p:txBody>
          <a:bodyPr wrap="none">
            <a:spAutoFit/>
          </a:bodyPr>
          <a:lstStyle/>
          <a:p>
            <a:pPr marL="10074" algn="ctr" fontAlgn="auto">
              <a:spcBef>
                <a:spcPts val="75"/>
              </a:spcBef>
              <a:spcAft>
                <a:spcPts val="0"/>
              </a:spcAft>
              <a:defRPr/>
            </a:pPr>
            <a:r>
              <a:rPr lang="ru-RU" sz="1270" b="0" spc="-67" dirty="0">
                <a:solidFill>
                  <a:srgbClr val="333399"/>
                </a:solidFill>
                <a:latin typeface="Arial" panose="020B0604020202020204" pitchFamily="34" charset="0"/>
              </a:rPr>
              <a:t>Пересчет с разузлования</a:t>
            </a:r>
          </a:p>
        </p:txBody>
      </p:sp>
    </p:spTree>
  </p:cSld>
  <p:clrMapOvr>
    <a:masterClrMapping/>
  </p:clrMapOvr>
  <p:transition advTm="6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F8D8D9D9-E925-124B-23CD-F4A80132C0FC}"/>
              </a:ext>
            </a:extLst>
          </p:cNvPr>
          <p:cNvSpPr txBox="1"/>
          <p:nvPr/>
        </p:nvSpPr>
        <p:spPr>
          <a:xfrm>
            <a:off x="3851275" y="1568450"/>
            <a:ext cx="5086350" cy="401638"/>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Заменить спецификации сборочных единиц  в дереве состава изделия, включая  спецификацию головной сборочной  единицы</a:t>
            </a:r>
          </a:p>
        </p:txBody>
      </p:sp>
      <p:sp>
        <p:nvSpPr>
          <p:cNvPr id="3" name="object 3">
            <a:extLst>
              <a:ext uri="{FF2B5EF4-FFF2-40B4-BE49-F238E27FC236}">
                <a16:creationId xmlns="" xmlns:a16="http://schemas.microsoft.com/office/drawing/2014/main" id="{52F27FCE-4CD7-DF79-6F0A-0D60D6CB36EA}"/>
              </a:ext>
            </a:extLst>
          </p:cNvPr>
          <p:cNvSpPr txBox="1"/>
          <p:nvPr/>
        </p:nvSpPr>
        <p:spPr>
          <a:xfrm>
            <a:off x="3862388" y="2095500"/>
            <a:ext cx="4881562" cy="817563"/>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sz="1270" dirty="0">
                <a:latin typeface="Arial" panose="020B0604020202020204" pitchFamily="34" charset="0"/>
                <a:cs typeface="Arial" panose="020B0604020202020204" pitchFamily="34" charset="0"/>
              </a:rPr>
              <a:t>Количество заменяемых спецификаций </a:t>
            </a:r>
            <a:r>
              <a:rPr sz="1270" dirty="0" err="1">
                <a:latin typeface="Arial" panose="020B0604020202020204" pitchFamily="34" charset="0"/>
                <a:cs typeface="Arial" panose="020B0604020202020204" pitchFamily="34" charset="0"/>
              </a:rPr>
              <a:t>на</a:t>
            </a:r>
            <a:r>
              <a:rPr lang="en-US" sz="1270" dirty="0">
                <a:latin typeface="Arial" panose="020B0604020202020204" pitchFamily="34" charset="0"/>
                <a:cs typeface="Arial" panose="020B0604020202020204" pitchFamily="34" charset="0"/>
              </a:rPr>
              <a:t> </a:t>
            </a:r>
            <a:r>
              <a:rPr sz="1270" dirty="0" err="1">
                <a:latin typeface="Arial" panose="020B0604020202020204" pitchFamily="34" charset="0"/>
                <a:cs typeface="Arial" panose="020B0604020202020204" pitchFamily="34" charset="0"/>
              </a:rPr>
              <a:t>каждом</a:t>
            </a:r>
            <a:r>
              <a:rPr sz="1270" dirty="0">
                <a:latin typeface="Arial" panose="020B0604020202020204" pitchFamily="34" charset="0"/>
                <a:cs typeface="Arial" panose="020B0604020202020204" pitchFamily="34" charset="0"/>
              </a:rPr>
              <a:t> уровне разузлования:</a:t>
            </a:r>
          </a:p>
          <a:p>
            <a:pPr marL="236845" indent="-226771">
              <a:buFont typeface="Arial" panose="020B0604020202020204" pitchFamily="34" charset="0"/>
              <a:buChar char="•"/>
              <a:defRPr/>
            </a:pPr>
            <a:r>
              <a:rPr sz="1270" dirty="0">
                <a:latin typeface="Arial" panose="020B0604020202020204" pitchFamily="34" charset="0"/>
                <a:cs typeface="Arial" panose="020B0604020202020204" pitchFamily="34" charset="0"/>
              </a:rPr>
              <a:t>5 спецификаций на 1-м, 2-м уровнях</a:t>
            </a:r>
          </a:p>
          <a:p>
            <a:pPr marL="236845" indent="-226771">
              <a:buFont typeface="Arial" panose="020B0604020202020204" pitchFamily="34" charset="0"/>
              <a:buChar char="•"/>
              <a:defRPr/>
            </a:pPr>
            <a:r>
              <a:rPr sz="1270" dirty="0">
                <a:latin typeface="Arial" panose="020B0604020202020204" pitchFamily="34" charset="0"/>
                <a:cs typeface="Arial" panose="020B0604020202020204" pitchFamily="34" charset="0"/>
              </a:rPr>
              <a:t>20 спецификаций на 3-м, 4-м и 5-м уровнях</a:t>
            </a:r>
          </a:p>
        </p:txBody>
      </p:sp>
      <p:sp>
        <p:nvSpPr>
          <p:cNvPr id="4" name="object 4">
            <a:extLst>
              <a:ext uri="{FF2B5EF4-FFF2-40B4-BE49-F238E27FC236}">
                <a16:creationId xmlns="" xmlns:a16="http://schemas.microsoft.com/office/drawing/2014/main" id="{E31515C3-C81E-ADE5-3A7F-CA27EE1B893C}"/>
              </a:ext>
            </a:extLst>
          </p:cNvPr>
          <p:cNvSpPr txBox="1"/>
          <p:nvPr/>
        </p:nvSpPr>
        <p:spPr>
          <a:xfrm>
            <a:off x="1947863" y="954088"/>
            <a:ext cx="4621212" cy="303212"/>
          </a:xfrm>
          <a:prstGeom prst="rect">
            <a:avLst/>
          </a:prstGeom>
        </p:spPr>
        <p:txBody>
          <a:bodyPr lIns="0" tIns="9570" rIns="0" bIns="0">
            <a:spAutoFit/>
          </a:bodyPr>
          <a:lstStyle>
            <a:defPPr>
              <a:defRPr lang="en-US"/>
            </a:defPPr>
            <a:lvl1pPr marL="12694" algn="ctr" fontAlgn="auto">
              <a:spcBef>
                <a:spcPts val="95"/>
              </a:spcBef>
              <a:spcAft>
                <a:spcPts val="0"/>
              </a:spcAft>
              <a:defRPr sz="2400" spc="-85">
                <a:solidFill>
                  <a:schemeClr val="accent2">
                    <a:lumMod val="75000"/>
                  </a:schemeClr>
                </a:solidFill>
                <a:latin typeface="+mn-lt"/>
                <a:cs typeface="Tahoma"/>
              </a:defRPr>
            </a:lvl1pPr>
          </a:lstStyle>
          <a:p>
            <a:pPr algn="l">
              <a:defRPr/>
            </a:pPr>
            <a:r>
              <a:rPr lang="ru-RU" sz="1905" b="0" dirty="0">
                <a:latin typeface="Arial" panose="020B0604020202020204" pitchFamily="34" charset="0"/>
                <a:cs typeface="Arial" panose="020B0604020202020204" pitchFamily="34" charset="0"/>
              </a:rPr>
              <a:t>Изменение инженерных данных</a:t>
            </a:r>
          </a:p>
        </p:txBody>
      </p:sp>
      <p:pic>
        <p:nvPicPr>
          <p:cNvPr id="117765" name="object 5">
            <a:extLst>
              <a:ext uri="{FF2B5EF4-FFF2-40B4-BE49-F238E27FC236}">
                <a16:creationId xmlns="" xmlns:a16="http://schemas.microsoft.com/office/drawing/2014/main" id="{1A587E7B-46F4-EEAF-92DC-566E626BE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100" y="1630363"/>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object 6">
            <a:extLst>
              <a:ext uri="{FF2B5EF4-FFF2-40B4-BE49-F238E27FC236}">
                <a16:creationId xmlns="" xmlns:a16="http://schemas.microsoft.com/office/drawing/2014/main" id="{F7FBA26C-8D5C-9131-2B25-0E10E8829B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738" y="2165350"/>
            <a:ext cx="3397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7">
            <a:extLst>
              <a:ext uri="{FF2B5EF4-FFF2-40B4-BE49-F238E27FC236}">
                <a16:creationId xmlns="" xmlns:a16="http://schemas.microsoft.com/office/drawing/2014/main" id="{72B48A91-D925-0E83-92AA-ABD82913679C}"/>
              </a:ext>
            </a:extLst>
          </p:cNvPr>
          <p:cNvSpPr txBox="1">
            <a:spLocks noGrp="1"/>
          </p:cNvSpPr>
          <p:nvPr>
            <p:ph type="title" idx="4294967295"/>
          </p:nvPr>
        </p:nvSpPr>
        <p:spPr>
          <a:xfrm>
            <a:off x="206375" y="1424782"/>
            <a:ext cx="2693988" cy="874713"/>
          </a:xfrm>
        </p:spPr>
        <p:txBody>
          <a:bodyPr lIns="72560" tIns="9570" rIns="72560" bIns="36281" rtlCol="0"/>
          <a:lstStyle/>
          <a:p>
            <a:pPr marL="10074" eaLnBrk="1" fontAlgn="auto" hangingPunct="1">
              <a:spcBef>
                <a:spcPts val="75"/>
              </a:spcBef>
              <a:spcAft>
                <a:spcPts val="0"/>
              </a:spcAft>
              <a:defRPr/>
            </a:pPr>
            <a:r>
              <a:rPr sz="4762" spc="302" dirty="0">
                <a:latin typeface="Arial" panose="020B0604020202020204" pitchFamily="34" charset="0"/>
                <a:ea typeface="+mn-ea"/>
                <a:cs typeface="Arial" panose="020B0604020202020204" pitchFamily="34" charset="0"/>
              </a:rPr>
              <a:t>16</a:t>
            </a:r>
            <a:r>
              <a:rPr sz="1667" spc="-16" dirty="0">
                <a:latin typeface="Arial" panose="020B0604020202020204" pitchFamily="34" charset="0"/>
                <a:ea typeface="+mn-ea"/>
                <a:cs typeface="Arial" panose="020B0604020202020204" pitchFamily="34" charset="0"/>
              </a:rPr>
              <a:t>м</a:t>
            </a:r>
            <a:r>
              <a:rPr lang="ru-RU" sz="1667" spc="-16" dirty="0">
                <a:latin typeface="Arial" panose="020B0604020202020204" pitchFamily="34" charset="0"/>
                <a:ea typeface="+mn-ea"/>
                <a:cs typeface="Arial" panose="020B0604020202020204" pitchFamily="34" charset="0"/>
              </a:rPr>
              <a:t>ин</a:t>
            </a:r>
            <a:r>
              <a:rPr sz="1667" spc="-16" dirty="0">
                <a:latin typeface="Arial" panose="020B0604020202020204" pitchFamily="34" charset="0"/>
                <a:ea typeface="+mn-ea"/>
                <a:cs typeface="Arial" panose="020B0604020202020204" pitchFamily="34" charset="0"/>
              </a:rPr>
              <a:t>.</a:t>
            </a:r>
          </a:p>
        </p:txBody>
      </p:sp>
      <p:sp>
        <p:nvSpPr>
          <p:cNvPr id="8" name="object 8">
            <a:extLst>
              <a:ext uri="{FF2B5EF4-FFF2-40B4-BE49-F238E27FC236}">
                <a16:creationId xmlns="" xmlns:a16="http://schemas.microsoft.com/office/drawing/2014/main" id="{61A66CCE-A330-0AFA-17F8-B008710A8F3B}"/>
              </a:ext>
            </a:extLst>
          </p:cNvPr>
          <p:cNvSpPr txBox="1"/>
          <p:nvPr/>
        </p:nvSpPr>
        <p:spPr>
          <a:xfrm>
            <a:off x="1507636" y="1474666"/>
            <a:ext cx="1387475" cy="742950"/>
          </a:xfrm>
          <a:prstGeom prst="rect">
            <a:avLst/>
          </a:prstGeom>
        </p:spPr>
        <p:txBody>
          <a:bodyPr lIns="0" tIns="10074" rIns="0" bIns="0">
            <a:spAutoFit/>
          </a:bodyPr>
          <a:lstStyle/>
          <a:p>
            <a:pPr marL="10074" fontAlgn="auto">
              <a:spcBef>
                <a:spcPts val="79"/>
              </a:spcBef>
              <a:spcAft>
                <a:spcPts val="0"/>
              </a:spcAft>
              <a:defRPr/>
            </a:pPr>
            <a:r>
              <a:rPr sz="4762" b="0" spc="302" dirty="0">
                <a:latin typeface="Arial" panose="020B0604020202020204" pitchFamily="34" charset="0"/>
              </a:rPr>
              <a:t>20</a:t>
            </a:r>
            <a:r>
              <a:rPr spc="-16" dirty="0">
                <a:latin typeface="Arial" panose="020B0604020202020204" pitchFamily="34" charset="0"/>
              </a:rPr>
              <a:t>сек.</a:t>
            </a:r>
          </a:p>
        </p:txBody>
      </p:sp>
      <p:pic>
        <p:nvPicPr>
          <p:cNvPr id="117769" name="object 9">
            <a:extLst>
              <a:ext uri="{FF2B5EF4-FFF2-40B4-BE49-F238E27FC236}">
                <a16:creationId xmlns="" xmlns:a16="http://schemas.microsoft.com/office/drawing/2014/main" id="{549D54A8-ADB5-CEF4-1252-7E236C3AA4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3038475"/>
            <a:ext cx="1054929" cy="88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bject 4">
            <a:extLst>
              <a:ext uri="{FF2B5EF4-FFF2-40B4-BE49-F238E27FC236}">
                <a16:creationId xmlns="" xmlns:a16="http://schemas.microsoft.com/office/drawing/2014/main" id="{A0A6273E-EED4-E94F-7B8A-17FA7CD11B41}"/>
              </a:ext>
            </a:extLst>
          </p:cNvPr>
          <p:cNvSpPr txBox="1"/>
          <p:nvPr/>
        </p:nvSpPr>
        <p:spPr>
          <a:xfrm>
            <a:off x="2230438" y="3275013"/>
            <a:ext cx="3798887" cy="303212"/>
          </a:xfrm>
          <a:prstGeom prst="rect">
            <a:avLst/>
          </a:prstGeom>
        </p:spPr>
        <p:txBody>
          <a:bodyPr lIns="0" tIns="9570" rIns="0" bIns="0">
            <a:spAutoFit/>
          </a:bodyPr>
          <a:lstStyle>
            <a:defPPr>
              <a:defRPr lang="en-US"/>
            </a:defPPr>
            <a:lvl1pPr marL="12694" fontAlgn="auto">
              <a:spcBef>
                <a:spcPts val="95"/>
              </a:spcBef>
              <a:spcAft>
                <a:spcPts val="0"/>
              </a:spcAft>
              <a:defRPr sz="2400" spc="-85">
                <a:solidFill>
                  <a:schemeClr val="accent2">
                    <a:lumMod val="75000"/>
                  </a:schemeClr>
                </a:solidFill>
                <a:latin typeface="+mn-lt"/>
                <a:cs typeface="Tahoma"/>
              </a:defRPr>
            </a:lvl1pPr>
          </a:lstStyle>
          <a:p>
            <a:pPr>
              <a:defRPr/>
            </a:pPr>
            <a:r>
              <a:rPr lang="ru-RU" sz="1905" b="0" dirty="0">
                <a:latin typeface="Arial" panose="020B0604020202020204" pitchFamily="34" charset="0"/>
                <a:cs typeface="Arial" panose="020B0604020202020204" pitchFamily="34" charset="0"/>
              </a:rPr>
              <a:t>Дополнительный заказ на ДСЕ</a:t>
            </a:r>
          </a:p>
        </p:txBody>
      </p:sp>
      <p:sp>
        <p:nvSpPr>
          <p:cNvPr id="17" name="object 7">
            <a:extLst>
              <a:ext uri="{FF2B5EF4-FFF2-40B4-BE49-F238E27FC236}">
                <a16:creationId xmlns="" xmlns:a16="http://schemas.microsoft.com/office/drawing/2014/main" id="{1C3B6A34-3B79-C5C8-F24F-CC4F2049F672}"/>
              </a:ext>
            </a:extLst>
          </p:cNvPr>
          <p:cNvSpPr txBox="1"/>
          <p:nvPr/>
        </p:nvSpPr>
        <p:spPr>
          <a:xfrm>
            <a:off x="555626" y="3892116"/>
            <a:ext cx="2532062" cy="743002"/>
          </a:xfrm>
          <a:prstGeom prst="rect">
            <a:avLst/>
          </a:prstGeom>
        </p:spPr>
        <p:txBody>
          <a:bodyPr lIns="0" tIns="10074" rIns="0" bIns="0">
            <a:spAutoFit/>
          </a:bodyPr>
          <a:lstStyle/>
          <a:p>
            <a:pPr algn="ctr">
              <a:defRPr/>
            </a:pPr>
            <a:r>
              <a:rPr lang="ru-RU" sz="4762" b="0" spc="302" dirty="0">
                <a:latin typeface="Arial" panose="020B0604020202020204" pitchFamily="34" charset="0"/>
              </a:rPr>
              <a:t>40</a:t>
            </a:r>
            <a:r>
              <a:rPr lang="ru-RU" b="0" spc="-16" dirty="0">
                <a:latin typeface="Arial" panose="020B0604020202020204" pitchFamily="34" charset="0"/>
              </a:rPr>
              <a:t>сек.</a:t>
            </a:r>
          </a:p>
        </p:txBody>
      </p:sp>
      <p:sp>
        <p:nvSpPr>
          <p:cNvPr id="18" name="object 2">
            <a:extLst>
              <a:ext uri="{FF2B5EF4-FFF2-40B4-BE49-F238E27FC236}">
                <a16:creationId xmlns="" xmlns:a16="http://schemas.microsoft.com/office/drawing/2014/main" id="{C3F8B158-479F-F821-635C-22B639208CCC}"/>
              </a:ext>
            </a:extLst>
          </p:cNvPr>
          <p:cNvSpPr txBox="1"/>
          <p:nvPr/>
        </p:nvSpPr>
        <p:spPr>
          <a:xfrm>
            <a:off x="3903663" y="3929063"/>
            <a:ext cx="4849812" cy="204787"/>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Заказ на производство  дополнительных позиций</a:t>
            </a:r>
          </a:p>
        </p:txBody>
      </p:sp>
      <p:sp>
        <p:nvSpPr>
          <p:cNvPr id="19" name="object 3">
            <a:extLst>
              <a:ext uri="{FF2B5EF4-FFF2-40B4-BE49-F238E27FC236}">
                <a16:creationId xmlns="" xmlns:a16="http://schemas.microsoft.com/office/drawing/2014/main" id="{961B8441-7E4E-A0BD-912F-8AD4C543E23C}"/>
              </a:ext>
            </a:extLst>
          </p:cNvPr>
          <p:cNvSpPr txBox="1"/>
          <p:nvPr/>
        </p:nvSpPr>
        <p:spPr>
          <a:xfrm>
            <a:off x="3903663" y="4384675"/>
            <a:ext cx="5108575" cy="206375"/>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500 элементов различной  номенклатуры, 4 уровня разузлования</a:t>
            </a:r>
          </a:p>
        </p:txBody>
      </p:sp>
      <p:pic>
        <p:nvPicPr>
          <p:cNvPr id="117776" name="object 5">
            <a:extLst>
              <a:ext uri="{FF2B5EF4-FFF2-40B4-BE49-F238E27FC236}">
                <a16:creationId xmlns="" xmlns:a16="http://schemas.microsoft.com/office/drawing/2014/main" id="{2FD17BA1-8941-CAB0-AB99-D23FB6C74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088" y="3811588"/>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object 6">
            <a:extLst>
              <a:ext uri="{FF2B5EF4-FFF2-40B4-BE49-F238E27FC236}">
                <a16:creationId xmlns="" xmlns:a16="http://schemas.microsoft.com/office/drawing/2014/main" id="{6A9A71BD-E5A3-1B1C-00E9-179C1F2A5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138" y="4346575"/>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bject 2">
            <a:extLst>
              <a:ext uri="{FF2B5EF4-FFF2-40B4-BE49-F238E27FC236}">
                <a16:creationId xmlns="" xmlns:a16="http://schemas.microsoft.com/office/drawing/2014/main" id="{F05DCF78-E8F3-414D-9A9B-37CDBD93312E}"/>
              </a:ext>
            </a:extLst>
          </p:cNvPr>
          <p:cNvSpPr txBox="1">
            <a:spLocks/>
          </p:cNvSpPr>
          <p:nvPr/>
        </p:nvSpPr>
        <p:spPr bwMode="auto">
          <a:xfrm>
            <a:off x="1692274" y="169482"/>
            <a:ext cx="7175015" cy="67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dirty="0"/>
              <a:t>Результаты тестирования</a:t>
            </a:r>
          </a:p>
        </p:txBody>
      </p:sp>
      <p:sp>
        <p:nvSpPr>
          <p:cNvPr id="21" name="Прямоугольник 20">
            <a:extLst>
              <a:ext uri="{FF2B5EF4-FFF2-40B4-BE49-F238E27FC236}">
                <a16:creationId xmlns="" xmlns:a16="http://schemas.microsoft.com/office/drawing/2014/main" id="{F8DDB9D2-C71F-4A14-AD22-672A76710810}"/>
              </a:ext>
            </a:extLst>
          </p:cNvPr>
          <p:cNvSpPr/>
          <p:nvPr/>
        </p:nvSpPr>
        <p:spPr>
          <a:xfrm>
            <a:off x="6185637" y="4656931"/>
            <a:ext cx="1928925" cy="287771"/>
          </a:xfrm>
          <a:prstGeom prst="rect">
            <a:avLst/>
          </a:prstGeom>
        </p:spPr>
        <p:txBody>
          <a:bodyPr wrap="none">
            <a:spAutoFit/>
          </a:bodyPr>
          <a:lstStyle/>
          <a:p>
            <a:pPr marL="10074" algn="ctr" fontAlgn="auto">
              <a:spcBef>
                <a:spcPts val="75"/>
              </a:spcBef>
              <a:spcAft>
                <a:spcPts val="0"/>
              </a:spcAft>
              <a:defRPr/>
            </a:pPr>
            <a:r>
              <a:rPr lang="ru-RU" sz="1270" b="0" spc="-67" dirty="0">
                <a:solidFill>
                  <a:srgbClr val="333399"/>
                </a:solidFill>
                <a:latin typeface="Arial" panose="020B0604020202020204" pitchFamily="34" charset="0"/>
              </a:rPr>
              <a:t>Пересчет с разузлования</a:t>
            </a:r>
          </a:p>
        </p:txBody>
      </p:sp>
    </p:spTree>
  </p:cSld>
  <p:clrMapOvr>
    <a:masterClrMapping/>
  </p:clrMapOvr>
  <p:transition advTm="6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3">
            <a:extLst>
              <a:ext uri="{FF2B5EF4-FFF2-40B4-BE49-F238E27FC236}">
                <a16:creationId xmlns="" xmlns:a16="http://schemas.microsoft.com/office/drawing/2014/main" id="{A87003F6-30BB-A509-8885-A2A1DE03CDB7}"/>
              </a:ext>
            </a:extLst>
          </p:cNvPr>
          <p:cNvSpPr txBox="1">
            <a:spLocks noChangeArrowheads="1"/>
          </p:cNvSpPr>
          <p:nvPr/>
        </p:nvSpPr>
        <p:spPr bwMode="auto">
          <a:xfrm>
            <a:off x="971549" y="2571750"/>
            <a:ext cx="71288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Bef>
                <a:spcPct val="50000"/>
              </a:spcBef>
              <a:buClrTx/>
              <a:buFontTx/>
              <a:buNone/>
              <a:defRPr sz="4000">
                <a:latin typeface="Arial" panose="020B0604020202020204" pitchFamily="34" charset="0"/>
              </a:defRPr>
            </a:lvl1pPr>
            <a:lvl2pPr marL="742950" indent="-285750">
              <a:spcBef>
                <a:spcPct val="20000"/>
              </a:spcBef>
              <a:buClr>
                <a:srgbClr val="C00000"/>
              </a:buClr>
              <a:buFont typeface="Arial" panose="020B0604020202020204" pitchFamily="34" charset="0"/>
              <a:buChar char="•"/>
              <a:defRPr>
                <a:latin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latin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latin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latin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9pPr>
          </a:lstStyle>
          <a:p>
            <a:r>
              <a:rPr lang="ru-RU" altLang="ru-RU" dirty="0"/>
              <a:t>Для руководства холдинга и предприятий</a:t>
            </a:r>
          </a:p>
        </p:txBody>
      </p:sp>
    </p:spTree>
    <p:extLst>
      <p:ext uri="{BB962C8B-B14F-4D97-AF65-F5344CB8AC3E}">
        <p14:creationId xmlns:p14="http://schemas.microsoft.com/office/powerpoint/2010/main" val="1599773065"/>
      </p:ext>
    </p:extLst>
  </p:cSld>
  <p:clrMapOvr>
    <a:masterClrMapping/>
  </p:clrMapOvr>
  <p:transition advTm="6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Заголовок 1">
            <a:extLst>
              <a:ext uri="{FF2B5EF4-FFF2-40B4-BE49-F238E27FC236}">
                <a16:creationId xmlns="" xmlns:a16="http://schemas.microsoft.com/office/drawing/2014/main" id="{6C9FEE10-2BBF-01DA-48AB-D1CEBB012231}"/>
              </a:ext>
            </a:extLst>
          </p:cNvPr>
          <p:cNvSpPr>
            <a:spLocks noGrp="1"/>
          </p:cNvSpPr>
          <p:nvPr>
            <p:ph type="title" idx="4294967295"/>
          </p:nvPr>
        </p:nvSpPr>
        <p:spPr>
          <a:xfrm>
            <a:off x="1691680" y="199742"/>
            <a:ext cx="7272807" cy="5568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Организация ремонтов</a:t>
            </a:r>
          </a:p>
        </p:txBody>
      </p:sp>
      <p:sp>
        <p:nvSpPr>
          <p:cNvPr id="124931" name="Объект 2">
            <a:extLst>
              <a:ext uri="{FF2B5EF4-FFF2-40B4-BE49-F238E27FC236}">
                <a16:creationId xmlns="" xmlns:a16="http://schemas.microsoft.com/office/drawing/2014/main" id="{ADBFDB4B-FBD8-F601-8B2B-DA8364BC539E}"/>
              </a:ext>
            </a:extLst>
          </p:cNvPr>
          <p:cNvSpPr>
            <a:spLocks noGrp="1"/>
          </p:cNvSpPr>
          <p:nvPr>
            <p:ph idx="4294967295"/>
          </p:nvPr>
        </p:nvSpPr>
        <p:spPr>
          <a:xfrm>
            <a:off x="179512" y="915566"/>
            <a:ext cx="8928992" cy="2305050"/>
          </a:xfrm>
        </p:spPr>
        <p:txBody>
          <a:bodyPr/>
          <a:lstStyle/>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Регистрация и хранение информации об используемых объектах, параметрах их эксплуатации, параметров планирования и периодического обслуживания</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Ремонтное производство и планирование запасов по результатам </a:t>
            </a:r>
            <a:r>
              <a:rPr lang="ru-RU" altLang="ru-RU" sz="1200" kern="1200" dirty="0" err="1">
                <a:latin typeface="Arial" panose="020B0604020202020204" pitchFamily="34" charset="0"/>
                <a:cs typeface="Arial" panose="020B0604020202020204" pitchFamily="34" charset="0"/>
              </a:rPr>
              <a:t>дефектации</a:t>
            </a:r>
            <a:r>
              <a:rPr lang="ru-RU" altLang="ru-RU" sz="1200" kern="1200" dirty="0">
                <a:latin typeface="Arial" panose="020B0604020202020204" pitchFamily="34" charset="0"/>
                <a:cs typeface="Arial" panose="020B0604020202020204" pitchFamily="34" charset="0"/>
              </a:rPr>
              <a:t> с учетом вероятности различных исходов</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Классификация объектов ремонта по признакам общности состава паспортных данных</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Отслеживание состояния объектов ремонта, а также принадлежности и расположения</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Регистрация выработки оборудования в соответствии с заданным регламентом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Планирование периодических регламентных ремонтов</a:t>
            </a:r>
          </a:p>
        </p:txBody>
      </p:sp>
      <p:pic>
        <p:nvPicPr>
          <p:cNvPr id="3" name="Рисунок 2">
            <a:extLst>
              <a:ext uri="{FF2B5EF4-FFF2-40B4-BE49-F238E27FC236}">
                <a16:creationId xmlns="" xmlns:a16="http://schemas.microsoft.com/office/drawing/2014/main" id="{1AE2E70E-6C00-4FBB-AE8A-F65F9F7044AE}"/>
              </a:ext>
            </a:extLst>
          </p:cNvPr>
          <p:cNvPicPr>
            <a:picLocks noChangeAspect="1"/>
          </p:cNvPicPr>
          <p:nvPr/>
        </p:nvPicPr>
        <p:blipFill>
          <a:blip r:embed="rId2"/>
          <a:stretch>
            <a:fillRect/>
          </a:stretch>
        </p:blipFill>
        <p:spPr>
          <a:xfrm>
            <a:off x="3059112" y="2695793"/>
            <a:ext cx="5905375" cy="2252221"/>
          </a:xfrm>
          <a:prstGeom prst="rect">
            <a:avLst/>
          </a:prstGeom>
        </p:spPr>
      </p:pic>
    </p:spTree>
  </p:cSld>
  <p:clrMapOvr>
    <a:masterClrMapping/>
  </p:clrMapOvr>
  <p:transition advTm="6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1">
            <a:extLst>
              <a:ext uri="{FF2B5EF4-FFF2-40B4-BE49-F238E27FC236}">
                <a16:creationId xmlns="" xmlns:a16="http://schemas.microsoft.com/office/drawing/2014/main" id="{F4C83433-DE61-4DF4-9FF1-D1745C09A077}"/>
              </a:ext>
            </a:extLst>
          </p:cNvPr>
          <p:cNvSpPr/>
          <p:nvPr/>
        </p:nvSpPr>
        <p:spPr>
          <a:xfrm>
            <a:off x="2699792" y="1851670"/>
            <a:ext cx="6408712" cy="3168352"/>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25955" name="Объект 2">
            <a:extLst>
              <a:ext uri="{FF2B5EF4-FFF2-40B4-BE49-F238E27FC236}">
                <a16:creationId xmlns="" xmlns:a16="http://schemas.microsoft.com/office/drawing/2014/main" id="{F61E4183-2ED1-C32B-CF50-44F805768538}"/>
              </a:ext>
            </a:extLst>
          </p:cNvPr>
          <p:cNvSpPr>
            <a:spLocks noGrp="1"/>
          </p:cNvSpPr>
          <p:nvPr>
            <p:ph idx="4294967295"/>
          </p:nvPr>
        </p:nvSpPr>
        <p:spPr>
          <a:xfrm>
            <a:off x="179513" y="1131590"/>
            <a:ext cx="2520279" cy="2451100"/>
          </a:xfrm>
        </p:spPr>
        <p:txBody>
          <a:bodyPr/>
          <a:lstStyle/>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В процессе эксплуатации объектов ремонта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в систему </a:t>
            </a:r>
            <a:r>
              <a:rPr lang="ru-RU" altLang="ru-RU" sz="1200" kern="1200" dirty="0">
                <a:solidFill>
                  <a:srgbClr val="C00000"/>
                </a:solidFill>
                <a:latin typeface="Arial" panose="020B0604020202020204" pitchFamily="34" charset="0"/>
                <a:cs typeface="Arial" panose="020B0604020202020204" pitchFamily="34" charset="0"/>
              </a:rPr>
              <a:t>вводятся </a:t>
            </a:r>
            <a:r>
              <a:rPr lang="en-US" altLang="ru-RU" sz="1200" kern="1200" dirty="0">
                <a:solidFill>
                  <a:srgbClr val="C00000"/>
                </a:solidFill>
                <a:latin typeface="Arial" panose="020B0604020202020204" pitchFamily="34" charset="0"/>
                <a:cs typeface="Arial" panose="020B0604020202020204" pitchFamily="34" charset="0"/>
              </a:rPr>
              <a:t/>
            </a:r>
            <a:br>
              <a:rPr lang="en-US" altLang="ru-RU" sz="1200" kern="1200" dirty="0">
                <a:solidFill>
                  <a:srgbClr val="C00000"/>
                </a:solidFill>
                <a:latin typeface="Arial" panose="020B0604020202020204" pitchFamily="34" charset="0"/>
                <a:cs typeface="Arial" panose="020B0604020202020204" pitchFamily="34" charset="0"/>
              </a:rPr>
            </a:br>
            <a:r>
              <a:rPr lang="ru-RU" altLang="ru-RU" sz="1200" kern="1200" dirty="0">
                <a:solidFill>
                  <a:srgbClr val="C00000"/>
                </a:solidFill>
                <a:latin typeface="Arial" panose="020B0604020202020204" pitchFamily="34" charset="0"/>
                <a:cs typeface="Arial" panose="020B0604020202020204" pitchFamily="34" charset="0"/>
              </a:rPr>
              <a:t>данные о наработках </a:t>
            </a:r>
            <a:r>
              <a:rPr lang="en-US" altLang="ru-RU" sz="1200" kern="1200" dirty="0">
                <a:solidFill>
                  <a:srgbClr val="C00000"/>
                </a:solidFill>
                <a:latin typeface="Arial" panose="020B0604020202020204" pitchFamily="34" charset="0"/>
                <a:cs typeface="Arial" panose="020B0604020202020204" pitchFamily="34" charset="0"/>
              </a:rPr>
              <a:t/>
            </a:r>
            <a:br>
              <a:rPr lang="en-US" altLang="ru-RU" sz="1200" kern="1200" dirty="0">
                <a:solidFill>
                  <a:srgbClr val="C00000"/>
                </a:solidFill>
                <a:latin typeface="Arial" panose="020B0604020202020204" pitchFamily="34" charset="0"/>
                <a:cs typeface="Arial" panose="020B0604020202020204" pitchFamily="34" charset="0"/>
              </a:rPr>
            </a:br>
            <a:r>
              <a:rPr lang="ru-RU" altLang="ru-RU" sz="1200" kern="1200" dirty="0">
                <a:solidFill>
                  <a:srgbClr val="C00000"/>
                </a:solidFill>
                <a:latin typeface="Arial" panose="020B0604020202020204" pitchFamily="34" charset="0"/>
                <a:cs typeface="Arial" panose="020B0604020202020204" pitchFamily="34" charset="0"/>
              </a:rPr>
              <a:t>и обнаруженных дефектах</a:t>
            </a:r>
            <a:endParaRPr lang="ru-RU" altLang="ru-RU" sz="1200" kern="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Регистрация дефектов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в журнале позволяет производить анализ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организовывать проведение плановых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внеплановых ремонтных мероприятий</a:t>
            </a:r>
          </a:p>
        </p:txBody>
      </p:sp>
      <p:pic>
        <p:nvPicPr>
          <p:cNvPr id="78852" name="Picture 6">
            <a:extLst>
              <a:ext uri="{FF2B5EF4-FFF2-40B4-BE49-F238E27FC236}">
                <a16:creationId xmlns="" xmlns:a16="http://schemas.microsoft.com/office/drawing/2014/main" id="{AC47A17D-6017-3150-3B1B-D1A9CB0EFBBA}"/>
              </a:ext>
            </a:extLst>
          </p:cNvPr>
          <p:cNvPicPr>
            <a:picLocks noChangeAspect="1" noChangeArrowheads="1"/>
          </p:cNvPicPr>
          <p:nvPr/>
        </p:nvPicPr>
        <p:blipFill>
          <a:blip r:embed="rId2"/>
          <a:srcRect/>
          <a:stretch>
            <a:fillRect/>
          </a:stretch>
        </p:blipFill>
        <p:spPr bwMode="auto">
          <a:xfrm>
            <a:off x="2915816" y="1995686"/>
            <a:ext cx="5976937" cy="2903537"/>
          </a:xfrm>
          <a:prstGeom prst="rect">
            <a:avLst/>
          </a:prstGeom>
          <a:noFill/>
          <a:ln>
            <a:noFill/>
          </a:ln>
          <a:effectLst>
            <a:outerShdw blurRad="50800" dist="38100" dir="8100000" algn="tr" rotWithShape="0">
              <a:prstClr val="black">
                <a:alpha val="40000"/>
              </a:prstClr>
            </a:outerShdw>
          </a:effectLst>
        </p:spPr>
      </p:pic>
      <p:sp>
        <p:nvSpPr>
          <p:cNvPr id="7" name="Заголовок 1">
            <a:extLst>
              <a:ext uri="{FF2B5EF4-FFF2-40B4-BE49-F238E27FC236}">
                <a16:creationId xmlns="" xmlns:a16="http://schemas.microsoft.com/office/drawing/2014/main" id="{39D035D6-188B-4AD7-9BF2-6448CF8E6745}"/>
              </a:ext>
            </a:extLst>
          </p:cNvPr>
          <p:cNvSpPr txBox="1">
            <a:spLocks/>
          </p:cNvSpPr>
          <p:nvPr/>
        </p:nvSpPr>
        <p:spPr bwMode="auto">
          <a:xfrm>
            <a:off x="1691680" y="199742"/>
            <a:ext cx="7272807" cy="55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Организация ремонтов</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с двумя скругленными противолежащими углами 1">
            <a:extLst>
              <a:ext uri="{FF2B5EF4-FFF2-40B4-BE49-F238E27FC236}">
                <a16:creationId xmlns="" xmlns:a16="http://schemas.microsoft.com/office/drawing/2014/main" id="{49958704-5BF0-4482-AFC0-BF373286002F}"/>
              </a:ext>
            </a:extLst>
          </p:cNvPr>
          <p:cNvSpPr/>
          <p:nvPr/>
        </p:nvSpPr>
        <p:spPr>
          <a:xfrm>
            <a:off x="3825676" y="3129650"/>
            <a:ext cx="2967245" cy="1957397"/>
          </a:xfrm>
          <a:prstGeom prst="round2DiagRect">
            <a:avLst>
              <a:gd name="adj1" fmla="val 1014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1" name="Прямоугольник с двумя скругленными противолежащими углами 1">
            <a:extLst>
              <a:ext uri="{FF2B5EF4-FFF2-40B4-BE49-F238E27FC236}">
                <a16:creationId xmlns="" xmlns:a16="http://schemas.microsoft.com/office/drawing/2014/main" id="{49958704-5BF0-4482-AFC0-BF373286002F}"/>
              </a:ext>
            </a:extLst>
          </p:cNvPr>
          <p:cNvSpPr/>
          <p:nvPr/>
        </p:nvSpPr>
        <p:spPr>
          <a:xfrm>
            <a:off x="4738124" y="2682780"/>
            <a:ext cx="841988" cy="2404267"/>
          </a:xfrm>
          <a:prstGeom prst="round2DiagRect">
            <a:avLst>
              <a:gd name="adj1" fmla="val 1481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 name="Прямоугольник с двумя скругленными противолежащими углами 1">
            <a:extLst>
              <a:ext uri="{FF2B5EF4-FFF2-40B4-BE49-F238E27FC236}">
                <a16:creationId xmlns="" xmlns:a16="http://schemas.microsoft.com/office/drawing/2014/main" id="{6BAEFB4C-6C86-48DB-BDFF-D5B6A792ED88}"/>
              </a:ext>
            </a:extLst>
          </p:cNvPr>
          <p:cNvSpPr/>
          <p:nvPr/>
        </p:nvSpPr>
        <p:spPr>
          <a:xfrm>
            <a:off x="5076056" y="2416283"/>
            <a:ext cx="3960440" cy="2670764"/>
          </a:xfrm>
          <a:prstGeom prst="round2DiagRect">
            <a:avLst>
              <a:gd name="adj1" fmla="val 2906"/>
              <a:gd name="adj2" fmla="val 54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6563" name="Объект 2">
            <a:extLst>
              <a:ext uri="{FF2B5EF4-FFF2-40B4-BE49-F238E27FC236}">
                <a16:creationId xmlns="" xmlns:a16="http://schemas.microsoft.com/office/drawing/2014/main" id="{0EF26967-C5B0-D21C-0E4C-5F40437873A7}"/>
              </a:ext>
            </a:extLst>
          </p:cNvPr>
          <p:cNvSpPr>
            <a:spLocks noGrp="1"/>
          </p:cNvSpPr>
          <p:nvPr>
            <p:ph idx="4294967295"/>
          </p:nvPr>
        </p:nvSpPr>
        <p:spPr>
          <a:xfrm>
            <a:off x="171450" y="953252"/>
            <a:ext cx="8972550" cy="1518364"/>
          </a:xfrm>
        </p:spPr>
        <p:txBody>
          <a:bodyPr>
            <a:spAutoFit/>
          </a:bodyPr>
          <a:lstStyle/>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Ведение учета объектов ремонта </a:t>
            </a: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Классификация объектов ремонта по признакам общности состава паспортных характеристик, показателей наработки, видов ремонта, режимов эксплуатации</a:t>
            </a: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dirty="0"/>
              <a:t>В процессе эксплуатации объектов ремонта в систему вводятся данные о наработках и обнаруженных дефектах</a:t>
            </a: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Объекты ремонта могут быть</a:t>
            </a:r>
            <a:r>
              <a:rPr lang="en-US" altLang="ru-RU" sz="1100" kern="1200" dirty="0">
                <a:latin typeface="Arial" panose="020B0604020202020204" pitchFamily="34" charset="0"/>
                <a:cs typeface="Arial" panose="020B0604020202020204" pitchFamily="34" charset="0"/>
              </a:rPr>
              <a:t> </a:t>
            </a:r>
            <a:r>
              <a:rPr lang="ru-RU" altLang="ru-RU" sz="1100" kern="1200" dirty="0">
                <a:latin typeface="Arial" panose="020B0604020202020204" pitchFamily="34" charset="0"/>
                <a:cs typeface="Arial" panose="020B0604020202020204" pitchFamily="34" charset="0"/>
              </a:rPr>
              <a:t>вложенными или узлами других объектов ремонта</a:t>
            </a:r>
            <a:endParaRPr lang="en-US" altLang="ru-RU" sz="1100" kern="1200" dirty="0">
              <a:latin typeface="Arial" panose="020B0604020202020204" pitchFamily="34" charset="0"/>
              <a:cs typeface="Arial" panose="020B0604020202020204" pitchFamily="34" charset="0"/>
            </a:endParaRP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Ремонтное производство и планирование запасов по результатам дефектации с учетом вероятности различных исходов</a:t>
            </a:r>
          </a:p>
        </p:txBody>
      </p:sp>
      <p:pic>
        <p:nvPicPr>
          <p:cNvPr id="126979" name="Picture 11">
            <a:extLst>
              <a:ext uri="{FF2B5EF4-FFF2-40B4-BE49-F238E27FC236}">
                <a16:creationId xmlns="" xmlns:a16="http://schemas.microsoft.com/office/drawing/2014/main" id="{E35610E7-9325-1A37-A81F-1C435CF99B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2540868"/>
            <a:ext cx="3735388" cy="1543050"/>
          </a:xfrm>
          <a:prstGeom prst="rect">
            <a:avLst/>
          </a:prstGeom>
          <a:noFill/>
          <a:ln w="127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 xmlns:a16="http://schemas.microsoft.com/office/drawing/2014/main" id="{E0262B94-580D-9A54-FC2B-20B83151011C}"/>
              </a:ext>
            </a:extLst>
          </p:cNvPr>
          <p:cNvPicPr>
            <a:picLocks noChangeAspect="1"/>
          </p:cNvPicPr>
          <p:nvPr/>
        </p:nvPicPr>
        <p:blipFill>
          <a:blip r:embed="rId4"/>
          <a:stretch>
            <a:fillRect/>
          </a:stretch>
        </p:blipFill>
        <p:spPr>
          <a:xfrm>
            <a:off x="4855741" y="2803205"/>
            <a:ext cx="3198812" cy="1771650"/>
          </a:xfrm>
          <a:prstGeom prst="rect">
            <a:avLst/>
          </a:prstGeom>
          <a:ln>
            <a:solidFill>
              <a:schemeClr val="tx1">
                <a:lumMod val="50000"/>
                <a:lumOff val="50000"/>
              </a:schemeClr>
            </a:solidFill>
          </a:ln>
        </p:spPr>
      </p:pic>
      <p:sp>
        <p:nvSpPr>
          <p:cNvPr id="126981" name="Объект 2">
            <a:extLst>
              <a:ext uri="{FF2B5EF4-FFF2-40B4-BE49-F238E27FC236}">
                <a16:creationId xmlns="" xmlns:a16="http://schemas.microsoft.com/office/drawing/2014/main" id="{D7FBDF8C-BAD6-6873-6F27-378FD07153D0}"/>
              </a:ext>
            </a:extLst>
          </p:cNvPr>
          <p:cNvSpPr txBox="1">
            <a:spLocks/>
          </p:cNvSpPr>
          <p:nvPr/>
        </p:nvSpPr>
        <p:spPr bwMode="auto">
          <a:xfrm>
            <a:off x="148874" y="2534775"/>
            <a:ext cx="3569298" cy="12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99987" indent="-199987" eaLnBrk="1" hangingPunct="1">
              <a:spcBef>
                <a:spcPts val="200"/>
              </a:spcBef>
              <a:spcAft>
                <a:spcPts val="200"/>
              </a:spcAft>
              <a:buClr>
                <a:srgbClr val="D71920"/>
              </a:buClr>
              <a:buFont typeface="Системный шрифт, обычный"/>
              <a:buChar char="—"/>
              <a:defRPr sz="1100">
                <a:latin typeface="Arial" panose="020B0604020202020204" pitchFamily="34" charset="0"/>
              </a:defRPr>
            </a:lvl1pPr>
            <a:lvl2pPr marL="742950" indent="-285750">
              <a:spcBef>
                <a:spcPct val="20000"/>
              </a:spcBef>
              <a:buClr>
                <a:srgbClr val="CC0000"/>
              </a:buClr>
              <a:buChar char="•"/>
              <a:defRPr>
                <a:latin typeface="+mn-lt"/>
              </a:defRPr>
            </a:lvl2pPr>
            <a:lvl3pPr marL="1143000" indent="-228600">
              <a:spcBef>
                <a:spcPct val="20000"/>
              </a:spcBef>
              <a:buClr>
                <a:srgbClr val="CC0000"/>
              </a:buClr>
              <a:buChar char="•"/>
              <a:defRPr sz="1600">
                <a:latin typeface="+mn-lt"/>
              </a:defRPr>
            </a:lvl3pPr>
            <a:lvl4pPr marL="1600200" indent="-228600">
              <a:spcBef>
                <a:spcPct val="20000"/>
              </a:spcBef>
              <a:buClr>
                <a:srgbClr val="CC0000"/>
              </a:buClr>
              <a:buChar char="•"/>
              <a:defRPr sz="1400">
                <a:latin typeface="+mn-lt"/>
              </a:defRPr>
            </a:lvl4pPr>
            <a:lvl5pPr marL="2057400" indent="-228600">
              <a:spcBef>
                <a:spcPct val="20000"/>
              </a:spcBef>
              <a:buClr>
                <a:srgbClr val="CC0000"/>
              </a:buClr>
              <a:buChar char="•"/>
              <a:defRPr sz="1200">
                <a:latin typeface="+mn-lt"/>
              </a:defRPr>
            </a:lvl5pPr>
            <a:lvl6pPr marL="2514600" indent="-228600" eaLnBrk="0" fontAlgn="base" hangingPunct="0">
              <a:spcBef>
                <a:spcPct val="20000"/>
              </a:spcBef>
              <a:spcAft>
                <a:spcPct val="0"/>
              </a:spcAft>
              <a:buClr>
                <a:srgbClr val="CC0000"/>
              </a:buClr>
              <a:buChar char="•"/>
              <a:defRPr sz="1200">
                <a:latin typeface="+mn-lt"/>
              </a:defRPr>
            </a:lvl6pPr>
            <a:lvl7pPr marL="2971800" indent="-228600" eaLnBrk="0" fontAlgn="base" hangingPunct="0">
              <a:spcBef>
                <a:spcPct val="20000"/>
              </a:spcBef>
              <a:spcAft>
                <a:spcPct val="0"/>
              </a:spcAft>
              <a:buClr>
                <a:srgbClr val="CC0000"/>
              </a:buClr>
              <a:buChar char="•"/>
              <a:defRPr sz="1200">
                <a:latin typeface="+mn-lt"/>
              </a:defRPr>
            </a:lvl7pPr>
            <a:lvl8pPr marL="3429000" indent="-228600" eaLnBrk="0" fontAlgn="base" hangingPunct="0">
              <a:spcBef>
                <a:spcPct val="20000"/>
              </a:spcBef>
              <a:spcAft>
                <a:spcPct val="0"/>
              </a:spcAft>
              <a:buClr>
                <a:srgbClr val="CC0000"/>
              </a:buClr>
              <a:buChar char="•"/>
              <a:defRPr sz="1200">
                <a:latin typeface="+mn-lt"/>
              </a:defRPr>
            </a:lvl8pPr>
            <a:lvl9pPr marL="3886200" indent="-228600" eaLnBrk="0" fontAlgn="base" hangingPunct="0">
              <a:spcBef>
                <a:spcPct val="20000"/>
              </a:spcBef>
              <a:spcAft>
                <a:spcPct val="0"/>
              </a:spcAft>
              <a:buClr>
                <a:srgbClr val="CC0000"/>
              </a:buClr>
              <a:buChar char="•"/>
              <a:defRPr sz="1200">
                <a:latin typeface="+mn-lt"/>
              </a:defRPr>
            </a:lvl9pPr>
          </a:lstStyle>
          <a:p>
            <a:pPr marL="180975" indent="-180975">
              <a:spcBef>
                <a:spcPts val="400"/>
              </a:spcBef>
              <a:spcAft>
                <a:spcPts val="400"/>
              </a:spcAft>
              <a:buFont typeface="Arial" panose="020B0604020202020204" pitchFamily="34" charset="0"/>
              <a:buChar char="•"/>
              <a:defRPr/>
            </a:pPr>
            <a:r>
              <a:rPr lang="ru-RU" altLang="ru-RU" b="0" dirty="0"/>
              <a:t>Отслеживание состояния объектов ремонта, а также принадлежности и расположения </a:t>
            </a:r>
          </a:p>
          <a:p>
            <a:pPr marL="180975" indent="-180975">
              <a:spcBef>
                <a:spcPts val="400"/>
              </a:spcBef>
              <a:spcAft>
                <a:spcPts val="400"/>
              </a:spcAft>
              <a:buFont typeface="Arial" panose="020B0604020202020204" pitchFamily="34" charset="0"/>
              <a:buChar char="•"/>
              <a:defRPr/>
            </a:pPr>
            <a:r>
              <a:rPr lang="ru-RU" altLang="ru-RU" b="0" dirty="0"/>
              <a:t>Регистрация дефектов в журнале позволяет производить анализ и организовывать проведение плановых и внеплановых ремонтных мероприятий</a:t>
            </a:r>
          </a:p>
        </p:txBody>
      </p:sp>
      <p:pic>
        <p:nvPicPr>
          <p:cNvPr id="126982" name="Picture 6">
            <a:extLst>
              <a:ext uri="{FF2B5EF4-FFF2-40B4-BE49-F238E27FC236}">
                <a16:creationId xmlns="" xmlns:a16="http://schemas.microsoft.com/office/drawing/2014/main" id="{C0CB3BFB-91C3-CDC1-776E-5EF672161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206" y="3237780"/>
            <a:ext cx="3484563" cy="1692275"/>
          </a:xfrm>
          <a:prstGeom prst="rect">
            <a:avLst/>
          </a:prstGeom>
          <a:noFill/>
          <a:ln w="127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3" name="Заголовок 1">
            <a:extLst>
              <a:ext uri="{FF2B5EF4-FFF2-40B4-BE49-F238E27FC236}">
                <a16:creationId xmlns="" xmlns:a16="http://schemas.microsoft.com/office/drawing/2014/main" id="{20F891C9-4EAC-41C4-A69B-FFD4CEE10B23}"/>
              </a:ext>
            </a:extLst>
          </p:cNvPr>
          <p:cNvSpPr txBox="1">
            <a:spLocks/>
          </p:cNvSpPr>
          <p:nvPr/>
        </p:nvSpPr>
        <p:spPr bwMode="auto">
          <a:xfrm>
            <a:off x="1691680" y="199742"/>
            <a:ext cx="7272807" cy="55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Организация ремонтов</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1">
            <a:extLst>
              <a:ext uri="{FF2B5EF4-FFF2-40B4-BE49-F238E27FC236}">
                <a16:creationId xmlns="" xmlns:a16="http://schemas.microsoft.com/office/drawing/2014/main" id="{46FA0624-56F7-4984-8F49-4405149910C0}"/>
              </a:ext>
            </a:extLst>
          </p:cNvPr>
          <p:cNvSpPr/>
          <p:nvPr/>
        </p:nvSpPr>
        <p:spPr>
          <a:xfrm>
            <a:off x="4716015" y="1768301"/>
            <a:ext cx="4251647" cy="3252018"/>
          </a:xfrm>
          <a:prstGeom prst="round2DiagRect">
            <a:avLst>
              <a:gd name="adj1" fmla="val 576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6563" name="Объект 2">
            <a:extLst>
              <a:ext uri="{FF2B5EF4-FFF2-40B4-BE49-F238E27FC236}">
                <a16:creationId xmlns="" xmlns:a16="http://schemas.microsoft.com/office/drawing/2014/main" id="{77CF0026-409C-5310-B476-FF3395F3AABA}"/>
              </a:ext>
            </a:extLst>
          </p:cNvPr>
          <p:cNvSpPr>
            <a:spLocks noGrp="1"/>
          </p:cNvSpPr>
          <p:nvPr>
            <p:ph idx="4294967295"/>
          </p:nvPr>
        </p:nvSpPr>
        <p:spPr>
          <a:xfrm>
            <a:off x="168608" y="1131590"/>
            <a:ext cx="4485610" cy="29854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180000" indent="0" eaLnBrk="1" hangingPunct="1">
              <a:spcBef>
                <a:spcPts val="400"/>
              </a:spcBef>
              <a:spcAft>
                <a:spcPts val="400"/>
              </a:spcAft>
              <a:buClr>
                <a:srgbClr val="D71920"/>
              </a:buClr>
              <a:buNone/>
            </a:pPr>
            <a:r>
              <a:rPr lang="ru-RU" altLang="ru-RU" sz="1200" kern="1200" dirty="0">
                <a:solidFill>
                  <a:srgbClr val="C00000"/>
                </a:solidFill>
                <a:latin typeface="Arial" panose="020B0604020202020204" pitchFamily="34" charset="0"/>
                <a:cs typeface="Arial" panose="020B0604020202020204" pitchFamily="34" charset="0"/>
              </a:rPr>
              <a:t>Возможности для производственно-ремонтных служб: </a:t>
            </a:r>
            <a:endParaRPr lang="en-US" altLang="ru-RU" sz="1200" kern="1200" dirty="0">
              <a:solidFill>
                <a:srgbClr val="C00000"/>
              </a:solidFill>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Позволяет формировать график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ремонтно-профилактической деятельности,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который учитывает как зарегистрированные дефекты, наработки, правила, так и непрогнозируемые внешние обстоятельства (внесистемные распоряжения)</a:t>
            </a:r>
          </a:p>
          <a:p>
            <a:pPr marL="180000" indent="0" eaLnBrk="1" hangingPunct="1">
              <a:spcBef>
                <a:spcPts val="400"/>
              </a:spcBef>
              <a:spcAft>
                <a:spcPts val="400"/>
              </a:spcAft>
              <a:buClr>
                <a:srgbClr val="D20000"/>
              </a:buClr>
              <a:buNone/>
            </a:pPr>
            <a:endParaRPr lang="ru-RU" altLang="ru-RU" sz="1200" kern="1200" dirty="0">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Подсистема тесно интегрирована с подсистемой производства и подсистемой</a:t>
            </a:r>
            <a:r>
              <a:rPr lang="en-US" altLang="ru-RU" sz="1200" kern="1200" dirty="0">
                <a:latin typeface="Arial" panose="020B0604020202020204" pitchFamily="34" charset="0"/>
                <a:cs typeface="Arial" panose="020B0604020202020204" pitchFamily="34" charset="0"/>
              </a:rPr>
              <a:t> </a:t>
            </a:r>
            <a:r>
              <a:rPr lang="ru-RU" altLang="ru-RU" sz="1200" kern="1200" dirty="0">
                <a:latin typeface="Arial" panose="020B0604020202020204" pitchFamily="34" charset="0"/>
                <a:cs typeface="Arial" panose="020B0604020202020204" pitchFamily="34" charset="0"/>
              </a:rPr>
              <a:t>регламентированного учета. Объекты ремонта могут быть связаны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с производственными рабочими центрами.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При этом запланированные ремонты оборудования влияют на доступность этого оборудования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для производственного планирования</a:t>
            </a:r>
          </a:p>
        </p:txBody>
      </p:sp>
      <p:pic>
        <p:nvPicPr>
          <p:cNvPr id="129028" name="Picture 12" descr="46">
            <a:extLst>
              <a:ext uri="{FF2B5EF4-FFF2-40B4-BE49-F238E27FC236}">
                <a16:creationId xmlns="" xmlns:a16="http://schemas.microsoft.com/office/drawing/2014/main" id="{999877DB-F419-9120-0188-6E8B3BE5C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544" y="1912937"/>
            <a:ext cx="3960812" cy="2963863"/>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 xmlns:a16="http://schemas.microsoft.com/office/drawing/2014/main" id="{2EE14429-6AD3-4535-95E3-627726551D3B}"/>
              </a:ext>
            </a:extLst>
          </p:cNvPr>
          <p:cNvSpPr txBox="1">
            <a:spLocks/>
          </p:cNvSpPr>
          <p:nvPr/>
        </p:nvSpPr>
        <p:spPr bwMode="auto">
          <a:xfrm>
            <a:off x="1691680" y="199742"/>
            <a:ext cx="7272807" cy="55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Организация ремонтов</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 xmlns:a16="http://schemas.microsoft.com/office/drawing/2014/main" id="{51ADF4C1-2296-A8B8-9AD9-1F777AA97E35}"/>
              </a:ext>
            </a:extLst>
          </p:cNvPr>
          <p:cNvSpPr txBox="1">
            <a:spLocks noChangeArrowheads="1"/>
          </p:cNvSpPr>
          <p:nvPr/>
        </p:nvSpPr>
        <p:spPr bwMode="auto">
          <a:xfrm>
            <a:off x="971550" y="257175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Для ИТ-директоров и директоров по цифровизации</a:t>
            </a:r>
          </a:p>
        </p:txBody>
      </p:sp>
    </p:spTree>
  </p:cSld>
  <p:clrMapOvr>
    <a:masterClrMapping/>
  </p:clrMapOvr>
  <p:transition advTm="6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a:extLst>
              <a:ext uri="{FF2B5EF4-FFF2-40B4-BE49-F238E27FC236}">
                <a16:creationId xmlns="" xmlns:a16="http://schemas.microsoft.com/office/drawing/2014/main" id="{95050DF9-79A4-7C36-0779-47DC6FF1948B}"/>
              </a:ext>
            </a:extLst>
          </p:cNvPr>
          <p:cNvSpPr>
            <a:spLocks noGrp="1"/>
          </p:cNvSpPr>
          <p:nvPr>
            <p:ph type="title" idx="4294967295"/>
          </p:nvPr>
        </p:nvSpPr>
        <p:spPr>
          <a:xfrm>
            <a:off x="1691680" y="195486"/>
            <a:ext cx="7128792" cy="720080"/>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Конфигурация 1С:ERP Управление предприятием</a:t>
            </a:r>
          </a:p>
        </p:txBody>
      </p:sp>
      <p:sp>
        <p:nvSpPr>
          <p:cNvPr id="59395" name="Объект 2">
            <a:extLst>
              <a:ext uri="{FF2B5EF4-FFF2-40B4-BE49-F238E27FC236}">
                <a16:creationId xmlns="" xmlns:a16="http://schemas.microsoft.com/office/drawing/2014/main" id="{44937A69-2CE8-E4D5-41D1-40B1763148E1}"/>
              </a:ext>
            </a:extLst>
          </p:cNvPr>
          <p:cNvSpPr>
            <a:spLocks noGrp="1"/>
          </p:cNvSpPr>
          <p:nvPr>
            <p:ph idx="4294967295"/>
          </p:nvPr>
        </p:nvSpPr>
        <p:spPr>
          <a:xfrm>
            <a:off x="971550" y="1419622"/>
            <a:ext cx="3600450" cy="2406650"/>
          </a:xfrm>
        </p:spPr>
        <p:txBody>
          <a:bodyPr wrap="square" lIns="0" numCol="1">
            <a:noAutofit/>
          </a:bodyPr>
          <a:lstStyle/>
          <a:p>
            <a:pPr marL="0" indent="0">
              <a:buNone/>
            </a:pPr>
            <a:r>
              <a:rPr lang="ru-RU" altLang="ru-RU" sz="1400" b="1" dirty="0">
                <a:solidFill>
                  <a:srgbClr val="D20000"/>
                </a:solidFill>
                <a:latin typeface="Arial" panose="020B0604020202020204" pitchFamily="34" charset="0"/>
                <a:cs typeface="Arial" panose="020B0604020202020204" pitchFamily="34" charset="0"/>
              </a:rPr>
              <a:t>«1С:ERP Управление предприятием»</a:t>
            </a:r>
            <a:r>
              <a:rPr lang="ru-RU" altLang="ru-RU" sz="1400" dirty="0">
                <a:latin typeface="Arial" panose="020B0604020202020204" pitchFamily="34" charset="0"/>
                <a:cs typeface="Arial" panose="020B0604020202020204" pitchFamily="34" charset="0"/>
              </a:rPr>
              <a:t> </a:t>
            </a:r>
            <a:r>
              <a:rPr lang="ru-RU" altLang="ru-RU" sz="1100" dirty="0">
                <a:latin typeface="Arial" panose="020B0604020202020204" pitchFamily="34" charset="0"/>
                <a:cs typeface="Arial" panose="020B0604020202020204" pitchFamily="34" charset="0"/>
              </a:rPr>
              <a:t>—</a:t>
            </a:r>
            <a:br>
              <a:rPr lang="ru-RU" altLang="ru-RU" sz="11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инновационное и эффективное решение от фирмы «1С» для создания комплексной информационной системы управления любым предприятием.</a:t>
            </a:r>
          </a:p>
          <a:p>
            <a:pPr marL="0" indent="0">
              <a:buNone/>
            </a:pPr>
            <a:endParaRPr lang="ru-RU" altLang="ru-RU" sz="1200" dirty="0">
              <a:latin typeface="Arial" panose="020B0604020202020204" pitchFamily="34" charset="0"/>
              <a:cs typeface="Arial" panose="020B0604020202020204" pitchFamily="34" charset="0"/>
            </a:endParaRPr>
          </a:p>
          <a:p>
            <a:pPr marL="0" indent="0">
              <a:buNone/>
            </a:pPr>
            <a:r>
              <a:rPr lang="ru-RU" altLang="ru-RU" sz="1200" dirty="0">
                <a:latin typeface="Arial" panose="020B0604020202020204" pitchFamily="34" charset="0"/>
                <a:cs typeface="Arial" panose="020B0604020202020204" pitchFamily="34" charset="0"/>
              </a:rPr>
              <a:t>«1C:ERP» позволяет автоматизировать основные бизнес-процессы, контролировать ключевые показатели деятельности предприятия, организовать взаимодействие служб и подразделений, координировать деятельность производственных подразделений, оценивать эффективность деятельности предприятия, отдельных подразделений и персонала.</a:t>
            </a:r>
          </a:p>
        </p:txBody>
      </p:sp>
      <p:sp>
        <p:nvSpPr>
          <p:cNvPr id="5" name="Объект 2">
            <a:extLst>
              <a:ext uri="{FF2B5EF4-FFF2-40B4-BE49-F238E27FC236}">
                <a16:creationId xmlns="" xmlns:a16="http://schemas.microsoft.com/office/drawing/2014/main" id="{9D709134-CE18-B749-A15D-F7E4FEE4EF95}"/>
              </a:ext>
            </a:extLst>
          </p:cNvPr>
          <p:cNvSpPr txBox="1">
            <a:spLocks/>
          </p:cNvSpPr>
          <p:nvPr/>
        </p:nvSpPr>
        <p:spPr bwMode="auto">
          <a:xfrm>
            <a:off x="5148064" y="1419622"/>
            <a:ext cx="352717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179388" indent="-179388" algn="l"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363" indent="-180975" algn="l" rtl="0" eaLnBrk="0" fontAlgn="base" hangingPunct="0">
              <a:spcBef>
                <a:spcPct val="20000"/>
              </a:spcBef>
              <a:spcAft>
                <a:spcPct val="0"/>
              </a:spcAft>
              <a:buClr>
                <a:srgbClr val="C00000"/>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539750" indent="-179388"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20725" indent="-180975" algn="l" rtl="0" eaLnBrk="0" fontAlgn="base" hangingPunct="0">
              <a:spcBef>
                <a:spcPct val="20000"/>
              </a:spcBef>
              <a:spcAft>
                <a:spcPct val="0"/>
              </a:spcAft>
              <a:buClr>
                <a:srgbClr val="C0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113" indent="-179388" algn="l" rtl="0" eaLnBrk="0" fontAlgn="base" hangingPunct="0">
              <a:spcBef>
                <a:spcPct val="20000"/>
              </a:spcBef>
              <a:spcAft>
                <a:spcPct val="0"/>
              </a:spcAft>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altLang="ru-RU" sz="1400" dirty="0">
                <a:solidFill>
                  <a:srgbClr val="D20000"/>
                </a:solidFill>
              </a:rPr>
              <a:t>«1C:ERP»</a:t>
            </a:r>
            <a:r>
              <a:rPr lang="ru-RU" altLang="ru-RU" sz="1400" dirty="0"/>
              <a:t> </a:t>
            </a:r>
            <a:r>
              <a:rPr lang="ru-RU" altLang="ru-RU" sz="1200" b="0" dirty="0"/>
              <a:t>было создано с учетом лучших мировых и отечественных практик автоматизации крупного и среднего бизнеса, а также при непосредственном участии представителей крупных промышленных предприятий.</a:t>
            </a:r>
            <a:br>
              <a:rPr lang="ru-RU" altLang="ru-RU" sz="1200" b="0" dirty="0"/>
            </a:br>
            <a:r>
              <a:rPr lang="ru-RU" altLang="ru-RU" sz="1200" b="0" dirty="0"/>
              <a:t/>
            </a:r>
            <a:br>
              <a:rPr lang="ru-RU" altLang="ru-RU" sz="1200" b="0" dirty="0"/>
            </a:br>
            <a:r>
              <a:rPr lang="ru-RU" altLang="ru-RU" sz="1200" b="0" dirty="0"/>
              <a:t>Благодаря экспертному подходу к разработке</a:t>
            </a:r>
            <a:br>
              <a:rPr lang="ru-RU" altLang="ru-RU" sz="1200" b="0" dirty="0"/>
            </a:br>
            <a:r>
              <a:rPr lang="ru-RU" altLang="ru-RU" sz="1200" b="0" dirty="0"/>
              <a:t>и поэтапному тестированию «1C:ERP» получило именно те функциональные возможности, которые наиболее востребованы в крупных предприятиях</a:t>
            </a:r>
            <a:br>
              <a:rPr lang="ru-RU" altLang="ru-RU" sz="1200" b="0" dirty="0"/>
            </a:br>
            <a:r>
              <a:rPr lang="ru-RU" altLang="ru-RU" sz="1200" b="0" dirty="0"/>
              <a:t>с различными направлениями деятельности, в том числе с технически сложным </a:t>
            </a:r>
            <a:r>
              <a:rPr lang="ru-RU" altLang="ru-RU" sz="1200" b="0" dirty="0" err="1"/>
              <a:t>многопередельным</a:t>
            </a:r>
            <a:r>
              <a:rPr lang="ru-RU" altLang="ru-RU" sz="1200" b="0" dirty="0"/>
              <a:t> производством.</a:t>
            </a:r>
          </a:p>
        </p:txBody>
      </p:sp>
    </p:spTree>
  </p:cSld>
  <p:clrMapOvr>
    <a:masterClrMapping/>
  </p:clrMapOvr>
  <p:transition advTm="6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Прямая со стрелкой 16">
            <a:extLst>
              <a:ext uri="{FF2B5EF4-FFF2-40B4-BE49-F238E27FC236}">
                <a16:creationId xmlns="" xmlns:a16="http://schemas.microsoft.com/office/drawing/2014/main" id="{5DF27658-D82B-2745-8DE6-D8D1FB3ADD45}"/>
              </a:ext>
            </a:extLst>
          </p:cNvPr>
          <p:cNvCxnSpPr>
            <a:cxnSpLocks noChangeShapeType="1"/>
          </p:cNvCxnSpPr>
          <p:nvPr/>
        </p:nvCxnSpPr>
        <p:spPr bwMode="auto">
          <a:xfrm flipV="1">
            <a:off x="989247" y="1314450"/>
            <a:ext cx="0" cy="3257550"/>
          </a:xfrm>
          <a:prstGeom prst="straightConnector1">
            <a:avLst/>
          </a:prstGeom>
          <a:noFill/>
          <a:ln w="25400" algn="ctr">
            <a:solidFill>
              <a:srgbClr val="493B39"/>
            </a:solidFill>
            <a:round/>
            <a:headEnd/>
            <a:tailEnd type="triangle" w="med" len="med"/>
          </a:ln>
          <a:extLst>
            <a:ext uri="{909E8E84-426E-40DD-AFC4-6F175D3DCCD1}">
              <a14:hiddenFill xmlns:a14="http://schemas.microsoft.com/office/drawing/2010/main">
                <a:noFill/>
              </a14:hiddenFill>
            </a:ext>
          </a:extLst>
        </p:spPr>
      </p:cxnSp>
      <p:cxnSp>
        <p:nvCxnSpPr>
          <p:cNvPr id="60419" name="Прямая со стрелкой 40">
            <a:extLst>
              <a:ext uri="{FF2B5EF4-FFF2-40B4-BE49-F238E27FC236}">
                <a16:creationId xmlns="" xmlns:a16="http://schemas.microsoft.com/office/drawing/2014/main" id="{FE2E927D-7D14-C546-1D41-0AE747C660CC}"/>
              </a:ext>
            </a:extLst>
          </p:cNvPr>
          <p:cNvCxnSpPr>
            <a:cxnSpLocks noChangeShapeType="1"/>
          </p:cNvCxnSpPr>
          <p:nvPr/>
        </p:nvCxnSpPr>
        <p:spPr bwMode="auto">
          <a:xfrm flipV="1">
            <a:off x="989247" y="4540250"/>
            <a:ext cx="4857750" cy="31750"/>
          </a:xfrm>
          <a:prstGeom prst="straightConnector1">
            <a:avLst/>
          </a:prstGeom>
          <a:noFill/>
          <a:ln w="25400" algn="ctr">
            <a:solidFill>
              <a:srgbClr val="493B39"/>
            </a:solidFill>
            <a:round/>
            <a:headEnd/>
            <a:tailEnd type="triangle" w="med" len="med"/>
          </a:ln>
          <a:extLst>
            <a:ext uri="{909E8E84-426E-40DD-AFC4-6F175D3DCCD1}">
              <a14:hiddenFill xmlns:a14="http://schemas.microsoft.com/office/drawing/2010/main">
                <a:noFill/>
              </a14:hiddenFill>
            </a:ext>
          </a:extLst>
        </p:spPr>
      </p:cxnSp>
      <p:sp>
        <p:nvSpPr>
          <p:cNvPr id="4" name="Прямоугольник 42">
            <a:extLst>
              <a:ext uri="{FF2B5EF4-FFF2-40B4-BE49-F238E27FC236}">
                <a16:creationId xmlns="" xmlns:a16="http://schemas.microsoft.com/office/drawing/2014/main" id="{4DC6715A-4B00-EB7F-3F97-8223F695D709}"/>
              </a:ext>
            </a:extLst>
          </p:cNvPr>
          <p:cNvSpPr>
            <a:spLocks noChangeArrowheads="1"/>
          </p:cNvSpPr>
          <p:nvPr/>
        </p:nvSpPr>
        <p:spPr bwMode="auto">
          <a:xfrm>
            <a:off x="1095610" y="4686300"/>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1999</a:t>
            </a:r>
          </a:p>
        </p:txBody>
      </p:sp>
      <p:sp>
        <p:nvSpPr>
          <p:cNvPr id="5" name="Прямоугольник 43">
            <a:extLst>
              <a:ext uri="{FF2B5EF4-FFF2-40B4-BE49-F238E27FC236}">
                <a16:creationId xmlns="" xmlns:a16="http://schemas.microsoft.com/office/drawing/2014/main" id="{C9F5641D-BED1-A2C4-E7F3-55610D5A3458}"/>
              </a:ext>
            </a:extLst>
          </p:cNvPr>
          <p:cNvSpPr>
            <a:spLocks noChangeArrowheads="1"/>
          </p:cNvSpPr>
          <p:nvPr/>
        </p:nvSpPr>
        <p:spPr bwMode="auto">
          <a:xfrm>
            <a:off x="5205647" y="4662488"/>
            <a:ext cx="685800" cy="287771"/>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270" b="0" dirty="0">
                <a:solidFill>
                  <a:srgbClr val="3D312F"/>
                </a:solidFill>
                <a:latin typeface="Arial" panose="020B0604020202020204" pitchFamily="34" charset="0"/>
                <a:cs typeface="Arial" panose="020B0604020202020204" pitchFamily="34" charset="0"/>
              </a:rPr>
              <a:t>Время</a:t>
            </a:r>
          </a:p>
        </p:txBody>
      </p:sp>
      <p:grpSp>
        <p:nvGrpSpPr>
          <p:cNvPr id="6" name="Группа 5">
            <a:extLst>
              <a:ext uri="{FF2B5EF4-FFF2-40B4-BE49-F238E27FC236}">
                <a16:creationId xmlns="" xmlns:a16="http://schemas.microsoft.com/office/drawing/2014/main" id="{A5B86EFA-F2B2-6906-A7E1-19F7CAA46E94}"/>
              </a:ext>
            </a:extLst>
          </p:cNvPr>
          <p:cNvGrpSpPr>
            <a:grpSpLocks/>
          </p:cNvGrpSpPr>
          <p:nvPr/>
        </p:nvGrpSpPr>
        <p:grpSpPr bwMode="auto">
          <a:xfrm>
            <a:off x="976342" y="3381810"/>
            <a:ext cx="1162050" cy="1034615"/>
            <a:chOff x="415111" y="4260700"/>
            <a:chExt cx="1465300" cy="1303660"/>
          </a:xfrm>
        </p:grpSpPr>
        <p:sp>
          <p:nvSpPr>
            <p:cNvPr id="7" name="Прямоугольник 6">
              <a:extLst>
                <a:ext uri="{FF2B5EF4-FFF2-40B4-BE49-F238E27FC236}">
                  <a16:creationId xmlns="" xmlns:a16="http://schemas.microsoft.com/office/drawing/2014/main" id="{E8E370F0-F359-5118-881E-C675DF4797A9}"/>
                </a:ext>
              </a:extLst>
            </p:cNvPr>
            <p:cNvSpPr/>
            <p:nvPr/>
          </p:nvSpPr>
          <p:spPr>
            <a:xfrm>
              <a:off x="415111" y="4260700"/>
              <a:ext cx="1465300" cy="962663"/>
            </a:xfrm>
            <a:prstGeom prst="rect">
              <a:avLst/>
            </a:prstGeom>
            <a:ln>
              <a:noFill/>
            </a:ln>
          </p:spPr>
          <p:txBody>
            <a:bodyPr wrap="square">
              <a:spAutoFit/>
            </a:bodyPr>
            <a:lstStyle/>
            <a:p>
              <a:pPr defTabSz="725668">
                <a:defRPr/>
              </a:pPr>
              <a:r>
                <a:rPr lang="ru-RU" sz="873" b="0" dirty="0">
                  <a:solidFill>
                    <a:srgbClr val="D45448"/>
                  </a:solidFill>
                  <a:latin typeface="Arial" panose="020B0604020202020204" pitchFamily="34" charset="0"/>
                </a:rPr>
                <a:t>16.08.1999</a:t>
              </a:r>
            </a:p>
            <a:p>
              <a:pPr defTabSz="725668">
                <a:defRPr/>
              </a:pPr>
              <a:r>
                <a:rPr lang="ru-RU" sz="873" b="0" dirty="0">
                  <a:solidFill>
                    <a:srgbClr val="3D312F"/>
                  </a:solidFill>
                  <a:latin typeface="Arial" panose="020B0604020202020204" pitchFamily="34" charset="0"/>
                </a:rPr>
                <a:t>Выпуск 1С:Производство</a:t>
              </a:r>
              <a:br>
                <a:rPr lang="ru-RU" sz="873" b="0" dirty="0">
                  <a:solidFill>
                    <a:srgbClr val="3D312F"/>
                  </a:solidFill>
                  <a:latin typeface="Arial" panose="020B0604020202020204" pitchFamily="34" charset="0"/>
                </a:rPr>
              </a:br>
              <a:r>
                <a:rPr lang="ru-RU" sz="873" b="0" dirty="0">
                  <a:solidFill>
                    <a:srgbClr val="3D312F"/>
                  </a:solidFill>
                  <a:latin typeface="Arial" panose="020B0604020202020204" pitchFamily="34" charset="0"/>
                </a:rPr>
                <a:t>+Услуги</a:t>
              </a:r>
              <a:br>
                <a:rPr lang="ru-RU" sz="873" b="0" dirty="0">
                  <a:solidFill>
                    <a:srgbClr val="3D312F"/>
                  </a:solidFill>
                  <a:latin typeface="Arial" panose="020B0604020202020204" pitchFamily="34" charset="0"/>
                </a:rPr>
              </a:br>
              <a:r>
                <a:rPr lang="ru-RU" sz="873" b="0" dirty="0">
                  <a:solidFill>
                    <a:srgbClr val="3D312F"/>
                  </a:solidFill>
                  <a:latin typeface="Arial" panose="020B0604020202020204" pitchFamily="34" charset="0"/>
                </a:rPr>
                <a:t>+Бухгалтерия</a:t>
              </a:r>
            </a:p>
          </p:txBody>
        </p:sp>
        <p:sp>
          <p:nvSpPr>
            <p:cNvPr id="8" name="Скругленный прямоугольник 23">
              <a:extLst>
                <a:ext uri="{FF2B5EF4-FFF2-40B4-BE49-F238E27FC236}">
                  <a16:creationId xmlns="" xmlns:a16="http://schemas.microsoft.com/office/drawing/2014/main" id="{2D2958F8-5D20-3A15-69C0-57F793761AB0}"/>
                </a:ext>
              </a:extLst>
            </p:cNvPr>
            <p:cNvSpPr/>
            <p:nvPr/>
          </p:nvSpPr>
          <p:spPr bwMode="auto">
            <a:xfrm>
              <a:off x="595529" y="5256311"/>
              <a:ext cx="772685" cy="308049"/>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ru-RU" sz="952" dirty="0">
                  <a:solidFill>
                    <a:schemeClr val="bg1"/>
                  </a:solidFill>
                  <a:latin typeface="Arial" panose="020B0604020202020204" pitchFamily="34" charset="0"/>
                  <a:cs typeface="Arial" panose="020B0604020202020204" pitchFamily="34" charset="0"/>
                </a:rPr>
                <a:t>23 000</a:t>
              </a:r>
            </a:p>
          </p:txBody>
        </p:sp>
      </p:grpSp>
      <p:sp>
        <p:nvSpPr>
          <p:cNvPr id="9" name="Прямоугольник 47">
            <a:extLst>
              <a:ext uri="{FF2B5EF4-FFF2-40B4-BE49-F238E27FC236}">
                <a16:creationId xmlns="" xmlns:a16="http://schemas.microsoft.com/office/drawing/2014/main" id="{BBE2AE3D-3978-DE2B-2EA9-FA5AE8E946AA}"/>
              </a:ext>
            </a:extLst>
          </p:cNvPr>
          <p:cNvSpPr>
            <a:spLocks noChangeArrowheads="1"/>
          </p:cNvSpPr>
          <p:nvPr/>
        </p:nvSpPr>
        <p:spPr bwMode="auto">
          <a:xfrm>
            <a:off x="2189397" y="4686300"/>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2004</a:t>
            </a:r>
          </a:p>
        </p:txBody>
      </p:sp>
      <p:grpSp>
        <p:nvGrpSpPr>
          <p:cNvPr id="10" name="Группа 9">
            <a:extLst>
              <a:ext uri="{FF2B5EF4-FFF2-40B4-BE49-F238E27FC236}">
                <a16:creationId xmlns="" xmlns:a16="http://schemas.microsoft.com/office/drawing/2014/main" id="{80EE4427-DB8D-FF67-6F29-7BF9FE7C4178}"/>
              </a:ext>
            </a:extLst>
          </p:cNvPr>
          <p:cNvGrpSpPr>
            <a:grpSpLocks/>
          </p:cNvGrpSpPr>
          <p:nvPr/>
        </p:nvGrpSpPr>
        <p:grpSpPr bwMode="auto">
          <a:xfrm>
            <a:off x="1917438" y="2770188"/>
            <a:ext cx="1212677" cy="1022350"/>
            <a:chOff x="1601545" y="3489093"/>
            <a:chExt cx="1528386" cy="1290292"/>
          </a:xfrm>
        </p:grpSpPr>
        <p:sp>
          <p:nvSpPr>
            <p:cNvPr id="11" name="Прямоугольник 10">
              <a:extLst>
                <a:ext uri="{FF2B5EF4-FFF2-40B4-BE49-F238E27FC236}">
                  <a16:creationId xmlns="" xmlns:a16="http://schemas.microsoft.com/office/drawing/2014/main" id="{15752F38-981A-5344-6A17-9BF704F7B20E}"/>
                </a:ext>
              </a:extLst>
            </p:cNvPr>
            <p:cNvSpPr/>
            <p:nvPr/>
          </p:nvSpPr>
          <p:spPr>
            <a:xfrm>
              <a:off x="1601545" y="3489093"/>
              <a:ext cx="1528386" cy="963711"/>
            </a:xfrm>
            <a:prstGeom prst="rect">
              <a:avLst/>
            </a:prstGeom>
            <a:ln>
              <a:noFill/>
            </a:ln>
          </p:spPr>
          <p:txBody>
            <a:bodyPr wrap="square">
              <a:spAutoFit/>
            </a:bodyPr>
            <a:lstStyle/>
            <a:p>
              <a:pPr defTabSz="725668">
                <a:defRPr/>
              </a:pPr>
              <a:r>
                <a:rPr lang="ru-RU" sz="873" b="0" dirty="0">
                  <a:solidFill>
                    <a:srgbClr val="D45448"/>
                  </a:solidFill>
                  <a:latin typeface="Arial" panose="020B0604020202020204" pitchFamily="34" charset="0"/>
                </a:rPr>
                <a:t>31.08.2004</a:t>
              </a:r>
            </a:p>
            <a:p>
              <a:pPr defTabSz="725668">
                <a:defRPr/>
              </a:pPr>
              <a:r>
                <a:rPr lang="ru-RU" sz="873" b="0" dirty="0">
                  <a:solidFill>
                    <a:srgbClr val="3D312F"/>
                  </a:solidFill>
                  <a:latin typeface="Arial" panose="020B0604020202020204" pitchFamily="34" charset="0"/>
                </a:rPr>
                <a:t>Выпуск 1С:Управление производственным предприятием</a:t>
              </a:r>
            </a:p>
          </p:txBody>
        </p:sp>
        <p:sp>
          <p:nvSpPr>
            <p:cNvPr id="12" name="Скругленный прямоугольник 49">
              <a:extLst>
                <a:ext uri="{FF2B5EF4-FFF2-40B4-BE49-F238E27FC236}">
                  <a16:creationId xmlns="" xmlns:a16="http://schemas.microsoft.com/office/drawing/2014/main" id="{3372B77A-F7CB-9C03-0664-9F462AFDF84E}"/>
                </a:ext>
              </a:extLst>
            </p:cNvPr>
            <p:cNvSpPr/>
            <p:nvPr/>
          </p:nvSpPr>
          <p:spPr bwMode="auto">
            <a:xfrm>
              <a:off x="1842267" y="4470837"/>
              <a:ext cx="786310" cy="308548"/>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r>
                <a:rPr lang="ru-RU" sz="952" dirty="0">
                  <a:solidFill>
                    <a:schemeClr val="bg1"/>
                  </a:solidFill>
                  <a:latin typeface="Arial" panose="020B0604020202020204" pitchFamily="34" charset="0"/>
                  <a:cs typeface="Arial" panose="020B0604020202020204" pitchFamily="34" charset="0"/>
                </a:rPr>
                <a:t>284 000</a:t>
              </a:r>
            </a:p>
          </p:txBody>
        </p:sp>
      </p:grpSp>
      <p:sp>
        <p:nvSpPr>
          <p:cNvPr id="13" name="Прямоугольник 50">
            <a:extLst>
              <a:ext uri="{FF2B5EF4-FFF2-40B4-BE49-F238E27FC236}">
                <a16:creationId xmlns="" xmlns:a16="http://schemas.microsoft.com/office/drawing/2014/main" id="{79347EF9-3001-F35B-3C27-6588E67A6A06}"/>
              </a:ext>
            </a:extLst>
          </p:cNvPr>
          <p:cNvSpPr>
            <a:spLocks noChangeArrowheads="1"/>
          </p:cNvSpPr>
          <p:nvPr/>
        </p:nvSpPr>
        <p:spPr bwMode="auto">
          <a:xfrm>
            <a:off x="3218097" y="4681538"/>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2013</a:t>
            </a:r>
          </a:p>
        </p:txBody>
      </p:sp>
      <p:grpSp>
        <p:nvGrpSpPr>
          <p:cNvPr id="14" name="Группа 13">
            <a:extLst>
              <a:ext uri="{FF2B5EF4-FFF2-40B4-BE49-F238E27FC236}">
                <a16:creationId xmlns="" xmlns:a16="http://schemas.microsoft.com/office/drawing/2014/main" id="{45B95C7C-A6C0-B12D-249D-AF02BDE37D43}"/>
              </a:ext>
            </a:extLst>
          </p:cNvPr>
          <p:cNvGrpSpPr>
            <a:grpSpLocks/>
          </p:cNvGrpSpPr>
          <p:nvPr/>
        </p:nvGrpSpPr>
        <p:grpSpPr bwMode="auto">
          <a:xfrm>
            <a:off x="3046647" y="2628900"/>
            <a:ext cx="857250" cy="783370"/>
            <a:chOff x="3024188" y="3311525"/>
            <a:chExt cx="1081087" cy="987824"/>
          </a:xfrm>
        </p:grpSpPr>
        <p:sp>
          <p:nvSpPr>
            <p:cNvPr id="15" name="Прямоугольник 14">
              <a:extLst>
                <a:ext uri="{FF2B5EF4-FFF2-40B4-BE49-F238E27FC236}">
                  <a16:creationId xmlns="" xmlns:a16="http://schemas.microsoft.com/office/drawing/2014/main" id="{8871B222-BE23-4CAA-4FED-A301F8FE5448}"/>
                </a:ext>
              </a:extLst>
            </p:cNvPr>
            <p:cNvSpPr/>
            <p:nvPr/>
          </p:nvSpPr>
          <p:spPr>
            <a:xfrm>
              <a:off x="3024188" y="3311525"/>
              <a:ext cx="1081087" cy="624570"/>
            </a:xfrm>
            <a:prstGeom prst="rect">
              <a:avLst/>
            </a:prstGeom>
            <a:ln>
              <a:noFill/>
            </a:ln>
          </p:spPr>
          <p:txBody>
            <a:bodyPr wrap="square">
              <a:spAutoFit/>
            </a:bodyPr>
            <a:lstStyle/>
            <a:p>
              <a:pPr defTabSz="725668"/>
              <a:r>
                <a:rPr lang="ru-RU" sz="873" b="0" dirty="0">
                  <a:solidFill>
                    <a:srgbClr val="D45448"/>
                  </a:solidFill>
                  <a:latin typeface="Arial" panose="020B0604020202020204" pitchFamily="34" charset="0"/>
                  <a:cs typeface="Arial" panose="020B0604020202020204" pitchFamily="34" charset="0"/>
                </a:rPr>
                <a:t>27.12.2013</a:t>
              </a:r>
            </a:p>
            <a:p>
              <a:pPr defTabSz="725668"/>
              <a:r>
                <a:rPr lang="ru-RU" sz="873" b="0" dirty="0">
                  <a:solidFill>
                    <a:srgbClr val="3D312F"/>
                  </a:solidFill>
                  <a:latin typeface="Arial" panose="020B0604020202020204" pitchFamily="34" charset="0"/>
                  <a:cs typeface="Arial" panose="020B0604020202020204" pitchFamily="34" charset="0"/>
                </a:rPr>
                <a:t>Выпуск 1С:</a:t>
              </a:r>
              <a:r>
                <a:rPr lang="en-US" sz="873" b="0" dirty="0">
                  <a:solidFill>
                    <a:srgbClr val="3D312F"/>
                  </a:solidFill>
                  <a:latin typeface="Arial" panose="020B0604020202020204" pitchFamily="34" charset="0"/>
                  <a:cs typeface="Arial" panose="020B0604020202020204" pitchFamily="34" charset="0"/>
                </a:rPr>
                <a:t>ERP 2.0</a:t>
              </a:r>
              <a:endParaRPr lang="ru-RU" sz="873" b="0" dirty="0">
                <a:solidFill>
                  <a:srgbClr val="3D312F"/>
                </a:solidFill>
                <a:latin typeface="Arial" panose="020B0604020202020204" pitchFamily="34" charset="0"/>
                <a:cs typeface="Arial" panose="020B0604020202020204" pitchFamily="34" charset="0"/>
              </a:endParaRPr>
            </a:p>
          </p:txBody>
        </p:sp>
        <p:sp>
          <p:nvSpPr>
            <p:cNvPr id="16" name="Скругленный прямоугольник 52">
              <a:extLst>
                <a:ext uri="{FF2B5EF4-FFF2-40B4-BE49-F238E27FC236}">
                  <a16:creationId xmlns="" xmlns:a16="http://schemas.microsoft.com/office/drawing/2014/main" id="{C41683AD-DD38-0837-75E7-1B88038C68C3}"/>
                </a:ext>
              </a:extLst>
            </p:cNvPr>
            <p:cNvSpPr/>
            <p:nvPr/>
          </p:nvSpPr>
          <p:spPr bwMode="auto">
            <a:xfrm>
              <a:off x="3096260" y="3966123"/>
              <a:ext cx="936942" cy="333226"/>
            </a:xfrm>
            <a:prstGeom prst="roundRect">
              <a:avLst/>
            </a:prstGeom>
            <a:solidFill>
              <a:srgbClr val="333399"/>
            </a:solidFill>
            <a:ln>
              <a:noFill/>
            </a:ln>
          </p:spPr>
          <p:txBody>
            <a:bodyPr wrap="square">
              <a:spAutoFit/>
            </a:bodyPr>
            <a:lstStyle/>
            <a:p>
              <a:pPr defTabSz="725668"/>
              <a:r>
                <a:rPr lang="en-US" sz="873" dirty="0">
                  <a:solidFill>
                    <a:schemeClr val="bg1"/>
                  </a:solidFill>
                  <a:latin typeface="Arial" panose="020B0604020202020204" pitchFamily="34" charset="0"/>
                  <a:cs typeface="Arial" panose="020B0604020202020204" pitchFamily="34" charset="0"/>
                </a:rPr>
                <a:t>1 425</a:t>
              </a:r>
              <a:r>
                <a:rPr lang="ru-RU" sz="873" dirty="0">
                  <a:solidFill>
                    <a:schemeClr val="bg1"/>
                  </a:solidFill>
                  <a:latin typeface="Arial" panose="020B0604020202020204" pitchFamily="34" charset="0"/>
                  <a:cs typeface="Arial" panose="020B0604020202020204" pitchFamily="34" charset="0"/>
                </a:rPr>
                <a:t> </a:t>
              </a:r>
              <a:r>
                <a:rPr lang="ru-RU" sz="952" dirty="0">
                  <a:solidFill>
                    <a:schemeClr val="bg1"/>
                  </a:solidFill>
                  <a:latin typeface="Arial" panose="020B0604020202020204" pitchFamily="34" charset="0"/>
                </a:rPr>
                <a:t>000</a:t>
              </a:r>
            </a:p>
          </p:txBody>
        </p:sp>
      </p:grpSp>
      <p:sp>
        <p:nvSpPr>
          <p:cNvPr id="17" name="Прямоугольник 53">
            <a:extLst>
              <a:ext uri="{FF2B5EF4-FFF2-40B4-BE49-F238E27FC236}">
                <a16:creationId xmlns="" xmlns:a16="http://schemas.microsoft.com/office/drawing/2014/main" id="{59A87B93-C9D5-2ECF-D313-A7DFDE20C88E}"/>
              </a:ext>
            </a:extLst>
          </p:cNvPr>
          <p:cNvSpPr>
            <a:spLocks noChangeArrowheads="1"/>
          </p:cNvSpPr>
          <p:nvPr/>
        </p:nvSpPr>
        <p:spPr bwMode="auto">
          <a:xfrm>
            <a:off x="4246797" y="4679950"/>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20</a:t>
            </a:r>
            <a:r>
              <a:rPr lang="en-US" altLang="ru-RU" sz="1111" b="0" dirty="0">
                <a:solidFill>
                  <a:srgbClr val="3D312F"/>
                </a:solidFill>
                <a:latin typeface="Arial" panose="020B0604020202020204" pitchFamily="34" charset="0"/>
                <a:cs typeface="Arial" panose="020B0604020202020204" pitchFamily="34" charset="0"/>
              </a:rPr>
              <a:t>2</a:t>
            </a:r>
            <a:r>
              <a:rPr lang="ru-RU" altLang="ru-RU" sz="1111" b="0" dirty="0">
                <a:solidFill>
                  <a:srgbClr val="3D312F"/>
                </a:solidFill>
                <a:latin typeface="Arial" panose="020B0604020202020204" pitchFamily="34" charset="0"/>
                <a:cs typeface="Arial" panose="020B0604020202020204" pitchFamily="34" charset="0"/>
              </a:rPr>
              <a:t>3</a:t>
            </a:r>
          </a:p>
        </p:txBody>
      </p:sp>
      <p:grpSp>
        <p:nvGrpSpPr>
          <p:cNvPr id="18" name="Группа 17">
            <a:extLst>
              <a:ext uri="{FF2B5EF4-FFF2-40B4-BE49-F238E27FC236}">
                <a16:creationId xmlns="" xmlns:a16="http://schemas.microsoft.com/office/drawing/2014/main" id="{75B8669F-787B-C9F8-D606-EFAADF3CE756}"/>
              </a:ext>
            </a:extLst>
          </p:cNvPr>
          <p:cNvGrpSpPr>
            <a:grpSpLocks/>
          </p:cNvGrpSpPr>
          <p:nvPr/>
        </p:nvGrpSpPr>
        <p:grpSpPr bwMode="auto">
          <a:xfrm>
            <a:off x="3978510" y="2393314"/>
            <a:ext cx="2249674" cy="360996"/>
            <a:chOff x="4198938" y="3016408"/>
            <a:chExt cx="2517344" cy="453081"/>
          </a:xfrm>
        </p:grpSpPr>
        <p:sp>
          <p:nvSpPr>
            <p:cNvPr id="19" name="Скругленный прямоугольник 56">
              <a:extLst>
                <a:ext uri="{FF2B5EF4-FFF2-40B4-BE49-F238E27FC236}">
                  <a16:creationId xmlns="" xmlns:a16="http://schemas.microsoft.com/office/drawing/2014/main" id="{A5C48F8F-64E8-130D-393B-3DA1DCC8F33D}"/>
                </a:ext>
              </a:extLst>
            </p:cNvPr>
            <p:cNvSpPr/>
            <p:nvPr/>
          </p:nvSpPr>
          <p:spPr bwMode="auto">
            <a:xfrm>
              <a:off x="4198938" y="3074988"/>
              <a:ext cx="904101" cy="308829"/>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ru-RU" sz="952" dirty="0">
                  <a:solidFill>
                    <a:schemeClr val="bg1"/>
                  </a:solidFill>
                  <a:latin typeface="Arial" panose="020B0604020202020204" pitchFamily="34" charset="0"/>
                  <a:cs typeface="Arial" panose="020B0604020202020204" pitchFamily="34" charset="0"/>
                </a:rPr>
                <a:t>9</a:t>
              </a:r>
              <a:r>
                <a:rPr lang="en-US" sz="952" dirty="0">
                  <a:solidFill>
                    <a:schemeClr val="bg1"/>
                  </a:solidFill>
                  <a:latin typeface="Arial" panose="020B0604020202020204" pitchFamily="34" charset="0"/>
                  <a:cs typeface="Arial" panose="020B0604020202020204" pitchFamily="34" charset="0"/>
                </a:rPr>
                <a:t> </a:t>
              </a:r>
              <a:r>
                <a:rPr lang="ru-RU" sz="952" dirty="0">
                  <a:solidFill>
                    <a:schemeClr val="bg1"/>
                  </a:solidFill>
                  <a:latin typeface="Arial" panose="020B0604020202020204" pitchFamily="34" charset="0"/>
                  <a:cs typeface="Arial" panose="020B0604020202020204" pitchFamily="34" charset="0"/>
                </a:rPr>
                <a:t>840 000</a:t>
              </a:r>
            </a:p>
          </p:txBody>
        </p:sp>
        <p:sp>
          <p:nvSpPr>
            <p:cNvPr id="20" name="Прямоугольник 19">
              <a:extLst>
                <a:ext uri="{FF2B5EF4-FFF2-40B4-BE49-F238E27FC236}">
                  <a16:creationId xmlns="" xmlns:a16="http://schemas.microsoft.com/office/drawing/2014/main" id="{33F8BEC0-5DC9-7A7E-42E3-9F6DCA301CD1}"/>
                </a:ext>
              </a:extLst>
            </p:cNvPr>
            <p:cNvSpPr/>
            <p:nvPr/>
          </p:nvSpPr>
          <p:spPr>
            <a:xfrm>
              <a:off x="5171047" y="3016408"/>
              <a:ext cx="1545235" cy="453081"/>
            </a:xfrm>
            <a:prstGeom prst="rect">
              <a:avLst/>
            </a:prstGeom>
            <a:ln>
              <a:noFill/>
            </a:ln>
          </p:spPr>
          <p:txBody>
            <a:bodyPr wrap="square">
              <a:spAutoFit/>
            </a:bodyPr>
            <a:lstStyle/>
            <a:p>
              <a:pPr defTabSz="725668">
                <a:defRPr/>
              </a:pPr>
              <a:r>
                <a:rPr lang="ru-RU" sz="873" b="0" dirty="0" smtClean="0">
                  <a:solidFill>
                    <a:srgbClr val="3D312F"/>
                  </a:solidFill>
                  <a:latin typeface="Arial" panose="020B0604020202020204" pitchFamily="34" charset="0"/>
                </a:rPr>
                <a:t>1С:КОРПОРАЦИЯ</a:t>
              </a:r>
              <a:endParaRPr lang="en-US" sz="873" b="0" dirty="0" smtClean="0">
                <a:solidFill>
                  <a:srgbClr val="3D312F"/>
                </a:solidFill>
                <a:latin typeface="Arial" panose="020B0604020202020204" pitchFamily="34" charset="0"/>
              </a:endParaRPr>
            </a:p>
            <a:p>
              <a:pPr defTabSz="725668">
                <a:defRPr/>
              </a:pPr>
              <a:r>
                <a:rPr lang="ru-RU" sz="873" b="0" dirty="0" smtClean="0">
                  <a:solidFill>
                    <a:srgbClr val="3D312F"/>
                  </a:solidFill>
                  <a:latin typeface="Arial" panose="020B0604020202020204" pitchFamily="34" charset="0"/>
                </a:rPr>
                <a:t>Включает 1С:</a:t>
              </a:r>
              <a:r>
                <a:rPr lang="en-US" sz="873" b="0" dirty="0" smtClean="0">
                  <a:solidFill>
                    <a:srgbClr val="3D312F"/>
                  </a:solidFill>
                  <a:latin typeface="Arial" panose="020B0604020202020204" pitchFamily="34" charset="0"/>
                </a:rPr>
                <a:t>ERP</a:t>
              </a:r>
              <a:r>
                <a:rPr lang="ru-RU" sz="873" b="0" dirty="0" smtClean="0">
                  <a:solidFill>
                    <a:srgbClr val="3D312F"/>
                  </a:solidFill>
                  <a:latin typeface="Arial" panose="020B0604020202020204" pitchFamily="34" charset="0"/>
                </a:rPr>
                <a:t>. УХ</a:t>
              </a:r>
              <a:endParaRPr lang="ru-RU" sz="873" b="0" dirty="0">
                <a:solidFill>
                  <a:srgbClr val="3D312F"/>
                </a:solidFill>
                <a:latin typeface="Arial" panose="020B0604020202020204" pitchFamily="34" charset="0"/>
              </a:endParaRPr>
            </a:p>
          </p:txBody>
        </p:sp>
      </p:grpSp>
      <p:grpSp>
        <p:nvGrpSpPr>
          <p:cNvPr id="21" name="Группа 20">
            <a:extLst>
              <a:ext uri="{FF2B5EF4-FFF2-40B4-BE49-F238E27FC236}">
                <a16:creationId xmlns="" xmlns:a16="http://schemas.microsoft.com/office/drawing/2014/main" id="{48F997A5-F04C-52AA-54B1-871104038A3F}"/>
              </a:ext>
            </a:extLst>
          </p:cNvPr>
          <p:cNvGrpSpPr>
            <a:grpSpLocks/>
          </p:cNvGrpSpPr>
          <p:nvPr/>
        </p:nvGrpSpPr>
        <p:grpSpPr bwMode="auto">
          <a:xfrm>
            <a:off x="3592557" y="1396834"/>
            <a:ext cx="2464296" cy="958893"/>
            <a:chOff x="3712640" y="1743069"/>
            <a:chExt cx="3104892" cy="1208949"/>
          </a:xfrm>
        </p:grpSpPr>
        <p:sp>
          <p:nvSpPr>
            <p:cNvPr id="22" name="Скругленный прямоугольник 58">
              <a:extLst>
                <a:ext uri="{FF2B5EF4-FFF2-40B4-BE49-F238E27FC236}">
                  <a16:creationId xmlns="" xmlns:a16="http://schemas.microsoft.com/office/drawing/2014/main" id="{461E4725-4E09-CAE7-3EDA-0D9261D73F94}"/>
                </a:ext>
              </a:extLst>
            </p:cNvPr>
            <p:cNvSpPr/>
            <p:nvPr/>
          </p:nvSpPr>
          <p:spPr bwMode="auto">
            <a:xfrm>
              <a:off x="4198922" y="2643790"/>
              <a:ext cx="1058090" cy="308228"/>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ru-RU" sz="952" dirty="0">
                  <a:solidFill>
                    <a:schemeClr val="bg1"/>
                  </a:solidFill>
                  <a:latin typeface="Arial" panose="020B0604020202020204" pitchFamily="34" charset="0"/>
                  <a:cs typeface="Arial" panose="020B0604020202020204" pitchFamily="34" charset="0"/>
                </a:rPr>
                <a:t>15</a:t>
              </a:r>
              <a:r>
                <a:rPr lang="en-US" sz="952" dirty="0">
                  <a:solidFill>
                    <a:schemeClr val="bg1"/>
                  </a:solidFill>
                  <a:latin typeface="Arial" panose="020B0604020202020204" pitchFamily="34" charset="0"/>
                  <a:cs typeface="Arial" panose="020B0604020202020204" pitchFamily="34" charset="0"/>
                </a:rPr>
                <a:t> </a:t>
              </a:r>
              <a:r>
                <a:rPr lang="ru-RU" sz="952" dirty="0">
                  <a:solidFill>
                    <a:schemeClr val="bg1"/>
                  </a:solidFill>
                  <a:latin typeface="Arial" panose="020B0604020202020204" pitchFamily="34" charset="0"/>
                  <a:cs typeface="Arial" panose="020B0604020202020204" pitchFamily="34" charset="0"/>
                </a:rPr>
                <a:t>565 000</a:t>
              </a:r>
            </a:p>
          </p:txBody>
        </p:sp>
        <p:sp>
          <p:nvSpPr>
            <p:cNvPr id="23" name="Прямоугольник 22">
              <a:extLst>
                <a:ext uri="{FF2B5EF4-FFF2-40B4-BE49-F238E27FC236}">
                  <a16:creationId xmlns="" xmlns:a16="http://schemas.microsoft.com/office/drawing/2014/main" id="{242D6A16-73DD-F51A-966A-E9F11E627FC1}"/>
                </a:ext>
              </a:extLst>
            </p:cNvPr>
            <p:cNvSpPr/>
            <p:nvPr/>
          </p:nvSpPr>
          <p:spPr>
            <a:xfrm>
              <a:off x="3712640" y="1743069"/>
              <a:ext cx="3104892" cy="793860"/>
            </a:xfrm>
            <a:prstGeom prst="rect">
              <a:avLst/>
            </a:prstGeom>
            <a:ln>
              <a:noFill/>
            </a:ln>
          </p:spPr>
          <p:txBody>
            <a:bodyPr wrap="square">
              <a:spAutoFit/>
            </a:bodyPr>
            <a:lstStyle/>
            <a:p>
              <a:pPr defTabSz="725668">
                <a:defRPr/>
              </a:pPr>
              <a:r>
                <a:rPr lang="ru-RU" sz="873" b="0" dirty="0">
                  <a:solidFill>
                    <a:srgbClr val="3D312F"/>
                  </a:solidFill>
                  <a:latin typeface="Arial" panose="020B0604020202020204" pitchFamily="34" charset="0"/>
                </a:rPr>
                <a:t>1С:КОРПОРАЦИЯ и специализированные решения по проекту «1С-Совместно»:</a:t>
              </a:r>
              <a:endParaRPr lang="en-US" sz="873" b="0" dirty="0">
                <a:solidFill>
                  <a:srgbClr val="3D312F"/>
                </a:solidFill>
                <a:latin typeface="Arial" panose="020B0604020202020204" pitchFamily="34" charset="0"/>
              </a:endParaRPr>
            </a:p>
            <a:p>
              <a:pPr defTabSz="725668">
                <a:defRPr/>
              </a:pPr>
              <a:r>
                <a:rPr lang="en-US" sz="873" b="0" dirty="0">
                  <a:solidFill>
                    <a:srgbClr val="3D312F"/>
                  </a:solidFill>
                  <a:latin typeface="Arial" panose="020B0604020202020204" pitchFamily="34" charset="0"/>
                </a:rPr>
                <a:t>CRM, EAM, EHS, GIS, ITIL, KPI, LIMS, LMS, MDM, PDM, PLM, PM, RCM, TMS, WMS</a:t>
              </a:r>
              <a:r>
                <a:rPr lang="ru-RU" sz="873" b="0" dirty="0">
                  <a:solidFill>
                    <a:srgbClr val="3D312F"/>
                  </a:solidFill>
                  <a:latin typeface="Arial" panose="020B0604020202020204" pitchFamily="34" charset="0"/>
                </a:rPr>
                <a:t> </a:t>
              </a:r>
            </a:p>
          </p:txBody>
        </p:sp>
      </p:grpSp>
      <p:sp>
        <p:nvSpPr>
          <p:cNvPr id="24" name="Прямоугольник 23">
            <a:extLst>
              <a:ext uri="{FF2B5EF4-FFF2-40B4-BE49-F238E27FC236}">
                <a16:creationId xmlns="" xmlns:a16="http://schemas.microsoft.com/office/drawing/2014/main" id="{4EB4E70D-DC73-2436-E9E5-1AE02A9CF2C2}"/>
              </a:ext>
            </a:extLst>
          </p:cNvPr>
          <p:cNvSpPr/>
          <p:nvPr/>
        </p:nvSpPr>
        <p:spPr bwMode="auto">
          <a:xfrm>
            <a:off x="3592557" y="1189543"/>
            <a:ext cx="2093913" cy="227012"/>
          </a:xfrm>
          <a:prstGeom prst="rect">
            <a:avLst/>
          </a:prstGeom>
          <a:ln>
            <a:noFill/>
          </a:ln>
        </p:spPr>
        <p:txBody>
          <a:bodyPr>
            <a:spAutoFit/>
          </a:bodyPr>
          <a:lstStyle/>
          <a:p>
            <a:pPr defTabSz="725668">
              <a:defRPr/>
            </a:pPr>
            <a:r>
              <a:rPr lang="en-US" sz="873" b="0" dirty="0">
                <a:solidFill>
                  <a:srgbClr val="3D312F"/>
                </a:solidFill>
                <a:latin typeface="Arial" panose="020B0604020202020204" pitchFamily="34" charset="0"/>
              </a:rPr>
              <a:t>+ </a:t>
            </a:r>
            <a:r>
              <a:rPr lang="ru-RU" sz="873" b="0" dirty="0">
                <a:solidFill>
                  <a:srgbClr val="3D312F"/>
                </a:solidFill>
                <a:latin typeface="Arial" panose="020B0604020202020204" pitchFamily="34" charset="0"/>
              </a:rPr>
              <a:t>отраслевые модули (не считали)</a:t>
            </a:r>
          </a:p>
        </p:txBody>
      </p:sp>
      <p:sp>
        <p:nvSpPr>
          <p:cNvPr id="25" name="Прямоугольник 24">
            <a:extLst>
              <a:ext uri="{FF2B5EF4-FFF2-40B4-BE49-F238E27FC236}">
                <a16:creationId xmlns="" xmlns:a16="http://schemas.microsoft.com/office/drawing/2014/main" id="{E1AE7F65-65B3-B5EE-28B8-9C7C4D480C87}"/>
              </a:ext>
            </a:extLst>
          </p:cNvPr>
          <p:cNvSpPr/>
          <p:nvPr/>
        </p:nvSpPr>
        <p:spPr bwMode="auto">
          <a:xfrm>
            <a:off x="1309922" y="1509713"/>
            <a:ext cx="1793875" cy="461665"/>
          </a:xfrm>
          <a:prstGeom prst="rect">
            <a:avLst/>
          </a:prstGeom>
          <a:ln>
            <a:solidFill>
              <a:srgbClr val="D20000"/>
            </a:solidFill>
          </a:ln>
        </p:spPr>
        <p:txBody>
          <a:bodyPr>
            <a:spAutoFit/>
          </a:bodyPr>
          <a:lstStyle/>
          <a:p>
            <a:pPr algn="ctr" defTabSz="725668">
              <a:defRPr/>
            </a:pPr>
            <a:r>
              <a:rPr lang="ru-RU" altLang="ru-RU" sz="1200" b="0" dirty="0">
                <a:solidFill>
                  <a:srgbClr val="D45448"/>
                </a:solidFill>
                <a:latin typeface="Arial" panose="020B0604020202020204" pitchFamily="34" charset="0"/>
              </a:rPr>
              <a:t>Рост</a:t>
            </a:r>
            <a:r>
              <a:rPr lang="en-US" altLang="ru-RU" sz="1200" b="0" dirty="0">
                <a:solidFill>
                  <a:srgbClr val="D45448"/>
                </a:solidFill>
                <a:latin typeface="Arial" panose="020B0604020202020204" pitchFamily="34" charset="0"/>
              </a:rPr>
              <a:t> </a:t>
            </a:r>
            <a:r>
              <a:rPr lang="ru-RU" altLang="ru-RU" sz="1200" b="0" dirty="0">
                <a:solidFill>
                  <a:srgbClr val="D45448"/>
                </a:solidFill>
                <a:latin typeface="Arial" panose="020B0604020202020204" pitchFamily="34" charset="0"/>
              </a:rPr>
              <a:t>функционала в </a:t>
            </a:r>
            <a:r>
              <a:rPr lang="en-US" altLang="ru-RU" sz="1200" b="0" dirty="0">
                <a:solidFill>
                  <a:srgbClr val="D45448"/>
                </a:solidFill>
                <a:latin typeface="Arial" panose="020B0604020202020204" pitchFamily="34" charset="0"/>
              </a:rPr>
              <a:t>6</a:t>
            </a:r>
            <a:r>
              <a:rPr lang="ru-RU" altLang="ru-RU" sz="1200" b="0" dirty="0">
                <a:solidFill>
                  <a:srgbClr val="D45448"/>
                </a:solidFill>
                <a:latin typeface="Arial" panose="020B0604020202020204" pitchFamily="34" charset="0"/>
              </a:rPr>
              <a:t>77</a:t>
            </a:r>
            <a:r>
              <a:rPr lang="en-US" altLang="ru-RU" sz="1200" b="0" dirty="0">
                <a:solidFill>
                  <a:srgbClr val="D45448"/>
                </a:solidFill>
                <a:latin typeface="Arial" panose="020B0604020202020204" pitchFamily="34" charset="0"/>
              </a:rPr>
              <a:t> </a:t>
            </a:r>
            <a:r>
              <a:rPr lang="ru-RU" altLang="ru-RU" sz="1200" b="0" dirty="0">
                <a:solidFill>
                  <a:srgbClr val="D45448"/>
                </a:solidFill>
                <a:latin typeface="Arial" panose="020B0604020202020204" pitchFamily="34" charset="0"/>
              </a:rPr>
              <a:t>раз за 24 года!</a:t>
            </a:r>
          </a:p>
        </p:txBody>
      </p:sp>
      <p:sp>
        <p:nvSpPr>
          <p:cNvPr id="26" name="Прямоугольник 44">
            <a:extLst>
              <a:ext uri="{FF2B5EF4-FFF2-40B4-BE49-F238E27FC236}">
                <a16:creationId xmlns="" xmlns:a16="http://schemas.microsoft.com/office/drawing/2014/main" id="{DEAD8408-DA2A-0E9E-6AB2-FEB8C3C66BAB}"/>
              </a:ext>
            </a:extLst>
          </p:cNvPr>
          <p:cNvSpPr>
            <a:spLocks noChangeArrowheads="1"/>
          </p:cNvSpPr>
          <p:nvPr/>
        </p:nvSpPr>
        <p:spPr bwMode="auto">
          <a:xfrm>
            <a:off x="892409" y="998071"/>
            <a:ext cx="2840038" cy="261610"/>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00" b="0" dirty="0">
                <a:solidFill>
                  <a:srgbClr val="3D312F"/>
                </a:solidFill>
                <a:latin typeface="Arial" panose="020B0604020202020204" pitchFamily="34" charset="0"/>
                <a:cs typeface="Arial" panose="020B0604020202020204" pitchFamily="34" charset="0"/>
              </a:rPr>
              <a:t>– Число строк программного кода*</a:t>
            </a:r>
          </a:p>
        </p:txBody>
      </p:sp>
      <p:grpSp>
        <p:nvGrpSpPr>
          <p:cNvPr id="28" name="Группа 27">
            <a:extLst>
              <a:ext uri="{FF2B5EF4-FFF2-40B4-BE49-F238E27FC236}">
                <a16:creationId xmlns="" xmlns:a16="http://schemas.microsoft.com/office/drawing/2014/main" id="{0EDB5CA0-764E-BC80-BEBC-50158E2CCF99}"/>
              </a:ext>
            </a:extLst>
          </p:cNvPr>
          <p:cNvGrpSpPr>
            <a:grpSpLocks/>
          </p:cNvGrpSpPr>
          <p:nvPr/>
        </p:nvGrpSpPr>
        <p:grpSpPr bwMode="auto">
          <a:xfrm>
            <a:off x="3824522" y="2782890"/>
            <a:ext cx="1982419" cy="611821"/>
            <a:chOff x="4004783" y="3506788"/>
            <a:chExt cx="2497580" cy="770827"/>
          </a:xfrm>
        </p:grpSpPr>
        <p:cxnSp>
          <p:nvCxnSpPr>
            <p:cNvPr id="60436" name="Прямая со стрелкой 5">
              <a:extLst>
                <a:ext uri="{FF2B5EF4-FFF2-40B4-BE49-F238E27FC236}">
                  <a16:creationId xmlns="" xmlns:a16="http://schemas.microsoft.com/office/drawing/2014/main" id="{8EA486F7-6314-813B-1440-15D51C64DC8C}"/>
                </a:ext>
              </a:extLst>
            </p:cNvPr>
            <p:cNvCxnSpPr>
              <a:cxnSpLocks noChangeShapeType="1"/>
            </p:cNvCxnSpPr>
            <p:nvPr/>
          </p:nvCxnSpPr>
          <p:spPr bwMode="auto">
            <a:xfrm flipV="1">
              <a:off x="4004783" y="3805702"/>
              <a:ext cx="203680" cy="17306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triangle" w="med" len="med"/>
                </a14:hiddenLine>
              </a:ext>
            </a:extLst>
          </p:spPr>
        </p:cxnSp>
        <p:sp>
          <p:nvSpPr>
            <p:cNvPr id="30" name="Скругленный прямоугольник 54">
              <a:extLst>
                <a:ext uri="{FF2B5EF4-FFF2-40B4-BE49-F238E27FC236}">
                  <a16:creationId xmlns="" xmlns:a16="http://schemas.microsoft.com/office/drawing/2014/main" id="{FB05CF19-600B-594B-AF63-D25211795B67}"/>
                </a:ext>
              </a:extLst>
            </p:cNvPr>
            <p:cNvSpPr/>
            <p:nvPr/>
          </p:nvSpPr>
          <p:spPr bwMode="auto">
            <a:xfrm>
              <a:off x="4208787" y="3506788"/>
              <a:ext cx="904016" cy="310011"/>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en-US" sz="952" dirty="0">
                  <a:solidFill>
                    <a:schemeClr val="bg1"/>
                  </a:solidFill>
                  <a:latin typeface="Arial" panose="020B0604020202020204" pitchFamily="34" charset="0"/>
                  <a:cs typeface="Arial" panose="020B0604020202020204" pitchFamily="34" charset="0"/>
                </a:rPr>
                <a:t>6 579</a:t>
              </a:r>
              <a:r>
                <a:rPr lang="ru-RU" sz="952" dirty="0">
                  <a:solidFill>
                    <a:schemeClr val="bg1"/>
                  </a:solidFill>
                  <a:latin typeface="Arial" panose="020B0604020202020204" pitchFamily="34" charset="0"/>
                  <a:cs typeface="Arial" panose="020B0604020202020204" pitchFamily="34" charset="0"/>
                </a:rPr>
                <a:t> 000</a:t>
              </a:r>
            </a:p>
          </p:txBody>
        </p:sp>
        <p:sp>
          <p:nvSpPr>
            <p:cNvPr id="31" name="Прямоугольник 30">
              <a:extLst>
                <a:ext uri="{FF2B5EF4-FFF2-40B4-BE49-F238E27FC236}">
                  <a16:creationId xmlns="" xmlns:a16="http://schemas.microsoft.com/office/drawing/2014/main" id="{5BD1EB26-B520-A168-488B-6861A1D27319}"/>
                </a:ext>
              </a:extLst>
            </p:cNvPr>
            <p:cNvSpPr/>
            <p:nvPr/>
          </p:nvSpPr>
          <p:spPr bwMode="auto">
            <a:xfrm>
              <a:off x="5334342" y="3565787"/>
              <a:ext cx="1168021" cy="286010"/>
            </a:xfrm>
            <a:prstGeom prst="rect">
              <a:avLst/>
            </a:prstGeom>
            <a:ln>
              <a:noFill/>
            </a:ln>
          </p:spPr>
          <p:txBody>
            <a:bodyPr>
              <a:spAutoFit/>
            </a:bodyPr>
            <a:lstStyle/>
            <a:p>
              <a:pPr defTabSz="725668">
                <a:defRPr/>
              </a:pPr>
              <a:r>
                <a:rPr lang="ru-RU" sz="873" b="0" dirty="0">
                  <a:solidFill>
                    <a:srgbClr val="3D312F"/>
                  </a:solidFill>
                  <a:latin typeface="Arial" panose="020B0604020202020204" pitchFamily="34" charset="0"/>
                </a:rPr>
                <a:t>1С:</a:t>
              </a:r>
              <a:r>
                <a:rPr lang="en-US" sz="873" b="0" dirty="0">
                  <a:solidFill>
                    <a:srgbClr val="3D312F"/>
                  </a:solidFill>
                  <a:latin typeface="Arial" panose="020B0604020202020204" pitchFamily="34" charset="0"/>
                </a:rPr>
                <a:t>ERP 2.5.13</a:t>
              </a:r>
              <a:endParaRPr lang="ru-RU" sz="873" b="0" dirty="0">
                <a:solidFill>
                  <a:srgbClr val="3D312F"/>
                </a:solidFill>
                <a:latin typeface="Arial" panose="020B0604020202020204" pitchFamily="34" charset="0"/>
              </a:endParaRPr>
            </a:p>
          </p:txBody>
        </p:sp>
        <p:sp>
          <p:nvSpPr>
            <p:cNvPr id="32" name="TextBox 31">
              <a:extLst>
                <a:ext uri="{FF2B5EF4-FFF2-40B4-BE49-F238E27FC236}">
                  <a16:creationId xmlns="" xmlns:a16="http://schemas.microsoft.com/office/drawing/2014/main" id="{DD6DD001-0C48-CCFA-B149-1D35418AA723}"/>
                </a:ext>
              </a:extLst>
            </p:cNvPr>
            <p:cNvSpPr txBox="1"/>
            <p:nvPr/>
          </p:nvSpPr>
          <p:spPr bwMode="auto">
            <a:xfrm>
              <a:off x="4170787" y="3822800"/>
              <a:ext cx="936017" cy="454815"/>
            </a:xfrm>
            <a:prstGeom prst="rect">
              <a:avLst/>
            </a:prstGeom>
            <a:noFill/>
            <a:ln>
              <a:noFill/>
            </a:ln>
          </p:spPr>
          <p:txBody>
            <a:bodyPr wrap="square">
              <a:spAutoFit/>
            </a:bodyPr>
            <a:lstStyle/>
            <a:p>
              <a:pPr algn="ctr" defTabSz="725668">
                <a:defRPr/>
              </a:pPr>
              <a:r>
                <a:rPr lang="ru-RU" sz="873" b="0" dirty="0">
                  <a:solidFill>
                    <a:srgbClr val="D45448"/>
                  </a:solidFill>
                  <a:latin typeface="Arial" panose="020B0604020202020204" pitchFamily="34" charset="0"/>
                </a:rPr>
                <a:t>+362% </a:t>
              </a:r>
            </a:p>
            <a:p>
              <a:pPr algn="ctr" defTabSz="725668">
                <a:defRPr/>
              </a:pPr>
              <a:r>
                <a:rPr lang="ru-RU" sz="873" b="0" dirty="0">
                  <a:solidFill>
                    <a:srgbClr val="D45448"/>
                  </a:solidFill>
                  <a:latin typeface="Arial" panose="020B0604020202020204" pitchFamily="34" charset="0"/>
                </a:rPr>
                <a:t>за 10 лет</a:t>
              </a:r>
            </a:p>
          </p:txBody>
        </p:sp>
      </p:grpSp>
      <p:sp>
        <p:nvSpPr>
          <p:cNvPr id="33" name="Прямоугольник 44">
            <a:extLst>
              <a:ext uri="{FF2B5EF4-FFF2-40B4-BE49-F238E27FC236}">
                <a16:creationId xmlns="" xmlns:a16="http://schemas.microsoft.com/office/drawing/2014/main" id="{8D3D08DA-AE81-0F8F-3983-A5C5B0361A65}"/>
              </a:ext>
            </a:extLst>
          </p:cNvPr>
          <p:cNvSpPr>
            <a:spLocks noChangeArrowheads="1"/>
          </p:cNvSpPr>
          <p:nvPr/>
        </p:nvSpPr>
        <p:spPr bwMode="auto">
          <a:xfrm>
            <a:off x="6310316" y="4481810"/>
            <a:ext cx="2595203" cy="461665"/>
          </a:xfrm>
          <a:prstGeom prst="rect">
            <a:avLst/>
          </a:prstGeom>
          <a:noFill/>
          <a:ln>
            <a:noFill/>
          </a:ln>
        </p:spPr>
        <p:txBody>
          <a:bodyPr wrap="square">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800" b="0" i="1" dirty="0">
                <a:solidFill>
                  <a:srgbClr val="3D312F"/>
                </a:solidFill>
                <a:latin typeface="Arial" panose="020B0604020202020204" pitchFamily="34" charset="0"/>
                <a:cs typeface="Arial" panose="020B0604020202020204" pitchFamily="34" charset="0"/>
              </a:rPr>
              <a:t>* по количеству символов разделителя операторов (</a:t>
            </a:r>
            <a:r>
              <a:rPr lang="en-US" altLang="ru-RU" sz="800" b="0" i="1" dirty="0">
                <a:solidFill>
                  <a:srgbClr val="3D312F"/>
                </a:solidFill>
                <a:latin typeface="Arial" panose="020B0604020202020204" pitchFamily="34" charset="0"/>
                <a:cs typeface="Arial" panose="020B0604020202020204" pitchFamily="34" charset="0"/>
              </a:rPr>
              <a:t>;</a:t>
            </a:r>
            <a:r>
              <a:rPr lang="ru-RU" altLang="ru-RU" sz="800" b="0" i="1" dirty="0">
                <a:solidFill>
                  <a:srgbClr val="3D312F"/>
                </a:solidFill>
                <a:latin typeface="Arial" panose="020B0604020202020204" pitchFamily="34" charset="0"/>
                <a:cs typeface="Arial" panose="020B0604020202020204" pitchFamily="34" charset="0"/>
              </a:rPr>
              <a:t>) без учета числа строк в запросах и без учета строк кода в платформе</a:t>
            </a:r>
          </a:p>
        </p:txBody>
      </p:sp>
      <p:sp>
        <p:nvSpPr>
          <p:cNvPr id="36" name="TextBox 35">
            <a:extLst>
              <a:ext uri="{FF2B5EF4-FFF2-40B4-BE49-F238E27FC236}">
                <a16:creationId xmlns="" xmlns:a16="http://schemas.microsoft.com/office/drawing/2014/main" id="{C1DF33E1-108D-745B-6A48-F127593D560D}"/>
              </a:ext>
            </a:extLst>
          </p:cNvPr>
          <p:cNvSpPr txBox="1"/>
          <p:nvPr/>
        </p:nvSpPr>
        <p:spPr>
          <a:xfrm>
            <a:off x="6580242" y="2276385"/>
            <a:ext cx="2157412" cy="1200329"/>
          </a:xfrm>
          <a:prstGeom prst="rect">
            <a:avLst/>
          </a:prstGeom>
          <a:noFill/>
          <a:ln>
            <a:noFill/>
          </a:ln>
        </p:spPr>
        <p:txBody>
          <a:bodyPr wrap="square">
            <a:spAutoFit/>
          </a:bodyPr>
          <a:lstStyle>
            <a:defPPr>
              <a:defRPr lang="ru-RU"/>
            </a:defPPr>
            <a:lvl1pPr defTabSz="725668">
              <a:defRPr sz="1100" b="0">
                <a:solidFill>
                  <a:srgbClr val="493B39"/>
                </a:solidFill>
                <a:latin typeface="Arial" panose="020B0604020202020204" pitchFamily="34" charset="0"/>
              </a:defRPr>
            </a:lvl1pPr>
            <a:lvl2pPr marL="742950" indent="-285750">
              <a:defRPr sz="2100">
                <a:solidFill>
                  <a:srgbClr val="006600"/>
                </a:solidFill>
                <a:latin typeface="Arial" charset="0"/>
                <a:cs typeface="Arial" charset="0"/>
              </a:defRPr>
            </a:lvl2pPr>
            <a:lvl3pPr marL="1143000" indent="-228600">
              <a:defRPr sz="2100">
                <a:solidFill>
                  <a:srgbClr val="006600"/>
                </a:solidFill>
                <a:latin typeface="Arial" charset="0"/>
                <a:cs typeface="Arial" charset="0"/>
              </a:defRPr>
            </a:lvl3pPr>
            <a:lvl4pPr marL="1600200" indent="-228600">
              <a:defRPr sz="2100">
                <a:solidFill>
                  <a:srgbClr val="006600"/>
                </a:solidFill>
                <a:latin typeface="Arial" charset="0"/>
                <a:cs typeface="Arial" charset="0"/>
              </a:defRPr>
            </a:lvl4pPr>
            <a:lvl5pPr marL="2057400" indent="-228600">
              <a:defRPr sz="2100">
                <a:solidFill>
                  <a:srgbClr val="006600"/>
                </a:solidFill>
                <a:latin typeface="Arial" charset="0"/>
                <a:cs typeface="Arial" charset="0"/>
              </a:defRPr>
            </a:lvl5pPr>
            <a:lvl6pPr marL="2514600" indent="-228600" eaLnBrk="0" fontAlgn="base" hangingPunct="0">
              <a:spcBef>
                <a:spcPct val="0"/>
              </a:spcBef>
              <a:spcAft>
                <a:spcPct val="0"/>
              </a:spcAft>
              <a:defRPr sz="2100">
                <a:solidFill>
                  <a:srgbClr val="006600"/>
                </a:solidFill>
                <a:latin typeface="Arial" charset="0"/>
                <a:cs typeface="Arial" charset="0"/>
              </a:defRPr>
            </a:lvl6pPr>
            <a:lvl7pPr marL="2971800" indent="-228600" eaLnBrk="0" fontAlgn="base" hangingPunct="0">
              <a:spcBef>
                <a:spcPct val="0"/>
              </a:spcBef>
              <a:spcAft>
                <a:spcPct val="0"/>
              </a:spcAft>
              <a:defRPr sz="2100">
                <a:solidFill>
                  <a:srgbClr val="006600"/>
                </a:solidFill>
                <a:latin typeface="Arial" charset="0"/>
                <a:cs typeface="Arial" charset="0"/>
              </a:defRPr>
            </a:lvl7pPr>
            <a:lvl8pPr marL="3429000" indent="-228600" eaLnBrk="0" fontAlgn="base" hangingPunct="0">
              <a:spcBef>
                <a:spcPct val="0"/>
              </a:spcBef>
              <a:spcAft>
                <a:spcPct val="0"/>
              </a:spcAft>
              <a:defRPr sz="2100">
                <a:solidFill>
                  <a:srgbClr val="006600"/>
                </a:solidFill>
                <a:latin typeface="Arial" charset="0"/>
                <a:cs typeface="Arial" charset="0"/>
              </a:defRPr>
            </a:lvl8pPr>
            <a:lvl9pPr marL="3886200" indent="-228600" eaLnBrk="0" fontAlgn="base" hangingPunct="0">
              <a:spcBef>
                <a:spcPct val="0"/>
              </a:spcBef>
              <a:spcAft>
                <a:spcPct val="0"/>
              </a:spcAft>
              <a:defRPr sz="2100">
                <a:solidFill>
                  <a:srgbClr val="006600"/>
                </a:solidFill>
                <a:latin typeface="Arial" charset="0"/>
                <a:cs typeface="Arial" charset="0"/>
              </a:defRPr>
            </a:lvl9pPr>
          </a:lstStyle>
          <a:p>
            <a:r>
              <a:rPr lang="ru-RU" sz="1200" dirty="0">
                <a:solidFill>
                  <a:srgbClr val="333399"/>
                </a:solidFill>
              </a:rPr>
              <a:t>Высокая рыночная доля – результат активной многолетней работы сообщества ИТ-инженеров, включая 300 000 программистов «1С»</a:t>
            </a:r>
          </a:p>
        </p:txBody>
      </p:sp>
      <p:sp>
        <p:nvSpPr>
          <p:cNvPr id="34" name="Заголовок 1">
            <a:extLst>
              <a:ext uri="{FF2B5EF4-FFF2-40B4-BE49-F238E27FC236}">
                <a16:creationId xmlns="" xmlns:a16="http://schemas.microsoft.com/office/drawing/2014/main" id="{0EE3C64F-0464-1548-B63B-6D15E7603A69}"/>
              </a:ext>
            </a:extLst>
          </p:cNvPr>
          <p:cNvSpPr txBox="1">
            <a:spLocks/>
          </p:cNvSpPr>
          <p:nvPr/>
        </p:nvSpPr>
        <p:spPr bwMode="auto">
          <a:xfrm>
            <a:off x="1691680" y="195486"/>
            <a:ext cx="7173322" cy="71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dirty="0">
                <a:solidFill>
                  <a:schemeClr val="tx1"/>
                </a:solidFill>
                <a:latin typeface="Arial" panose="020B0604020202020204" pitchFamily="34" charset="0"/>
                <a:cs typeface="Arial" panose="020B0604020202020204" pitchFamily="34" charset="0"/>
              </a:rPr>
              <a:t>Функциональность</a:t>
            </a:r>
            <a:r>
              <a:rPr lang="ru-RU" altLang="ru-RU" sz="1800" kern="0" dirty="0">
                <a:solidFill>
                  <a:schemeClr val="tx1"/>
                </a:solidFill>
                <a:latin typeface="Arial" panose="020B0604020202020204" pitchFamily="34" charset="0"/>
                <a:cs typeface="Arial" panose="020B0604020202020204" pitchFamily="34" charset="0"/>
              </a:rPr>
              <a:t> прикладных решений</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3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ая прямоугольная выноска 2">
            <a:extLst>
              <a:ext uri="{FF2B5EF4-FFF2-40B4-BE49-F238E27FC236}">
                <a16:creationId xmlns="" xmlns:a16="http://schemas.microsoft.com/office/drawing/2014/main" id="{300297B5-89EA-B23B-B489-BD3FB933C0B7}"/>
              </a:ext>
            </a:extLst>
          </p:cNvPr>
          <p:cNvSpPr/>
          <p:nvPr/>
        </p:nvSpPr>
        <p:spPr bwMode="auto">
          <a:xfrm>
            <a:off x="503238" y="1489075"/>
            <a:ext cx="2133600" cy="1166813"/>
          </a:xfrm>
          <a:prstGeom prst="wedgeRoundRectCallout">
            <a:avLst>
              <a:gd name="adj1" fmla="val 90708"/>
              <a:gd name="adj2" fmla="val 1353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 name="Скругленная прямоугольная выноска 3">
            <a:extLst>
              <a:ext uri="{FF2B5EF4-FFF2-40B4-BE49-F238E27FC236}">
                <a16:creationId xmlns="" xmlns:a16="http://schemas.microsoft.com/office/drawing/2014/main" id="{1ACC6884-35B9-F33B-521B-F7BF6687A9D8}"/>
              </a:ext>
            </a:extLst>
          </p:cNvPr>
          <p:cNvSpPr>
            <a:spLocks noChangeArrowheads="1"/>
          </p:cNvSpPr>
          <p:nvPr/>
        </p:nvSpPr>
        <p:spPr bwMode="auto">
          <a:xfrm>
            <a:off x="4237193" y="4379912"/>
            <a:ext cx="3916362" cy="565150"/>
          </a:xfrm>
          <a:prstGeom prst="wedgeRoundRectCallout">
            <a:avLst>
              <a:gd name="adj1" fmla="val -42699"/>
              <a:gd name="adj2" fmla="val -76787"/>
              <a:gd name="adj3" fmla="val 16667"/>
            </a:avLst>
          </a:prstGeom>
          <a:solidFill>
            <a:schemeClr val="bg1"/>
          </a:solidFill>
          <a:ln w="12700" algn="ctr">
            <a:noFill/>
            <a:miter lim="800000"/>
            <a:headEnd/>
            <a:tailEnd/>
          </a:ln>
        </p:spPr>
        <p:txBody>
          <a:bodyPr anchor="ctr"/>
          <a:lstStyle/>
          <a:p>
            <a:pPr algn="ctr">
              <a:defRPr/>
            </a:pPr>
            <a:endParaRPr lang="ru-RU" sz="1269">
              <a:solidFill>
                <a:schemeClr val="lt1"/>
              </a:solidFill>
              <a:latin typeface="Arial" panose="020B0604020202020204" pitchFamily="34" charset="0"/>
            </a:endParaRPr>
          </a:p>
        </p:txBody>
      </p:sp>
      <p:sp>
        <p:nvSpPr>
          <p:cNvPr id="5" name="Скругленная прямоугольная выноска 4">
            <a:extLst>
              <a:ext uri="{FF2B5EF4-FFF2-40B4-BE49-F238E27FC236}">
                <a16:creationId xmlns="" xmlns:a16="http://schemas.microsoft.com/office/drawing/2014/main" id="{A1D5D8A4-F8CE-9BFF-957F-AB197EA8AACE}"/>
              </a:ext>
            </a:extLst>
          </p:cNvPr>
          <p:cNvSpPr/>
          <p:nvPr/>
        </p:nvSpPr>
        <p:spPr bwMode="auto">
          <a:xfrm>
            <a:off x="6607175" y="3195638"/>
            <a:ext cx="1803400" cy="1154112"/>
          </a:xfrm>
          <a:prstGeom prst="wedgeRoundRectCallout">
            <a:avLst>
              <a:gd name="adj1" fmla="val -116173"/>
              <a:gd name="adj2" fmla="val -437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61446" name="Заголовок 1">
            <a:extLst>
              <a:ext uri="{FF2B5EF4-FFF2-40B4-BE49-F238E27FC236}">
                <a16:creationId xmlns="" xmlns:a16="http://schemas.microsoft.com/office/drawing/2014/main" id="{9992CFC0-307F-04DA-91A4-29401AA6AF69}"/>
              </a:ext>
            </a:extLst>
          </p:cNvPr>
          <p:cNvSpPr txBox="1">
            <a:spLocks/>
          </p:cNvSpPr>
          <p:nvPr/>
        </p:nvSpPr>
        <p:spPr bwMode="auto">
          <a:xfrm>
            <a:off x="1723882" y="195486"/>
            <a:ext cx="7200900" cy="75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kern="0" dirty="0">
                <a:latin typeface="Arial" panose="020B0604020202020204" pitchFamily="34" charset="0"/>
                <a:ea typeface="+mj-ea"/>
              </a:rPr>
              <a:t>Пользователи</a:t>
            </a:r>
            <a:r>
              <a:rPr lang="ru-RU" altLang="ru-RU" dirty="0">
                <a:latin typeface="Arial" panose="020B0604020202020204" pitchFamily="34" charset="0"/>
              </a:rPr>
              <a:t> 1С:</a:t>
            </a:r>
            <a:r>
              <a:rPr lang="en-US" altLang="ru-RU" dirty="0">
                <a:latin typeface="Arial" panose="020B0604020202020204" pitchFamily="34" charset="0"/>
              </a:rPr>
              <a:t>ERP</a:t>
            </a:r>
            <a:endParaRPr lang="ru-RU" altLang="ru-RU" dirty="0">
              <a:latin typeface="Arial" panose="020B0604020202020204" pitchFamily="34" charset="0"/>
            </a:endParaRPr>
          </a:p>
        </p:txBody>
      </p:sp>
      <p:grpSp>
        <p:nvGrpSpPr>
          <p:cNvPr id="61447" name="Группа 10">
            <a:extLst>
              <a:ext uri="{FF2B5EF4-FFF2-40B4-BE49-F238E27FC236}">
                <a16:creationId xmlns="" xmlns:a16="http://schemas.microsoft.com/office/drawing/2014/main" id="{8B7BDBF9-DDDF-17FB-044E-3AF89E35600B}"/>
              </a:ext>
            </a:extLst>
          </p:cNvPr>
          <p:cNvGrpSpPr>
            <a:grpSpLocks/>
          </p:cNvGrpSpPr>
          <p:nvPr/>
        </p:nvGrpSpPr>
        <p:grpSpPr bwMode="auto">
          <a:xfrm>
            <a:off x="195750" y="3885536"/>
            <a:ext cx="2546350" cy="1066800"/>
            <a:chOff x="240028" y="5373216"/>
            <a:chExt cx="3211276" cy="1343698"/>
          </a:xfrm>
        </p:grpSpPr>
        <p:sp>
          <p:nvSpPr>
            <p:cNvPr id="12" name="Скругленная прямоугольная выноска 11">
              <a:extLst>
                <a:ext uri="{FF2B5EF4-FFF2-40B4-BE49-F238E27FC236}">
                  <a16:creationId xmlns="" xmlns:a16="http://schemas.microsoft.com/office/drawing/2014/main" id="{D072398E-8C9A-E49C-6EC4-4521E2B64992}"/>
                </a:ext>
              </a:extLst>
            </p:cNvPr>
            <p:cNvSpPr/>
            <p:nvPr/>
          </p:nvSpPr>
          <p:spPr bwMode="auto">
            <a:xfrm>
              <a:off x="550345" y="5373216"/>
              <a:ext cx="2900959" cy="1343698"/>
            </a:xfrm>
            <a:prstGeom prst="wedgeRoundRectCallout">
              <a:avLst>
                <a:gd name="adj1" fmla="val 79299"/>
                <a:gd name="adj2" fmla="val -6842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59" name="Text Box 7">
              <a:extLst>
                <a:ext uri="{FF2B5EF4-FFF2-40B4-BE49-F238E27FC236}">
                  <a16:creationId xmlns="" xmlns:a16="http://schemas.microsoft.com/office/drawing/2014/main" id="{EF66BDB4-CA69-8B7E-6D6A-9D04F77C4096}"/>
                </a:ext>
              </a:extLst>
            </p:cNvPr>
            <p:cNvSpPr txBox="1">
              <a:spLocks noChangeArrowheads="1"/>
            </p:cNvSpPr>
            <p:nvPr/>
          </p:nvSpPr>
          <p:spPr bwMode="auto">
            <a:xfrm>
              <a:off x="240028" y="5455197"/>
              <a:ext cx="3159223" cy="377916"/>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500" name="Picture 19" descr="055b63b22b9b2ae0e7eb6d53719261cc_XL">
              <a:extLst>
                <a:ext uri="{FF2B5EF4-FFF2-40B4-BE49-F238E27FC236}">
                  <a16:creationId xmlns="" xmlns:a16="http://schemas.microsoft.com/office/drawing/2014/main" id="{417F1ECD-B31A-13A9-B7C8-6141C6FBC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824" y="6399647"/>
              <a:ext cx="679450" cy="2206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1" name="Picture 20" descr="5bc4750b33726">
              <a:extLst>
                <a:ext uri="{FF2B5EF4-FFF2-40B4-BE49-F238E27FC236}">
                  <a16:creationId xmlns="" xmlns:a16="http://schemas.microsoft.com/office/drawing/2014/main" id="{6FE46391-0A3F-B562-919F-CEE4BC062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878" y="5899525"/>
              <a:ext cx="731694"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2" name="Picture 21" descr="AGF-l78EYFD945VAnB-qUnTc4Vw4SFPudUSw6cxWBA=s900-mo-c-c0xffffffff-rj-k-no">
              <a:extLst>
                <a:ext uri="{FF2B5EF4-FFF2-40B4-BE49-F238E27FC236}">
                  <a16:creationId xmlns="" xmlns:a16="http://schemas.microsoft.com/office/drawing/2014/main" id="{3933A0F8-7A70-37FB-66B7-07D4FB941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417" y="6300312"/>
              <a:ext cx="366712" cy="330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3" name="Picture 22" descr="_">
              <a:extLst>
                <a:ext uri="{FF2B5EF4-FFF2-40B4-BE49-F238E27FC236}">
                  <a16:creationId xmlns="" xmlns:a16="http://schemas.microsoft.com/office/drawing/2014/main" id="{6552D0EA-C0A7-7F5F-CECE-E1B848E84B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07" y="5799817"/>
              <a:ext cx="801688" cy="692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4" name="Picture 23" descr="5ca4bfc489aab702387621">
              <a:extLst>
                <a:ext uri="{FF2B5EF4-FFF2-40B4-BE49-F238E27FC236}">
                  <a16:creationId xmlns="" xmlns:a16="http://schemas.microsoft.com/office/drawing/2014/main" id="{9672B7EA-D1C7-FEAF-E82D-2C305731FF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5586" y="5922353"/>
              <a:ext cx="555625" cy="3857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5" name="Picture 24" descr="remit-logo">
              <a:extLst>
                <a:ext uri="{FF2B5EF4-FFF2-40B4-BE49-F238E27FC236}">
                  <a16:creationId xmlns="" xmlns:a16="http://schemas.microsoft.com/office/drawing/2014/main" id="{D672357A-C78C-B148-B157-3F34844660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4643" t="8417" r="4643" b="8417"/>
            <a:stretch>
              <a:fillRect/>
            </a:stretch>
          </p:blipFill>
          <p:spPr bwMode="auto">
            <a:xfrm>
              <a:off x="2431583" y="6465412"/>
              <a:ext cx="625475" cy="1635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1448" name="Picture 101" descr="Газпром нефть">
            <a:extLst>
              <a:ext uri="{FF2B5EF4-FFF2-40B4-BE49-F238E27FC236}">
                <a16:creationId xmlns="" xmlns:a16="http://schemas.microsoft.com/office/drawing/2014/main" id="{8E7ABDA8-76CD-6347-7FB2-172E83CABB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0549" y="2292438"/>
            <a:ext cx="5381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9" name="Группа 20">
            <a:extLst>
              <a:ext uri="{FF2B5EF4-FFF2-40B4-BE49-F238E27FC236}">
                <a16:creationId xmlns="" xmlns:a16="http://schemas.microsoft.com/office/drawing/2014/main" id="{9F410C74-2825-CB27-205E-7998354F409E}"/>
              </a:ext>
            </a:extLst>
          </p:cNvPr>
          <p:cNvGrpSpPr>
            <a:grpSpLocks/>
          </p:cNvGrpSpPr>
          <p:nvPr/>
        </p:nvGrpSpPr>
        <p:grpSpPr bwMode="auto">
          <a:xfrm>
            <a:off x="4549632" y="732095"/>
            <a:ext cx="1549400" cy="841375"/>
            <a:chOff x="3751960" y="772516"/>
            <a:chExt cx="1952699" cy="1062634"/>
          </a:xfrm>
        </p:grpSpPr>
        <p:sp>
          <p:nvSpPr>
            <p:cNvPr id="22" name="Скругленная прямоугольная выноска 21">
              <a:extLst>
                <a:ext uri="{FF2B5EF4-FFF2-40B4-BE49-F238E27FC236}">
                  <a16:creationId xmlns="" xmlns:a16="http://schemas.microsoft.com/office/drawing/2014/main" id="{70897991-A3C8-812D-B36C-DFA8C054ADD0}"/>
                </a:ext>
              </a:extLst>
            </p:cNvPr>
            <p:cNvSpPr/>
            <p:nvPr/>
          </p:nvSpPr>
          <p:spPr bwMode="auto">
            <a:xfrm>
              <a:off x="3751960" y="772516"/>
              <a:ext cx="1952699" cy="1062634"/>
            </a:xfrm>
            <a:prstGeom prst="wedgeRoundRectCallout">
              <a:avLst>
                <a:gd name="adj1" fmla="val -44130"/>
                <a:gd name="adj2" fmla="val 7571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54" name="Text Box 12">
              <a:extLst>
                <a:ext uri="{FF2B5EF4-FFF2-40B4-BE49-F238E27FC236}">
                  <a16:creationId xmlns="" xmlns:a16="http://schemas.microsoft.com/office/drawing/2014/main" id="{ABBADC47-BDB5-351A-859A-4ED4DA95DC7E}"/>
                </a:ext>
              </a:extLst>
            </p:cNvPr>
            <p:cNvSpPr txBox="1">
              <a:spLocks noChangeArrowheads="1"/>
            </p:cNvSpPr>
            <p:nvPr/>
          </p:nvSpPr>
          <p:spPr bwMode="auto">
            <a:xfrm>
              <a:off x="4020056" y="1454206"/>
              <a:ext cx="1424510" cy="376934"/>
            </a:xfrm>
            <a:prstGeom prst="rect">
              <a:avLst/>
            </a:prstGeom>
            <a:noFill/>
            <a:ln>
              <a:noFill/>
            </a:ln>
          </p:spPr>
          <p:txBody>
            <a:bodyPr>
              <a:spAutoFit/>
            </a:bodyPr>
            <a:lstStyle>
              <a:lvl1pPr defTabSz="179388">
                <a:spcBef>
                  <a:spcPct val="20000"/>
                </a:spcBef>
                <a:buClr>
                  <a:srgbClr val="CC0000"/>
                </a:buClr>
                <a:buChar char="•"/>
                <a:defRPr sz="2100">
                  <a:solidFill>
                    <a:schemeClr val="tx1"/>
                  </a:solidFill>
                  <a:latin typeface="Futura PT Demi" pitchFamily="34" charset="0"/>
                </a:defRPr>
              </a:lvl1pPr>
              <a:lvl2pPr marL="742950" indent="-285750" defTabSz="179388">
                <a:spcBef>
                  <a:spcPct val="20000"/>
                </a:spcBef>
                <a:buClr>
                  <a:srgbClr val="CC0000"/>
                </a:buClr>
                <a:buChar char="•"/>
                <a:defRPr sz="1700">
                  <a:solidFill>
                    <a:schemeClr val="tx1"/>
                  </a:solidFill>
                  <a:latin typeface="Futura PT Demi" pitchFamily="34" charset="0"/>
                </a:defRPr>
              </a:lvl2pPr>
              <a:lvl3pPr marL="1143000" indent="-228600" defTabSz="179388">
                <a:spcBef>
                  <a:spcPct val="20000"/>
                </a:spcBef>
                <a:buClr>
                  <a:srgbClr val="CC0000"/>
                </a:buClr>
                <a:buChar char="•"/>
                <a:defRPr sz="1600">
                  <a:solidFill>
                    <a:schemeClr val="tx1"/>
                  </a:solidFill>
                  <a:latin typeface="Futura PT Demi" pitchFamily="34" charset="0"/>
                </a:defRPr>
              </a:lvl3pPr>
              <a:lvl4pPr marL="1600200" indent="-228600" defTabSz="179388">
                <a:spcBef>
                  <a:spcPct val="20000"/>
                </a:spcBef>
                <a:buClr>
                  <a:srgbClr val="CC0000"/>
                </a:buClr>
                <a:buChar char="•"/>
                <a:defRPr sz="1400">
                  <a:solidFill>
                    <a:schemeClr val="tx1"/>
                  </a:solidFill>
                  <a:latin typeface="Futura PT Demi" pitchFamily="34" charset="0"/>
                </a:defRPr>
              </a:lvl4pPr>
              <a:lvl5pPr marL="2057400" indent="-228600" defTabSz="179388">
                <a:spcBef>
                  <a:spcPct val="20000"/>
                </a:spcBef>
                <a:buClr>
                  <a:srgbClr val="CC0000"/>
                </a:buClr>
                <a:buChar char="•"/>
                <a:defRPr sz="1300">
                  <a:solidFill>
                    <a:schemeClr val="tx1"/>
                  </a:solidFill>
                  <a:latin typeface="Futura PT Demi" pitchFamily="34" charset="0"/>
                </a:defRPr>
              </a:lvl5pPr>
              <a:lvl6pPr marL="25146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95" name="Picture 49">
              <a:extLst>
                <a:ext uri="{FF2B5EF4-FFF2-40B4-BE49-F238E27FC236}">
                  <a16:creationId xmlns="" xmlns:a16="http://schemas.microsoft.com/office/drawing/2014/main" id="{6346E48A-C5F8-7254-8A48-1758DDC4DDF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6962" y="1456278"/>
              <a:ext cx="5969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6" name="Picture 28" descr="logo-gulliver">
              <a:extLst>
                <a:ext uri="{FF2B5EF4-FFF2-40B4-BE49-F238E27FC236}">
                  <a16:creationId xmlns="" xmlns:a16="http://schemas.microsoft.com/office/drawing/2014/main" id="{0817639B-CA29-194E-24B8-70AEDFA1F94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65080" y="1223478"/>
              <a:ext cx="676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7" name="Picture 29" descr="cd8e5408-450a-4e82-a499-54b440c8a96a">
              <a:extLst>
                <a:ext uri="{FF2B5EF4-FFF2-40B4-BE49-F238E27FC236}">
                  <a16:creationId xmlns="" xmlns:a16="http://schemas.microsoft.com/office/drawing/2014/main" id="{CC5ACBC0-FE4D-7A43-DC05-7FC9BBE413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7942" y="1174806"/>
              <a:ext cx="72072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50" name="Picture 30" descr="s1200">
            <a:extLst>
              <a:ext uri="{FF2B5EF4-FFF2-40B4-BE49-F238E27FC236}">
                <a16:creationId xmlns="" xmlns:a16="http://schemas.microsoft.com/office/drawing/2014/main" id="{E4F0E294-8E2D-0F82-D680-5C929D52E0A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2450" y="1927225"/>
            <a:ext cx="45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31" descr="b_d6c40a598f5008c243d1c510dd42d10f">
            <a:extLst>
              <a:ext uri="{FF2B5EF4-FFF2-40B4-BE49-F238E27FC236}">
                <a16:creationId xmlns="" xmlns:a16="http://schemas.microsoft.com/office/drawing/2014/main" id="{9144915E-35F4-FBC6-E585-08DAFF447BD4}"/>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775" y="1916905"/>
            <a:ext cx="3841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52" name="Группа 28">
            <a:extLst>
              <a:ext uri="{FF2B5EF4-FFF2-40B4-BE49-F238E27FC236}">
                <a16:creationId xmlns="" xmlns:a16="http://schemas.microsoft.com/office/drawing/2014/main" id="{3AC60082-4356-36B4-B2AD-21D71E11293A}"/>
              </a:ext>
            </a:extLst>
          </p:cNvPr>
          <p:cNvGrpSpPr>
            <a:grpSpLocks/>
          </p:cNvGrpSpPr>
          <p:nvPr/>
        </p:nvGrpSpPr>
        <p:grpSpPr bwMode="auto">
          <a:xfrm>
            <a:off x="2277113" y="615276"/>
            <a:ext cx="1949208" cy="785812"/>
            <a:chOff x="1503185" y="1012012"/>
            <a:chExt cx="2456476" cy="990858"/>
          </a:xfrm>
        </p:grpSpPr>
        <p:sp>
          <p:nvSpPr>
            <p:cNvPr id="30" name="Скругленная прямоугольная выноска 29">
              <a:extLst>
                <a:ext uri="{FF2B5EF4-FFF2-40B4-BE49-F238E27FC236}">
                  <a16:creationId xmlns="" xmlns:a16="http://schemas.microsoft.com/office/drawing/2014/main" id="{AC684895-AD2A-A1CB-11F1-8B00019E3D0C}"/>
                </a:ext>
              </a:extLst>
            </p:cNvPr>
            <p:cNvSpPr/>
            <p:nvPr/>
          </p:nvSpPr>
          <p:spPr bwMode="auto">
            <a:xfrm>
              <a:off x="1503185" y="1012012"/>
              <a:ext cx="2076660" cy="990858"/>
            </a:xfrm>
            <a:prstGeom prst="wedgeRoundRectCallout">
              <a:avLst>
                <a:gd name="adj1" fmla="val 55791"/>
                <a:gd name="adj2" fmla="val 10119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50" name="Text Box 11">
              <a:extLst>
                <a:ext uri="{FF2B5EF4-FFF2-40B4-BE49-F238E27FC236}">
                  <a16:creationId xmlns="" xmlns:a16="http://schemas.microsoft.com/office/drawing/2014/main" id="{23035544-11B5-DC37-47DF-3840013BC9C4}"/>
                </a:ext>
              </a:extLst>
            </p:cNvPr>
            <p:cNvSpPr txBox="1">
              <a:spLocks noChangeArrowheads="1"/>
            </p:cNvSpPr>
            <p:nvPr/>
          </p:nvSpPr>
          <p:spPr bwMode="auto">
            <a:xfrm>
              <a:off x="1503185" y="1092081"/>
              <a:ext cx="2088664" cy="378327"/>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91" name="Picture 137" descr="logo">
              <a:extLst>
                <a:ext uri="{FF2B5EF4-FFF2-40B4-BE49-F238E27FC236}">
                  <a16:creationId xmlns="" xmlns:a16="http://schemas.microsoft.com/office/drawing/2014/main" id="{9E1CB56E-3484-9AC9-223F-85ED7D5041E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69773" y="1281276"/>
              <a:ext cx="6540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2" name="Picture 99" descr="image">
              <a:extLst>
                <a:ext uri="{FF2B5EF4-FFF2-40B4-BE49-F238E27FC236}">
                  <a16:creationId xmlns="" xmlns:a16="http://schemas.microsoft.com/office/drawing/2014/main" id="{32DC07D8-3791-9A5B-7565-20D1CA9790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35699" y="1564722"/>
              <a:ext cx="1223962" cy="4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53" name="Picture 33" descr="PolyPlastic">
            <a:extLst>
              <a:ext uri="{FF2B5EF4-FFF2-40B4-BE49-F238E27FC236}">
                <a16:creationId xmlns="" xmlns:a16="http://schemas.microsoft.com/office/drawing/2014/main" id="{1C5D52B7-8EB9-C727-4C9E-5019EA48707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01605" y="1930174"/>
            <a:ext cx="425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35">
            <a:extLst>
              <a:ext uri="{FF2B5EF4-FFF2-40B4-BE49-F238E27FC236}">
                <a16:creationId xmlns="" xmlns:a16="http://schemas.microsoft.com/office/drawing/2014/main" id="{59BCD9D6-7E54-ADE1-3F8B-25BA1714FCC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2613" y="2343150"/>
            <a:ext cx="7794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37">
            <a:extLst>
              <a:ext uri="{FF2B5EF4-FFF2-40B4-BE49-F238E27FC236}">
                <a16:creationId xmlns="" xmlns:a16="http://schemas.microsoft.com/office/drawing/2014/main" id="{CB4518C8-4DF2-5AF5-D214-2C2F4CA072E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72275" y="3829050"/>
            <a:ext cx="573088"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Picture 38">
            <a:extLst>
              <a:ext uri="{FF2B5EF4-FFF2-40B4-BE49-F238E27FC236}">
                <a16:creationId xmlns="" xmlns:a16="http://schemas.microsoft.com/office/drawing/2014/main" id="{678C92D3-0E12-8740-01CE-BC45EDBB385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46963" y="3548063"/>
            <a:ext cx="72866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39">
            <a:extLst>
              <a:ext uri="{FF2B5EF4-FFF2-40B4-BE49-F238E27FC236}">
                <a16:creationId xmlns="" xmlns:a16="http://schemas.microsoft.com/office/drawing/2014/main" id="{436297D7-9075-D600-292D-08B3ABED0A1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37350" y="3521075"/>
            <a:ext cx="569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8" name="Picture 40">
            <a:extLst>
              <a:ext uri="{FF2B5EF4-FFF2-40B4-BE49-F238E27FC236}">
                <a16:creationId xmlns="" xmlns:a16="http://schemas.microsoft.com/office/drawing/2014/main" id="{D1D44E40-8ED0-3F5F-0DEE-08B07884142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15705" y="4702982"/>
            <a:ext cx="65246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9" name="Picture 41">
            <a:extLst>
              <a:ext uri="{FF2B5EF4-FFF2-40B4-BE49-F238E27FC236}">
                <a16:creationId xmlns="" xmlns:a16="http://schemas.microsoft.com/office/drawing/2014/main" id="{20115569-86E2-EB38-D3E3-6C2C80E5E2E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58438" y="4671650"/>
            <a:ext cx="8890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42">
            <a:extLst>
              <a:ext uri="{FF2B5EF4-FFF2-40B4-BE49-F238E27FC236}">
                <a16:creationId xmlns="" xmlns:a16="http://schemas.microsoft.com/office/drawing/2014/main" id="{60F30B11-FC3E-4C52-13F4-17E9BAB2F91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35850" y="3805238"/>
            <a:ext cx="84613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1" name="Picture 43">
            <a:extLst>
              <a:ext uri="{FF2B5EF4-FFF2-40B4-BE49-F238E27FC236}">
                <a16:creationId xmlns="" xmlns:a16="http://schemas.microsoft.com/office/drawing/2014/main" id="{E17D4854-645B-8066-76ED-75BAB19ABBC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985000" y="4076700"/>
            <a:ext cx="10191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2" name="Picture 44">
            <a:extLst>
              <a:ext uri="{FF2B5EF4-FFF2-40B4-BE49-F238E27FC236}">
                <a16:creationId xmlns="" xmlns:a16="http://schemas.microsoft.com/office/drawing/2014/main" id="{2EE4471E-5133-B8B4-E075-AEA28DB19D7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11986" y="4655693"/>
            <a:ext cx="506413"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63" name="Группа 43">
            <a:extLst>
              <a:ext uri="{FF2B5EF4-FFF2-40B4-BE49-F238E27FC236}">
                <a16:creationId xmlns="" xmlns:a16="http://schemas.microsoft.com/office/drawing/2014/main" id="{014E7D25-0755-EFE6-1E69-FD3BE8A73376}"/>
              </a:ext>
            </a:extLst>
          </p:cNvPr>
          <p:cNvGrpSpPr>
            <a:grpSpLocks/>
          </p:cNvGrpSpPr>
          <p:nvPr/>
        </p:nvGrpSpPr>
        <p:grpSpPr bwMode="auto">
          <a:xfrm>
            <a:off x="371475" y="2763838"/>
            <a:ext cx="1751013" cy="1065212"/>
            <a:chOff x="401804" y="3620719"/>
            <a:chExt cx="2205769" cy="1343698"/>
          </a:xfrm>
        </p:grpSpPr>
        <p:sp>
          <p:nvSpPr>
            <p:cNvPr id="45" name="Скругленная прямоугольная выноска 44">
              <a:extLst>
                <a:ext uri="{FF2B5EF4-FFF2-40B4-BE49-F238E27FC236}">
                  <a16:creationId xmlns="" xmlns:a16="http://schemas.microsoft.com/office/drawing/2014/main" id="{24B93BA0-9B3A-32B6-984F-E7F4B4D88A37}"/>
                </a:ext>
              </a:extLst>
            </p:cNvPr>
            <p:cNvSpPr/>
            <p:nvPr/>
          </p:nvSpPr>
          <p:spPr bwMode="auto">
            <a:xfrm>
              <a:off x="575786" y="3620719"/>
              <a:ext cx="2031787" cy="1343698"/>
            </a:xfrm>
            <a:prstGeom prst="wedgeRoundRectCallout">
              <a:avLst>
                <a:gd name="adj1" fmla="val 116830"/>
                <a:gd name="adj2" fmla="val -3037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45" name="Text Box 8">
              <a:extLst>
                <a:ext uri="{FF2B5EF4-FFF2-40B4-BE49-F238E27FC236}">
                  <a16:creationId xmlns="" xmlns:a16="http://schemas.microsoft.com/office/drawing/2014/main" id="{6CBAA3A9-01CF-437B-73AF-18872ECC84AE}"/>
                </a:ext>
              </a:extLst>
            </p:cNvPr>
            <p:cNvSpPr txBox="1">
              <a:spLocks noChangeArrowheads="1"/>
            </p:cNvSpPr>
            <p:nvPr/>
          </p:nvSpPr>
          <p:spPr bwMode="auto">
            <a:xfrm>
              <a:off x="401804" y="3674787"/>
              <a:ext cx="1955795" cy="378479"/>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86" name="Picture 34">
              <a:extLst>
                <a:ext uri="{FF2B5EF4-FFF2-40B4-BE49-F238E27FC236}">
                  <a16:creationId xmlns="" xmlns:a16="http://schemas.microsoft.com/office/drawing/2014/main" id="{B3850DF2-500B-7BAC-E34F-6F340F8A1E1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5919" y="4292006"/>
              <a:ext cx="588818" cy="1977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7" name="Picture 45">
              <a:extLst>
                <a:ext uri="{FF2B5EF4-FFF2-40B4-BE49-F238E27FC236}">
                  <a16:creationId xmlns="" xmlns:a16="http://schemas.microsoft.com/office/drawing/2014/main" id="{920866C1-90EA-A2BF-B851-38FBB51473E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7024" y="4634958"/>
              <a:ext cx="1430193" cy="190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8" name="Picture 46" descr="17179_333">
              <a:extLst>
                <a:ext uri="{FF2B5EF4-FFF2-40B4-BE49-F238E27FC236}">
                  <a16:creationId xmlns="" xmlns:a16="http://schemas.microsoft.com/office/drawing/2014/main" id="{C92DA4D2-3052-2A91-FCCC-3BA9AEA398EA}"/>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8957" y="4110578"/>
              <a:ext cx="496455" cy="4849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1465" name="Группа 51">
            <a:extLst>
              <a:ext uri="{FF2B5EF4-FFF2-40B4-BE49-F238E27FC236}">
                <a16:creationId xmlns="" xmlns:a16="http://schemas.microsoft.com/office/drawing/2014/main" id="{7C609A4D-F6AC-D5A9-BC4D-D5D5A3720E86}"/>
              </a:ext>
            </a:extLst>
          </p:cNvPr>
          <p:cNvGrpSpPr>
            <a:grpSpLocks/>
          </p:cNvGrpSpPr>
          <p:nvPr/>
        </p:nvGrpSpPr>
        <p:grpSpPr bwMode="auto">
          <a:xfrm>
            <a:off x="5948991" y="1190625"/>
            <a:ext cx="2392363" cy="1655763"/>
            <a:chOff x="5704659" y="873795"/>
            <a:chExt cx="3014019" cy="2087384"/>
          </a:xfrm>
        </p:grpSpPr>
        <p:sp>
          <p:nvSpPr>
            <p:cNvPr id="53" name="Скругленная прямоугольная выноска 52">
              <a:extLst>
                <a:ext uri="{FF2B5EF4-FFF2-40B4-BE49-F238E27FC236}">
                  <a16:creationId xmlns="" xmlns:a16="http://schemas.microsoft.com/office/drawing/2014/main" id="{378CAEC2-7326-5C14-1AE4-39D00F0F15C4}"/>
                </a:ext>
              </a:extLst>
            </p:cNvPr>
            <p:cNvSpPr/>
            <p:nvPr/>
          </p:nvSpPr>
          <p:spPr bwMode="auto">
            <a:xfrm>
              <a:off x="6118662" y="873795"/>
              <a:ext cx="2600016" cy="2087384"/>
            </a:xfrm>
            <a:prstGeom prst="wedgeRoundRectCallout">
              <a:avLst>
                <a:gd name="adj1" fmla="val -86328"/>
                <a:gd name="adj2" fmla="val 2533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37" name="Text Box 4">
              <a:extLst>
                <a:ext uri="{FF2B5EF4-FFF2-40B4-BE49-F238E27FC236}">
                  <a16:creationId xmlns="" xmlns:a16="http://schemas.microsoft.com/office/drawing/2014/main" id="{2F759421-0A3D-547F-2B56-35B1F8063FEA}"/>
                </a:ext>
              </a:extLst>
            </p:cNvPr>
            <p:cNvSpPr txBox="1">
              <a:spLocks noChangeArrowheads="1"/>
            </p:cNvSpPr>
            <p:nvPr/>
          </p:nvSpPr>
          <p:spPr bwMode="auto">
            <a:xfrm>
              <a:off x="5704659" y="957851"/>
              <a:ext cx="2880018" cy="378251"/>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78" name="Picture 13" descr="image-original">
              <a:extLst>
                <a:ext uri="{FF2B5EF4-FFF2-40B4-BE49-F238E27FC236}">
                  <a16:creationId xmlns="" xmlns:a16="http://schemas.microsoft.com/office/drawing/2014/main" id="{972AD4A0-4209-02FF-26E7-8316C1AD6A5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346841" y="1899042"/>
              <a:ext cx="407988"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79" name="Picture 14" descr="tmh-logo">
              <a:extLst>
                <a:ext uri="{FF2B5EF4-FFF2-40B4-BE49-F238E27FC236}">
                  <a16:creationId xmlns="" xmlns:a16="http://schemas.microsoft.com/office/drawing/2014/main" id="{8AA21F42-A01E-4400-B866-6B525288E170}"/>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885700" y="1867436"/>
              <a:ext cx="625475" cy="379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0" name="Picture 15" descr="d_gZNwnJAllFCfBTzOkabA">
              <a:extLst>
                <a:ext uri="{FF2B5EF4-FFF2-40B4-BE49-F238E27FC236}">
                  <a16:creationId xmlns="" xmlns:a16="http://schemas.microsoft.com/office/drawing/2014/main" id="{51716A09-36D2-962B-9475-B46698D38F0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02693" y="2326893"/>
              <a:ext cx="377825" cy="5000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1" name="Picture 16" descr="lokoteh">
              <a:extLst>
                <a:ext uri="{FF2B5EF4-FFF2-40B4-BE49-F238E27FC236}">
                  <a16:creationId xmlns="" xmlns:a16="http://schemas.microsoft.com/office/drawing/2014/main" id="{2A01209C-235E-FEC9-A6EA-C73D2B183D81}"/>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671195" y="1932527"/>
              <a:ext cx="804863" cy="171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2" name="Picture 17" descr="image63103840">
              <a:extLst>
                <a:ext uri="{FF2B5EF4-FFF2-40B4-BE49-F238E27FC236}">
                  <a16:creationId xmlns="" xmlns:a16="http://schemas.microsoft.com/office/drawing/2014/main" id="{8418195A-5305-B5AF-46CD-558AAE81430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324739" y="2149220"/>
              <a:ext cx="736600" cy="2587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3" name="Picture 18" descr="ed55c9bae864a59c7be08b6a11f1cab8">
              <a:extLst>
                <a:ext uri="{FF2B5EF4-FFF2-40B4-BE49-F238E27FC236}">
                  <a16:creationId xmlns="" xmlns:a16="http://schemas.microsoft.com/office/drawing/2014/main" id="{32B545F9-A81F-BB61-A3B9-9A1F33B2AB29}"/>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228381" y="2473599"/>
              <a:ext cx="496887" cy="2809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24" name="Rectangle 58">
            <a:extLst>
              <a:ext uri="{FF2B5EF4-FFF2-40B4-BE49-F238E27FC236}">
                <a16:creationId xmlns="" xmlns:a16="http://schemas.microsoft.com/office/drawing/2014/main" id="{4637E07C-0E50-613E-E861-5F9BB4828EE4}"/>
              </a:ext>
            </a:extLst>
          </p:cNvPr>
          <p:cNvSpPr>
            <a:spLocks noChangeArrowheads="1"/>
          </p:cNvSpPr>
          <p:nvPr/>
        </p:nvSpPr>
        <p:spPr bwMode="auto">
          <a:xfrm>
            <a:off x="504825" y="1544638"/>
            <a:ext cx="2232025" cy="38715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Процессное производство, добыча, переработка</a:t>
            </a:r>
          </a:p>
        </p:txBody>
      </p:sp>
      <p:sp>
        <p:nvSpPr>
          <p:cNvPr id="4125" name="Rectangle 59">
            <a:extLst>
              <a:ext uri="{FF2B5EF4-FFF2-40B4-BE49-F238E27FC236}">
                <a16:creationId xmlns="" xmlns:a16="http://schemas.microsoft.com/office/drawing/2014/main" id="{D2C30272-81F2-1DAB-6A5C-0BC84BFA1BFC}"/>
              </a:ext>
            </a:extLst>
          </p:cNvPr>
          <p:cNvSpPr>
            <a:spLocks noChangeArrowheads="1"/>
          </p:cNvSpPr>
          <p:nvPr/>
        </p:nvSpPr>
        <p:spPr bwMode="auto">
          <a:xfrm>
            <a:off x="2270125" y="629778"/>
            <a:ext cx="1670259" cy="230186"/>
          </a:xfrm>
          <a:prstGeom prst="rect">
            <a:avLst/>
          </a:prstGeom>
          <a:noFill/>
          <a:ln>
            <a:noFill/>
          </a:ln>
          <a:effectLst/>
        </p:spPr>
        <p:txBody>
          <a:bodyPr wrap="non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Другие (различные)</a:t>
            </a:r>
          </a:p>
        </p:txBody>
      </p:sp>
      <p:sp>
        <p:nvSpPr>
          <p:cNvPr id="4126" name="Rectangle 60">
            <a:extLst>
              <a:ext uri="{FF2B5EF4-FFF2-40B4-BE49-F238E27FC236}">
                <a16:creationId xmlns="" xmlns:a16="http://schemas.microsoft.com/office/drawing/2014/main" id="{56D964BD-DF13-4D96-AD9C-986C74E031F5}"/>
              </a:ext>
            </a:extLst>
          </p:cNvPr>
          <p:cNvSpPr>
            <a:spLocks noChangeArrowheads="1"/>
          </p:cNvSpPr>
          <p:nvPr/>
        </p:nvSpPr>
        <p:spPr bwMode="auto">
          <a:xfrm>
            <a:off x="6295860" y="1220788"/>
            <a:ext cx="2071688" cy="701084"/>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Машиностроение, металлообработка, приборостроение, сложное производство</a:t>
            </a:r>
          </a:p>
        </p:txBody>
      </p:sp>
      <p:sp>
        <p:nvSpPr>
          <p:cNvPr id="4127" name="Rectangle 61">
            <a:extLst>
              <a:ext uri="{FF2B5EF4-FFF2-40B4-BE49-F238E27FC236}">
                <a16:creationId xmlns="" xmlns:a16="http://schemas.microsoft.com/office/drawing/2014/main" id="{DFE22687-0641-A49E-0ECC-342CD9967066}"/>
              </a:ext>
            </a:extLst>
          </p:cNvPr>
          <p:cNvSpPr>
            <a:spLocks noChangeArrowheads="1"/>
          </p:cNvSpPr>
          <p:nvPr/>
        </p:nvSpPr>
        <p:spPr bwMode="auto">
          <a:xfrm>
            <a:off x="6832600" y="3248025"/>
            <a:ext cx="1334013" cy="230186"/>
          </a:xfrm>
          <a:prstGeom prst="rect">
            <a:avLst/>
          </a:prstGeom>
          <a:noFill/>
          <a:ln>
            <a:noFill/>
          </a:ln>
          <a:effectLst/>
        </p:spPr>
        <p:txBody>
          <a:bodyPr wrap="non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Услуги (разное)</a:t>
            </a:r>
          </a:p>
        </p:txBody>
      </p:sp>
      <p:sp>
        <p:nvSpPr>
          <p:cNvPr id="4128" name="Rectangle 62">
            <a:extLst>
              <a:ext uri="{FF2B5EF4-FFF2-40B4-BE49-F238E27FC236}">
                <a16:creationId xmlns="" xmlns:a16="http://schemas.microsoft.com/office/drawing/2014/main" id="{04A20C6E-2AF2-3E4B-DD34-D325013D00E5}"/>
              </a:ext>
            </a:extLst>
          </p:cNvPr>
          <p:cNvSpPr>
            <a:spLocks noChangeArrowheads="1"/>
          </p:cNvSpPr>
          <p:nvPr/>
        </p:nvSpPr>
        <p:spPr bwMode="auto">
          <a:xfrm>
            <a:off x="4507449" y="4419628"/>
            <a:ext cx="3537116" cy="230186"/>
          </a:xfrm>
          <a:prstGeom prst="rect">
            <a:avLst/>
          </a:prstGeom>
          <a:noFill/>
          <a:ln>
            <a:noFill/>
          </a:ln>
          <a:effectLst/>
        </p:spPr>
        <p:txBody>
          <a:bodyPr wrap="non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Производство (ТНП, простое производство)</a:t>
            </a:r>
          </a:p>
        </p:txBody>
      </p:sp>
      <p:sp>
        <p:nvSpPr>
          <p:cNvPr id="4129" name="Rectangle 63">
            <a:extLst>
              <a:ext uri="{FF2B5EF4-FFF2-40B4-BE49-F238E27FC236}">
                <a16:creationId xmlns="" xmlns:a16="http://schemas.microsoft.com/office/drawing/2014/main" id="{D0D0C446-7C23-9EBF-4CCE-C6FB9084C3F4}"/>
              </a:ext>
            </a:extLst>
          </p:cNvPr>
          <p:cNvSpPr>
            <a:spLocks noChangeArrowheads="1"/>
          </p:cNvSpPr>
          <p:nvPr/>
        </p:nvSpPr>
        <p:spPr bwMode="auto">
          <a:xfrm>
            <a:off x="507283" y="3895211"/>
            <a:ext cx="2341563" cy="38715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Пищевая промышленность, сельское хозяйство (АПК)</a:t>
            </a:r>
          </a:p>
        </p:txBody>
      </p:sp>
      <p:sp>
        <p:nvSpPr>
          <p:cNvPr id="4130" name="Rectangle 64">
            <a:extLst>
              <a:ext uri="{FF2B5EF4-FFF2-40B4-BE49-F238E27FC236}">
                <a16:creationId xmlns="" xmlns:a16="http://schemas.microsoft.com/office/drawing/2014/main" id="{4D42A53F-969E-CBF2-33B5-3BF6D5B0D45C}"/>
              </a:ext>
            </a:extLst>
          </p:cNvPr>
          <p:cNvSpPr>
            <a:spLocks noChangeArrowheads="1"/>
          </p:cNvSpPr>
          <p:nvPr/>
        </p:nvSpPr>
        <p:spPr bwMode="auto">
          <a:xfrm>
            <a:off x="619125" y="2795588"/>
            <a:ext cx="1604963" cy="38715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Строительство, материалы</a:t>
            </a:r>
          </a:p>
        </p:txBody>
      </p:sp>
      <p:sp>
        <p:nvSpPr>
          <p:cNvPr id="4133" name="Rectangle 67">
            <a:extLst>
              <a:ext uri="{FF2B5EF4-FFF2-40B4-BE49-F238E27FC236}">
                <a16:creationId xmlns="" xmlns:a16="http://schemas.microsoft.com/office/drawing/2014/main" id="{627A56D7-D3BB-96B0-CAB9-2FD7714FBECF}"/>
              </a:ext>
            </a:extLst>
          </p:cNvPr>
          <p:cNvSpPr>
            <a:spLocks noChangeArrowheads="1"/>
          </p:cNvSpPr>
          <p:nvPr/>
        </p:nvSpPr>
        <p:spPr bwMode="auto">
          <a:xfrm>
            <a:off x="4737843" y="665644"/>
            <a:ext cx="1130301" cy="257886"/>
          </a:xfrm>
          <a:prstGeom prst="rect">
            <a:avLst/>
          </a:prstGeom>
          <a:noFill/>
          <a:ln>
            <a:noFill/>
          </a:ln>
          <a:effectLst/>
        </p:spPr>
        <p:txBody>
          <a:bodyPr wrap="squar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1200" dirty="0">
                <a:solidFill>
                  <a:srgbClr val="333399"/>
                </a:solidFill>
              </a:rPr>
              <a:t>Торговля</a:t>
            </a:r>
          </a:p>
        </p:txBody>
      </p:sp>
      <p:pic>
        <p:nvPicPr>
          <p:cNvPr id="67" name="Picture 4" descr="https://www.dk.ru/system/ckeditor_assets/pictures/97050_content_ukvz.gif?1427456733"/>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6715" t="21363" r="2566" b="8078"/>
          <a:stretch/>
        </p:blipFill>
        <p:spPr bwMode="auto">
          <a:xfrm>
            <a:off x="7683809" y="2443468"/>
            <a:ext cx="418551" cy="3255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https://kskgroup.ru/upload/iblock/c90/c90cf1fc11137b9e7a81f31f567da136.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357739" y="1065021"/>
            <a:ext cx="403250" cy="29019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https://st35.stpulscen.ru/images/company_logos/000/178/833_big.png?1522737805"/>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860483" y="1918850"/>
            <a:ext cx="946614" cy="5727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Диаграмма 9">
            <a:extLst>
              <a:ext uri="{FF2B5EF4-FFF2-40B4-BE49-F238E27FC236}">
                <a16:creationId xmlns="" xmlns:a16="http://schemas.microsoft.com/office/drawing/2014/main" id="{5057D5D0-3E84-45B7-A0B2-6CE1F4C74B0C}"/>
              </a:ext>
            </a:extLst>
          </p:cNvPr>
          <p:cNvGraphicFramePr/>
          <p:nvPr/>
        </p:nvGraphicFramePr>
        <p:xfrm>
          <a:off x="1785031" y="1753257"/>
          <a:ext cx="4783137" cy="3135312"/>
        </p:xfrm>
        <a:graphic>
          <a:graphicData uri="http://schemas.openxmlformats.org/drawingml/2006/chart">
            <c:chart xmlns:c="http://schemas.openxmlformats.org/drawingml/2006/chart" xmlns:r="http://schemas.openxmlformats.org/officeDocument/2006/relationships" r:id="rId39"/>
          </a:graphicData>
        </a:graphic>
      </p:graphicFrame>
      <p:sp>
        <p:nvSpPr>
          <p:cNvPr id="61464" name="Text Box 47">
            <a:extLst>
              <a:ext uri="{FF2B5EF4-FFF2-40B4-BE49-F238E27FC236}">
                <a16:creationId xmlns="" xmlns:a16="http://schemas.microsoft.com/office/drawing/2014/main" id="{6A1E7276-6A8A-4A73-D5F2-5CFE1AB18B17}"/>
              </a:ext>
            </a:extLst>
          </p:cNvPr>
          <p:cNvSpPr txBox="1">
            <a:spLocks noChangeArrowheads="1"/>
          </p:cNvSpPr>
          <p:nvPr/>
        </p:nvSpPr>
        <p:spPr bwMode="auto">
          <a:xfrm>
            <a:off x="3760838" y="2491552"/>
            <a:ext cx="124321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a:lnSpc>
                <a:spcPct val="85000"/>
              </a:lnSpc>
              <a:spcBef>
                <a:spcPct val="0"/>
              </a:spcBef>
              <a:buClrTx/>
              <a:buSzPct val="120000"/>
              <a:buFontTx/>
              <a:buNone/>
            </a:pPr>
            <a:r>
              <a:rPr lang="en-US" altLang="ru-RU" sz="2800" dirty="0">
                <a:solidFill>
                  <a:srgbClr val="D45448"/>
                </a:solidFill>
              </a:rPr>
              <a:t>&gt;</a:t>
            </a:r>
            <a:r>
              <a:rPr lang="ru-RU" altLang="ru-RU" sz="2800" dirty="0">
                <a:solidFill>
                  <a:srgbClr val="D45448"/>
                </a:solidFill>
              </a:rPr>
              <a:t>8500</a:t>
            </a:r>
            <a:endParaRPr lang="ru-RU" altLang="ru-RU" sz="1400" dirty="0">
              <a:solidFill>
                <a:srgbClr val="D45448"/>
              </a:solidFill>
            </a:endParaRPr>
          </a:p>
        </p:txBody>
      </p:sp>
      <p:sp>
        <p:nvSpPr>
          <p:cNvPr id="61473" name="Rectangle 65">
            <a:extLst>
              <a:ext uri="{FF2B5EF4-FFF2-40B4-BE49-F238E27FC236}">
                <a16:creationId xmlns="" xmlns:a16="http://schemas.microsoft.com/office/drawing/2014/main" id="{1DB9A393-BDE6-64A1-F901-519D8DA92C2F}"/>
              </a:ext>
            </a:extLst>
          </p:cNvPr>
          <p:cNvSpPr>
            <a:spLocks noChangeArrowheads="1"/>
          </p:cNvSpPr>
          <p:nvPr/>
        </p:nvSpPr>
        <p:spPr bwMode="auto">
          <a:xfrm>
            <a:off x="3790156" y="3213895"/>
            <a:ext cx="15636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buSzPct val="120000"/>
            </a:pPr>
            <a:r>
              <a:rPr lang="ru-RU" altLang="ru-RU" sz="2400" dirty="0">
                <a:solidFill>
                  <a:srgbClr val="D45448"/>
                </a:solidFill>
                <a:latin typeface="Arial" panose="020B0604020202020204" pitchFamily="34" charset="0"/>
              </a:rPr>
              <a:t>1С:</a:t>
            </a:r>
            <a:r>
              <a:rPr lang="en-US" altLang="ru-RU" sz="2400" dirty="0">
                <a:solidFill>
                  <a:srgbClr val="D45448"/>
                </a:solidFill>
                <a:latin typeface="Arial" panose="020B0604020202020204" pitchFamily="34" charset="0"/>
              </a:rPr>
              <a:t>ERP</a:t>
            </a:r>
            <a:endParaRPr lang="ru-RU" altLang="ru-RU" sz="2400" dirty="0">
              <a:solidFill>
                <a:srgbClr val="D45448"/>
              </a:solidFill>
              <a:latin typeface="Arial" panose="020B0604020202020204" pitchFamily="34" charset="0"/>
            </a:endParaRPr>
          </a:p>
        </p:txBody>
      </p:sp>
      <p:sp>
        <p:nvSpPr>
          <p:cNvPr id="4132" name="Rectangle 66">
            <a:extLst>
              <a:ext uri="{FF2B5EF4-FFF2-40B4-BE49-F238E27FC236}">
                <a16:creationId xmlns="" xmlns:a16="http://schemas.microsoft.com/office/drawing/2014/main" id="{B0468557-5A56-C0A7-1126-173A7162466E}"/>
              </a:ext>
            </a:extLst>
          </p:cNvPr>
          <p:cNvSpPr>
            <a:spLocks noChangeArrowheads="1"/>
          </p:cNvSpPr>
          <p:nvPr/>
        </p:nvSpPr>
        <p:spPr bwMode="auto">
          <a:xfrm>
            <a:off x="3698717" y="2876551"/>
            <a:ext cx="1489075" cy="38576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lnSpc>
                <a:spcPct val="80000"/>
              </a:lnSpc>
              <a:buSzPct val="120000"/>
              <a:defRPr/>
            </a:pPr>
            <a:r>
              <a:rPr lang="ru-RU" altLang="ru-RU" sz="1269" b="0" dirty="0">
                <a:solidFill>
                  <a:srgbClr val="333399"/>
                </a:solidFill>
              </a:rPr>
              <a:t>организаций -пользователей</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a:extLst>
              <a:ext uri="{FF2B5EF4-FFF2-40B4-BE49-F238E27FC236}">
                <a16:creationId xmlns="" xmlns:a16="http://schemas.microsoft.com/office/drawing/2014/main" id="{D61AD7AE-50CB-7B64-35A9-DA51D3288AC0}"/>
              </a:ext>
            </a:extLst>
          </p:cNvPr>
          <p:cNvSpPr>
            <a:spLocks noGrp="1"/>
          </p:cNvSpPr>
          <p:nvPr>
            <p:ph type="title" idx="4294967295"/>
          </p:nvPr>
        </p:nvSpPr>
        <p:spPr>
          <a:xfrm>
            <a:off x="1403648" y="195486"/>
            <a:ext cx="7478457" cy="720080"/>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Ключевые преимущества флагманского решения фирмы «1С» </a:t>
            </a:r>
          </a:p>
        </p:txBody>
      </p:sp>
      <p:sp>
        <p:nvSpPr>
          <p:cNvPr id="6" name="Объект 2">
            <a:extLst>
              <a:ext uri="{FF2B5EF4-FFF2-40B4-BE49-F238E27FC236}">
                <a16:creationId xmlns="" xmlns:a16="http://schemas.microsoft.com/office/drawing/2014/main" id="{D19DBF04-ED82-8894-12B4-CD541B2E6859}"/>
              </a:ext>
            </a:extLst>
          </p:cNvPr>
          <p:cNvSpPr txBox="1">
            <a:spLocks/>
          </p:cNvSpPr>
          <p:nvPr/>
        </p:nvSpPr>
        <p:spPr bwMode="auto">
          <a:xfrm>
            <a:off x="227849" y="3219822"/>
            <a:ext cx="8654256" cy="139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marL="179388" indent="-179388" algn="l"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363" indent="-180975" algn="l" rtl="0" eaLnBrk="0" fontAlgn="base" hangingPunct="0">
              <a:spcBef>
                <a:spcPct val="20000"/>
              </a:spcBef>
              <a:spcAft>
                <a:spcPct val="0"/>
              </a:spcAft>
              <a:buClr>
                <a:srgbClr val="C00000"/>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539750" indent="-179388"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20725" indent="-180975" algn="l" rtl="0" eaLnBrk="0" fontAlgn="base" hangingPunct="0">
              <a:spcBef>
                <a:spcPct val="20000"/>
              </a:spcBef>
              <a:spcAft>
                <a:spcPct val="0"/>
              </a:spcAft>
              <a:buClr>
                <a:srgbClr val="C0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113" indent="-179388" algn="l" rtl="0" eaLnBrk="0" fontAlgn="base" hangingPunct="0">
              <a:spcBef>
                <a:spcPct val="20000"/>
              </a:spcBef>
              <a:spcAft>
                <a:spcPct val="0"/>
              </a:spcAft>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400"/>
              </a:spcBef>
              <a:spcAft>
                <a:spcPts val="400"/>
              </a:spcAft>
              <a:defRPr/>
            </a:pPr>
            <a:r>
              <a:rPr lang="ru-RU" altLang="ru-RU" sz="1200" b="0" dirty="0">
                <a:solidFill>
                  <a:srgbClr val="D20000"/>
                </a:solidFill>
              </a:rPr>
              <a:t>Подходит для любой отрасли</a:t>
            </a:r>
            <a:r>
              <a:rPr lang="ru-RU" altLang="ru-RU" sz="1200" b="0" dirty="0"/>
              <a:t>, на базе «1С:ERP» предлагается большой выбор индустриальных отраслевых решений, система может внедряться на сложных производствах</a:t>
            </a:r>
          </a:p>
          <a:p>
            <a:pPr>
              <a:spcBef>
                <a:spcPts val="400"/>
              </a:spcBef>
              <a:spcAft>
                <a:spcPts val="400"/>
              </a:spcAft>
              <a:defRPr/>
            </a:pPr>
            <a:r>
              <a:rPr lang="ru-RU" altLang="ru-RU" sz="1200" b="0" dirty="0" err="1">
                <a:solidFill>
                  <a:srgbClr val="D20000"/>
                </a:solidFill>
              </a:rPr>
              <a:t>Многоплатформенность</a:t>
            </a:r>
            <a:r>
              <a:rPr lang="ru-RU" altLang="ru-RU" sz="1200" b="0" dirty="0">
                <a:solidFill>
                  <a:srgbClr val="D20000"/>
                </a:solidFill>
              </a:rPr>
              <a:t>, гибкость и поддержка открытого ПО</a:t>
            </a:r>
            <a:r>
              <a:rPr lang="ru-RU" altLang="ru-RU" sz="1200" b="0" dirty="0"/>
              <a:t>, система легко адаптируется под конкретную специфику бизнес-процессов и любые нововведения в организации</a:t>
            </a:r>
          </a:p>
          <a:p>
            <a:pPr>
              <a:spcBef>
                <a:spcPts val="400"/>
              </a:spcBef>
              <a:spcAft>
                <a:spcPts val="400"/>
              </a:spcAft>
              <a:defRPr/>
            </a:pPr>
            <a:r>
              <a:rPr lang="ru-RU" altLang="ru-RU" sz="1200" b="0" dirty="0">
                <a:solidFill>
                  <a:srgbClr val="D20000"/>
                </a:solidFill>
              </a:rPr>
              <a:t>Регулярное дополнение функциональными возможностями</a:t>
            </a:r>
            <a:r>
              <a:rPr lang="ru-RU" altLang="ru-RU" sz="1200" b="0" dirty="0"/>
              <a:t>. </a:t>
            </a:r>
            <a:r>
              <a:rPr lang="ru-RU" sz="1200" b="0" dirty="0"/>
              <a:t>Решение разработано с учетом лучших мировых и отечественных практик автоматизации крупного и среднего бизнеса. «1С:ERP» регулярно дополняется функциональными возможностями с учетом актуальных потребностей бизнеса и требований законодательства</a:t>
            </a:r>
            <a:endParaRPr lang="ru-RU" altLang="ru-RU" sz="1200" b="0" dirty="0"/>
          </a:p>
        </p:txBody>
      </p:sp>
      <p:sp>
        <p:nvSpPr>
          <p:cNvPr id="7" name="object 3">
            <a:extLst>
              <a:ext uri="{FF2B5EF4-FFF2-40B4-BE49-F238E27FC236}">
                <a16:creationId xmlns="" xmlns:a16="http://schemas.microsoft.com/office/drawing/2014/main" id="{F835191C-0BBC-A64A-88E9-FF1E77734349}"/>
              </a:ext>
            </a:extLst>
          </p:cNvPr>
          <p:cNvSpPr txBox="1">
            <a:spLocks noChangeArrowheads="1"/>
          </p:cNvSpPr>
          <p:nvPr/>
        </p:nvSpPr>
        <p:spPr bwMode="auto">
          <a:xfrm>
            <a:off x="227849" y="1131590"/>
            <a:ext cx="8784976" cy="264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5490" rIns="0" bIns="0">
            <a:noAutofit/>
          </a:bodyPr>
          <a:lstStyle>
            <a:lvl1pPr marL="279400" indent="-269875">
              <a:tabLst>
                <a:tab pos="279400" algn="l"/>
              </a:tabLst>
              <a:defRPr b="1">
                <a:solidFill>
                  <a:schemeClr val="tx1"/>
                </a:solidFill>
                <a:latin typeface="Calibri" panose="020F0502020204030204" pitchFamily="34" charset="0"/>
                <a:cs typeface="Arial" panose="020B0604020202020204" pitchFamily="34" charset="0"/>
              </a:defRPr>
            </a:lvl1pPr>
            <a:lvl2pPr marL="596900" indent="-225425">
              <a:tabLst>
                <a:tab pos="279400" algn="l"/>
              </a:tabLst>
              <a:defRPr b="1">
                <a:solidFill>
                  <a:schemeClr val="tx1"/>
                </a:solidFill>
                <a:latin typeface="Calibri" panose="020F0502020204030204" pitchFamily="34" charset="0"/>
                <a:cs typeface="Arial" panose="020B0604020202020204" pitchFamily="34" charset="0"/>
              </a:defRPr>
            </a:lvl2pPr>
            <a:lvl3pPr marL="1143000" indent="-228600">
              <a:tabLst>
                <a:tab pos="279400" algn="l"/>
              </a:tabLst>
              <a:defRPr b="1">
                <a:solidFill>
                  <a:schemeClr val="tx1"/>
                </a:solidFill>
                <a:latin typeface="Calibri" panose="020F0502020204030204" pitchFamily="34" charset="0"/>
                <a:cs typeface="Arial" panose="020B0604020202020204" pitchFamily="34" charset="0"/>
              </a:defRPr>
            </a:lvl3pPr>
            <a:lvl4pPr marL="1600200" indent="-228600">
              <a:tabLst>
                <a:tab pos="279400" algn="l"/>
              </a:tabLst>
              <a:defRPr b="1">
                <a:solidFill>
                  <a:schemeClr val="tx1"/>
                </a:solidFill>
                <a:latin typeface="Calibri" panose="020F0502020204030204" pitchFamily="34" charset="0"/>
                <a:cs typeface="Arial" panose="020B0604020202020204" pitchFamily="34" charset="0"/>
              </a:defRPr>
            </a:lvl4pPr>
            <a:lvl5pPr marL="2057400" indent="-228600">
              <a:tabLst>
                <a:tab pos="279400" algn="l"/>
              </a:tabLst>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9pPr>
          </a:lstStyle>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Широкие функциональные возможности</a:t>
            </a:r>
            <a:r>
              <a:rPr lang="ru-RU" altLang="ru-RU" sz="1200" b="0" dirty="0">
                <a:latin typeface="Arial" panose="020B0604020202020204" pitchFamily="34" charset="0"/>
              </a:rPr>
              <a:t> на уровне </a:t>
            </a:r>
            <a:r>
              <a:rPr lang="en-US" altLang="ru-RU" sz="1200" b="0" dirty="0">
                <a:latin typeface="Arial" panose="020B0604020202020204" pitchFamily="34" charset="0"/>
              </a:rPr>
              <a:t>ERP</a:t>
            </a:r>
            <a:r>
              <a:rPr lang="ru-RU" altLang="ru-RU" sz="1200" b="0" dirty="0">
                <a:latin typeface="Arial" panose="020B0604020202020204" pitchFamily="34" charset="0"/>
              </a:rPr>
              <a:t>-систем международного класса </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Гибкая и производительная современная</a:t>
            </a:r>
            <a:r>
              <a:rPr lang="ru-RU" altLang="ru-RU" sz="1200" b="0" dirty="0">
                <a:latin typeface="Arial" panose="020B0604020202020204" pitchFamily="34" charset="0"/>
              </a:rPr>
              <a:t> </a:t>
            </a:r>
            <a:r>
              <a:rPr lang="ru-RU" altLang="ru-RU" sz="1200" b="0" dirty="0">
                <a:latin typeface="Arial" panose="020B0604020202020204" pitchFamily="34" charset="0"/>
                <a:hlinkClick r:id="rId3"/>
              </a:rPr>
              <a:t>платформа «1С:Предприятие 8.3»</a:t>
            </a:r>
            <a:r>
              <a:rPr lang="ru-RU" altLang="ru-RU" sz="1200" b="0" dirty="0">
                <a:latin typeface="Arial" panose="020B0604020202020204" pitchFamily="34" charset="0"/>
              </a:rPr>
              <a:t>, поддерживающая работу через Интернет, в том числе «облачные» технологии и работу на мобильных устройствах</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Большое количество специализированных решений</a:t>
            </a:r>
            <a:r>
              <a:rPr lang="ru-RU" altLang="ru-RU" sz="1200" b="0" dirty="0">
                <a:latin typeface="Arial" panose="020B0604020202020204" pitchFamily="34" charset="0"/>
              </a:rPr>
              <a:t>, расширяющих возможности системы (</a:t>
            </a:r>
            <a:r>
              <a:rPr lang="en-US" altLang="ru-RU" sz="1200" b="0" dirty="0">
                <a:solidFill>
                  <a:schemeClr val="tx2">
                    <a:lumMod val="75000"/>
                  </a:schemeClr>
                </a:solidFill>
                <a:latin typeface="Arial" panose="020B0604020202020204" pitchFamily="34" charset="0"/>
                <a:hlinkClick r:id="rId4"/>
              </a:rPr>
              <a:t>BI</a:t>
            </a:r>
            <a:r>
              <a:rPr lang="en-US" altLang="ru-RU" sz="1200" b="0" dirty="0">
                <a:solidFill>
                  <a:schemeClr val="tx2">
                    <a:lumMod val="75000"/>
                  </a:schemeClr>
                </a:solidFill>
                <a:latin typeface="Arial" panose="020B0604020202020204" pitchFamily="34" charset="0"/>
              </a:rPr>
              <a:t>,</a:t>
            </a:r>
            <a:r>
              <a:rPr lang="ru-RU" altLang="ru-RU" sz="1200" b="0" dirty="0">
                <a:solidFill>
                  <a:schemeClr val="tx2">
                    <a:lumMod val="75000"/>
                  </a:schemeClr>
                </a:solidFill>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5"/>
              </a:rPr>
              <a:t>BIM</a:t>
            </a:r>
            <a:r>
              <a:rPr lang="en-US" altLang="ru-RU" sz="1200" b="0" dirty="0">
                <a:solidFill>
                  <a:schemeClr val="tx2">
                    <a:lumMod val="75000"/>
                  </a:schemeClr>
                </a:solidFill>
                <a:latin typeface="Arial" panose="020B0604020202020204" pitchFamily="34" charset="0"/>
              </a:rPr>
              <a:t>,</a:t>
            </a:r>
            <a:r>
              <a:rPr lang="ru-RU"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6"/>
              </a:rPr>
              <a:t>BSC</a:t>
            </a:r>
            <a:r>
              <a:rPr lang="ru-RU" altLang="ru-RU" sz="1200" b="0" dirty="0">
                <a:latin typeface="Arial" panose="020B0604020202020204" pitchFamily="34" charset="0"/>
              </a:rPr>
              <a:t>,</a:t>
            </a:r>
            <a:r>
              <a:rPr lang="en-US" altLang="ru-RU" sz="1200" b="0" dirty="0">
                <a:solidFill>
                  <a:schemeClr val="tx2">
                    <a:lumMod val="75000"/>
                  </a:schemeClr>
                </a:solidFill>
                <a:latin typeface="Arial" panose="020B0604020202020204" pitchFamily="34" charset="0"/>
              </a:rPr>
              <a:t> </a:t>
            </a:r>
            <a:r>
              <a:rPr lang="ru-RU" altLang="ru-RU" sz="1200" b="0" dirty="0">
                <a:latin typeface="Arial" panose="020B0604020202020204" pitchFamily="34" charset="0"/>
                <a:hlinkClick r:id="rId7"/>
              </a:rPr>
              <a:t>CPM</a:t>
            </a:r>
            <a:r>
              <a:rPr lang="ru-RU" altLang="ru-RU" sz="1200" b="0" dirty="0">
                <a:latin typeface="Arial" panose="020B0604020202020204" pitchFamily="34" charset="0"/>
              </a:rPr>
              <a:t>, </a:t>
            </a:r>
            <a:r>
              <a:rPr lang="en-US" altLang="ru-RU" sz="1200" b="0" dirty="0">
                <a:latin typeface="Arial" panose="020B0604020202020204" pitchFamily="34" charset="0"/>
                <a:hlinkClick r:id="rId8"/>
              </a:rPr>
              <a:t>CRM</a:t>
            </a:r>
            <a:r>
              <a:rPr lang="ru-RU" altLang="ru-RU" sz="1200" b="0" dirty="0">
                <a:latin typeface="Arial" panose="020B0604020202020204" pitchFamily="34" charset="0"/>
              </a:rPr>
              <a:t>, </a:t>
            </a:r>
            <a:r>
              <a:rPr lang="en-US" altLang="ru-RU" sz="1200" b="0" dirty="0">
                <a:latin typeface="Arial" panose="020B0604020202020204" pitchFamily="34" charset="0"/>
                <a:hlinkClick r:id="rId9"/>
              </a:rPr>
              <a:t>EAM</a:t>
            </a:r>
            <a:r>
              <a:rPr lang="ru-RU" altLang="ru-RU" sz="1200" b="0" dirty="0">
                <a:latin typeface="Arial" panose="020B0604020202020204" pitchFamily="34" charset="0"/>
              </a:rPr>
              <a:t>, </a:t>
            </a:r>
            <a:r>
              <a:rPr lang="ru-RU" altLang="ru-RU" sz="1200" b="0" dirty="0">
                <a:latin typeface="Arial" panose="020B0604020202020204" pitchFamily="34" charset="0"/>
                <a:hlinkClick r:id="rId10"/>
              </a:rPr>
              <a:t>ECM</a:t>
            </a:r>
            <a:r>
              <a:rPr lang="ru-RU" altLang="ru-RU" sz="1200" b="0" dirty="0">
                <a:latin typeface="Arial" panose="020B0604020202020204" pitchFamily="34" charset="0"/>
              </a:rPr>
              <a:t>, </a:t>
            </a:r>
            <a:r>
              <a:rPr lang="en-US" altLang="ru-RU" sz="1200" b="0" dirty="0">
                <a:latin typeface="Arial" panose="020B0604020202020204" pitchFamily="34" charset="0"/>
                <a:hlinkClick r:id="rId11"/>
              </a:rPr>
              <a:t>EHS</a:t>
            </a:r>
            <a:r>
              <a:rPr lang="ru-RU" altLang="ru-RU" sz="1200" b="0" dirty="0">
                <a:latin typeface="Arial" panose="020B0604020202020204" pitchFamily="34" charset="0"/>
              </a:rPr>
              <a:t>, </a:t>
            </a:r>
            <a:r>
              <a:rPr lang="en-US" altLang="ru-RU" sz="1200" b="0" dirty="0">
                <a:latin typeface="Arial" panose="020B0604020202020204" pitchFamily="34" charset="0"/>
                <a:hlinkClick r:id="rId12"/>
              </a:rPr>
              <a:t>ESB</a:t>
            </a:r>
            <a:r>
              <a:rPr lang="ru-RU" altLang="ru-RU" sz="1200" b="0" dirty="0">
                <a:latin typeface="Arial" panose="020B0604020202020204" pitchFamily="34" charset="0"/>
              </a:rPr>
              <a:t>, </a:t>
            </a:r>
            <a:r>
              <a:rPr lang="en-US" altLang="ru-RU" sz="1200" b="0" dirty="0">
                <a:latin typeface="Arial" panose="020B0604020202020204" pitchFamily="34" charset="0"/>
                <a:hlinkClick r:id="rId13"/>
              </a:rPr>
              <a:t>GIS</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14"/>
              </a:rPr>
              <a:t>HRM</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15"/>
              </a:rPr>
              <a:t>ITIL</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16"/>
              </a:rPr>
              <a:t>KPI</a:t>
            </a:r>
            <a:r>
              <a:rPr lang="ru-RU" altLang="ru-RU" sz="1200" b="0" dirty="0">
                <a:solidFill>
                  <a:schemeClr val="tx2">
                    <a:lumMod val="75000"/>
                  </a:schemeClr>
                </a:solidFill>
                <a:latin typeface="Arial" panose="020B0604020202020204" pitchFamily="34" charset="0"/>
              </a:rPr>
              <a:t>,</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17"/>
              </a:rPr>
              <a:t>LIMS</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18"/>
              </a:rPr>
              <a:t>LMS</a:t>
            </a:r>
            <a:r>
              <a:rPr lang="ru-RU"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19"/>
              </a:rPr>
              <a:t>MDM</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0"/>
              </a:rPr>
              <a:t>MES</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21"/>
              </a:rPr>
              <a:t>PDM</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2"/>
              </a:rPr>
              <a:t>PLM</a:t>
            </a:r>
            <a:r>
              <a:rPr lang="en-US" altLang="ru-RU" sz="1200" b="0" dirty="0">
                <a:solidFill>
                  <a:schemeClr val="tx2">
                    <a:lumMod val="75000"/>
                  </a:schemeClr>
                </a:solidFill>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3"/>
              </a:rPr>
              <a:t>PM</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9"/>
              </a:rPr>
              <a:t>PMO</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4"/>
              </a:rPr>
              <a:t>RCM</a:t>
            </a:r>
            <a:r>
              <a:rPr lang="en-US" altLang="ru-RU" sz="1200" b="0" dirty="0">
                <a:solidFill>
                  <a:schemeClr val="tx2">
                    <a:lumMod val="75000"/>
                  </a:schemeClr>
                </a:solidFill>
                <a:latin typeface="Arial" panose="020B0604020202020204" pitchFamily="34" charset="0"/>
              </a:rPr>
              <a:t>,</a:t>
            </a:r>
            <a:r>
              <a:rPr lang="en-US" altLang="ru-RU" sz="1200" b="0" dirty="0">
                <a:latin typeface="Arial" panose="020B0604020202020204" pitchFamily="34" charset="0"/>
                <a:hlinkClick r:id="rId25"/>
              </a:rPr>
              <a:t> TMS</a:t>
            </a:r>
            <a:r>
              <a:rPr lang="ru-RU" altLang="ru-RU" sz="1200" b="0" dirty="0">
                <a:latin typeface="Arial" panose="020B0604020202020204" pitchFamily="34" charset="0"/>
              </a:rPr>
              <a:t>, </a:t>
            </a:r>
            <a:r>
              <a:rPr lang="en-US" altLang="ru-RU" sz="1200" b="0" dirty="0">
                <a:latin typeface="Arial" panose="020B0604020202020204" pitchFamily="34" charset="0"/>
                <a:hlinkClick r:id="rId26"/>
              </a:rPr>
              <a:t>WMS</a:t>
            </a:r>
            <a:r>
              <a:rPr lang="ru-RU" altLang="ru-RU" sz="1200" b="0" dirty="0">
                <a:latin typeface="Arial" panose="020B0604020202020204" pitchFamily="34" charset="0"/>
              </a:rPr>
              <a:t>, и др.)</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Широкая сеть партнеров</a:t>
            </a:r>
            <a:r>
              <a:rPr lang="ru-RU" altLang="ru-RU" sz="1200" b="0" dirty="0">
                <a:latin typeface="Arial" panose="020B0604020202020204" pitchFamily="34" charset="0"/>
              </a:rPr>
              <a:t> с многолетним опытом внедрения </a:t>
            </a:r>
            <a:r>
              <a:rPr lang="en-US" altLang="ru-RU" sz="1200" b="0" dirty="0">
                <a:latin typeface="Arial" panose="020B0604020202020204" pitchFamily="34" charset="0"/>
              </a:rPr>
              <a:t>ERP</a:t>
            </a:r>
            <a:r>
              <a:rPr lang="ru-RU" altLang="ru-RU" sz="1200" b="0" dirty="0">
                <a:latin typeface="Arial" panose="020B0604020202020204" pitchFamily="34" charset="0"/>
              </a:rPr>
              <a:t>-систем (</a:t>
            </a:r>
            <a:r>
              <a:rPr lang="ru-RU" altLang="ru-RU" sz="1200" b="0" dirty="0">
                <a:latin typeface="Arial" panose="020B0604020202020204" pitchFamily="34" charset="0"/>
                <a:hlinkClick r:id="rId27"/>
              </a:rPr>
              <a:t>1С:Центры компетенции по </a:t>
            </a:r>
            <a:r>
              <a:rPr lang="en-US" altLang="ru-RU" sz="1200" b="0" dirty="0">
                <a:latin typeface="Arial" panose="020B0604020202020204" pitchFamily="34" charset="0"/>
                <a:hlinkClick r:id="rId27"/>
              </a:rPr>
              <a:t>ERP</a:t>
            </a:r>
            <a:r>
              <a:rPr lang="ru-RU" altLang="ru-RU" sz="1200" b="0" dirty="0">
                <a:latin typeface="Arial" panose="020B0604020202020204" pitchFamily="34" charset="0"/>
                <a:hlinkClick r:id="rId27"/>
              </a:rPr>
              <a:t>-решениям</a:t>
            </a:r>
            <a:r>
              <a:rPr lang="ru-RU" altLang="ru-RU" sz="1200" b="0" dirty="0">
                <a:latin typeface="Arial" panose="020B0604020202020204" pitchFamily="34" charset="0"/>
              </a:rPr>
              <a:t>) </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Невысокая стоимость владения</a:t>
            </a:r>
            <a:r>
              <a:rPr lang="ru-RU" altLang="ru-RU" sz="1200" b="0" dirty="0">
                <a:latin typeface="Arial" panose="020B0604020202020204" pitchFamily="34" charset="0"/>
              </a:rPr>
              <a:t> и возможность получения существенного экономического эффекта с ростом производительности труда и быстрым возвратом инвестиций</a:t>
            </a:r>
          </a:p>
        </p:txBody>
      </p:sp>
    </p:spTree>
  </p:cSld>
  <p:clrMapOvr>
    <a:masterClrMapping/>
  </p:clrMapOvr>
  <p:transition advTm="6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a:extLst>
              <a:ext uri="{FF2B5EF4-FFF2-40B4-BE49-F238E27FC236}">
                <a16:creationId xmlns="" xmlns:a16="http://schemas.microsoft.com/office/drawing/2014/main" id="{A4618F77-4E9F-D773-AE3D-BAF325C0B574}"/>
              </a:ext>
            </a:extLst>
          </p:cNvPr>
          <p:cNvSpPr txBox="1">
            <a:spLocks noChangeArrowheads="1"/>
          </p:cNvSpPr>
          <p:nvPr/>
        </p:nvSpPr>
        <p:spPr bwMode="auto">
          <a:xfrm>
            <a:off x="1691680" y="195486"/>
            <a:ext cx="712889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en-US" altLang="ru-RU" dirty="0"/>
              <a:t>ERP</a:t>
            </a:r>
            <a:r>
              <a:rPr lang="ru-RU" altLang="ru-RU" dirty="0"/>
              <a:t> </a:t>
            </a:r>
            <a:r>
              <a:rPr lang="en-US" altLang="ru-RU" dirty="0"/>
              <a:t>—</a:t>
            </a:r>
            <a:r>
              <a:rPr lang="ru-RU" altLang="ru-RU" dirty="0"/>
              <a:t> система на платформе </a:t>
            </a:r>
            <a:r>
              <a:rPr lang="en-US" altLang="ru-RU" dirty="0"/>
              <a:t>1С:</a:t>
            </a:r>
            <a:r>
              <a:rPr lang="ru-RU" altLang="ru-RU" dirty="0"/>
              <a:t>Предприятие </a:t>
            </a:r>
            <a:r>
              <a:rPr lang="en-US" altLang="ru-RU" dirty="0"/>
              <a:t>—</a:t>
            </a:r>
            <a:r>
              <a:rPr lang="ru-RU" altLang="ru-RU" dirty="0"/>
              <a:t> это модно</a:t>
            </a:r>
          </a:p>
        </p:txBody>
      </p:sp>
      <p:sp>
        <p:nvSpPr>
          <p:cNvPr id="35846" name="Text Box 6">
            <a:extLst>
              <a:ext uri="{FF2B5EF4-FFF2-40B4-BE49-F238E27FC236}">
                <a16:creationId xmlns="" xmlns:a16="http://schemas.microsoft.com/office/drawing/2014/main" id="{E3AA8A75-D0BB-0B55-6755-40DBEE90CC7D}"/>
              </a:ext>
            </a:extLst>
          </p:cNvPr>
          <p:cNvSpPr txBox="1">
            <a:spLocks noChangeArrowheads="1"/>
          </p:cNvSpPr>
          <p:nvPr/>
        </p:nvSpPr>
        <p:spPr bwMode="auto">
          <a:xfrm>
            <a:off x="250825" y="1423399"/>
            <a:ext cx="3672408" cy="2200602"/>
          </a:xfrm>
          <a:prstGeom prst="rect">
            <a:avLst/>
          </a:prstGeom>
          <a:noFill/>
          <a:ln>
            <a:noFill/>
          </a:ln>
          <a:effectLst>
            <a:prstShdw prst="shdw17" dist="17961" dir="2700000">
              <a:schemeClr val="accent1">
                <a:gamma/>
                <a:shade val="60000"/>
                <a:invGamma/>
              </a:schemeClr>
            </a:prstShdw>
          </a:effectLst>
        </p:spPr>
        <p:txBody>
          <a:bodyPr wrap="square" lIns="0" tIns="0" rIns="0" bIns="0" numCol="1" spcCol="18000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Инновационная технологическая платформа мирового уровня</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Система построенных на ней прикладных решений для эффективного управления и учета</a:t>
            </a:r>
            <a:endParaRPr lang="en-US"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Более </a:t>
            </a:r>
            <a:r>
              <a:rPr lang="ru-RU" sz="1200" dirty="0">
                <a:solidFill>
                  <a:srgbClr val="D20000"/>
                </a:solidFill>
                <a:latin typeface="Arial" panose="020B0604020202020204" pitchFamily="34" charset="0"/>
              </a:rPr>
              <a:t>1 000 000 </a:t>
            </a:r>
            <a:r>
              <a:rPr lang="ru-RU" sz="1200" b="0" dirty="0">
                <a:latin typeface="Arial" panose="020B0604020202020204" pitchFamily="34" charset="0"/>
              </a:rPr>
              <a:t>рабочих мест автоматизировано на ERP-решениях «1С»</a:t>
            </a:r>
            <a:endParaRPr lang="en-US"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Общая численность персонала клиентов превышает </a:t>
            </a:r>
            <a:r>
              <a:rPr lang="ru-RU" sz="1200" dirty="0">
                <a:solidFill>
                  <a:srgbClr val="D20000"/>
                </a:solidFill>
                <a:latin typeface="Arial" panose="020B0604020202020204" pitchFamily="34" charset="0"/>
              </a:rPr>
              <a:t>20 миллионов </a:t>
            </a:r>
            <a:r>
              <a:rPr lang="ru-RU" sz="1200" b="0" dirty="0">
                <a:latin typeface="Arial" panose="020B0604020202020204" pitchFamily="34" charset="0"/>
              </a:rPr>
              <a:t>человек</a:t>
            </a:r>
            <a:endParaRPr lang="en-US"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Более </a:t>
            </a:r>
            <a:r>
              <a:rPr lang="ru-RU" altLang="ru-RU" sz="1200" dirty="0">
                <a:solidFill>
                  <a:srgbClr val="D20000"/>
                </a:solidFill>
                <a:latin typeface="Arial" panose="020B0604020202020204" pitchFamily="34" charset="0"/>
              </a:rPr>
              <a:t>1000</a:t>
            </a:r>
            <a:r>
              <a:rPr lang="ru-RU" altLang="ru-RU" sz="1200" b="0" dirty="0">
                <a:latin typeface="Arial" panose="020B0604020202020204" pitchFamily="34" charset="0"/>
              </a:rPr>
              <a:t> тиражируемых прикладных решений </a:t>
            </a:r>
          </a:p>
          <a:p>
            <a:pPr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Более </a:t>
            </a:r>
            <a:r>
              <a:rPr lang="ru-RU" sz="1200" dirty="0">
                <a:solidFill>
                  <a:srgbClr val="D20000"/>
                </a:solidFill>
                <a:latin typeface="Arial" panose="020B0604020202020204" pitchFamily="34" charset="0"/>
              </a:rPr>
              <a:t>3 600</a:t>
            </a:r>
            <a:r>
              <a:rPr lang="ru-RU" sz="1200" b="0" dirty="0">
                <a:latin typeface="Arial" panose="020B0604020202020204" pitchFamily="34" charset="0"/>
              </a:rPr>
              <a:t> успешно внедренных решений</a:t>
            </a:r>
            <a:br>
              <a:rPr lang="ru-RU" sz="1200" b="0" dirty="0">
                <a:latin typeface="Arial" panose="020B0604020202020204" pitchFamily="34" charset="0"/>
              </a:rPr>
            </a:br>
            <a:r>
              <a:rPr lang="ru-RU" sz="1200" b="0" dirty="0">
                <a:latin typeface="Arial" panose="020B0604020202020204" pitchFamily="34" charset="0"/>
              </a:rPr>
              <a:t>на базе «1С:ERP» представлено на сайте 1c.ru</a:t>
            </a:r>
            <a:endParaRPr lang="ru-RU" altLang="ru-RU" sz="1200" b="0" dirty="0">
              <a:latin typeface="Arial" panose="020B0604020202020204" pitchFamily="34" charset="0"/>
            </a:endParaRPr>
          </a:p>
        </p:txBody>
      </p:sp>
      <p:sp>
        <p:nvSpPr>
          <p:cNvPr id="7" name="Text Box 6">
            <a:extLst>
              <a:ext uri="{FF2B5EF4-FFF2-40B4-BE49-F238E27FC236}">
                <a16:creationId xmlns="" xmlns:a16="http://schemas.microsoft.com/office/drawing/2014/main" id="{8D854849-5D36-A340-8E4D-11E6FBB3BB9C}"/>
              </a:ext>
            </a:extLst>
          </p:cNvPr>
          <p:cNvSpPr txBox="1">
            <a:spLocks noChangeArrowheads="1"/>
          </p:cNvSpPr>
          <p:nvPr/>
        </p:nvSpPr>
        <p:spPr bwMode="auto">
          <a:xfrm>
            <a:off x="4598322" y="1347614"/>
            <a:ext cx="4032448" cy="2166747"/>
          </a:xfrm>
          <a:prstGeom prst="rect">
            <a:avLst/>
          </a:prstGeom>
          <a:noFill/>
          <a:ln>
            <a:noFill/>
          </a:ln>
          <a:effectLst>
            <a:prstShdw prst="shdw17" dist="17961" dir="2700000">
              <a:schemeClr val="accent1">
                <a:gamma/>
                <a:shade val="60000"/>
                <a:invGamma/>
              </a:schemeClr>
            </a:prstShdw>
          </a:effectLst>
        </p:spPr>
        <p:txBody>
          <a:bodyPr wrap="square" lIns="0" tIns="0" rIns="0" bIns="0" numCol="1" spcCol="18000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Более </a:t>
            </a:r>
            <a:r>
              <a:rPr lang="ru-RU" altLang="ru-RU" sz="1200" dirty="0">
                <a:solidFill>
                  <a:srgbClr val="D20000"/>
                </a:solidFill>
                <a:latin typeface="Arial" panose="020B0604020202020204" pitchFamily="34" charset="0"/>
              </a:rPr>
              <a:t>300 000</a:t>
            </a:r>
            <a:r>
              <a:rPr lang="ru-RU" altLang="ru-RU" sz="1200" b="0" dirty="0">
                <a:latin typeface="Arial" panose="020B0604020202020204" pitchFamily="34" charset="0"/>
              </a:rPr>
              <a:t> специалистов программируют на языке 1С:Предприятия в </a:t>
            </a:r>
            <a:r>
              <a:rPr lang="ru-RU" altLang="ru-RU" sz="1200" dirty="0">
                <a:solidFill>
                  <a:srgbClr val="D20000"/>
                </a:solidFill>
                <a:latin typeface="Arial" panose="020B0604020202020204" pitchFamily="34" charset="0"/>
              </a:rPr>
              <a:t>750</a:t>
            </a:r>
            <a:r>
              <a:rPr lang="ru-RU" altLang="ru-RU" sz="1200" b="0" dirty="0">
                <a:latin typeface="Arial" panose="020B0604020202020204" pitchFamily="34" charset="0"/>
              </a:rPr>
              <a:t> городах России и стран СНГ</a:t>
            </a:r>
          </a:p>
          <a:p>
            <a:pPr marL="180000" indent="-180000"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Более </a:t>
            </a:r>
            <a:r>
              <a:rPr lang="ru-RU" sz="1200" dirty="0">
                <a:solidFill>
                  <a:srgbClr val="D20000"/>
                </a:solidFill>
                <a:latin typeface="Arial" panose="020B0604020202020204" pitchFamily="34" charset="0"/>
              </a:rPr>
              <a:t>8 000 </a:t>
            </a:r>
            <a:r>
              <a:rPr lang="ru-RU" sz="1200" b="0" dirty="0">
                <a:latin typeface="Arial" panose="020B0604020202020204" pitchFamily="34" charset="0"/>
              </a:rPr>
              <a:t>внедренческих партнерских организаций </a:t>
            </a:r>
          </a:p>
          <a:p>
            <a:pPr marL="180000" indent="-180000"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Около </a:t>
            </a:r>
            <a:r>
              <a:rPr lang="ru-RU" sz="1200" dirty="0">
                <a:solidFill>
                  <a:srgbClr val="D20000"/>
                </a:solidFill>
                <a:latin typeface="Arial" panose="020B0604020202020204" pitchFamily="34" charset="0"/>
              </a:rPr>
              <a:t>550</a:t>
            </a:r>
            <a:r>
              <a:rPr lang="ru-RU" sz="1200" b="0" dirty="0">
                <a:latin typeface="Arial" panose="020B0604020202020204" pitchFamily="34" charset="0"/>
              </a:rPr>
              <a:t> партнеров сети «1C:Центры ERP» оказывают услуги по консалтингу и внедрению ERP-систем фирмы «1С» в </a:t>
            </a:r>
            <a:r>
              <a:rPr lang="ru-RU" sz="1200" dirty="0">
                <a:solidFill>
                  <a:srgbClr val="D20000"/>
                </a:solidFill>
                <a:latin typeface="Arial" panose="020B0604020202020204" pitchFamily="34" charset="0"/>
              </a:rPr>
              <a:t>137 </a:t>
            </a:r>
            <a:r>
              <a:rPr lang="ru-RU" sz="1200" b="0" dirty="0">
                <a:latin typeface="Arial" panose="020B0604020202020204" pitchFamily="34" charset="0"/>
              </a:rPr>
              <a:t>городах РФ и ближнего зарубежья</a:t>
            </a:r>
          </a:p>
          <a:p>
            <a:pPr marL="180000" indent="-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ЦК по корпоративным решениям</a:t>
            </a:r>
          </a:p>
          <a:p>
            <a:pPr marL="180000" indent="-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Контроль качества внедрения и сопровождения</a:t>
            </a:r>
            <a:br>
              <a:rPr lang="ru-RU" altLang="ru-RU" sz="1200" b="0" dirty="0">
                <a:latin typeface="Arial" panose="020B0604020202020204" pitchFamily="34" charset="0"/>
              </a:rPr>
            </a:br>
            <a:r>
              <a:rPr lang="ru-RU" altLang="ru-RU" sz="1200" b="0" dirty="0">
                <a:latin typeface="Arial" panose="020B0604020202020204" pitchFamily="34" charset="0"/>
              </a:rPr>
              <a:t>по </a:t>
            </a:r>
            <a:r>
              <a:rPr lang="ru-RU" altLang="ru-RU" sz="1200" dirty="0">
                <a:solidFill>
                  <a:srgbClr val="D20000"/>
                </a:solidFill>
                <a:latin typeface="Arial" panose="020B0604020202020204" pitchFamily="34" charset="0"/>
              </a:rPr>
              <a:t>ISO 9001</a:t>
            </a:r>
          </a:p>
        </p:txBody>
      </p:sp>
    </p:spTree>
  </p:cSld>
  <p:clrMapOvr>
    <a:masterClrMapping/>
  </p:clrMapOvr>
  <p:transition advTm="6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7"/>
</p:tagLst>
</file>

<file path=ppt/tags/tag2.xml><?xml version="1.0" encoding="utf-8"?>
<p:tagLst xmlns:a="http://schemas.openxmlformats.org/drawingml/2006/main" xmlns:r="http://schemas.openxmlformats.org/officeDocument/2006/relationships" xmlns:p="http://schemas.openxmlformats.org/presentationml/2006/main">
  <p:tag name="TIMING" val="|70.9|9.7"/>
</p:tagLst>
</file>

<file path=ppt/tags/tag3.xml><?xml version="1.0" encoding="utf-8"?>
<p:tagLst xmlns:a="http://schemas.openxmlformats.org/drawingml/2006/main" xmlns:r="http://schemas.openxmlformats.org/officeDocument/2006/relationships" xmlns:p="http://schemas.openxmlformats.org/presentationml/2006/main">
  <p:tag name="TIMING" val="|40.3"/>
</p:tagLst>
</file>

<file path=ppt/theme/theme1.xml><?xml version="1.0" encoding="utf-8"?>
<a:theme xmlns:a="http://schemas.openxmlformats.org/drawingml/2006/main" name="3_Специальное оформление">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Презентация1</Template>
  <TotalTime>22994</TotalTime>
  <Words>15176</Words>
  <Application>Microsoft Office PowerPoint</Application>
  <PresentationFormat>Экран (16:9)</PresentationFormat>
  <Paragraphs>2847</Paragraphs>
  <Slides>156</Slides>
  <Notes>111</Notes>
  <HiddenSlides>0</HiddenSlides>
  <MMClips>0</MMClips>
  <ScaleCrop>false</ScaleCrop>
  <HeadingPairs>
    <vt:vector size="4" baseType="variant">
      <vt:variant>
        <vt:lpstr>Тема</vt:lpstr>
      </vt:variant>
      <vt:variant>
        <vt:i4>1</vt:i4>
      </vt:variant>
      <vt:variant>
        <vt:lpstr>Заголовки слайдов</vt:lpstr>
      </vt:variant>
      <vt:variant>
        <vt:i4>156</vt:i4>
      </vt:variant>
    </vt:vector>
  </HeadingPairs>
  <TitlesOfParts>
    <vt:vector size="157" baseType="lpstr">
      <vt:lpstr>3_Специальное оформление</vt:lpstr>
      <vt:lpstr>1С:ERP. Управление холдингом Редакция 3.2</vt:lpstr>
      <vt:lpstr>Цифровизация управления на 3-х уровнях в едином продукте класса ERP+ 1С:ERP. Управление холдингом</vt:lpstr>
      <vt:lpstr>Презентация PowerPoint</vt:lpstr>
      <vt:lpstr>Больше, чем ERP! Больше, чем CPM!</vt:lpstr>
      <vt:lpstr>Презентация PowerPoint</vt:lpstr>
      <vt:lpstr>Презентация PowerPoint</vt:lpstr>
      <vt:lpstr>Презентация PowerPoint</vt:lpstr>
      <vt:lpstr>Презентация PowerPoint</vt:lpstr>
      <vt:lpstr>Презентация PowerPoint</vt:lpstr>
      <vt:lpstr>Руководству холдингов и предприятий</vt:lpstr>
      <vt:lpstr>Связь функций и процессов системы</vt:lpstr>
      <vt:lpstr>Качество управления бизнесом</vt:lpstr>
      <vt:lpstr>Бизнес-анализ и сбалансированная система показателей</vt:lpstr>
      <vt:lpstr>Презентация PowerPoint</vt:lpstr>
      <vt:lpstr>Презентация PowerPoint</vt:lpstr>
      <vt:lpstr>Финансовому директору и главному экономисту</vt:lpstr>
      <vt:lpstr>Презентация PowerPoint</vt:lpstr>
      <vt:lpstr>Управление коммерческими и кредитными рисками</vt:lpstr>
      <vt:lpstr>Хэджирование валютных и процентных рисков</vt:lpstr>
      <vt:lpstr>Бюджетирование и бизнес-анализ</vt:lpstr>
      <vt:lpstr>Корпоративное бюджетирование и отчетность</vt:lpstr>
      <vt:lpstr>Презентация PowerPoint</vt:lpstr>
      <vt:lpstr>Адаптация бюджетного контроля под меняющуюся ситуацию</vt:lpstr>
      <vt:lpstr>Казначейство</vt:lpstr>
      <vt:lpstr>Управление ликвидностью</vt:lpstr>
      <vt:lpstr>Прогнозирование денежных потоков</vt:lpstr>
      <vt:lpstr>Казначейство. Эффекты от внедрения</vt:lpstr>
      <vt:lpstr>Презентация PowerPoint</vt:lpstr>
      <vt:lpstr>Управление затратами и расчет себестоимости</vt:lpstr>
      <vt:lpstr>Управление затратами и расчет себестоимости</vt:lpstr>
      <vt:lpstr>Управление затратами и расчет себестоимости</vt:lpstr>
      <vt:lpstr>Презентация PowerPoint</vt:lpstr>
      <vt:lpstr>Презентация PowerPoint</vt:lpstr>
      <vt:lpstr>Презентация PowerPoint</vt:lpstr>
      <vt:lpstr>Презентация PowerPoint</vt:lpstr>
      <vt:lpstr>Коммерческому директору</vt:lpstr>
      <vt:lpstr>Управление взаимоотношениями с клиентами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Директору по закупкам и логистике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Управление складом и запасами</vt:lpstr>
      <vt:lpstr>Управление складом и запасами</vt:lpstr>
      <vt:lpstr>Управление складом и запасами</vt:lpstr>
      <vt:lpstr>Презентация PowerPoint</vt:lpstr>
      <vt:lpstr>Презентация PowerPoint</vt:lpstr>
      <vt:lpstr>Презентация PowerPoint</vt:lpstr>
      <vt:lpstr>Управление персоналом и расчет заработной платы</vt:lpstr>
      <vt:lpstr>Презентация PowerPoint</vt:lpstr>
      <vt:lpstr>1С:Кабинет сотрудника</vt:lpstr>
      <vt:lpstr>Презентация PowerPoint</vt:lpstr>
      <vt:lpstr>Презентация PowerPoint</vt:lpstr>
      <vt:lpstr>Регламентированный учет</vt:lpstr>
      <vt:lpstr>Отправка отчетности через Интернет</vt:lpstr>
      <vt:lpstr>Регламентированный учет</vt:lpstr>
      <vt:lpstr>Настраиваемая бухгалтерская отчетность</vt:lpstr>
      <vt:lpstr>Презентация PowerPoint</vt:lpstr>
      <vt:lpstr>Презентация PowerPoint</vt:lpstr>
      <vt:lpstr>МСФО и консолидация</vt:lpstr>
      <vt:lpstr>Презентация PowerPoint</vt:lpstr>
      <vt:lpstr>Презентация PowerPoint</vt:lpstr>
      <vt:lpstr>Презентация PowerPoint</vt:lpstr>
      <vt:lpstr>Презентация PowerPoint</vt:lpstr>
      <vt:lpstr>Презентация PowerPoint</vt:lpstr>
      <vt:lpstr>Корпоративные налоги</vt:lpstr>
      <vt:lpstr>Налоговый мониторинг</vt:lpstr>
      <vt:lpstr>Презентация PowerPoint</vt:lpstr>
      <vt:lpstr>Техническому директору, директору  по производству, главному инженеру</vt:lpstr>
      <vt:lpstr>Управление производством</vt:lpstr>
      <vt:lpstr>Управление производством</vt:lpstr>
      <vt:lpstr>Уровни производственного планирования</vt:lpstr>
      <vt:lpstr>Управление производством — межцеховой уровень</vt:lpstr>
      <vt:lpstr>Управление производством — уровень цеха</vt:lpstr>
      <vt:lpstr>Динамический план производства</vt:lpstr>
      <vt:lpstr>Методика испытаний</vt:lpstr>
      <vt:lpstr>Презентация PowerPoint</vt:lpstr>
      <vt:lpstr>Результаты тестирования</vt:lpstr>
      <vt:lpstr>16мин.</vt:lpstr>
      <vt:lpstr>Организация ремонтов</vt:lpstr>
      <vt:lpstr>Презентация PowerPoint</vt:lpstr>
      <vt:lpstr>Презентация PowerPoint</vt:lpstr>
      <vt:lpstr>Презентация PowerPoint</vt:lpstr>
      <vt:lpstr>Презентация PowerPoint</vt:lpstr>
      <vt:lpstr>Конфигурация 1С:ERP Управление предприятием</vt:lpstr>
      <vt:lpstr>Презентация PowerPoint</vt:lpstr>
      <vt:lpstr>Презентация PowerPoint</vt:lpstr>
      <vt:lpstr>Ключевые преимущества флагманского решения фирмы «1С» </vt:lpstr>
      <vt:lpstr>Презентация PowerPoint</vt:lpstr>
      <vt:lpstr>Презентация PowerPoint</vt:lpstr>
      <vt:lpstr>Презентация PowerPoint</vt:lpstr>
      <vt:lpstr>Интеграционные возможности</vt:lpstr>
      <vt:lpstr>Интеграционные возможности</vt:lpstr>
      <vt:lpstr>Презентация PowerPoint</vt:lpstr>
      <vt:lpstr>Удобно, когда информация находит тебя сама</vt:lpstr>
      <vt:lpstr>Сокращение затрат на поддержку</vt:lpstr>
      <vt:lpstr>Презентация PowerPoint</vt:lpstr>
      <vt:lpstr>Презентация PowerPoint</vt:lpstr>
      <vt:lpstr>Презентация PowerPoint</vt:lpstr>
      <vt:lpstr>Кросс-функциональный бизнес-процесс в распределенном ИТ-ландшафте</vt:lpstr>
      <vt:lpstr>Презентация PowerPoint</vt:lpstr>
      <vt:lpstr>Презентация PowerPoint</vt:lpstr>
      <vt:lpstr>Улучшение качества нормативно-справочной информации</vt:lpstr>
      <vt:lpstr>Необходимость системы ЦНСИ</vt:lpstr>
      <vt:lpstr>Синхронизация элементов</vt:lpstr>
      <vt:lpstr>Импорт НСИ из внешних систем</vt:lpstr>
      <vt:lpstr>Презентация PowerPoint</vt:lpstr>
      <vt:lpstr>Презентация PowerPoint</vt:lpstr>
      <vt:lpstr>Презентация PowerPoint</vt:lpstr>
      <vt:lpstr>Документооборот</vt:lpstr>
      <vt:lpstr>Актуальные каналы для оповещений и согласований</vt:lpstr>
      <vt:lpstr>BI инструменты в «1С:Предприятии»  аналитические возможности для пользователей</vt:lpstr>
      <vt:lpstr>Аналитическая и оперативная отчетность</vt:lpstr>
      <vt:lpstr>Аналитическая и оперативная отчетность</vt:lpstr>
      <vt:lpstr>1С:Аналитика — BI система для анализа  в экосистеме «1С:Предприятие»</vt:lpstr>
      <vt:lpstr>Интеграция разрозненных учетных систем</vt:lpstr>
      <vt:lpstr>Презентация PowerPoint</vt:lpstr>
      <vt:lpstr>Сервисы B2B в 1С:ERP</vt:lpstr>
      <vt:lpstr>Презентация PowerPoint</vt:lpstr>
      <vt:lpstr>Истории успеха, конкурс «1С:Проект года»</vt:lpstr>
      <vt:lpstr>Информация о внедрениях «1С:ERP. УХ» в справочнике «Внедренные решения» на сайте «1С»</vt:lpstr>
      <vt:lpstr>Внедрение «1С:ERP. Управление холдингом»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Совместное использование с 1С:Документооборот</vt:lpstr>
      <vt:lpstr>Интеграция с отраслевыми решениями</vt:lpstr>
      <vt:lpstr>Презентация PowerPoint</vt:lpstr>
      <vt:lpstr>Презентация PowerPoint</vt:lpstr>
      <vt:lpstr>Презентация PowerPoint</vt:lpstr>
      <vt:lpstr>Презентация PowerPoint</vt:lpstr>
      <vt:lpstr>Успешно применяют</vt:lpstr>
      <vt:lpstr>Успешно применяют</vt:lpstr>
      <vt:lpstr>Презентация PowerPoint</vt:lpstr>
      <vt:lpstr>Презентация PowerPoint</vt:lpstr>
      <vt:lpstr>Информационные материалы по «1С:ERP»  на сайте фирмы «1С», кейсы — примеры внедрений</vt:lpstr>
      <vt:lpstr>Рекомендованные информационные ресурсы по «1C:ERP» </vt:lpstr>
      <vt:lpstr>1С:Академия ERP — книги </vt:lpstr>
      <vt:lpstr>Учебные курсы по «1С:ERP»</vt:lpstr>
      <vt:lpstr>Презентация PowerPoint</vt:lpstr>
      <vt:lpstr>Благодарим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1С:ERP</dc:title>
  <dc:creator>Кислов</dc:creator>
  <cp:lastModifiedBy>Нестеров</cp:lastModifiedBy>
  <cp:revision>1672</cp:revision>
  <dcterms:created xsi:type="dcterms:W3CDTF">2016-01-19T10:15:57Z</dcterms:created>
  <dcterms:modified xsi:type="dcterms:W3CDTF">2024-02-21T19:39:14Z</dcterms:modified>
</cp:coreProperties>
</file>